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64" r:id="rId3"/>
    <p:sldId id="432" r:id="rId4"/>
    <p:sldId id="431" r:id="rId5"/>
    <p:sldId id="347" r:id="rId6"/>
    <p:sldId id="411" r:id="rId7"/>
    <p:sldId id="407" r:id="rId8"/>
    <p:sldId id="421" r:id="rId9"/>
    <p:sldId id="428" r:id="rId10"/>
    <p:sldId id="410" r:id="rId11"/>
    <p:sldId id="408" r:id="rId12"/>
    <p:sldId id="427" r:id="rId13"/>
    <p:sldId id="345" r:id="rId14"/>
    <p:sldId id="429" r:id="rId15"/>
    <p:sldId id="341" r:id="rId16"/>
    <p:sldId id="399" r:id="rId17"/>
    <p:sldId id="414" r:id="rId18"/>
    <p:sldId id="415" r:id="rId19"/>
    <p:sldId id="398" r:id="rId20"/>
    <p:sldId id="315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emput Els" initials="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66052" autoAdjust="0"/>
  </p:normalViewPr>
  <p:slideViewPr>
    <p:cSldViewPr>
      <p:cViewPr varScale="1">
        <p:scale>
          <a:sx n="48" d="100"/>
          <a:sy n="48" d="100"/>
        </p:scale>
        <p:origin x="11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ralie\Desktop\housing-first\Peer-review%20mars%202016\graphes%20peer-revie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Selfcare!$A$2</c:f>
              <c:strCache>
                <c:ptCount val="1"/>
                <c:pt idx="0">
                  <c:v>Deterioration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Selfcare!$B$1:$D$1</c:f>
              <c:strCache>
                <c:ptCount val="3"/>
                <c:pt idx="0">
                  <c:v>HFB</c:v>
                </c:pt>
                <c:pt idx="1">
                  <c:v>Treatment as usual/only homeless</c:v>
                </c:pt>
                <c:pt idx="2">
                  <c:v>Housing no HF</c:v>
                </c:pt>
              </c:strCache>
            </c:strRef>
          </c:cat>
          <c:val>
            <c:numRef>
              <c:f>Selfcare!$B$2:$D$2</c:f>
              <c:numCache>
                <c:formatCode>0%</c:formatCode>
                <c:ptCount val="3"/>
                <c:pt idx="0">
                  <c:v>0.12</c:v>
                </c:pt>
                <c:pt idx="1">
                  <c:v>0.37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8-4C35-B90C-270C2B88F44F}"/>
            </c:ext>
          </c:extLst>
        </c:ser>
        <c:ser>
          <c:idx val="1"/>
          <c:order val="1"/>
          <c:tx>
            <c:strRef>
              <c:f>Selfcare!$A$3</c:f>
              <c:strCache>
                <c:ptCount val="1"/>
                <c:pt idx="0">
                  <c:v>Stabilisation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Selfcare!$B$1:$D$1</c:f>
              <c:strCache>
                <c:ptCount val="3"/>
                <c:pt idx="0">
                  <c:v>HFB</c:v>
                </c:pt>
                <c:pt idx="1">
                  <c:v>Treatment as usual/only homeless</c:v>
                </c:pt>
                <c:pt idx="2">
                  <c:v>Housing no HF</c:v>
                </c:pt>
              </c:strCache>
            </c:strRef>
          </c:cat>
          <c:val>
            <c:numRef>
              <c:f>Selfcare!$B$3:$D$3</c:f>
              <c:numCache>
                <c:formatCode>0%</c:formatCode>
                <c:ptCount val="3"/>
                <c:pt idx="0">
                  <c:v>0.59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8-4C35-B90C-270C2B88F44F}"/>
            </c:ext>
          </c:extLst>
        </c:ser>
        <c:ser>
          <c:idx val="2"/>
          <c:order val="2"/>
          <c:tx>
            <c:strRef>
              <c:f>Selfcare!$A$4</c:f>
              <c:strCache>
                <c:ptCount val="1"/>
                <c:pt idx="0">
                  <c:v>Improvement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strRef>
              <c:f>Selfcare!$B$1:$D$1</c:f>
              <c:strCache>
                <c:ptCount val="3"/>
                <c:pt idx="0">
                  <c:v>HFB</c:v>
                </c:pt>
                <c:pt idx="1">
                  <c:v>Treatment as usual/only homeless</c:v>
                </c:pt>
                <c:pt idx="2">
                  <c:v>Housing no HF</c:v>
                </c:pt>
              </c:strCache>
            </c:strRef>
          </c:cat>
          <c:val>
            <c:numRef>
              <c:f>Selfcare!$B$4:$D$4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0.23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8-4C35-B90C-270C2B88F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82592"/>
        <c:axId val="69184128"/>
      </c:barChart>
      <c:catAx>
        <c:axId val="691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184128"/>
        <c:crosses val="autoZero"/>
        <c:auto val="1"/>
        <c:lblAlgn val="ctr"/>
        <c:lblOffset val="100"/>
        <c:noMultiLvlLbl val="0"/>
      </c:catAx>
      <c:valAx>
        <c:axId val="69184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182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F0EB80EA-29CD-4F00-A03F-1292DE38F4E4}" type="datetimeFigureOut">
              <a:rPr lang="fr-FR" smtClean="0"/>
              <a:pPr/>
              <a:t>07/06/2016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20394392-B402-4F6B-BA59-64FFED662B1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33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2E6AC967-798E-4295-9CF2-DAD712187E68}" type="datetimeFigureOut">
              <a:rPr lang="fr-FR" smtClean="0"/>
              <a:pPr/>
              <a:t>07/06/2016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E75C815C-8E9F-489B-90BE-0C88901E40E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86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518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745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720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240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36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58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Les pratiques HF sont menées</a:t>
            </a:r>
            <a:r>
              <a:rPr lang="fr-BE" baseline="0" dirty="0"/>
              <a:t> en parallèle.</a:t>
            </a:r>
          </a:p>
          <a:p>
            <a:r>
              <a:rPr lang="fr-BE" baseline="0" dirty="0"/>
              <a:t>Mais ont été présentées comme une alternative d’emblée… donc ça fait des concurrents.</a:t>
            </a:r>
          </a:p>
          <a:p>
            <a:r>
              <a:rPr lang="fr-BE" baseline="0" dirty="0"/>
              <a:t>Principalement </a:t>
            </a:r>
            <a:r>
              <a:rPr lang="fr-BE" baseline="0" dirty="0" err="1"/>
              <a:t>staircase+winter</a:t>
            </a:r>
            <a:r>
              <a:rPr lang="fr-BE" baseline="0" dirty="0"/>
              <a:t>, même s’il y a des raccourcis vers le logement + accompagnement mais reste </a:t>
            </a:r>
            <a:r>
              <a:rPr lang="fr-BE" baseline="0" dirty="0" err="1"/>
              <a:t>tjs</a:t>
            </a:r>
            <a:r>
              <a:rPr lang="fr-BE" baseline="0" dirty="0"/>
              <a:t> un public discriminé (</a:t>
            </a:r>
            <a:r>
              <a:rPr lang="fr-BE" baseline="0" dirty="0" err="1"/>
              <a:t>chronic</a:t>
            </a:r>
            <a:r>
              <a:rPr lang="fr-BE" baseline="0" dirty="0"/>
              <a:t> + high/</a:t>
            </a:r>
            <a:r>
              <a:rPr lang="fr-BE" baseline="0" dirty="0" err="1"/>
              <a:t>complex</a:t>
            </a:r>
            <a:r>
              <a:rPr lang="fr-BE" baseline="0" dirty="0"/>
              <a:t> </a:t>
            </a:r>
            <a:r>
              <a:rPr lang="fr-BE" baseline="0" dirty="0" err="1"/>
              <a:t>needs</a:t>
            </a:r>
            <a:r>
              <a:rPr lang="fr-BE" baseline="0" dirty="0"/>
              <a:t>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86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60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864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None/>
            </a:pPr>
            <a:endParaRPr lang="fr-BE" sz="240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238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None/>
            </a:pPr>
            <a:endParaRPr lang="fr-BE" dirty="0">
              <a:solidFill>
                <a:srgbClr val="00B05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306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285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146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15C-8E9F-489B-90BE-0C88901E40EC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82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0AEC-391D-44E5-8365-3D9A7506C0BE}" type="datetimeFigureOut">
              <a:rPr lang="fr-BE" smtClean="0"/>
              <a:pPr/>
              <a:t>07-06-16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179F-E731-4612-AB54-D18FEF10007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30480"/>
            <a:ext cx="9540552" cy="4653136"/>
          </a:xfrm>
          <a:prstGeom prst="rect">
            <a:avLst/>
          </a:prstGeom>
        </p:spPr>
      </p:pic>
      <p:pic>
        <p:nvPicPr>
          <p:cNvPr id="6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96088"/>
            <a:ext cx="5048731" cy="4145402"/>
          </a:xfrm>
          <a:prstGeom prst="rect">
            <a:avLst/>
          </a:prstGeom>
          <a:noFill/>
        </p:spPr>
      </p:pic>
      <p:pic>
        <p:nvPicPr>
          <p:cNvPr id="8" name="Picture 3" descr="C:\Users\Utilisateur\Desktop\matériel site web\logo 2 loteri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69" y="5700812"/>
            <a:ext cx="933711" cy="972616"/>
          </a:xfrm>
          <a:prstGeom prst="rect">
            <a:avLst/>
          </a:prstGeom>
          <a:noFill/>
        </p:spPr>
      </p:pic>
      <p:pic>
        <p:nvPicPr>
          <p:cNvPr id="9" name="Picture 4" descr="C:\Users\Utilisateur\Desktop\matériel site web\logo 3 s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505" y="5722107"/>
            <a:ext cx="1974465" cy="904060"/>
          </a:xfrm>
          <a:prstGeom prst="rect">
            <a:avLst/>
          </a:prstGeom>
          <a:noFill/>
        </p:spPr>
      </p:pic>
      <p:pic>
        <p:nvPicPr>
          <p:cNvPr id="10" name="Picture 2" descr="C:\Users\Utilisateur\Desktop\matériel site web\logo 1 b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9915" y="5722107"/>
            <a:ext cx="1094085" cy="93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0243"/>
            <a:ext cx="9252520" cy="498938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92076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6. High </a:t>
            </a:r>
            <a:r>
              <a:rPr lang="fr-BE" cap="small" dirty="0" err="1">
                <a:solidFill>
                  <a:schemeClr val="bg1"/>
                </a:solidFill>
              </a:rPr>
              <a:t>housing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  <a:r>
              <a:rPr lang="fr-BE" cap="small" dirty="0" err="1">
                <a:solidFill>
                  <a:schemeClr val="bg1"/>
                </a:solidFill>
              </a:rPr>
              <a:t>retention</a:t>
            </a:r>
            <a:endParaRPr lang="fr-BE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8" y="1210742"/>
            <a:ext cx="9396536" cy="37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97152"/>
            <a:ext cx="7200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92076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7. The best </a:t>
            </a:r>
            <a:r>
              <a:rPr lang="fr-BE" cap="small" dirty="0" err="1">
                <a:solidFill>
                  <a:schemeClr val="bg1"/>
                </a:solidFill>
              </a:rPr>
              <a:t>residential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  <a:r>
              <a:rPr lang="fr-BE" cap="small" dirty="0" err="1">
                <a:solidFill>
                  <a:schemeClr val="bg1"/>
                </a:solidFill>
              </a:rPr>
              <a:t>stability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579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cap="small" dirty="0">
                <a:solidFill>
                  <a:srgbClr val="008080"/>
                </a:solidFill>
              </a:rPr>
              <a:t>SECURITY and STABILITY</a:t>
            </a:r>
          </a:p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dirty="0">
                <a:solidFill>
                  <a:srgbClr val="008080"/>
                </a:solidFill>
              </a:rPr>
              <a:t>SOCIAL INTEGRATION</a:t>
            </a:r>
          </a:p>
        </p:txBody>
      </p:sp>
    </p:spTree>
    <p:extLst>
      <p:ext uri="{BB962C8B-B14F-4D97-AF65-F5344CB8AC3E}">
        <p14:creationId xmlns:p14="http://schemas.microsoft.com/office/powerpoint/2010/main" val="88730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housing-first\HFB comité pilotage\2015\27-11-2015\Photos HFB-Liège\PB24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607" y="3036298"/>
            <a:ext cx="5095602" cy="382170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693518" y="1281972"/>
            <a:ext cx="6638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cap="small" dirty="0"/>
              <a:t>Access to social </a:t>
            </a:r>
            <a:r>
              <a:rPr lang="fr-BE" sz="3600" b="1" cap="small" dirty="0" err="1"/>
              <a:t>rights</a:t>
            </a:r>
            <a:endParaRPr lang="fr-BE" sz="3600" b="1" cap="small" dirty="0"/>
          </a:p>
          <a:p>
            <a:r>
              <a:rPr lang="fr-BE" sz="3600" b="1" cap="small" dirty="0"/>
              <a:t>Access to training and </a:t>
            </a:r>
            <a:r>
              <a:rPr lang="fr-BE" sz="3600" b="1" cap="small" dirty="0" err="1"/>
              <a:t>work</a:t>
            </a:r>
            <a:r>
              <a:rPr lang="fr-BE" sz="3600" b="1" cap="small" dirty="0"/>
              <a:t> </a:t>
            </a:r>
            <a:r>
              <a:rPr lang="fr-BE" sz="2800" cap="small" dirty="0"/>
              <a:t>(10%)</a:t>
            </a:r>
          </a:p>
          <a:p>
            <a:endParaRPr lang="fr-BE" sz="3600" b="1" cap="sm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67628"/>
            <a:ext cx="2693518" cy="359453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92076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8. </a:t>
            </a:r>
            <a:r>
              <a:rPr lang="fr-BE" cap="small" dirty="0" err="1">
                <a:solidFill>
                  <a:schemeClr val="bg1"/>
                </a:solidFill>
              </a:rPr>
              <a:t>Housing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  <a:r>
              <a:rPr lang="fr-BE" cap="small" dirty="0" err="1">
                <a:solidFill>
                  <a:schemeClr val="bg1"/>
                </a:solidFill>
              </a:rPr>
              <a:t>facilitates</a:t>
            </a:r>
            <a:r>
              <a:rPr lang="fr-BE" cap="small" dirty="0">
                <a:solidFill>
                  <a:schemeClr val="bg1"/>
                </a:solidFill>
              </a:rPr>
              <a:t> social </a:t>
            </a:r>
            <a:r>
              <a:rPr lang="fr-BE" cap="small" dirty="0" err="1">
                <a:solidFill>
                  <a:schemeClr val="bg1"/>
                </a:solidFill>
              </a:rPr>
              <a:t>integration</a:t>
            </a:r>
            <a:endParaRPr lang="fr-BE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579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cap="small" dirty="0">
                <a:solidFill>
                  <a:srgbClr val="008080"/>
                </a:solidFill>
              </a:rPr>
              <a:t>SECURITY and STABILITY</a:t>
            </a:r>
          </a:p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dirty="0">
                <a:solidFill>
                  <a:srgbClr val="008080"/>
                </a:solidFill>
              </a:rPr>
              <a:t>SOCIAL INTEGRATION</a:t>
            </a:r>
          </a:p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dirty="0">
                <a:solidFill>
                  <a:srgbClr val="008080"/>
                </a:solidFill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43182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7"/>
          <a:stretch>
            <a:fillRect/>
          </a:stretch>
        </p:blipFill>
        <p:spPr>
          <a:xfrm>
            <a:off x="0" y="3881583"/>
            <a:ext cx="5064239" cy="29523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60648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8573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000" cap="small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fr-BE" sz="4000" cap="small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Housing</a:t>
            </a:r>
            <a:r>
              <a:rPr lang="fr-BE" sz="4000" cap="small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000" cap="small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facilitates</a:t>
            </a:r>
            <a:r>
              <a:rPr lang="fr-BE" sz="4000" cap="small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BE" sz="4000" cap="small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ecovery</a:t>
            </a:r>
            <a:endParaRPr kumimoji="0" lang="fr-BE" sz="4000" b="0" i="0" u="none" strike="noStrike" kern="120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623" y="1438630"/>
            <a:ext cx="3154377" cy="42111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1757925"/>
            <a:ext cx="51379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3600" b="1" cap="small" dirty="0" err="1"/>
              <a:t>Autonomy</a:t>
            </a:r>
            <a:r>
              <a:rPr lang="fr-BE" sz="3600" b="1" cap="small" dirty="0"/>
              <a:t>, </a:t>
            </a:r>
            <a:r>
              <a:rPr lang="fr-BE" sz="3600" b="1" cap="small" dirty="0" err="1"/>
              <a:t>Empowerment</a:t>
            </a:r>
            <a:r>
              <a:rPr lang="fr-BE" sz="3600" b="1" cap="small" dirty="0"/>
              <a:t>, </a:t>
            </a:r>
          </a:p>
          <a:p>
            <a:pPr algn="r"/>
            <a:r>
              <a:rPr lang="fr-BE" sz="3600" b="1" cap="small" dirty="0"/>
              <a:t>Self-</a:t>
            </a:r>
            <a:r>
              <a:rPr lang="fr-BE" sz="3600" b="1" cap="small" dirty="0" err="1"/>
              <a:t>esteem</a:t>
            </a:r>
            <a:r>
              <a:rPr lang="fr-BE" sz="3600" b="1" cap="small" dirty="0"/>
              <a:t> &amp; </a:t>
            </a:r>
          </a:p>
          <a:p>
            <a:pPr algn="r"/>
            <a:r>
              <a:rPr lang="fr-BE" sz="3600" b="1" cap="small" dirty="0"/>
              <a:t>Self-care </a:t>
            </a:r>
            <a:r>
              <a:rPr lang="fr-BE" sz="3600" b="1" cap="small" dirty="0" err="1"/>
              <a:t>evolution</a:t>
            </a:r>
            <a:r>
              <a:rPr lang="fr-BE" sz="3600" b="1" cap="small" dirty="0"/>
              <a:t> </a:t>
            </a:r>
            <a:endParaRPr lang="fr-BE" sz="2400" b="1" cap="small" dirty="0"/>
          </a:p>
          <a:p>
            <a:pPr algn="r"/>
            <a:endParaRPr lang="fr-BE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260648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18573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 </a:t>
            </a:r>
            <a:r>
              <a:rPr lang="fr-BE" sz="44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Even</a:t>
            </a:r>
            <a:r>
              <a:rPr lang="fr-BE" sz="44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4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better</a:t>
            </a:r>
            <a:r>
              <a:rPr lang="fr-BE" sz="44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44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fr-BE" sz="44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 HFB participants</a:t>
            </a:r>
            <a:endParaRPr kumimoji="0" lang="fr-BE" sz="4400" b="0" i="0" u="none" strike="noStrike" kern="120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afiek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17210"/>
              </p:ext>
            </p:extLst>
          </p:nvPr>
        </p:nvGraphicFramePr>
        <p:xfrm>
          <a:off x="116833" y="1772816"/>
          <a:ext cx="9001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91680" y="1222918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/>
              <a:t>Mental </a:t>
            </a:r>
            <a:r>
              <a:rPr lang="fr-BE" sz="3600" dirty="0" err="1"/>
              <a:t>health</a:t>
            </a:r>
            <a:r>
              <a:rPr lang="fr-BE" sz="3600" dirty="0"/>
              <a:t>: self-report</a:t>
            </a:r>
          </a:p>
        </p:txBody>
      </p:sp>
    </p:spTree>
    <p:extLst>
      <p:ext uri="{BB962C8B-B14F-4D97-AF65-F5344CB8AC3E}">
        <p14:creationId xmlns:p14="http://schemas.microsoft.com/office/powerpoint/2010/main" val="321358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4" y="1196752"/>
            <a:ext cx="8498686" cy="550133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60648"/>
            <a:ext cx="9252520" cy="7872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11. </a:t>
            </a:r>
            <a:r>
              <a:rPr lang="fr-BE" cap="small" dirty="0" err="1">
                <a:solidFill>
                  <a:schemeClr val="bg1"/>
                </a:solidFill>
              </a:rPr>
              <a:t>Housing</a:t>
            </a:r>
            <a:r>
              <a:rPr lang="fr-BE" cap="small" dirty="0">
                <a:solidFill>
                  <a:schemeClr val="bg1"/>
                </a:solidFill>
              </a:rPr>
              <a:t> first! </a:t>
            </a:r>
            <a:r>
              <a:rPr lang="fr-BE" cap="small" dirty="0" err="1">
                <a:solidFill>
                  <a:schemeClr val="bg1"/>
                </a:solidFill>
              </a:rPr>
              <a:t>What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  <a:r>
              <a:rPr lang="fr-BE" cap="small" dirty="0" err="1">
                <a:solidFill>
                  <a:schemeClr val="bg1"/>
                </a:solidFill>
              </a:rPr>
              <a:t>else</a:t>
            </a:r>
            <a:r>
              <a:rPr lang="fr-BE" cap="small" dirty="0">
                <a:solidFill>
                  <a:schemeClr val="bg1"/>
                </a:solidFill>
              </a:rPr>
              <a:t>?</a:t>
            </a:r>
            <a:endParaRPr lang="fr-BE" u="sng" cap="small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384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2" y="1117937"/>
            <a:ext cx="8452036" cy="549048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60648"/>
            <a:ext cx="9252520" cy="7872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13. </a:t>
            </a:r>
            <a:r>
              <a:rPr lang="fr-BE" cap="small" dirty="0" err="1">
                <a:solidFill>
                  <a:schemeClr val="bg1"/>
                </a:solidFill>
              </a:rPr>
              <a:t>Housing</a:t>
            </a:r>
            <a:r>
              <a:rPr lang="fr-BE" cap="small" dirty="0">
                <a:solidFill>
                  <a:schemeClr val="bg1"/>
                </a:solidFill>
              </a:rPr>
              <a:t> first! </a:t>
            </a:r>
            <a:r>
              <a:rPr lang="fr-BE" cap="small" dirty="0" err="1">
                <a:solidFill>
                  <a:schemeClr val="bg1"/>
                </a:solidFill>
              </a:rPr>
              <a:t>What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  <a:r>
              <a:rPr lang="fr-BE" cap="small" dirty="0" err="1">
                <a:solidFill>
                  <a:schemeClr val="bg1"/>
                </a:solidFill>
              </a:rPr>
              <a:t>else</a:t>
            </a:r>
            <a:r>
              <a:rPr lang="fr-BE" cap="small" dirty="0">
                <a:solidFill>
                  <a:schemeClr val="bg1"/>
                </a:solidFill>
              </a:rPr>
              <a:t>?</a:t>
            </a:r>
            <a:endParaRPr lang="fr-BE" u="sng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7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4181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400" dirty="0"/>
          </a:p>
          <a:p>
            <a:endParaRPr lang="nl-BE" sz="2400" dirty="0"/>
          </a:p>
          <a:p>
            <a:pPr>
              <a:buNone/>
            </a:pPr>
            <a:endParaRPr lang="nl-BE" sz="2400" b="1" dirty="0">
              <a:solidFill>
                <a:srgbClr val="FF0000"/>
              </a:solidFill>
            </a:endParaRPr>
          </a:p>
          <a:p>
            <a:endParaRPr lang="fr-BE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thethunderbird.ca/files/2011/10/We-dont-need-coins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9" y="476672"/>
            <a:ext cx="7872873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blp.be/IMG/png/housing-first-sch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85" y="1139337"/>
            <a:ext cx="5832648" cy="3624209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230168"/>
            <a:ext cx="9252520" cy="75056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marL="185738" algn="l"/>
            <a:r>
              <a:rPr lang="fr-BE" sz="4000" cap="small" dirty="0">
                <a:solidFill>
                  <a:schemeClr val="bg1"/>
                </a:solidFill>
              </a:rPr>
              <a:t>1. </a:t>
            </a:r>
            <a:r>
              <a:rPr lang="fr-BE" sz="4000" cap="small" dirty="0" err="1">
                <a:solidFill>
                  <a:schemeClr val="bg1"/>
                </a:solidFill>
              </a:rPr>
              <a:t>Staircase</a:t>
            </a:r>
            <a:r>
              <a:rPr lang="fr-BE" sz="4000" cap="small" dirty="0">
                <a:solidFill>
                  <a:schemeClr val="bg1"/>
                </a:solidFill>
              </a:rPr>
              <a:t> + focus </a:t>
            </a:r>
            <a:r>
              <a:rPr lang="fr-BE" sz="4000" cap="small" dirty="0" err="1">
                <a:solidFill>
                  <a:schemeClr val="bg1"/>
                </a:solidFill>
              </a:rPr>
              <a:t>winter</a:t>
            </a:r>
            <a:endParaRPr lang="fr-BE" sz="4000" cap="small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5373216"/>
            <a:ext cx="4139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 rot="5400000">
            <a:off x="6612359" y="4326359"/>
            <a:ext cx="4139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699792" y="4343516"/>
            <a:ext cx="155077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 rot="5400000">
            <a:off x="5113901" y="2395132"/>
            <a:ext cx="1359775" cy="386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3834" y="2996952"/>
            <a:ext cx="4928501" cy="32755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2160" y="6086155"/>
            <a:ext cx="3131840" cy="77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533400" indent="-533400">
              <a:buNone/>
            </a:pPr>
            <a:endParaRPr lang="fr-BE" b="1" dirty="0"/>
          </a:p>
          <a:p>
            <a:pPr marL="533400" indent="-533400" algn="r">
              <a:buNone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www.housingfirstbelgium.be</a:t>
            </a:r>
          </a:p>
          <a:p>
            <a:pPr marL="533400" indent="-533400" algn="r">
              <a:buNone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Facebook &amp; Twitter: </a:t>
            </a:r>
            <a:r>
              <a:rPr lang="fr-BE" dirty="0" err="1">
                <a:solidFill>
                  <a:schemeClr val="accent6">
                    <a:lumMod val="50000"/>
                  </a:schemeClr>
                </a:solidFill>
              </a:rPr>
              <a:t>housingfirstbe</a:t>
            </a:r>
            <a:endParaRPr lang="fr-BE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coordination@housingfirstbelgium.be</a:t>
            </a:r>
          </a:p>
          <a:p>
            <a:pPr>
              <a:buNone/>
            </a:pPr>
            <a:endParaRPr lang="fr-BE" dirty="0"/>
          </a:p>
          <a:p>
            <a:pPr>
              <a:buNone/>
            </a:pPr>
            <a:endParaRPr lang="fr-BE" dirty="0"/>
          </a:p>
        </p:txBody>
      </p:sp>
      <p:pic>
        <p:nvPicPr>
          <p:cNvPr id="1026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55221"/>
            <a:ext cx="2736304" cy="2246719"/>
          </a:xfrm>
          <a:prstGeom prst="rect">
            <a:avLst/>
          </a:prstGeom>
          <a:noFill/>
        </p:spPr>
      </p:pic>
      <p:pic>
        <p:nvPicPr>
          <p:cNvPr id="5" name="Picture 3" descr="C:\Users\Utilisateur\Desktop\matériel site web\logo 2 loteri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726" y="6108025"/>
            <a:ext cx="563229" cy="586697"/>
          </a:xfrm>
          <a:prstGeom prst="rect">
            <a:avLst/>
          </a:prstGeom>
          <a:noFill/>
        </p:spPr>
      </p:pic>
      <p:pic>
        <p:nvPicPr>
          <p:cNvPr id="6" name="Picture 4" descr="C:\Users\Utilisateur\Desktop\matériel site web\logo 3 s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2060" y="6086155"/>
            <a:ext cx="1341765" cy="614362"/>
          </a:xfrm>
          <a:prstGeom prst="rect">
            <a:avLst/>
          </a:prstGeom>
          <a:noFill/>
        </p:spPr>
      </p:pic>
      <p:pic>
        <p:nvPicPr>
          <p:cNvPr id="7" name="Picture 2" descr="C:\Users\Utilisateur\Desktop\matériel site web\logo 1 b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26" y="6108025"/>
            <a:ext cx="642942" cy="54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00200"/>
            <a:ext cx="6048672" cy="2402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50765"/>
            <a:ext cx="4837072" cy="174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898" y="4759654"/>
            <a:ext cx="3792845" cy="173711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230168"/>
            <a:ext cx="9252520" cy="7505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sz="4000" cap="small" dirty="0">
                <a:solidFill>
                  <a:schemeClr val="bg1"/>
                </a:solidFill>
              </a:rPr>
              <a:t>2. Time to test HF practices in </a:t>
            </a:r>
            <a:r>
              <a:rPr lang="fr-BE" sz="4000" cap="small" dirty="0" err="1">
                <a:solidFill>
                  <a:schemeClr val="bg1"/>
                </a:solidFill>
              </a:rPr>
              <a:t>Belgium</a:t>
            </a:r>
            <a:endParaRPr lang="fr-BE" sz="40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0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26821"/>
            <a:ext cx="5086418" cy="56525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230168"/>
            <a:ext cx="9252520" cy="7505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sz="4000" cap="small" dirty="0">
                <a:solidFill>
                  <a:schemeClr val="bg1"/>
                </a:solidFill>
              </a:rPr>
              <a:t>2. Time to test HF practices in BE</a:t>
            </a:r>
          </a:p>
        </p:txBody>
      </p:sp>
    </p:spTree>
    <p:extLst>
      <p:ext uri="{BB962C8B-B14F-4D97-AF65-F5344CB8AC3E}">
        <p14:creationId xmlns:p14="http://schemas.microsoft.com/office/powerpoint/2010/main" val="52324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230168"/>
            <a:ext cx="9252520" cy="75056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3. </a:t>
            </a:r>
            <a:r>
              <a:rPr lang="fr-BE" cap="small" dirty="0" err="1">
                <a:solidFill>
                  <a:schemeClr val="bg1"/>
                </a:solidFill>
              </a:rPr>
              <a:t>Eight</a:t>
            </a:r>
            <a:r>
              <a:rPr lang="fr-BE" cap="small" dirty="0">
                <a:solidFill>
                  <a:schemeClr val="bg1"/>
                </a:solidFill>
              </a:rPr>
              <a:t> sites – 3 </a:t>
            </a:r>
            <a:r>
              <a:rPr lang="fr-BE" cap="small" dirty="0" err="1">
                <a:solidFill>
                  <a:schemeClr val="bg1"/>
                </a:solidFill>
              </a:rPr>
              <a:t>regions</a:t>
            </a:r>
            <a:r>
              <a:rPr lang="fr-BE" cap="smal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4048" y="5373216"/>
            <a:ext cx="4139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 rot="5400000">
            <a:off x="6612359" y="4326359"/>
            <a:ext cx="4139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35842" name="Picture 2" descr="Administrative map of Belgium"/>
          <p:cNvPicPr>
            <a:picLocks noChangeAspect="1" noChangeArrowheads="1"/>
          </p:cNvPicPr>
          <p:nvPr/>
        </p:nvPicPr>
        <p:blipFill>
          <a:blip r:embed="rId3" cstate="print"/>
          <a:srcRect l="7019" t="9926" r="6479" b="3054"/>
          <a:stretch>
            <a:fillRect/>
          </a:stretch>
        </p:blipFill>
        <p:spPr bwMode="auto">
          <a:xfrm>
            <a:off x="702546" y="1124744"/>
            <a:ext cx="7586258" cy="5544615"/>
          </a:xfrm>
          <a:prstGeom prst="rect">
            <a:avLst/>
          </a:prstGeom>
          <a:noFill/>
        </p:spPr>
      </p:pic>
      <p:pic>
        <p:nvPicPr>
          <p:cNvPr id="8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08920"/>
            <a:ext cx="576064" cy="472994"/>
          </a:xfrm>
          <a:prstGeom prst="rect">
            <a:avLst/>
          </a:prstGeom>
          <a:noFill/>
        </p:spPr>
      </p:pic>
      <p:pic>
        <p:nvPicPr>
          <p:cNvPr id="9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576064" cy="472994"/>
          </a:xfrm>
          <a:prstGeom prst="rect">
            <a:avLst/>
          </a:prstGeom>
          <a:noFill/>
        </p:spPr>
      </p:pic>
      <p:pic>
        <p:nvPicPr>
          <p:cNvPr id="11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576064" cy="472994"/>
          </a:xfrm>
          <a:prstGeom prst="rect">
            <a:avLst/>
          </a:prstGeom>
          <a:noFill/>
        </p:spPr>
      </p:pic>
      <p:pic>
        <p:nvPicPr>
          <p:cNvPr id="14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576064" cy="472994"/>
          </a:xfrm>
          <a:prstGeom prst="rect">
            <a:avLst/>
          </a:prstGeom>
          <a:noFill/>
        </p:spPr>
      </p:pic>
      <p:pic>
        <p:nvPicPr>
          <p:cNvPr id="15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576064" cy="472994"/>
          </a:xfrm>
          <a:prstGeom prst="rect">
            <a:avLst/>
          </a:prstGeom>
          <a:noFill/>
        </p:spPr>
      </p:pic>
      <p:pic>
        <p:nvPicPr>
          <p:cNvPr id="16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08920"/>
            <a:ext cx="576064" cy="472994"/>
          </a:xfrm>
          <a:prstGeom prst="rect">
            <a:avLst/>
          </a:prstGeom>
          <a:noFill/>
        </p:spPr>
      </p:pic>
      <p:pic>
        <p:nvPicPr>
          <p:cNvPr id="17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73016"/>
            <a:ext cx="576064" cy="472994"/>
          </a:xfrm>
          <a:prstGeom prst="rect">
            <a:avLst/>
          </a:prstGeom>
          <a:noFill/>
        </p:spPr>
      </p:pic>
      <p:pic>
        <p:nvPicPr>
          <p:cNvPr id="18" name="Picture 2" descr="C:\Users\Coralie\Desktop\Logo_H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576064" cy="472994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932040" y="3356992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solidFill>
                  <a:schemeClr val="bg2">
                    <a:lumMod val="10000"/>
                  </a:schemeClr>
                </a:solidFill>
                <a:latin typeface="Adobe Hebrew" pitchFamily="18" charset="-79"/>
                <a:cs typeface="Adobe Hebrew" pitchFamily="18" charset="-79"/>
              </a:rPr>
              <a:t>Brussels</a:t>
            </a:r>
          </a:p>
        </p:txBody>
      </p:sp>
      <p:pic>
        <p:nvPicPr>
          <p:cNvPr id="19" name="Picture 3" descr="C:\Users\Utilisateur\Desktop\matériel site web\logo 2 loteri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96" y="1100809"/>
            <a:ext cx="933711" cy="972616"/>
          </a:xfrm>
          <a:prstGeom prst="rect">
            <a:avLst/>
          </a:prstGeom>
          <a:noFill/>
        </p:spPr>
      </p:pic>
      <p:pic>
        <p:nvPicPr>
          <p:cNvPr id="20" name="Picture 4" descr="C:\Users\Utilisateur\Desktop\matériel site web\logo 3 s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2104"/>
            <a:ext cx="1974465" cy="904060"/>
          </a:xfrm>
          <a:prstGeom prst="rect">
            <a:avLst/>
          </a:prstGeom>
          <a:noFill/>
        </p:spPr>
      </p:pic>
      <p:pic>
        <p:nvPicPr>
          <p:cNvPr id="21" name="Picture 2" descr="C:\Users\Utilisateur\Desktop\matériel site web\logo 1 b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7042" y="1122104"/>
            <a:ext cx="1094085" cy="93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230168"/>
            <a:ext cx="9252520" cy="7505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cap="small" dirty="0">
                <a:solidFill>
                  <a:schemeClr val="bg1"/>
                </a:solidFill>
              </a:rPr>
              <a:t>4. </a:t>
            </a:r>
            <a:r>
              <a:rPr lang="fr-BE" cap="small" dirty="0" err="1">
                <a:solidFill>
                  <a:schemeClr val="bg1"/>
                </a:solidFill>
              </a:rPr>
              <a:t>Eight</a:t>
            </a:r>
            <a:r>
              <a:rPr lang="fr-BE" cap="small" dirty="0">
                <a:solidFill>
                  <a:schemeClr val="bg1"/>
                </a:solidFill>
              </a:rPr>
              <a:t> HF support teams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31640" y="5278875"/>
            <a:ext cx="7643192" cy="179104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r-BE" sz="4800" dirty="0" err="1"/>
              <a:t>They</a:t>
            </a:r>
            <a:r>
              <a:rPr lang="fr-BE" sz="4800" dirty="0"/>
              <a:t> </a:t>
            </a:r>
            <a:r>
              <a:rPr lang="fr-BE" sz="4800" dirty="0" err="1"/>
              <a:t>didn’t</a:t>
            </a:r>
            <a:r>
              <a:rPr lang="fr-BE" sz="4800" dirty="0"/>
              <a:t> know </a:t>
            </a:r>
            <a:r>
              <a:rPr lang="fr-BE" sz="4800" dirty="0" err="1"/>
              <a:t>that</a:t>
            </a:r>
            <a:r>
              <a:rPr lang="fr-BE" sz="4800" dirty="0"/>
              <a:t> </a:t>
            </a:r>
            <a:r>
              <a:rPr lang="fr-BE" sz="4800" dirty="0" err="1"/>
              <a:t>it</a:t>
            </a:r>
            <a:r>
              <a:rPr lang="fr-BE" sz="4800" dirty="0"/>
              <a:t> </a:t>
            </a:r>
            <a:r>
              <a:rPr lang="fr-BE" sz="4800" dirty="0" err="1"/>
              <a:t>was</a:t>
            </a:r>
            <a:r>
              <a:rPr lang="fr-BE" sz="4800" dirty="0"/>
              <a:t> impossible, </a:t>
            </a:r>
            <a:r>
              <a:rPr lang="fr-BE" sz="4800" dirty="0" err="1"/>
              <a:t>so</a:t>
            </a:r>
            <a:r>
              <a:rPr lang="fr-BE" sz="4800" dirty="0"/>
              <a:t> </a:t>
            </a:r>
            <a:r>
              <a:rPr lang="fr-BE" sz="4800" dirty="0" err="1"/>
              <a:t>they</a:t>
            </a:r>
            <a:r>
              <a:rPr lang="fr-BE" sz="4800" dirty="0"/>
              <a:t> </a:t>
            </a:r>
            <a:r>
              <a:rPr lang="fr-BE" sz="4800" dirty="0" err="1"/>
              <a:t>did</a:t>
            </a:r>
            <a:r>
              <a:rPr lang="fr-BE" sz="4800" dirty="0"/>
              <a:t> </a:t>
            </a:r>
            <a:r>
              <a:rPr lang="fr-BE" sz="4800" dirty="0" err="1"/>
              <a:t>it</a:t>
            </a:r>
            <a:r>
              <a:rPr lang="fr-BE" sz="4800" dirty="0"/>
              <a:t>.</a:t>
            </a:r>
            <a:endParaRPr lang="fr-BE" dirty="0"/>
          </a:p>
          <a:p>
            <a:pPr marL="0" indent="0" algn="r">
              <a:buNone/>
            </a:pPr>
            <a:r>
              <a:rPr lang="fr-BE" dirty="0"/>
              <a:t>Mark Twain</a:t>
            </a:r>
          </a:p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9" y="1124744"/>
            <a:ext cx="6948264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452115"/>
            <a:ext cx="9361040" cy="52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60648"/>
            <a:ext cx="92525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/>
            <a:r>
              <a:rPr lang="fr-BE" sz="3600" cap="small" dirty="0">
                <a:solidFill>
                  <a:schemeClr val="bg1"/>
                </a:solidFill>
              </a:rPr>
              <a:t>5. </a:t>
            </a:r>
            <a:r>
              <a:rPr lang="fr-BE" sz="3600" cap="small" dirty="0" err="1">
                <a:solidFill>
                  <a:schemeClr val="bg1"/>
                </a:solidFill>
              </a:rPr>
              <a:t>Systematic</a:t>
            </a:r>
            <a:r>
              <a:rPr lang="fr-BE" sz="3600" cap="small" dirty="0">
                <a:solidFill>
                  <a:schemeClr val="bg1"/>
                </a:solidFill>
              </a:rPr>
              <a:t> </a:t>
            </a:r>
            <a:r>
              <a:rPr lang="fr-BE" sz="3600" cap="small" dirty="0" err="1">
                <a:solidFill>
                  <a:schemeClr val="bg1"/>
                </a:solidFill>
              </a:rPr>
              <a:t>comparisons</a:t>
            </a:r>
            <a:r>
              <a:rPr lang="fr-BE" sz="3600" cap="small" dirty="0">
                <a:solidFill>
                  <a:schemeClr val="bg1"/>
                </a:solidFill>
              </a:rPr>
              <a:t> </a:t>
            </a:r>
            <a:r>
              <a:rPr lang="fr-BE" sz="3600" cap="small" dirty="0" err="1">
                <a:solidFill>
                  <a:schemeClr val="bg1"/>
                </a:solidFill>
              </a:rPr>
              <a:t>between</a:t>
            </a:r>
            <a:r>
              <a:rPr lang="fr-BE" sz="3600" cap="small" dirty="0">
                <a:solidFill>
                  <a:schemeClr val="bg1"/>
                </a:solidFill>
              </a:rPr>
              <a:t>/</a:t>
            </a:r>
            <a:r>
              <a:rPr lang="fr-BE" sz="3600" cap="small" dirty="0" err="1">
                <a:solidFill>
                  <a:schemeClr val="bg1"/>
                </a:solidFill>
              </a:rPr>
              <a:t>within</a:t>
            </a:r>
            <a:r>
              <a:rPr lang="fr-BE" sz="3600" cap="small" dirty="0">
                <a:solidFill>
                  <a:schemeClr val="bg1"/>
                </a:solidFill>
              </a:rPr>
              <a:t> groups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8000" cap="small" dirty="0" err="1">
                <a:solidFill>
                  <a:srgbClr val="008080"/>
                </a:solidFill>
              </a:rPr>
              <a:t>Housing</a:t>
            </a:r>
            <a:r>
              <a:rPr lang="fr-BE" sz="8000" cap="small" dirty="0">
                <a:solidFill>
                  <a:srgbClr val="008080"/>
                </a:solidFill>
              </a:rPr>
              <a:t> first,</a:t>
            </a:r>
          </a:p>
          <a:p>
            <a:pPr marL="0" indent="0" algn="ctr">
              <a:buNone/>
            </a:pPr>
            <a:r>
              <a:rPr lang="fr-BE" sz="8000" b="1" cap="small" dirty="0" err="1">
                <a:solidFill>
                  <a:srgbClr val="008080"/>
                </a:solidFill>
              </a:rPr>
              <a:t>it</a:t>
            </a:r>
            <a:r>
              <a:rPr lang="fr-BE" sz="8000" b="1" cap="small" dirty="0">
                <a:solidFill>
                  <a:srgbClr val="008080"/>
                </a:solidFill>
              </a:rPr>
              <a:t> </a:t>
            </a:r>
            <a:r>
              <a:rPr lang="fr-BE" sz="8000" b="1" cap="small" dirty="0" err="1">
                <a:solidFill>
                  <a:srgbClr val="008080"/>
                </a:solidFill>
              </a:rPr>
              <a:t>also</a:t>
            </a:r>
            <a:r>
              <a:rPr lang="fr-BE" sz="8000" b="1" cap="small" dirty="0">
                <a:solidFill>
                  <a:srgbClr val="008080"/>
                </a:solidFill>
              </a:rPr>
              <a:t> </a:t>
            </a:r>
            <a:r>
              <a:rPr lang="fr-BE" sz="8000" b="1" cap="small" dirty="0" err="1">
                <a:solidFill>
                  <a:srgbClr val="008080"/>
                </a:solidFill>
              </a:rPr>
              <a:t>works</a:t>
            </a:r>
            <a:r>
              <a:rPr lang="fr-BE" sz="8000" b="1" cap="small" dirty="0">
                <a:solidFill>
                  <a:srgbClr val="008080"/>
                </a:solidFill>
              </a:rPr>
              <a:t> in </a:t>
            </a:r>
            <a:r>
              <a:rPr lang="fr-BE" sz="8000" b="1" cap="small" dirty="0" err="1">
                <a:solidFill>
                  <a:srgbClr val="008080"/>
                </a:solidFill>
              </a:rPr>
              <a:t>Belgium</a:t>
            </a:r>
            <a:endParaRPr lang="fr-BE" sz="8000" b="1" cap="small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579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>
              <a:spcBef>
                <a:spcPct val="20000"/>
              </a:spcBef>
              <a:buAutoNum type="arabicPeriod"/>
            </a:pPr>
            <a:r>
              <a:rPr lang="fr-BE" sz="6000" b="1" cap="small" dirty="0">
                <a:solidFill>
                  <a:srgbClr val="008080"/>
                </a:solidFill>
              </a:rPr>
              <a:t>SECURITY and STABILITY</a:t>
            </a:r>
          </a:p>
        </p:txBody>
      </p:sp>
    </p:spTree>
    <p:extLst>
      <p:ext uri="{BB962C8B-B14F-4D97-AF65-F5344CB8AC3E}">
        <p14:creationId xmlns:p14="http://schemas.microsoft.com/office/powerpoint/2010/main" val="40210915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221</Words>
  <Application>Microsoft Office PowerPoint</Application>
  <PresentationFormat>Affichage à l'écran (4:3)</PresentationFormat>
  <Paragraphs>60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Adobe Hebrew</vt:lpstr>
      <vt:lpstr>Arial</vt:lpstr>
      <vt:lpstr>Calibri</vt:lpstr>
      <vt:lpstr>Wingdings</vt:lpstr>
      <vt:lpstr>Thème Office</vt:lpstr>
      <vt:lpstr>Présentation PowerPoint</vt:lpstr>
      <vt:lpstr>1. Staircase + focus winter</vt:lpstr>
      <vt:lpstr>Présentation PowerPoint</vt:lpstr>
      <vt:lpstr>Présentation PowerPoint</vt:lpstr>
      <vt:lpstr>3. Eight sites – 3 regions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Coralie</dc:creator>
  <cp:lastModifiedBy>Coralie Buxant</cp:lastModifiedBy>
  <cp:revision>318</cp:revision>
  <cp:lastPrinted>2016-03-14T15:29:38Z</cp:lastPrinted>
  <dcterms:created xsi:type="dcterms:W3CDTF">2013-09-10T19:06:31Z</dcterms:created>
  <dcterms:modified xsi:type="dcterms:W3CDTF">2016-06-07T17:25:33Z</dcterms:modified>
</cp:coreProperties>
</file>