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>
        <p:scale>
          <a:sx n="100" d="100"/>
          <a:sy n="100" d="100"/>
        </p:scale>
        <p:origin x="-1944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553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45013EA-9E8B-497D-A113-344E54E3A034}" type="datetimeFigureOut">
              <a:rPr lang="en-GB" smtClean="0"/>
              <a:t>07/06/2016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4395C4-2FEB-4CF3-A567-9EF941EB43E1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5209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553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45013EA-9E8B-497D-A113-344E54E3A034}" type="datetimeFigureOut">
              <a:rPr lang="en-GB" smtClean="0"/>
              <a:t>07/06/2016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4395C4-2FEB-4CF3-A567-9EF941EB43E1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5546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553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45013EA-9E8B-497D-A113-344E54E3A034}" type="datetimeFigureOut">
              <a:rPr lang="en-GB" smtClean="0"/>
              <a:t>07/06/2016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4395C4-2FEB-4CF3-A567-9EF941EB43E1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565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08012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553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45013EA-9E8B-497D-A113-344E54E3A034}" type="datetimeFigureOut">
              <a:rPr lang="en-GB" smtClean="0"/>
              <a:t>07/06/2016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4395C4-2FEB-4CF3-A567-9EF941EB43E1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992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553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45013EA-9E8B-497D-A113-344E54E3A034}" type="datetimeFigureOut">
              <a:rPr lang="en-GB" smtClean="0"/>
              <a:t>07/06/2016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4395C4-2FEB-4CF3-A567-9EF941EB43E1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3426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9553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45013EA-9E8B-497D-A113-344E54E3A034}" type="datetimeFigureOut">
              <a:rPr lang="en-GB" smtClean="0"/>
              <a:t>07/06/2016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4395C4-2FEB-4CF3-A567-9EF941EB43E1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9755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9553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45013EA-9E8B-497D-A113-344E54E3A034}" type="datetimeFigureOut">
              <a:rPr lang="en-GB" smtClean="0"/>
              <a:t>07/06/2016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4395C4-2FEB-4CF3-A567-9EF941EB43E1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6073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9553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45013EA-9E8B-497D-A113-344E54E3A034}" type="datetimeFigureOut">
              <a:rPr lang="en-GB" smtClean="0"/>
              <a:t>07/06/2016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4395C4-2FEB-4CF3-A567-9EF941EB43E1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557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9553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45013EA-9E8B-497D-A113-344E54E3A034}" type="datetimeFigureOut">
              <a:rPr lang="en-GB" smtClean="0"/>
              <a:t>07/06/2016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4395C4-2FEB-4CF3-A567-9EF941EB43E1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8304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9553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45013EA-9E8B-497D-A113-344E54E3A034}" type="datetimeFigureOut">
              <a:rPr lang="en-GB" smtClean="0"/>
              <a:t>07/06/2016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4395C4-2FEB-4CF3-A567-9EF941EB43E1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3410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9553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45013EA-9E8B-497D-A113-344E54E3A034}" type="datetimeFigureOut">
              <a:rPr lang="en-GB" smtClean="0"/>
              <a:t>07/06/2016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4395C4-2FEB-4CF3-A567-9EF941EB43E1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4188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2564904"/>
            <a:ext cx="8229600" cy="3849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5792" b="94981" l="418" r="27476">
                          <a14:foregroundMark x1="9344" y1="27413" x2="9344" y2="27413"/>
                          <a14:foregroundMark x1="13389" y1="5792" x2="13389" y2="5792"/>
                          <a14:foregroundMark x1="19247" y1="26641" x2="19247" y2="26641"/>
                          <a14:foregroundMark x1="23849" y1="51737" x2="23849" y2="51737"/>
                          <a14:foregroundMark x1="10181" y1="54054" x2="10181" y2="54054"/>
                          <a14:foregroundMark x1="3766" y1="76448" x2="3766" y2="76448"/>
                          <a14:foregroundMark x1="23849" y1="71815" x2="23849" y2="71815"/>
                          <a14:foregroundMark x1="24965" y1="94981" x2="24965" y2="94981"/>
                          <a14:foregroundMark x1="18968" y1="54054" x2="18968" y2="54054"/>
                          <a14:foregroundMark x1="4742" y1="43629" x2="4742" y2="43629"/>
                          <a14:foregroundMark x1="3208" y1="52510" x2="3208" y2="52510"/>
                          <a14:foregroundMark x1="12692" y1="52124" x2="12692" y2="52124"/>
                          <a14:foregroundMark x1="4324" y1="65251" x2="4324" y2="65251"/>
                          <a14:foregroundMark x1="12692" y1="15058" x2="12692" y2="150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455"/>
            <a:stretch/>
          </p:blipFill>
          <p:spPr>
            <a:xfrm>
              <a:off x="8244408" y="46482"/>
              <a:ext cx="685487" cy="81064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0" y="6616784"/>
              <a:ext cx="9144000" cy="2412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937696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3888" y="2132856"/>
            <a:ext cx="4894312" cy="1470025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chemeClr val="bg1"/>
                </a:solidFill>
              </a:rPr>
              <a:t>Presentation</a:t>
            </a:r>
            <a:r>
              <a:rPr lang="en-GB" dirty="0" smtClean="0"/>
              <a:t> </a:t>
            </a:r>
            <a:r>
              <a:rPr lang="en-GB" dirty="0" smtClean="0">
                <a:solidFill>
                  <a:schemeClr val="bg1"/>
                </a:solidFill>
              </a:rPr>
              <a:t>Title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896" y="3897052"/>
            <a:ext cx="4896544" cy="1752600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chemeClr val="bg1"/>
                </a:solidFill>
              </a:rPr>
              <a:t>Speaker’s name 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491880" y="2132856"/>
            <a:ext cx="0" cy="3528392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6" t="92251" r="1521"/>
          <a:stretch/>
        </p:blipFill>
        <p:spPr>
          <a:xfrm>
            <a:off x="0" y="5980481"/>
            <a:ext cx="9144000" cy="8775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62805" y="1692405"/>
            <a:ext cx="77635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8000" dirty="0" smtClean="0">
                <a:solidFill>
                  <a:schemeClr val="bg1"/>
                </a:solidFill>
              </a:rPr>
              <a:t>Present</a:t>
            </a:r>
            <a:r>
              <a:rPr lang="en-GB" sz="8000" dirty="0" smtClean="0">
                <a:solidFill>
                  <a:schemeClr val="bg1"/>
                </a:solidFill>
              </a:rPr>
              <a:t>ation title </a:t>
            </a:r>
            <a:endParaRPr lang="en-GB" sz="8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67744" y="3284984"/>
            <a:ext cx="56752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</a:rPr>
              <a:t>Speaker’s name</a:t>
            </a:r>
            <a:endParaRPr lang="en-GB" sz="60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635" y="-5602"/>
            <a:ext cx="6581382" cy="598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030"/>
          <a:stretch/>
        </p:blipFill>
        <p:spPr bwMode="auto">
          <a:xfrm>
            <a:off x="0" y="-4114"/>
            <a:ext cx="1361635" cy="598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030"/>
          <a:stretch/>
        </p:blipFill>
        <p:spPr bwMode="auto">
          <a:xfrm>
            <a:off x="7943017" y="0"/>
            <a:ext cx="1200983" cy="598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92" b="94981" l="418" r="27476">
                        <a14:foregroundMark x1="9344" y1="27413" x2="9344" y2="27413"/>
                        <a14:foregroundMark x1="13389" y1="5792" x2="13389" y2="5792"/>
                        <a14:foregroundMark x1="19247" y1="26641" x2="19247" y2="26641"/>
                        <a14:foregroundMark x1="23849" y1="51737" x2="23849" y2="51737"/>
                        <a14:foregroundMark x1="10181" y1="54054" x2="10181" y2="54054"/>
                        <a14:foregroundMark x1="3766" y1="76448" x2="3766" y2="76448"/>
                        <a14:foregroundMark x1="23849" y1="71815" x2="23849" y2="71815"/>
                        <a14:foregroundMark x1="24965" y1="94981" x2="24965" y2="94981"/>
                        <a14:foregroundMark x1="18968" y1="54054" x2="18968" y2="54054"/>
                        <a14:foregroundMark x1="4742" y1="43629" x2="4742" y2="43629"/>
                        <a14:foregroundMark x1="3208" y1="52510" x2="3208" y2="52510"/>
                        <a14:foregroundMark x1="12692" y1="52124" x2="12692" y2="52124"/>
                        <a14:foregroundMark x1="4324" y1="65251" x2="4324" y2="65251"/>
                        <a14:foregroundMark x1="12692" y1="15058" x2="12692" y2="150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9455"/>
          <a:stretch/>
        </p:blipFill>
        <p:spPr>
          <a:xfrm>
            <a:off x="8033918" y="62396"/>
            <a:ext cx="1019180" cy="12052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7544" y="1340768"/>
            <a:ext cx="82809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6600" dirty="0" smtClean="0"/>
              <a:t>Housing First </a:t>
            </a:r>
          </a:p>
          <a:p>
            <a:pPr algn="ctr"/>
            <a:r>
              <a:rPr lang="fr-BE" sz="6600" dirty="0" smtClean="0"/>
              <a:t>Luxembourg</a:t>
            </a:r>
            <a:endParaRPr lang="en-GB" sz="6600" dirty="0"/>
          </a:p>
        </p:txBody>
      </p:sp>
      <p:sp>
        <p:nvSpPr>
          <p:cNvPr id="14" name="TextBox 13"/>
          <p:cNvSpPr txBox="1"/>
          <p:nvPr/>
        </p:nvSpPr>
        <p:spPr>
          <a:xfrm>
            <a:off x="1728872" y="3884389"/>
            <a:ext cx="58279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4400" dirty="0" smtClean="0"/>
              <a:t>Gilles Rod</a:t>
            </a:r>
          </a:p>
          <a:p>
            <a:pPr algn="ctr"/>
            <a:r>
              <a:rPr lang="fr-BE" sz="4400" dirty="0" smtClean="0"/>
              <a:t>Sam Schmitz</a:t>
            </a:r>
            <a:endParaRPr lang="en-GB" sz="4400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58" y="44624"/>
            <a:ext cx="1387863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0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</a:t>
            </a:r>
            <a:r>
              <a:rPr lang="en-GB" dirty="0" smtClean="0"/>
              <a:t>hallenges </a:t>
            </a:r>
            <a:r>
              <a:rPr lang="en-GB" dirty="0" err="1" smtClean="0"/>
              <a:t>actuels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Le travail en réseau avec d’autres organisations (sociales)</a:t>
            </a:r>
          </a:p>
          <a:p>
            <a:endParaRPr lang="fr-FR" sz="400" dirty="0" smtClean="0"/>
          </a:p>
          <a:p>
            <a:r>
              <a:rPr lang="fr-FR" sz="2000" dirty="0" smtClean="0"/>
              <a:t>Éviter une éventuelle ghettoïsation d’un </a:t>
            </a:r>
            <a:r>
              <a:rPr lang="fr-FR" sz="2000" dirty="0" err="1" smtClean="0"/>
              <a:t>congregate</a:t>
            </a:r>
            <a:r>
              <a:rPr lang="fr-FR" sz="2000" dirty="0" smtClean="0"/>
              <a:t> housing</a:t>
            </a:r>
          </a:p>
          <a:p>
            <a:endParaRPr lang="fr-FR" sz="400" dirty="0" smtClean="0"/>
          </a:p>
          <a:p>
            <a:r>
              <a:rPr lang="fr-FR" sz="2000" dirty="0" smtClean="0"/>
              <a:t>Compatibilité d’une approche axée sur l’acceptation et d’une approche axée sur l’objectif</a:t>
            </a:r>
          </a:p>
          <a:p>
            <a:pPr marL="0" indent="0">
              <a:buNone/>
            </a:pPr>
            <a:endParaRPr lang="fr-FR" sz="2000" dirty="0" smtClean="0"/>
          </a:p>
          <a:p>
            <a:endParaRPr lang="fr-FR" sz="2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58" y="44624"/>
            <a:ext cx="1387863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31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Évaluation</a:t>
            </a:r>
            <a:r>
              <a:rPr lang="en-GB" dirty="0" smtClean="0"/>
              <a:t> du </a:t>
            </a:r>
            <a:r>
              <a:rPr lang="en-GB" dirty="0" err="1" smtClean="0"/>
              <a:t>projet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Le projet Housing First Luxembourg est soumis à une évaluation qualitative, réalisée par un institut d’études indépendant.</a:t>
            </a:r>
          </a:p>
          <a:p>
            <a:endParaRPr lang="fr-FR" sz="400" dirty="0" smtClean="0"/>
          </a:p>
          <a:p>
            <a:r>
              <a:rPr lang="fr-FR" sz="2000" dirty="0" smtClean="0"/>
              <a:t>Les premiers résultats, plus que satisfaisant, seront publiés dans les prochaines semaines.</a:t>
            </a:r>
            <a:endParaRPr lang="fr-FR" sz="2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58" y="44624"/>
            <a:ext cx="1387863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76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Le Housing First</a:t>
            </a:r>
            <a:br>
              <a:rPr lang="en-GB" dirty="0" smtClean="0"/>
            </a:br>
            <a:r>
              <a:rPr lang="en-GB" sz="2200" dirty="0" err="1" smtClean="0"/>
              <a:t>en</a:t>
            </a:r>
            <a:r>
              <a:rPr lang="en-GB" sz="2200" dirty="0" smtClean="0"/>
              <a:t> </a:t>
            </a:r>
            <a:r>
              <a:rPr lang="en-GB" sz="2200" dirty="0" err="1" smtClean="0"/>
              <a:t>deux</a:t>
            </a:r>
            <a:r>
              <a:rPr lang="en-GB" sz="2200" dirty="0" smtClean="0"/>
              <a:t> photos</a:t>
            </a:r>
            <a:endParaRPr lang="en-GB" sz="22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58" y="44624"/>
            <a:ext cx="1387863" cy="936000"/>
          </a:xfrm>
          <a:prstGeom prst="rect">
            <a:avLst/>
          </a:prstGeom>
        </p:spPr>
      </p:pic>
      <p:pic>
        <p:nvPicPr>
          <p:cNvPr id="5" name="Picture 5" descr="C:\Users\utilisateur\Documents\CNDS-Wunnen\Housing First\Photos HF\Claudine Schmit\C_S_avant + noel 2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60848"/>
            <a:ext cx="3038961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utilisateur\Documents\CNDS-Wunnen\Housing First\Photos HF\Claudine Schmit\C_S_après + noel 20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60848"/>
            <a:ext cx="3036031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67544" y="5733256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dirty="0" smtClean="0"/>
              <a:t>MERCI DE VOTRE ATTENTION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285525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Le CNDS </a:t>
            </a:r>
            <a:r>
              <a:rPr lang="en-GB" sz="2200" dirty="0" smtClean="0"/>
              <a:t>(</a:t>
            </a:r>
            <a:r>
              <a:rPr lang="fr-FR" sz="2200" dirty="0" smtClean="0"/>
              <a:t>Comité</a:t>
            </a:r>
            <a:r>
              <a:rPr lang="en-GB" sz="2200" dirty="0" smtClean="0"/>
              <a:t> national de </a:t>
            </a:r>
            <a:r>
              <a:rPr lang="en-GB" sz="2200" dirty="0" err="1" smtClean="0"/>
              <a:t>défense</a:t>
            </a:r>
            <a:r>
              <a:rPr lang="en-GB" sz="2200" dirty="0" smtClean="0"/>
              <a:t> </a:t>
            </a:r>
            <a:r>
              <a:rPr lang="en-GB" sz="2200" dirty="0" err="1" smtClean="0"/>
              <a:t>sociale</a:t>
            </a:r>
            <a:r>
              <a:rPr lang="en-GB" sz="2200" dirty="0" smtClean="0"/>
              <a:t>)</a:t>
            </a:r>
            <a:endParaRPr lang="en-GB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LU" sz="2000" dirty="0">
                <a:latin typeface="Calibri" pitchFamily="34" charset="0"/>
              </a:rPr>
              <a:t>Créé il y a </a:t>
            </a:r>
            <a:r>
              <a:rPr lang="fr-LU" sz="2000" dirty="0" smtClean="0">
                <a:latin typeface="Calibri" pitchFamily="34" charset="0"/>
              </a:rPr>
              <a:t>près de 50 ans, </a:t>
            </a:r>
            <a:r>
              <a:rPr lang="fr-LU" sz="2000" dirty="0">
                <a:latin typeface="Calibri" pitchFamily="34" charset="0"/>
              </a:rPr>
              <a:t>le CNDS </a:t>
            </a:r>
            <a:r>
              <a:rPr lang="fr-LU" sz="2000" dirty="0" smtClean="0">
                <a:latin typeface="Calibri" pitchFamily="34" charset="0"/>
              </a:rPr>
              <a:t>est un acteur majeur du secteur social luxembourgeois et a </a:t>
            </a:r>
            <a:r>
              <a:rPr lang="fr-LU" sz="2000" dirty="0">
                <a:latin typeface="Calibri" pitchFamily="34" charset="0"/>
              </a:rPr>
              <a:t>comme </a:t>
            </a:r>
            <a:r>
              <a:rPr lang="fr-LU" sz="2000" dirty="0" smtClean="0">
                <a:latin typeface="Calibri" pitchFamily="34" charset="0"/>
              </a:rPr>
              <a:t>objectif « </a:t>
            </a:r>
            <a:r>
              <a:rPr lang="fr-LU" sz="2000" i="1" dirty="0" smtClean="0">
                <a:latin typeface="Calibri" pitchFamily="34" charset="0"/>
              </a:rPr>
              <a:t>d’aider </a:t>
            </a:r>
            <a:r>
              <a:rPr lang="fr-LU" sz="2000" i="1" dirty="0">
                <a:latin typeface="Calibri" pitchFamily="34" charset="0"/>
              </a:rPr>
              <a:t>toute personne en danger de déviance ou de </a:t>
            </a:r>
            <a:r>
              <a:rPr lang="fr-LU" sz="2000" i="1" dirty="0" smtClean="0">
                <a:latin typeface="Calibri" pitchFamily="34" charset="0"/>
              </a:rPr>
              <a:t>marginalisation»</a:t>
            </a:r>
            <a:endParaRPr lang="fr-LU" sz="2000" i="1" dirty="0">
              <a:latin typeface="Calibri" pitchFamily="34" charset="0"/>
            </a:endParaRPr>
          </a:p>
          <a:p>
            <a:endParaRPr lang="fr-LU" sz="2000" dirty="0">
              <a:latin typeface="Calibri" pitchFamily="34" charset="0"/>
            </a:endParaRPr>
          </a:p>
          <a:p>
            <a:pPr marL="0" indent="0">
              <a:buNone/>
            </a:pPr>
            <a:r>
              <a:rPr lang="fr-LU" sz="2000" dirty="0" smtClean="0">
                <a:latin typeface="Calibri" pitchFamily="34" charset="0"/>
              </a:rPr>
              <a:t>Le CNDS œuvre dans les domaines suivants: </a:t>
            </a:r>
            <a:endParaRPr lang="fr-LU" sz="2000" dirty="0">
              <a:latin typeface="Calibri" pitchFamily="34" charset="0"/>
            </a:endParaRPr>
          </a:p>
          <a:p>
            <a:r>
              <a:rPr lang="fr-LU" sz="2000" dirty="0" smtClean="0">
                <a:latin typeface="Calibri" pitchFamily="34" charset="0"/>
              </a:rPr>
              <a:t>réinsertion </a:t>
            </a:r>
            <a:r>
              <a:rPr lang="fr-LU" sz="2000" dirty="0">
                <a:latin typeface="Calibri" pitchFamily="34" charset="0"/>
              </a:rPr>
              <a:t>professionnelle, </a:t>
            </a:r>
          </a:p>
          <a:p>
            <a:r>
              <a:rPr lang="fr-LU" sz="2000" dirty="0" smtClean="0">
                <a:latin typeface="Calibri" pitchFamily="34" charset="0"/>
              </a:rPr>
              <a:t>hébergement </a:t>
            </a:r>
            <a:r>
              <a:rPr lang="fr-LU" sz="2000" dirty="0">
                <a:latin typeface="Calibri" pitchFamily="34" charset="0"/>
              </a:rPr>
              <a:t>et </a:t>
            </a:r>
          </a:p>
          <a:p>
            <a:r>
              <a:rPr lang="fr-LU" sz="2000" dirty="0" smtClean="0">
                <a:latin typeface="Calibri" pitchFamily="34" charset="0"/>
              </a:rPr>
              <a:t>soutien </a:t>
            </a:r>
            <a:r>
              <a:rPr lang="fr-LU" sz="2000" dirty="0">
                <a:latin typeface="Calibri" pitchFamily="34" charset="0"/>
              </a:rPr>
              <a:t>aux toxicomanes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58" y="44624"/>
            <a:ext cx="1387863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37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1032" y="1196752"/>
            <a:ext cx="6645424" cy="1080120"/>
          </a:xfrm>
        </p:spPr>
        <p:txBody>
          <a:bodyPr/>
          <a:lstStyle/>
          <a:p>
            <a:r>
              <a:rPr lang="en-GB" dirty="0" smtClean="0"/>
              <a:t>Le CNDS-Wunnen</a:t>
            </a:r>
            <a:r>
              <a:rPr lang="en-GB" sz="2000" dirty="0" smtClean="0"/>
              <a:t> (</a:t>
            </a:r>
            <a:r>
              <a:rPr lang="en-GB" sz="2000" dirty="0" err="1" smtClean="0"/>
              <a:t>hébergement</a:t>
            </a:r>
            <a:r>
              <a:rPr lang="en-GB" sz="2000" dirty="0" smtClean="0"/>
              <a:t>)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 smtClean="0"/>
              <a:t>Les domaines d’activité du CNDS-Wunnen conventionnées ou non par le Ministère de la Famille et de l’Intégration:</a:t>
            </a:r>
          </a:p>
          <a:p>
            <a:pPr marL="0" indent="0">
              <a:buNone/>
            </a:pPr>
            <a:endParaRPr lang="fr-FR" sz="2000" dirty="0" smtClean="0"/>
          </a:p>
          <a:p>
            <a:r>
              <a:rPr lang="fr-FR" sz="2000" dirty="0" smtClean="0"/>
              <a:t>CAC – Centres d’accueil classiques (54 lits)</a:t>
            </a:r>
          </a:p>
          <a:p>
            <a:endParaRPr lang="fr-FR" sz="400" dirty="0" smtClean="0"/>
          </a:p>
          <a:p>
            <a:r>
              <a:rPr lang="fr-FR" sz="2000" dirty="0" smtClean="0"/>
              <a:t>LEA – Logements encadrés et accompagnés (</a:t>
            </a:r>
            <a:r>
              <a:rPr lang="fr-FR" sz="2000" dirty="0" err="1" smtClean="0"/>
              <a:t>act</a:t>
            </a:r>
            <a:r>
              <a:rPr lang="fr-FR" sz="2000" dirty="0" smtClean="0"/>
              <a:t>. 66 bénéficiaires)</a:t>
            </a:r>
          </a:p>
          <a:p>
            <a:endParaRPr lang="fr-FR" sz="400" dirty="0" smtClean="0"/>
          </a:p>
          <a:p>
            <a:r>
              <a:rPr lang="fr-FR" sz="2000" dirty="0" smtClean="0"/>
              <a:t>HF – Housing First</a:t>
            </a:r>
            <a:endParaRPr lang="fr-FR" sz="2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58" y="44624"/>
            <a:ext cx="1387863" cy="936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30" y="1340768"/>
            <a:ext cx="1896828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08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Housing First - Luxembourg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Le projet pilote Housing First est mis en œuvre grâce à une convention entre le Ministère de la Famille et le Comité National de Défense Sociale et fait partie de la </a:t>
            </a:r>
            <a:r>
              <a:rPr lang="fr-FR" sz="2000" u="sng" dirty="0"/>
              <a:t>stratégie nationale contre le sans-abrisme et l’exclusion liée au logement 2013-2020</a:t>
            </a:r>
            <a:r>
              <a:rPr lang="fr-FR" sz="2000" dirty="0"/>
              <a:t>.</a:t>
            </a:r>
            <a:endParaRPr lang="fr-LU" sz="2000" dirty="0"/>
          </a:p>
          <a:p>
            <a:endParaRPr lang="fr-LU" sz="2000" dirty="0"/>
          </a:p>
          <a:p>
            <a:r>
              <a:rPr lang="fr-LU" sz="2000" dirty="0"/>
              <a:t>L’objectif est de proposer à la personne sans logement un </a:t>
            </a:r>
            <a:r>
              <a:rPr lang="fr-LU" sz="2000" u="sng" dirty="0"/>
              <a:t>habitat ordinaire en premier lieu </a:t>
            </a:r>
            <a:r>
              <a:rPr lang="fr-LU" sz="2000" dirty="0"/>
              <a:t>et de lui </a:t>
            </a:r>
            <a:r>
              <a:rPr lang="fr-LU" sz="2000" u="sng" dirty="0"/>
              <a:t>offrir secondairement un soutien </a:t>
            </a:r>
            <a:r>
              <a:rPr lang="fr-LU" sz="2000" dirty="0"/>
              <a:t>à sa réinsertion.</a:t>
            </a:r>
          </a:p>
          <a:p>
            <a:endParaRPr lang="fr-LU" sz="4800" dirty="0"/>
          </a:p>
          <a:p>
            <a:endParaRPr lang="en-GB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58" y="44624"/>
            <a:ext cx="1387863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31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276872"/>
            <a:ext cx="2662941" cy="40050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Spécificités</a:t>
            </a:r>
            <a:r>
              <a:rPr lang="en-GB" dirty="0" smtClean="0"/>
              <a:t> du </a:t>
            </a:r>
            <a:r>
              <a:rPr lang="en-GB" dirty="0" err="1" smtClean="0"/>
              <a:t>projet</a:t>
            </a:r>
            <a:r>
              <a:rPr lang="en-GB" dirty="0" smtClean="0"/>
              <a:t> HF Luxembourg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2132856"/>
            <a:ext cx="8229600" cy="3849291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sz="2000" dirty="0" err="1" smtClean="0"/>
              <a:t>Congregate</a:t>
            </a:r>
            <a:r>
              <a:rPr lang="fr-FR" sz="2000" dirty="0" smtClean="0"/>
              <a:t> Housing </a:t>
            </a:r>
            <a:endParaRPr lang="fr-FR" sz="2000" dirty="0" smtClean="0"/>
          </a:p>
          <a:p>
            <a:pPr marL="0" indent="0">
              <a:buNone/>
            </a:pPr>
            <a:r>
              <a:rPr lang="fr-FR" sz="1600" dirty="0"/>
              <a:t> </a:t>
            </a:r>
            <a:r>
              <a:rPr lang="fr-FR" sz="1600" dirty="0" smtClean="0"/>
              <a:t>     </a:t>
            </a:r>
            <a:r>
              <a:rPr lang="fr-FR" sz="1600" dirty="0" smtClean="0"/>
              <a:t>(</a:t>
            </a:r>
            <a:r>
              <a:rPr lang="fr-FR" sz="1600" dirty="0" err="1" smtClean="0"/>
              <a:t>scattered</a:t>
            </a:r>
            <a:r>
              <a:rPr lang="fr-FR" sz="1600" dirty="0" smtClean="0"/>
              <a:t> housing en cours de réalisation)</a:t>
            </a:r>
          </a:p>
          <a:p>
            <a:endParaRPr lang="fr-FR" sz="400" dirty="0" smtClean="0"/>
          </a:p>
          <a:p>
            <a:r>
              <a:rPr lang="fr-FR" sz="2000" dirty="0" smtClean="0"/>
              <a:t>La cohabitation avec d’autres services sociaux</a:t>
            </a:r>
          </a:p>
          <a:p>
            <a:endParaRPr lang="fr-FR" sz="400" dirty="0" smtClean="0"/>
          </a:p>
          <a:p>
            <a:r>
              <a:rPr lang="fr-FR" sz="2000" dirty="0" smtClean="0"/>
              <a:t>Approche du type « case-manager »</a:t>
            </a:r>
          </a:p>
          <a:p>
            <a:endParaRPr lang="fr-FR" sz="400" dirty="0" smtClean="0"/>
          </a:p>
          <a:p>
            <a:r>
              <a:rPr lang="fr-FR" sz="2000" dirty="0" smtClean="0"/>
              <a:t>Le CNDS s’occupe du logement, du volet financier, </a:t>
            </a:r>
            <a:endParaRPr lang="fr-FR" sz="2000" dirty="0" smtClean="0"/>
          </a:p>
          <a:p>
            <a:pPr marL="0" indent="0">
              <a:buNone/>
            </a:pPr>
            <a:r>
              <a:rPr lang="fr-FR" sz="2000" dirty="0"/>
              <a:t> </a:t>
            </a:r>
            <a:r>
              <a:rPr lang="fr-FR" sz="2000" dirty="0" smtClean="0"/>
              <a:t>     </a:t>
            </a:r>
            <a:r>
              <a:rPr lang="fr-FR" sz="2000" dirty="0" smtClean="0"/>
              <a:t>administratif </a:t>
            </a:r>
            <a:r>
              <a:rPr lang="fr-FR" sz="2000" dirty="0" smtClean="0"/>
              <a:t>et pédagogique</a:t>
            </a:r>
            <a:endParaRPr lang="fr-FR" sz="2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58" y="44624"/>
            <a:ext cx="1387863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31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 population </a:t>
            </a:r>
            <a:r>
              <a:rPr lang="en-GB" dirty="0" err="1" smtClean="0"/>
              <a:t>cible</a:t>
            </a:r>
            <a:endParaRPr lang="en-GB" dirty="0"/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1"/>
          </p:nvPr>
        </p:nvSpPr>
        <p:spPr>
          <a:xfrm>
            <a:off x="251520" y="2622391"/>
            <a:ext cx="875829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smtClean="0">
                <a:latin typeface="+mj-lt"/>
              </a:rPr>
              <a:t>Le </a:t>
            </a:r>
            <a:r>
              <a:rPr lang="fr-CH" sz="2000" dirty="0">
                <a:latin typeface="+mj-lt"/>
              </a:rPr>
              <a:t>projet pilote Housing First cible un public particulièrement marginalisé </a:t>
            </a:r>
            <a:endParaRPr lang="fr-CH" sz="2000" dirty="0" smtClean="0">
              <a:latin typeface="+mj-lt"/>
            </a:endParaRPr>
          </a:p>
          <a:p>
            <a:pPr marL="0" indent="0">
              <a:buNone/>
            </a:pPr>
            <a:r>
              <a:rPr lang="fr-CH" sz="2000" dirty="0">
                <a:latin typeface="+mj-lt"/>
              </a:rPr>
              <a:t> </a:t>
            </a:r>
            <a:r>
              <a:rPr lang="fr-CH" sz="2000" dirty="0" smtClean="0">
                <a:latin typeface="+mj-lt"/>
              </a:rPr>
              <a:t>     pour </a:t>
            </a:r>
            <a:r>
              <a:rPr lang="fr-CH" sz="2000" dirty="0">
                <a:latin typeface="+mj-lt"/>
              </a:rPr>
              <a:t>lesquels les moyens de prise en charge traditionnels ne sont pas adaptés. </a:t>
            </a:r>
            <a:endParaRPr lang="fr-BE" sz="2000" dirty="0">
              <a:latin typeface="+mj-lt"/>
            </a:endParaRPr>
          </a:p>
          <a:p>
            <a:endParaRPr lang="fr-BE" sz="2000" dirty="0">
              <a:latin typeface="+mj-lt"/>
            </a:endParaRPr>
          </a:p>
          <a:p>
            <a:r>
              <a:rPr lang="fr-CH" sz="2000" dirty="0" smtClean="0">
                <a:latin typeface="+mj-lt"/>
              </a:rPr>
              <a:t>Le projet HF </a:t>
            </a:r>
            <a:r>
              <a:rPr lang="fr-CH" sz="2000" dirty="0">
                <a:latin typeface="+mj-lt"/>
              </a:rPr>
              <a:t>est destiné aux personnes seules </a:t>
            </a:r>
            <a:r>
              <a:rPr lang="fr-CH" sz="2000" u="sng" dirty="0">
                <a:latin typeface="+mj-lt"/>
              </a:rPr>
              <a:t>sans abris ou </a:t>
            </a:r>
            <a:r>
              <a:rPr lang="fr-CH" sz="2000" u="sng" dirty="0" smtClean="0">
                <a:latin typeface="+mj-lt"/>
              </a:rPr>
              <a:t>mal-logées</a:t>
            </a:r>
          </a:p>
          <a:p>
            <a:pPr marL="0" indent="0">
              <a:buNone/>
            </a:pPr>
            <a:r>
              <a:rPr lang="fr-CH" sz="2000" dirty="0" smtClean="0">
                <a:latin typeface="+mj-lt"/>
              </a:rPr>
              <a:t>      (</a:t>
            </a:r>
            <a:r>
              <a:rPr lang="fr-CH" sz="2000" dirty="0">
                <a:latin typeface="+mj-lt"/>
              </a:rPr>
              <a:t>selon la typologie ETHOS) de </a:t>
            </a:r>
            <a:r>
              <a:rPr lang="fr-CH" sz="2000" u="sng" dirty="0">
                <a:latin typeface="+mj-lt"/>
              </a:rPr>
              <a:t>longue durée </a:t>
            </a:r>
            <a:r>
              <a:rPr lang="fr-CH" sz="2000" dirty="0">
                <a:latin typeface="+mj-lt"/>
              </a:rPr>
              <a:t>associé à une </a:t>
            </a:r>
            <a:r>
              <a:rPr lang="fr-CH" sz="2000" u="sng" dirty="0">
                <a:latin typeface="+mj-lt"/>
              </a:rPr>
              <a:t>psychopathologie </a:t>
            </a:r>
            <a:endParaRPr lang="fr-CH" sz="2000" u="sng" dirty="0" smtClean="0">
              <a:latin typeface="+mj-lt"/>
            </a:endParaRPr>
          </a:p>
          <a:p>
            <a:pPr marL="0" indent="0">
              <a:buNone/>
            </a:pPr>
            <a:r>
              <a:rPr lang="fr-CH" sz="2000" dirty="0" smtClean="0">
                <a:latin typeface="+mj-lt"/>
              </a:rPr>
              <a:t>      </a:t>
            </a:r>
            <a:r>
              <a:rPr lang="fr-CH" sz="2000" u="sng" dirty="0" smtClean="0">
                <a:latin typeface="+mj-lt"/>
              </a:rPr>
              <a:t>sévère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>
                <a:latin typeface="+mj-lt"/>
              </a:rPr>
              <a:t>et/ou à une </a:t>
            </a:r>
            <a:r>
              <a:rPr lang="fr-CH" sz="2000" u="sng" dirty="0">
                <a:latin typeface="+mj-lt"/>
              </a:rPr>
              <a:t>dépendance</a:t>
            </a:r>
            <a:r>
              <a:rPr lang="fr-CH" sz="2000" dirty="0">
                <a:latin typeface="+mj-lt"/>
              </a:rPr>
              <a:t> (stabilisée ou non).</a:t>
            </a:r>
            <a:endParaRPr lang="fr-CH" sz="2000" dirty="0" smtClean="0">
              <a:latin typeface="+mj-lt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58" y="44624"/>
            <a:ext cx="1387863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31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Critères d’admission</a:t>
            </a:r>
            <a:endParaRPr lang="fr-FR" dirty="0"/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1"/>
          </p:nvPr>
        </p:nvSpPr>
        <p:spPr>
          <a:xfrm>
            <a:off x="221621" y="2636912"/>
            <a:ext cx="8922379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Tx/>
              <a:buChar char="-"/>
            </a:pPr>
            <a:r>
              <a:rPr lang="fr-CH" sz="2000" dirty="0" smtClean="0">
                <a:latin typeface="+mj-lt"/>
              </a:rPr>
              <a:t>Résider </a:t>
            </a:r>
            <a:r>
              <a:rPr lang="fr-CH" sz="2000" dirty="0">
                <a:latin typeface="+mj-lt"/>
              </a:rPr>
              <a:t>de manière régulière et ininterrompue depuis </a:t>
            </a:r>
            <a:r>
              <a:rPr lang="fr-CH" sz="2000" u="sng" dirty="0">
                <a:latin typeface="+mj-lt"/>
              </a:rPr>
              <a:t>5 ans sur le territoire </a:t>
            </a:r>
            <a:r>
              <a:rPr lang="fr-CH" sz="2000" u="sng" dirty="0" err="1" smtClean="0">
                <a:latin typeface="+mj-lt"/>
              </a:rPr>
              <a:t>luxbg</a:t>
            </a:r>
            <a:endParaRPr lang="fr-CH" sz="2000" u="sng" dirty="0" smtClean="0">
              <a:latin typeface="+mj-lt"/>
            </a:endParaRPr>
          </a:p>
          <a:p>
            <a:pPr marL="285750" lvl="0" indent="-285750">
              <a:buFontTx/>
              <a:buChar char="-"/>
            </a:pPr>
            <a:endParaRPr lang="fr-CH" sz="400" u="sng" dirty="0" smtClean="0">
              <a:latin typeface="+mj-lt"/>
            </a:endParaRPr>
          </a:p>
          <a:p>
            <a:pPr marL="285750" lvl="0" indent="-285750">
              <a:buFontTx/>
              <a:buChar char="-"/>
            </a:pPr>
            <a:r>
              <a:rPr lang="fr-CH" sz="2000" dirty="0" smtClean="0">
                <a:latin typeface="+mj-lt"/>
              </a:rPr>
              <a:t>Être </a:t>
            </a:r>
            <a:r>
              <a:rPr lang="fr-CH" sz="2000" dirty="0">
                <a:latin typeface="+mj-lt"/>
              </a:rPr>
              <a:t>en possession </a:t>
            </a:r>
            <a:r>
              <a:rPr lang="fr-CH" sz="2000" dirty="0" smtClean="0">
                <a:latin typeface="+mj-lt"/>
              </a:rPr>
              <a:t>d’un </a:t>
            </a:r>
            <a:r>
              <a:rPr lang="fr-CH" sz="2000" u="sng" dirty="0">
                <a:latin typeface="+mj-lt"/>
              </a:rPr>
              <a:t>revenu</a:t>
            </a:r>
            <a:r>
              <a:rPr lang="fr-CH" sz="2000" dirty="0">
                <a:latin typeface="+mj-lt"/>
              </a:rPr>
              <a:t> supérieur ou égal au revenu minimum </a:t>
            </a:r>
            <a:r>
              <a:rPr lang="fr-CH" sz="2000" dirty="0" smtClean="0">
                <a:latin typeface="+mj-lt"/>
              </a:rPr>
              <a:t>garanti</a:t>
            </a:r>
          </a:p>
          <a:p>
            <a:pPr marL="285750" lvl="0" indent="-285750">
              <a:buFontTx/>
              <a:buChar char="-"/>
            </a:pPr>
            <a:endParaRPr lang="fr-CH" sz="400" dirty="0" smtClean="0">
              <a:latin typeface="+mj-lt"/>
            </a:endParaRPr>
          </a:p>
          <a:p>
            <a:pPr marL="285750" lvl="0" indent="-285750">
              <a:buFontTx/>
              <a:buChar char="-"/>
            </a:pPr>
            <a:r>
              <a:rPr lang="fr-CH" sz="2000" dirty="0" smtClean="0">
                <a:latin typeface="+mj-lt"/>
              </a:rPr>
              <a:t>Présenter </a:t>
            </a:r>
            <a:r>
              <a:rPr lang="fr-CH" sz="2000" dirty="0">
                <a:latin typeface="+mj-lt"/>
              </a:rPr>
              <a:t>un niveau élevé de </a:t>
            </a:r>
            <a:r>
              <a:rPr lang="fr-CH" sz="2000" u="sng" dirty="0">
                <a:latin typeface="+mj-lt"/>
              </a:rPr>
              <a:t>besoins sociaux et </a:t>
            </a:r>
            <a:r>
              <a:rPr lang="fr-CH" sz="2000" u="sng" dirty="0" smtClean="0">
                <a:latin typeface="+mj-lt"/>
              </a:rPr>
              <a:t>sanitaires</a:t>
            </a:r>
          </a:p>
          <a:p>
            <a:pPr marL="285750" lvl="0" indent="-285750">
              <a:buFontTx/>
              <a:buChar char="-"/>
            </a:pPr>
            <a:endParaRPr lang="fr-CH" sz="400" u="sng" dirty="0" smtClean="0">
              <a:latin typeface="+mj-lt"/>
            </a:endParaRPr>
          </a:p>
          <a:p>
            <a:pPr marL="285750" lvl="0" indent="-285750">
              <a:buFontTx/>
              <a:buChar char="-"/>
            </a:pPr>
            <a:r>
              <a:rPr lang="fr-CH" sz="2000" dirty="0" smtClean="0">
                <a:latin typeface="+mj-lt"/>
              </a:rPr>
              <a:t>Être </a:t>
            </a:r>
            <a:r>
              <a:rPr lang="fr-CH" sz="2000" dirty="0">
                <a:latin typeface="+mj-lt"/>
              </a:rPr>
              <a:t>en mesure de comprendre au moins </a:t>
            </a:r>
            <a:r>
              <a:rPr lang="fr-CH" sz="2000" u="sng" dirty="0">
                <a:latin typeface="+mj-lt"/>
              </a:rPr>
              <a:t>une des langues usuelles du </a:t>
            </a:r>
            <a:r>
              <a:rPr lang="fr-CH" sz="2000" u="sng" dirty="0" smtClean="0">
                <a:latin typeface="+mj-lt"/>
              </a:rPr>
              <a:t>pays</a:t>
            </a:r>
          </a:p>
          <a:p>
            <a:pPr marL="285750" lvl="0" indent="-285750">
              <a:buFontTx/>
              <a:buChar char="-"/>
            </a:pPr>
            <a:endParaRPr lang="fr-CH" sz="400" u="sng" dirty="0" smtClean="0">
              <a:latin typeface="+mj-lt"/>
            </a:endParaRPr>
          </a:p>
          <a:p>
            <a:pPr marL="285750" lvl="0" indent="-285750">
              <a:buFontTx/>
              <a:buChar char="-"/>
            </a:pPr>
            <a:r>
              <a:rPr lang="fr-CH" sz="2000" dirty="0" smtClean="0">
                <a:latin typeface="+mj-lt"/>
              </a:rPr>
              <a:t>Acceptation </a:t>
            </a:r>
            <a:r>
              <a:rPr lang="fr-CH" sz="2000" dirty="0">
                <a:latin typeface="+mj-lt"/>
              </a:rPr>
              <a:t>du </a:t>
            </a:r>
            <a:r>
              <a:rPr lang="fr-CH" sz="2000" u="sng" dirty="0">
                <a:latin typeface="+mj-lt"/>
              </a:rPr>
              <a:t>règlement d’ordre </a:t>
            </a:r>
            <a:r>
              <a:rPr lang="fr-CH" sz="2000" u="sng" dirty="0" smtClean="0">
                <a:latin typeface="+mj-lt"/>
              </a:rPr>
              <a:t>intérieur</a:t>
            </a:r>
          </a:p>
          <a:p>
            <a:pPr marL="285750" lvl="0" indent="-285750">
              <a:buFontTx/>
              <a:buChar char="-"/>
            </a:pPr>
            <a:endParaRPr lang="fr-CH" sz="400" u="sng" dirty="0" smtClean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fr-CH" sz="2000" dirty="0" smtClean="0">
                <a:latin typeface="+mj-lt"/>
              </a:rPr>
              <a:t>Sauf exception, les </a:t>
            </a:r>
            <a:r>
              <a:rPr lang="fr-CH" sz="2000" dirty="0">
                <a:latin typeface="+mj-lt"/>
              </a:rPr>
              <a:t>usagers doivent être </a:t>
            </a:r>
            <a:r>
              <a:rPr lang="fr-CH" sz="2000" u="sng" dirty="0">
                <a:latin typeface="+mj-lt"/>
              </a:rPr>
              <a:t>âgés d’au moins 40 </a:t>
            </a:r>
            <a:r>
              <a:rPr lang="fr-CH" sz="2000" u="sng" dirty="0" smtClean="0">
                <a:latin typeface="+mj-lt"/>
              </a:rPr>
              <a:t>ans</a:t>
            </a:r>
            <a:endParaRPr lang="fr-CH" sz="2000" u="sng" dirty="0">
              <a:latin typeface="+mj-lt"/>
            </a:endParaRPr>
          </a:p>
          <a:p>
            <a:pPr marL="285750" lvl="0" indent="-285750">
              <a:buFontTx/>
              <a:buChar char="-"/>
            </a:pPr>
            <a:endParaRPr lang="fr-CH" sz="2000" dirty="0" smtClean="0">
              <a:latin typeface="+mj-lt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58" y="44624"/>
            <a:ext cx="1387863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31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 conditions de prise </a:t>
            </a:r>
            <a:r>
              <a:rPr lang="en-GB" dirty="0" err="1" smtClean="0"/>
              <a:t>en</a:t>
            </a:r>
            <a:r>
              <a:rPr lang="en-GB" dirty="0" smtClean="0"/>
              <a:t> charge</a:t>
            </a:r>
            <a:endParaRPr lang="en-GB" dirty="0"/>
          </a:p>
        </p:txBody>
      </p:sp>
      <p:sp>
        <p:nvSpPr>
          <p:cNvPr id="5" name="Espace réservé du contenu 4"/>
          <p:cNvSpPr txBox="1">
            <a:spLocks noGrp="1"/>
          </p:cNvSpPr>
          <p:nvPr>
            <p:ph idx="1"/>
          </p:nvPr>
        </p:nvSpPr>
        <p:spPr>
          <a:xfrm>
            <a:off x="467544" y="2564904"/>
            <a:ext cx="7776039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endParaRPr lang="fr-CH" sz="2000" dirty="0" smtClean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fr-CH" sz="2000" dirty="0" smtClean="0">
                <a:latin typeface="+mj-lt"/>
              </a:rPr>
              <a:t>Accepter que le </a:t>
            </a:r>
            <a:r>
              <a:rPr lang="fr-CH" sz="2000" u="sng" dirty="0" smtClean="0">
                <a:latin typeface="+mj-lt"/>
              </a:rPr>
              <a:t>revenu</a:t>
            </a:r>
            <a:r>
              <a:rPr lang="fr-CH" sz="2000" dirty="0" smtClean="0">
                <a:latin typeface="+mj-lt"/>
              </a:rPr>
              <a:t> soit versé directement sur le  compte du CNDS</a:t>
            </a:r>
          </a:p>
          <a:p>
            <a:pPr marL="285750" indent="-285750">
              <a:buFontTx/>
              <a:buChar char="-"/>
            </a:pPr>
            <a:endParaRPr lang="fr-CH" sz="2000" dirty="0" smtClean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fr-CH" sz="2000" dirty="0" smtClean="0">
                <a:latin typeface="+mj-lt"/>
              </a:rPr>
              <a:t>Accepter au moins </a:t>
            </a:r>
            <a:r>
              <a:rPr lang="fr-CH" sz="2000" u="sng" dirty="0" smtClean="0">
                <a:latin typeface="+mj-lt"/>
              </a:rPr>
              <a:t>une visite hebdomadaire </a:t>
            </a:r>
            <a:r>
              <a:rPr lang="fr-CH" sz="2000" dirty="0" smtClean="0">
                <a:latin typeface="+mj-lt"/>
              </a:rPr>
              <a:t>du personnel du CNDS </a:t>
            </a:r>
          </a:p>
          <a:p>
            <a:pPr marL="0" indent="0">
              <a:buNone/>
            </a:pPr>
            <a:r>
              <a:rPr lang="fr-CH" sz="2000" dirty="0">
                <a:latin typeface="+mj-lt"/>
              </a:rPr>
              <a:t> </a:t>
            </a:r>
            <a:r>
              <a:rPr lang="fr-CH" sz="2000" dirty="0" smtClean="0">
                <a:latin typeface="+mj-lt"/>
              </a:rPr>
              <a:t>    (</a:t>
            </a:r>
            <a:r>
              <a:rPr lang="fr-CH" sz="2000" u="sng" dirty="0"/>
              <a:t>Collaboration</a:t>
            </a:r>
            <a:r>
              <a:rPr lang="fr-CH" sz="2000" dirty="0"/>
              <a:t> avec l’équipe pluridisciplinaire du </a:t>
            </a:r>
            <a:r>
              <a:rPr lang="fr-CH" sz="2000" dirty="0" smtClean="0"/>
              <a:t>CNDS-Wunnen)</a:t>
            </a:r>
            <a:endParaRPr lang="fr-CH" sz="2000" dirty="0" smtClean="0">
              <a:latin typeface="+mj-lt"/>
            </a:endParaRPr>
          </a:p>
          <a:p>
            <a:pPr marL="285750" indent="-285750">
              <a:buFontTx/>
              <a:buChar char="-"/>
            </a:pPr>
            <a:endParaRPr lang="fr-CH" sz="2000" dirty="0" smtClean="0">
              <a:latin typeface="+mj-lt"/>
            </a:endParaRPr>
          </a:p>
          <a:p>
            <a:pPr marL="285750" indent="-285750">
              <a:buFontTx/>
              <a:buChar char="-"/>
            </a:pPr>
            <a:endParaRPr lang="fr-CH" sz="2000" dirty="0" smtClean="0">
              <a:latin typeface="+mj-lt"/>
            </a:endParaRPr>
          </a:p>
          <a:p>
            <a:pPr marL="285750" indent="-285750">
              <a:buFontTx/>
              <a:buChar char="-"/>
            </a:pPr>
            <a:endParaRPr lang="fr-CH" sz="2000" dirty="0" smtClean="0">
              <a:latin typeface="+mj-lt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58" y="44624"/>
            <a:ext cx="1387863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31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8" b="20303"/>
          <a:stretch/>
        </p:blipFill>
        <p:spPr>
          <a:xfrm>
            <a:off x="4788024" y="4581128"/>
            <a:ext cx="4176464" cy="20107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Ingrédients</a:t>
            </a:r>
            <a:r>
              <a:rPr lang="en-GB" dirty="0" smtClean="0"/>
              <a:t> de la </a:t>
            </a:r>
            <a:r>
              <a:rPr lang="en-GB" dirty="0" err="1" smtClean="0"/>
              <a:t>réussite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dirty="0" smtClean="0"/>
              <a:t>Emplacement des logements - caractère urbain</a:t>
            </a:r>
          </a:p>
          <a:p>
            <a:endParaRPr lang="fr-FR" sz="400" dirty="0" smtClean="0"/>
          </a:p>
          <a:p>
            <a:r>
              <a:rPr lang="fr-FR" sz="2000" dirty="0" smtClean="0"/>
              <a:t>Le personnel - l’équipe pluridisciplinaire</a:t>
            </a:r>
          </a:p>
          <a:p>
            <a:endParaRPr lang="fr-FR" sz="400" dirty="0" smtClean="0"/>
          </a:p>
          <a:p>
            <a:r>
              <a:rPr lang="fr-FR" sz="2000" dirty="0" smtClean="0"/>
              <a:t>Le CNDS loue (sous-loue au bénéficiaire) et reprend le rôle du médiateur entre le bénéficiaire et le propriétaire</a:t>
            </a:r>
          </a:p>
          <a:p>
            <a:endParaRPr lang="fr-FR" sz="400" dirty="0" smtClean="0"/>
          </a:p>
          <a:p>
            <a:r>
              <a:rPr lang="fr-FR" sz="2000" dirty="0" smtClean="0"/>
              <a:t>Collaboration avec les autres services du CNDS </a:t>
            </a:r>
          </a:p>
          <a:p>
            <a:pPr marL="0" indent="0">
              <a:buNone/>
            </a:pPr>
            <a:r>
              <a:rPr lang="fr-FR" sz="2000" dirty="0"/>
              <a:t> </a:t>
            </a:r>
            <a:r>
              <a:rPr lang="fr-FR" sz="2000" dirty="0" smtClean="0"/>
              <a:t>     </a:t>
            </a:r>
            <a:r>
              <a:rPr lang="fr-FR" sz="1600" dirty="0" smtClean="0"/>
              <a:t>(réinsertion professionnelle, repas quotidiens, </a:t>
            </a:r>
          </a:p>
          <a:p>
            <a:pPr marL="0" indent="0">
              <a:buNone/>
            </a:pPr>
            <a:r>
              <a:rPr lang="fr-FR" sz="1600" dirty="0"/>
              <a:t> </a:t>
            </a:r>
            <a:r>
              <a:rPr lang="fr-FR" sz="1600" dirty="0" smtClean="0"/>
              <a:t>       soutien aux toxicomanes, loisir, etc)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58" y="44624"/>
            <a:ext cx="1387863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31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498</Words>
  <Application>Microsoft Office PowerPoint</Application>
  <PresentationFormat>Affichage à l'écran (4:3)</PresentationFormat>
  <Paragraphs>86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Office Theme</vt:lpstr>
      <vt:lpstr>Presentation Title</vt:lpstr>
      <vt:lpstr>Le CNDS (Comité national de défense sociale)</vt:lpstr>
      <vt:lpstr>Le CNDS-Wunnen (hébergement)</vt:lpstr>
      <vt:lpstr>Housing First - Luxembourg</vt:lpstr>
      <vt:lpstr>Spécificités du projet HF Luxembourg</vt:lpstr>
      <vt:lpstr>La population cible</vt:lpstr>
      <vt:lpstr>Critères d’admission</vt:lpstr>
      <vt:lpstr>Les conditions de prise en charge</vt:lpstr>
      <vt:lpstr>Ingrédients de la réussite</vt:lpstr>
      <vt:lpstr>Challenges actuels</vt:lpstr>
      <vt:lpstr>Évaluation du projet</vt:lpstr>
      <vt:lpstr>Le Housing First en deux photos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Silvia Mir</dc:creator>
  <cp:lastModifiedBy>Sam Schmitz</cp:lastModifiedBy>
  <cp:revision>24</cp:revision>
  <dcterms:created xsi:type="dcterms:W3CDTF">2016-04-29T08:42:03Z</dcterms:created>
  <dcterms:modified xsi:type="dcterms:W3CDTF">2016-06-07T09:07:58Z</dcterms:modified>
</cp:coreProperties>
</file>