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58" r:id="rId6"/>
    <p:sldId id="269" r:id="rId7"/>
    <p:sldId id="261" r:id="rId8"/>
    <p:sldId id="262" r:id="rId9"/>
    <p:sldId id="266" r:id="rId10"/>
    <p:sldId id="263" r:id="rId11"/>
    <p:sldId id="270" r:id="rId12"/>
    <p:sldId id="26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A9144-9687-443A-B714-E8B45564576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8693D215-4F50-477D-9E73-6166AD49B6FA}">
      <dgm:prSet phldrT="[Testo]" custT="1"/>
      <dgm:spPr/>
      <dgm:t>
        <a:bodyPr/>
        <a:lstStyle/>
        <a:p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Fio.PSD</a:t>
          </a:r>
          <a:endParaRPr lang="it-I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ACDD6E4-72EB-412B-8C01-AA2E6BD6E335}" type="parTrans" cxnId="{A644A2A2-0B93-4CF8-8008-49B4D5C1AB07}">
      <dgm:prSet/>
      <dgm:spPr/>
      <dgm:t>
        <a:bodyPr/>
        <a:lstStyle/>
        <a:p>
          <a:endParaRPr lang="it-IT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720D6CB-9D09-4D95-8CD6-32A1A4650054}" type="sibTrans" cxnId="{A644A2A2-0B93-4CF8-8008-49B4D5C1AB07}">
      <dgm:prSet/>
      <dgm:spPr/>
      <dgm:t>
        <a:bodyPr/>
        <a:lstStyle/>
        <a:p>
          <a:endParaRPr lang="it-IT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97EB010-F6B0-425F-929F-B1D86206EAFD}">
      <dgm:prSet phldrT="[Testo]"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Network </a:t>
          </a:r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Housing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first Italia </a:t>
          </a:r>
          <a:endParaRPr lang="it-I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A70C04B-026D-466F-94C4-E6FD75B07832}" type="parTrans" cxnId="{FCB47D92-4BA1-4C6E-9EA9-8C8468FF3083}">
      <dgm:prSet/>
      <dgm:spPr/>
      <dgm:t>
        <a:bodyPr/>
        <a:lstStyle/>
        <a:p>
          <a:endParaRPr lang="it-IT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B73091E-380A-4937-B8D4-53AE82DE4DFC}" type="sibTrans" cxnId="{FCB47D92-4BA1-4C6E-9EA9-8C8468FF3083}">
      <dgm:prSet/>
      <dgm:spPr/>
      <dgm:t>
        <a:bodyPr/>
        <a:lstStyle/>
        <a:p>
          <a:endParaRPr lang="it-IT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7E074E-687A-4CD6-B4E2-F1CB6B57DD83}">
      <dgm:prSet phldrT="[Testo]" custT="1"/>
      <dgm:spPr/>
      <dgm:t>
        <a:bodyPr/>
        <a:lstStyle/>
        <a:p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Supervision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of the </a:t>
          </a:r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pilot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projects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it-I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01889FC-EE22-490A-95B0-C4B094ACF70B}" type="parTrans" cxnId="{6B887014-CE59-41D5-A032-497662B69AB5}">
      <dgm:prSet/>
      <dgm:spPr/>
      <dgm:t>
        <a:bodyPr/>
        <a:lstStyle/>
        <a:p>
          <a:endParaRPr lang="it-IT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0F6F1A5-23D9-481E-BFEB-8CC79E39703A}" type="sibTrans" cxnId="{6B887014-CE59-41D5-A032-497662B69AB5}">
      <dgm:prSet/>
      <dgm:spPr/>
      <dgm:t>
        <a:bodyPr/>
        <a:lstStyle/>
        <a:p>
          <a:endParaRPr lang="it-IT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1498D9B-D164-4A89-A38E-3A2F6B33D2DF}">
      <dgm:prSet phldrT="[Testo]"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Training </a:t>
          </a:r>
          <a:r>
            <a:rPr lang="it-IT" sz="1800" dirty="0" smtClean="0">
              <a:solidFill>
                <a:schemeClr val="tx1"/>
              </a:solidFill>
            </a:rPr>
            <a:t>(US, Canada, Portugal, </a:t>
          </a:r>
          <a:r>
            <a:rPr lang="it-IT" sz="1800" dirty="0" err="1" smtClean="0">
              <a:solidFill>
                <a:schemeClr val="tx1"/>
              </a:solidFill>
            </a:rPr>
            <a:t>Spain</a:t>
          </a:r>
          <a:r>
            <a:rPr lang="it-IT" sz="1800" dirty="0" smtClean="0">
              <a:solidFill>
                <a:schemeClr val="tx1"/>
              </a:solidFill>
            </a:rPr>
            <a:t>, France, </a:t>
          </a:r>
          <a:r>
            <a:rPr lang="it-IT" sz="1800" dirty="0" err="1" smtClean="0">
              <a:solidFill>
                <a:schemeClr val="tx1"/>
              </a:solidFill>
            </a:rPr>
            <a:t>Italian</a:t>
          </a:r>
          <a:r>
            <a:rPr lang="it-IT" sz="1800" dirty="0" smtClean="0">
              <a:solidFill>
                <a:schemeClr val="tx1"/>
              </a:solidFill>
            </a:rPr>
            <a:t> </a:t>
          </a:r>
          <a:r>
            <a:rPr lang="it-IT" sz="1800" dirty="0" err="1" smtClean="0">
              <a:solidFill>
                <a:schemeClr val="tx1"/>
              </a:solidFill>
            </a:rPr>
            <a:t>Experts</a:t>
          </a:r>
          <a:r>
            <a:rPr lang="it-IT" sz="1800" dirty="0" smtClean="0">
              <a:solidFill>
                <a:schemeClr val="tx1"/>
              </a:solidFill>
            </a:rPr>
            <a:t>; </a:t>
          </a:r>
          <a:r>
            <a:rPr lang="it-IT" sz="1800" dirty="0" err="1" smtClean="0">
              <a:solidFill>
                <a:schemeClr val="tx1"/>
              </a:solidFill>
            </a:rPr>
            <a:t>summer</a:t>
          </a:r>
          <a:r>
            <a:rPr lang="it-IT" sz="1800" dirty="0" smtClean="0">
              <a:solidFill>
                <a:schemeClr val="tx1"/>
              </a:solidFill>
            </a:rPr>
            <a:t>/</a:t>
          </a:r>
          <a:r>
            <a:rPr lang="it-IT" sz="1800" dirty="0" err="1" smtClean="0">
              <a:solidFill>
                <a:schemeClr val="tx1"/>
              </a:solidFill>
            </a:rPr>
            <a:t>winter</a:t>
          </a:r>
          <a:r>
            <a:rPr lang="it-IT" sz="1800" dirty="0" smtClean="0">
              <a:solidFill>
                <a:schemeClr val="tx1"/>
              </a:solidFill>
            </a:rPr>
            <a:t> </a:t>
          </a:r>
          <a:r>
            <a:rPr lang="it-IT" sz="1800" dirty="0" err="1" smtClean="0">
              <a:solidFill>
                <a:schemeClr val="tx1"/>
              </a:solidFill>
            </a:rPr>
            <a:t>schools</a:t>
          </a:r>
          <a:r>
            <a:rPr lang="it-IT" sz="1800" dirty="0" smtClean="0">
              <a:solidFill>
                <a:schemeClr val="tx1"/>
              </a:solidFill>
            </a:rPr>
            <a:t>; </a:t>
          </a:r>
          <a:r>
            <a:rPr lang="it-IT" sz="1800" dirty="0" err="1" smtClean="0">
              <a:solidFill>
                <a:schemeClr val="tx1"/>
              </a:solidFill>
            </a:rPr>
            <a:t>webinars</a:t>
          </a:r>
          <a:r>
            <a:rPr lang="it-IT" sz="1800" dirty="0" smtClean="0">
              <a:solidFill>
                <a:schemeClr val="tx1"/>
              </a:solidFill>
            </a:rPr>
            <a:t>)</a:t>
          </a:r>
          <a:endParaRPr lang="it-I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5276B8A-502F-44AF-AC31-D919C664E401}" type="sibTrans" cxnId="{007CD4B2-3692-49E7-AABF-63B64C6C173D}">
      <dgm:prSet/>
      <dgm:spPr/>
      <dgm:t>
        <a:bodyPr/>
        <a:lstStyle/>
        <a:p>
          <a:endParaRPr lang="it-IT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2150CEB-23C7-454E-80B3-EAD70AE70A92}" type="parTrans" cxnId="{007CD4B2-3692-49E7-AABF-63B64C6C173D}">
      <dgm:prSet/>
      <dgm:spPr/>
      <dgm:t>
        <a:bodyPr/>
        <a:lstStyle/>
        <a:p>
          <a:endParaRPr lang="it-IT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D6393B5-0A47-4B71-B6E1-4AEA8EC4CC08}">
      <dgm:prSet phldrT="[Testo]" custT="1"/>
      <dgm:spPr/>
      <dgm:t>
        <a:bodyPr/>
        <a:lstStyle/>
        <a:p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Scientific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Committe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(</a:t>
          </a:r>
          <a:r>
            <a:rPr lang="it-IT" sz="1800" dirty="0" smtClean="0">
              <a:solidFill>
                <a:schemeClr val="tx1"/>
              </a:solidFill>
            </a:rPr>
            <a:t>5 </a:t>
          </a:r>
          <a:r>
            <a:rPr lang="it-IT" sz="1800" dirty="0" err="1" smtClean="0">
              <a:solidFill>
                <a:schemeClr val="tx1"/>
              </a:solidFill>
            </a:rPr>
            <a:t>Italian</a:t>
          </a:r>
          <a:r>
            <a:rPr lang="it-IT" sz="1800" dirty="0" smtClean="0">
              <a:solidFill>
                <a:schemeClr val="tx1"/>
              </a:solidFill>
            </a:rPr>
            <a:t> </a:t>
          </a:r>
          <a:r>
            <a:rPr lang="it-IT" sz="1800" dirty="0" err="1" smtClean="0">
              <a:solidFill>
                <a:schemeClr val="tx1"/>
              </a:solidFill>
            </a:rPr>
            <a:t>universities</a:t>
          </a:r>
          <a:r>
            <a:rPr lang="it-IT" sz="1800" dirty="0" smtClean="0">
              <a:solidFill>
                <a:schemeClr val="tx1"/>
              </a:solidFill>
            </a:rPr>
            <a:t> and </a:t>
          </a:r>
          <a:r>
            <a:rPr lang="it-IT" sz="1800" dirty="0" err="1" smtClean="0">
              <a:solidFill>
                <a:schemeClr val="tx1"/>
              </a:solidFill>
            </a:rPr>
            <a:t>Institute</a:t>
          </a:r>
          <a:r>
            <a:rPr lang="it-IT" sz="1800" dirty="0" smtClean="0">
              <a:solidFill>
                <a:schemeClr val="tx1"/>
              </a:solidFill>
            </a:rPr>
            <a:t> of </a:t>
          </a:r>
          <a:r>
            <a:rPr lang="it-IT" sz="1800" dirty="0" err="1" smtClean="0">
              <a:solidFill>
                <a:schemeClr val="tx1"/>
              </a:solidFill>
            </a:rPr>
            <a:t>research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endParaRPr lang="it-I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297CCF9-CB7E-4AAF-85A0-D4A9EE0B0E8D}" type="parTrans" cxnId="{A56D4A19-67E3-4CE0-843A-A726CD192CA8}">
      <dgm:prSet/>
      <dgm:spPr/>
      <dgm:t>
        <a:bodyPr/>
        <a:lstStyle/>
        <a:p>
          <a:endParaRPr lang="it-IT" sz="1800">
            <a:solidFill>
              <a:schemeClr val="tx1"/>
            </a:solidFill>
          </a:endParaRPr>
        </a:p>
      </dgm:t>
    </dgm:pt>
    <dgm:pt modelId="{4864FC90-CDE3-4A3D-9803-5A48E6ED2A13}" type="sibTrans" cxnId="{A56D4A19-67E3-4CE0-843A-A726CD192CA8}">
      <dgm:prSet/>
      <dgm:spPr/>
      <dgm:t>
        <a:bodyPr/>
        <a:lstStyle/>
        <a:p>
          <a:endParaRPr lang="it-IT" sz="1800">
            <a:solidFill>
              <a:schemeClr val="tx1"/>
            </a:solidFill>
          </a:endParaRPr>
        </a:p>
      </dgm:t>
    </dgm:pt>
    <dgm:pt modelId="{6F983EC9-C1AE-41E7-820D-6A235F3BB010}" type="asst">
      <dgm:prSet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Impact </a:t>
          </a:r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evaluation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of the </a:t>
          </a:r>
        </a:p>
        <a:p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pilot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projects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 (</a:t>
          </a:r>
          <a:r>
            <a:rPr lang="it-I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evaluation</a:t>
          </a:r>
          <a:r>
            <a:rPr lang="it-IT" sz="1800" dirty="0" smtClean="0">
              <a:solidFill>
                <a:schemeClr val="tx1"/>
              </a:solidFill>
              <a:latin typeface="Calibri" panose="020F0502020204030204" pitchFamily="34" charset="0"/>
            </a:rPr>
            <a:t> ex ante, in itinere, ex post)</a:t>
          </a:r>
          <a:endParaRPr lang="it-I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E471BC5-AE83-4C88-B267-279B0FC74D16}" type="parTrans" cxnId="{DAB646DC-8F82-4B12-BB15-D8AEC354218A}">
      <dgm:prSet/>
      <dgm:spPr>
        <a:ln>
          <a:noFill/>
        </a:ln>
      </dgm:spPr>
      <dgm:t>
        <a:bodyPr/>
        <a:lstStyle/>
        <a:p>
          <a:endParaRPr lang="it-IT" sz="1800">
            <a:solidFill>
              <a:schemeClr val="tx1"/>
            </a:solidFill>
          </a:endParaRPr>
        </a:p>
      </dgm:t>
    </dgm:pt>
    <dgm:pt modelId="{A15B7D6E-B226-4A12-9B30-25B5C710BFD2}" type="sibTrans" cxnId="{DAB646DC-8F82-4B12-BB15-D8AEC354218A}">
      <dgm:prSet/>
      <dgm:spPr/>
      <dgm:t>
        <a:bodyPr/>
        <a:lstStyle/>
        <a:p>
          <a:endParaRPr lang="it-IT" sz="1800">
            <a:solidFill>
              <a:schemeClr val="tx1"/>
            </a:solidFill>
          </a:endParaRPr>
        </a:p>
      </dgm:t>
    </dgm:pt>
    <dgm:pt modelId="{C838FDDC-1D76-49E9-91B4-3FA80ABB457A}" type="pres">
      <dgm:prSet presAssocID="{3F1A9144-9687-443A-B714-E8B4556457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095510F-8E2F-4E8C-A92F-447FC927D4B8}" type="pres">
      <dgm:prSet presAssocID="{8693D215-4F50-477D-9E73-6166AD49B6FA}" presName="hierRoot1" presStyleCnt="0">
        <dgm:presLayoutVars>
          <dgm:hierBranch val="init"/>
        </dgm:presLayoutVars>
      </dgm:prSet>
      <dgm:spPr/>
    </dgm:pt>
    <dgm:pt modelId="{D3C54F0C-F22D-44F7-B65A-2F2C1EE00024}" type="pres">
      <dgm:prSet presAssocID="{8693D215-4F50-477D-9E73-6166AD49B6FA}" presName="rootComposite1" presStyleCnt="0"/>
      <dgm:spPr/>
    </dgm:pt>
    <dgm:pt modelId="{AF520DEF-6BCD-4DA9-8AD0-EC7E8974DABA}" type="pres">
      <dgm:prSet presAssocID="{8693D215-4F50-477D-9E73-6166AD49B6FA}" presName="rootText1" presStyleLbl="node0" presStyleIdx="0" presStyleCnt="2" custScaleX="141140" custScaleY="194113" custLinFactNeighborX="-40389" custLinFactNeighborY="215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1F46FE3-AE69-499A-9E30-A956E59F608B}" type="pres">
      <dgm:prSet presAssocID="{8693D215-4F50-477D-9E73-6166AD49B6FA}" presName="rootConnector1" presStyleLbl="node1" presStyleIdx="0" presStyleCnt="0"/>
      <dgm:spPr/>
      <dgm:t>
        <a:bodyPr/>
        <a:lstStyle/>
        <a:p>
          <a:endParaRPr lang="it-IT"/>
        </a:p>
      </dgm:t>
    </dgm:pt>
    <dgm:pt modelId="{9BB57CFC-A574-4A00-A30A-C37F17C3B606}" type="pres">
      <dgm:prSet presAssocID="{8693D215-4F50-477D-9E73-6166AD49B6FA}" presName="hierChild2" presStyleCnt="0"/>
      <dgm:spPr/>
    </dgm:pt>
    <dgm:pt modelId="{3EF89BFF-A758-4687-AAB9-A9C106779B71}" type="pres">
      <dgm:prSet presAssocID="{92150CEB-23C7-454E-80B3-EAD70AE70A92}" presName="Name64" presStyleLbl="parChTrans1D2" presStyleIdx="0" presStyleCnt="3"/>
      <dgm:spPr/>
      <dgm:t>
        <a:bodyPr/>
        <a:lstStyle/>
        <a:p>
          <a:endParaRPr lang="it-IT"/>
        </a:p>
      </dgm:t>
    </dgm:pt>
    <dgm:pt modelId="{8E42DD41-ED23-4702-B553-50DAB3A2BF05}" type="pres">
      <dgm:prSet presAssocID="{D1498D9B-D164-4A89-A38E-3A2F6B33D2DF}" presName="hierRoot2" presStyleCnt="0">
        <dgm:presLayoutVars>
          <dgm:hierBranch val="init"/>
        </dgm:presLayoutVars>
      </dgm:prSet>
      <dgm:spPr/>
    </dgm:pt>
    <dgm:pt modelId="{92741669-18DC-40DD-B16A-F34E2587AFE2}" type="pres">
      <dgm:prSet presAssocID="{D1498D9B-D164-4A89-A38E-3A2F6B33D2DF}" presName="rootComposite" presStyleCnt="0"/>
      <dgm:spPr/>
    </dgm:pt>
    <dgm:pt modelId="{A7CB43E1-60F2-4ECC-A1A4-65F69FADD9A2}" type="pres">
      <dgm:prSet presAssocID="{D1498D9B-D164-4A89-A38E-3A2F6B33D2DF}" presName="rootText" presStyleLbl="node2" presStyleIdx="0" presStyleCnt="2" custScaleX="204025" custScaleY="286248" custLinFactNeighborX="-11375" custLinFactNeighborY="-1086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70D6CFE-F274-4E5E-B945-B7B50E6056DD}" type="pres">
      <dgm:prSet presAssocID="{D1498D9B-D164-4A89-A38E-3A2F6B33D2DF}" presName="rootConnector" presStyleLbl="node2" presStyleIdx="0" presStyleCnt="2"/>
      <dgm:spPr/>
      <dgm:t>
        <a:bodyPr/>
        <a:lstStyle/>
        <a:p>
          <a:endParaRPr lang="it-IT"/>
        </a:p>
      </dgm:t>
    </dgm:pt>
    <dgm:pt modelId="{279AEF8F-4637-4CFD-A730-AF8F31A3BA2C}" type="pres">
      <dgm:prSet presAssocID="{D1498D9B-D164-4A89-A38E-3A2F6B33D2DF}" presName="hierChild4" presStyleCnt="0"/>
      <dgm:spPr/>
    </dgm:pt>
    <dgm:pt modelId="{858EE4C1-0CEF-4C53-AFEC-7F90212CEDFC}" type="pres">
      <dgm:prSet presAssocID="{8A70C04B-026D-466F-94C4-E6FD75B07832}" presName="Name64" presStyleLbl="parChTrans1D3" presStyleIdx="0" presStyleCnt="1"/>
      <dgm:spPr/>
      <dgm:t>
        <a:bodyPr/>
        <a:lstStyle/>
        <a:p>
          <a:endParaRPr lang="it-IT"/>
        </a:p>
      </dgm:t>
    </dgm:pt>
    <dgm:pt modelId="{F5F007E7-7515-46FB-A214-57935AD3FBD5}" type="pres">
      <dgm:prSet presAssocID="{997EB010-F6B0-425F-929F-B1D86206EAFD}" presName="hierRoot2" presStyleCnt="0">
        <dgm:presLayoutVars>
          <dgm:hierBranch val="init"/>
        </dgm:presLayoutVars>
      </dgm:prSet>
      <dgm:spPr/>
    </dgm:pt>
    <dgm:pt modelId="{96293EAE-1A97-4BC3-9859-81E3F63E232B}" type="pres">
      <dgm:prSet presAssocID="{997EB010-F6B0-425F-929F-B1D86206EAFD}" presName="rootComposite" presStyleCnt="0"/>
      <dgm:spPr/>
    </dgm:pt>
    <dgm:pt modelId="{A93C5542-77F5-49EC-AB8D-B0BCD1DB9A2B}" type="pres">
      <dgm:prSet presAssocID="{997EB010-F6B0-425F-929F-B1D86206EAFD}" presName="rootText" presStyleLbl="node3" presStyleIdx="0" presStyleCnt="1" custScaleX="100536" custScaleY="190686" custLinFactY="52565" custLinFactNeighborX="60342" custLinFactNeighborY="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B0D2C12-ABD9-40E3-9E66-87939FEC0158}" type="pres">
      <dgm:prSet presAssocID="{997EB010-F6B0-425F-929F-B1D86206EAFD}" presName="rootConnector" presStyleLbl="node3" presStyleIdx="0" presStyleCnt="1"/>
      <dgm:spPr/>
      <dgm:t>
        <a:bodyPr/>
        <a:lstStyle/>
        <a:p>
          <a:endParaRPr lang="it-IT"/>
        </a:p>
      </dgm:t>
    </dgm:pt>
    <dgm:pt modelId="{94855593-182C-49B2-BA7F-DC77D84224A2}" type="pres">
      <dgm:prSet presAssocID="{997EB010-F6B0-425F-929F-B1D86206EAFD}" presName="hierChild4" presStyleCnt="0"/>
      <dgm:spPr/>
    </dgm:pt>
    <dgm:pt modelId="{22C81DFB-1160-483C-93EF-2305E7991630}" type="pres">
      <dgm:prSet presAssocID="{997EB010-F6B0-425F-929F-B1D86206EAFD}" presName="hierChild5" presStyleCnt="0"/>
      <dgm:spPr/>
    </dgm:pt>
    <dgm:pt modelId="{9C16BD1B-C44D-4012-A81C-4C59B8DF0452}" type="pres">
      <dgm:prSet presAssocID="{D1498D9B-D164-4A89-A38E-3A2F6B33D2DF}" presName="hierChild5" presStyleCnt="0"/>
      <dgm:spPr/>
    </dgm:pt>
    <dgm:pt modelId="{75EC0FBD-B438-439E-8D00-75AD589A292A}" type="pres">
      <dgm:prSet presAssocID="{401889FC-EE22-490A-95B0-C4B094ACF70B}" presName="Name64" presStyleLbl="parChTrans1D2" presStyleIdx="1" presStyleCnt="3"/>
      <dgm:spPr/>
      <dgm:t>
        <a:bodyPr/>
        <a:lstStyle/>
        <a:p>
          <a:endParaRPr lang="it-IT"/>
        </a:p>
      </dgm:t>
    </dgm:pt>
    <dgm:pt modelId="{BE44C620-A3D1-48BE-BB1B-0CCE668D4FE7}" type="pres">
      <dgm:prSet presAssocID="{6A7E074E-687A-4CD6-B4E2-F1CB6B57DD83}" presName="hierRoot2" presStyleCnt="0">
        <dgm:presLayoutVars>
          <dgm:hierBranch val="init"/>
        </dgm:presLayoutVars>
      </dgm:prSet>
      <dgm:spPr/>
    </dgm:pt>
    <dgm:pt modelId="{B00C1E16-2710-4EC1-A522-EF4B23A2A1C6}" type="pres">
      <dgm:prSet presAssocID="{6A7E074E-687A-4CD6-B4E2-F1CB6B57DD83}" presName="rootComposite" presStyleCnt="0"/>
      <dgm:spPr/>
    </dgm:pt>
    <dgm:pt modelId="{F8AD4F06-DA75-4841-92A2-5C3E250A60EF}" type="pres">
      <dgm:prSet presAssocID="{6A7E074E-687A-4CD6-B4E2-F1CB6B57DD83}" presName="rootText" presStyleLbl="node2" presStyleIdx="1" presStyleCnt="2" custScaleX="210698" custScaleY="143000" custLinFactNeighborX="7431" custLinFactNeighborY="2018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42F2F7D-E4F3-4F90-9C52-0C891EECCC06}" type="pres">
      <dgm:prSet presAssocID="{6A7E074E-687A-4CD6-B4E2-F1CB6B57DD83}" presName="rootConnector" presStyleLbl="node2" presStyleIdx="1" presStyleCnt="2"/>
      <dgm:spPr/>
      <dgm:t>
        <a:bodyPr/>
        <a:lstStyle/>
        <a:p>
          <a:endParaRPr lang="it-IT"/>
        </a:p>
      </dgm:t>
    </dgm:pt>
    <dgm:pt modelId="{F5D0A211-E4A9-49FC-9196-4CDBA13A4F5C}" type="pres">
      <dgm:prSet presAssocID="{6A7E074E-687A-4CD6-B4E2-F1CB6B57DD83}" presName="hierChild4" presStyleCnt="0"/>
      <dgm:spPr/>
    </dgm:pt>
    <dgm:pt modelId="{EAB3DB05-E195-4734-B02D-DFFE5B5DE107}" type="pres">
      <dgm:prSet presAssocID="{6A7E074E-687A-4CD6-B4E2-F1CB6B57DD83}" presName="hierChild5" presStyleCnt="0"/>
      <dgm:spPr/>
    </dgm:pt>
    <dgm:pt modelId="{EECB2006-849E-4262-A7FF-E90DDDE0A403}" type="pres">
      <dgm:prSet presAssocID="{8693D215-4F50-477D-9E73-6166AD49B6FA}" presName="hierChild3" presStyleCnt="0"/>
      <dgm:spPr/>
    </dgm:pt>
    <dgm:pt modelId="{5C06ECA8-CB27-4CB8-86A5-B2077A285CED}" type="pres">
      <dgm:prSet presAssocID="{3D6393B5-0A47-4B71-B6E1-4AEA8EC4CC08}" presName="hierRoot1" presStyleCnt="0">
        <dgm:presLayoutVars>
          <dgm:hierBranch val="init"/>
        </dgm:presLayoutVars>
      </dgm:prSet>
      <dgm:spPr/>
    </dgm:pt>
    <dgm:pt modelId="{5E827093-F5D3-4338-92E7-F5130F1CFD87}" type="pres">
      <dgm:prSet presAssocID="{3D6393B5-0A47-4B71-B6E1-4AEA8EC4CC08}" presName="rootComposite1" presStyleCnt="0"/>
      <dgm:spPr/>
    </dgm:pt>
    <dgm:pt modelId="{4E5708DC-A4B3-4125-A69B-92C3A81B1725}" type="pres">
      <dgm:prSet presAssocID="{3D6393B5-0A47-4B71-B6E1-4AEA8EC4CC08}" presName="rootText1" presStyleLbl="node0" presStyleIdx="1" presStyleCnt="2" custScaleX="153218" custScaleY="259577" custLinFactNeighborX="-35559" custLinFactNeighborY="-8680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74B7D41-AF62-4569-A02A-A6C76ED1A24D}" type="pres">
      <dgm:prSet presAssocID="{3D6393B5-0A47-4B71-B6E1-4AEA8EC4CC08}" presName="rootConnector1" presStyleLbl="node1" presStyleIdx="0" presStyleCnt="0"/>
      <dgm:spPr/>
      <dgm:t>
        <a:bodyPr/>
        <a:lstStyle/>
        <a:p>
          <a:endParaRPr lang="it-IT"/>
        </a:p>
      </dgm:t>
    </dgm:pt>
    <dgm:pt modelId="{C7840589-7DE2-49DF-87E8-23C26554621C}" type="pres">
      <dgm:prSet presAssocID="{3D6393B5-0A47-4B71-B6E1-4AEA8EC4CC08}" presName="hierChild2" presStyleCnt="0"/>
      <dgm:spPr/>
    </dgm:pt>
    <dgm:pt modelId="{C8A0C6A4-03FD-4B93-988E-CC63B56ED7AA}" type="pres">
      <dgm:prSet presAssocID="{3D6393B5-0A47-4B71-B6E1-4AEA8EC4CC08}" presName="hierChild3" presStyleCnt="0"/>
      <dgm:spPr/>
    </dgm:pt>
    <dgm:pt modelId="{3EDBD322-10BA-4682-9DBD-B71FB9CB1537}" type="pres">
      <dgm:prSet presAssocID="{FE471BC5-AE83-4C88-B267-279B0FC74D16}" presName="Name115" presStyleLbl="parChTrans1D2" presStyleIdx="2" presStyleCnt="3"/>
      <dgm:spPr/>
      <dgm:t>
        <a:bodyPr/>
        <a:lstStyle/>
        <a:p>
          <a:endParaRPr lang="it-IT"/>
        </a:p>
      </dgm:t>
    </dgm:pt>
    <dgm:pt modelId="{DBC80F20-6EFF-43D2-9A55-7067AF22BED8}" type="pres">
      <dgm:prSet presAssocID="{6F983EC9-C1AE-41E7-820D-6A235F3BB010}" presName="hierRoot3" presStyleCnt="0">
        <dgm:presLayoutVars>
          <dgm:hierBranch val="init"/>
        </dgm:presLayoutVars>
      </dgm:prSet>
      <dgm:spPr/>
    </dgm:pt>
    <dgm:pt modelId="{2AA0E403-62BD-4422-9677-4E00F8F8E196}" type="pres">
      <dgm:prSet presAssocID="{6F983EC9-C1AE-41E7-820D-6A235F3BB010}" presName="rootComposite3" presStyleCnt="0"/>
      <dgm:spPr/>
    </dgm:pt>
    <dgm:pt modelId="{7D52CE2F-5E02-4DC0-8F4D-CF13FD69099D}" type="pres">
      <dgm:prSet presAssocID="{6F983EC9-C1AE-41E7-820D-6A235F3BB010}" presName="rootText3" presStyleLbl="asst1" presStyleIdx="0" presStyleCnt="1" custScaleX="211149" custScaleY="269642" custLinFactNeighborX="19338" custLinFactNeighborY="6083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860520D-77E0-48F1-AC84-FF54C329C454}" type="pres">
      <dgm:prSet presAssocID="{6F983EC9-C1AE-41E7-820D-6A235F3BB010}" presName="rootConnector3" presStyleLbl="asst1" presStyleIdx="0" presStyleCnt="1"/>
      <dgm:spPr/>
      <dgm:t>
        <a:bodyPr/>
        <a:lstStyle/>
        <a:p>
          <a:endParaRPr lang="it-IT"/>
        </a:p>
      </dgm:t>
    </dgm:pt>
    <dgm:pt modelId="{20946EF2-3731-4BA7-972F-F2D78CA24895}" type="pres">
      <dgm:prSet presAssocID="{6F983EC9-C1AE-41E7-820D-6A235F3BB010}" presName="hierChild6" presStyleCnt="0"/>
      <dgm:spPr/>
    </dgm:pt>
    <dgm:pt modelId="{7F2E44A6-BC17-4986-AE9D-90FCD0EFA4AC}" type="pres">
      <dgm:prSet presAssocID="{6F983EC9-C1AE-41E7-820D-6A235F3BB010}" presName="hierChild7" presStyleCnt="0"/>
      <dgm:spPr/>
    </dgm:pt>
  </dgm:ptLst>
  <dgm:cxnLst>
    <dgm:cxn modelId="{A56D4A19-67E3-4CE0-843A-A726CD192CA8}" srcId="{3F1A9144-9687-443A-B714-E8B455645766}" destId="{3D6393B5-0A47-4B71-B6E1-4AEA8EC4CC08}" srcOrd="1" destOrd="0" parTransId="{3297CCF9-CB7E-4AAF-85A0-D4A9EE0B0E8D}" sibTransId="{4864FC90-CDE3-4A3D-9803-5A48E6ED2A13}"/>
    <dgm:cxn modelId="{007CD4B2-3692-49E7-AABF-63B64C6C173D}" srcId="{8693D215-4F50-477D-9E73-6166AD49B6FA}" destId="{D1498D9B-D164-4A89-A38E-3A2F6B33D2DF}" srcOrd="0" destOrd="0" parTransId="{92150CEB-23C7-454E-80B3-EAD70AE70A92}" sibTransId="{E5276B8A-502F-44AF-AC31-D919C664E401}"/>
    <dgm:cxn modelId="{42F9891A-B661-4BE6-BD91-4574519A44E3}" type="presOf" srcId="{401889FC-EE22-490A-95B0-C4B094ACF70B}" destId="{75EC0FBD-B438-439E-8D00-75AD589A292A}" srcOrd="0" destOrd="0" presId="urn:microsoft.com/office/officeart/2009/3/layout/HorizontalOrganizationChart"/>
    <dgm:cxn modelId="{4D62DC3F-1BA6-456C-8F39-933AADC62F75}" type="presOf" srcId="{92150CEB-23C7-454E-80B3-EAD70AE70A92}" destId="{3EF89BFF-A758-4687-AAB9-A9C106779B71}" srcOrd="0" destOrd="0" presId="urn:microsoft.com/office/officeart/2009/3/layout/HorizontalOrganizationChart"/>
    <dgm:cxn modelId="{6B887014-CE59-41D5-A032-497662B69AB5}" srcId="{8693D215-4F50-477D-9E73-6166AD49B6FA}" destId="{6A7E074E-687A-4CD6-B4E2-F1CB6B57DD83}" srcOrd="1" destOrd="0" parTransId="{401889FC-EE22-490A-95B0-C4B094ACF70B}" sibTransId="{E0F6F1A5-23D9-481E-BFEB-8CC79E39703A}"/>
    <dgm:cxn modelId="{D214163A-932F-4474-AA06-6AA54A79B280}" type="presOf" srcId="{6A7E074E-687A-4CD6-B4E2-F1CB6B57DD83}" destId="{F8AD4F06-DA75-4841-92A2-5C3E250A60EF}" srcOrd="0" destOrd="0" presId="urn:microsoft.com/office/officeart/2009/3/layout/HorizontalOrganizationChart"/>
    <dgm:cxn modelId="{3FE11ACA-4EDD-4C7E-A493-20D52C255E76}" type="presOf" srcId="{3D6393B5-0A47-4B71-B6E1-4AEA8EC4CC08}" destId="{4E5708DC-A4B3-4125-A69B-92C3A81B1725}" srcOrd="0" destOrd="0" presId="urn:microsoft.com/office/officeart/2009/3/layout/HorizontalOrganizationChart"/>
    <dgm:cxn modelId="{0AA51704-511D-4AE0-BB46-E916F5239168}" type="presOf" srcId="{D1498D9B-D164-4A89-A38E-3A2F6B33D2DF}" destId="{A7CB43E1-60F2-4ECC-A1A4-65F69FADD9A2}" srcOrd="0" destOrd="0" presId="urn:microsoft.com/office/officeart/2009/3/layout/HorizontalOrganizationChart"/>
    <dgm:cxn modelId="{161AE5C5-74D9-4CC2-A46E-436EAF7FA51F}" type="presOf" srcId="{3F1A9144-9687-443A-B714-E8B455645766}" destId="{C838FDDC-1D76-49E9-91B4-3FA80ABB457A}" srcOrd="0" destOrd="0" presId="urn:microsoft.com/office/officeart/2009/3/layout/HorizontalOrganizationChart"/>
    <dgm:cxn modelId="{A644A2A2-0B93-4CF8-8008-49B4D5C1AB07}" srcId="{3F1A9144-9687-443A-B714-E8B455645766}" destId="{8693D215-4F50-477D-9E73-6166AD49B6FA}" srcOrd="0" destOrd="0" parTransId="{1ACDD6E4-72EB-412B-8C01-AA2E6BD6E335}" sibTransId="{1720D6CB-9D09-4D95-8CD6-32A1A4650054}"/>
    <dgm:cxn modelId="{2FBE958A-AE60-47D3-A82D-67D8D2D714F3}" type="presOf" srcId="{997EB010-F6B0-425F-929F-B1D86206EAFD}" destId="{BB0D2C12-ABD9-40E3-9E66-87939FEC0158}" srcOrd="1" destOrd="0" presId="urn:microsoft.com/office/officeart/2009/3/layout/HorizontalOrganizationChart"/>
    <dgm:cxn modelId="{FCB47D92-4BA1-4C6E-9EA9-8C8468FF3083}" srcId="{D1498D9B-D164-4A89-A38E-3A2F6B33D2DF}" destId="{997EB010-F6B0-425F-929F-B1D86206EAFD}" srcOrd="0" destOrd="0" parTransId="{8A70C04B-026D-466F-94C4-E6FD75B07832}" sibTransId="{1B73091E-380A-4937-B8D4-53AE82DE4DFC}"/>
    <dgm:cxn modelId="{37D9BD25-76B8-4709-9885-4D823AF8EC7D}" type="presOf" srcId="{8693D215-4F50-477D-9E73-6166AD49B6FA}" destId="{41F46FE3-AE69-499A-9E30-A956E59F608B}" srcOrd="1" destOrd="0" presId="urn:microsoft.com/office/officeart/2009/3/layout/HorizontalOrganizationChart"/>
    <dgm:cxn modelId="{DAB646DC-8F82-4B12-BB15-D8AEC354218A}" srcId="{3D6393B5-0A47-4B71-B6E1-4AEA8EC4CC08}" destId="{6F983EC9-C1AE-41E7-820D-6A235F3BB010}" srcOrd="0" destOrd="0" parTransId="{FE471BC5-AE83-4C88-B267-279B0FC74D16}" sibTransId="{A15B7D6E-B226-4A12-9B30-25B5C710BFD2}"/>
    <dgm:cxn modelId="{DB603EA9-6FC9-4F24-B51F-9B25202FB5A4}" type="presOf" srcId="{6F983EC9-C1AE-41E7-820D-6A235F3BB010}" destId="{7D52CE2F-5E02-4DC0-8F4D-CF13FD69099D}" srcOrd="0" destOrd="0" presId="urn:microsoft.com/office/officeart/2009/3/layout/HorizontalOrganizationChart"/>
    <dgm:cxn modelId="{A7EE33F3-7920-4256-B4CB-3B06A31F4372}" type="presOf" srcId="{8A70C04B-026D-466F-94C4-E6FD75B07832}" destId="{858EE4C1-0CEF-4C53-AFEC-7F90212CEDFC}" srcOrd="0" destOrd="0" presId="urn:microsoft.com/office/officeart/2009/3/layout/HorizontalOrganizationChart"/>
    <dgm:cxn modelId="{66B8FF13-3742-4429-B476-4F70609016DB}" type="presOf" srcId="{D1498D9B-D164-4A89-A38E-3A2F6B33D2DF}" destId="{B70D6CFE-F274-4E5E-B945-B7B50E6056DD}" srcOrd="1" destOrd="0" presId="urn:microsoft.com/office/officeart/2009/3/layout/HorizontalOrganizationChart"/>
    <dgm:cxn modelId="{EDF44E01-C6E4-427B-8F3F-2067DF7221E8}" type="presOf" srcId="{8693D215-4F50-477D-9E73-6166AD49B6FA}" destId="{AF520DEF-6BCD-4DA9-8AD0-EC7E8974DABA}" srcOrd="0" destOrd="0" presId="urn:microsoft.com/office/officeart/2009/3/layout/HorizontalOrganizationChart"/>
    <dgm:cxn modelId="{7AB8DF3F-B1E4-4893-B7CB-1825B2DCA955}" type="presOf" srcId="{6F983EC9-C1AE-41E7-820D-6A235F3BB010}" destId="{B860520D-77E0-48F1-AC84-FF54C329C454}" srcOrd="1" destOrd="0" presId="urn:microsoft.com/office/officeart/2009/3/layout/HorizontalOrganizationChart"/>
    <dgm:cxn modelId="{657686F0-E5AC-420E-9CF9-46C76EAFC175}" type="presOf" srcId="{997EB010-F6B0-425F-929F-B1D86206EAFD}" destId="{A93C5542-77F5-49EC-AB8D-B0BCD1DB9A2B}" srcOrd="0" destOrd="0" presId="urn:microsoft.com/office/officeart/2009/3/layout/HorizontalOrganizationChart"/>
    <dgm:cxn modelId="{F93A813B-55D1-4B1A-B651-92339F307956}" type="presOf" srcId="{3D6393B5-0A47-4B71-B6E1-4AEA8EC4CC08}" destId="{074B7D41-AF62-4569-A02A-A6C76ED1A24D}" srcOrd="1" destOrd="0" presId="urn:microsoft.com/office/officeart/2009/3/layout/HorizontalOrganizationChart"/>
    <dgm:cxn modelId="{B5F3DABD-5140-4E00-A13C-3F9CB367F125}" type="presOf" srcId="{6A7E074E-687A-4CD6-B4E2-F1CB6B57DD83}" destId="{F42F2F7D-E4F3-4F90-9C52-0C891EECCC06}" srcOrd="1" destOrd="0" presId="urn:microsoft.com/office/officeart/2009/3/layout/HorizontalOrganizationChart"/>
    <dgm:cxn modelId="{BCEEF2CD-3B7F-4128-8624-7134FD72062B}" type="presOf" srcId="{FE471BC5-AE83-4C88-B267-279B0FC74D16}" destId="{3EDBD322-10BA-4682-9DBD-B71FB9CB1537}" srcOrd="0" destOrd="0" presId="urn:microsoft.com/office/officeart/2009/3/layout/HorizontalOrganizationChart"/>
    <dgm:cxn modelId="{44115FE9-7C91-4CB9-9C62-C9186736156E}" type="presParOf" srcId="{C838FDDC-1D76-49E9-91B4-3FA80ABB457A}" destId="{4095510F-8E2F-4E8C-A92F-447FC927D4B8}" srcOrd="0" destOrd="0" presId="urn:microsoft.com/office/officeart/2009/3/layout/HorizontalOrganizationChart"/>
    <dgm:cxn modelId="{58AAF07C-75D7-4BED-9585-39EB53377C84}" type="presParOf" srcId="{4095510F-8E2F-4E8C-A92F-447FC927D4B8}" destId="{D3C54F0C-F22D-44F7-B65A-2F2C1EE00024}" srcOrd="0" destOrd="0" presId="urn:microsoft.com/office/officeart/2009/3/layout/HorizontalOrganizationChart"/>
    <dgm:cxn modelId="{4B696061-5E4A-421E-B99E-015FB72F4A92}" type="presParOf" srcId="{D3C54F0C-F22D-44F7-B65A-2F2C1EE00024}" destId="{AF520DEF-6BCD-4DA9-8AD0-EC7E8974DABA}" srcOrd="0" destOrd="0" presId="urn:microsoft.com/office/officeart/2009/3/layout/HorizontalOrganizationChart"/>
    <dgm:cxn modelId="{1FE0D42C-7A63-42CD-93CA-134E0BF713C4}" type="presParOf" srcId="{D3C54F0C-F22D-44F7-B65A-2F2C1EE00024}" destId="{41F46FE3-AE69-499A-9E30-A956E59F608B}" srcOrd="1" destOrd="0" presId="urn:microsoft.com/office/officeart/2009/3/layout/HorizontalOrganizationChart"/>
    <dgm:cxn modelId="{27B8E19E-1D5E-4F77-B11B-A628C35C2586}" type="presParOf" srcId="{4095510F-8E2F-4E8C-A92F-447FC927D4B8}" destId="{9BB57CFC-A574-4A00-A30A-C37F17C3B606}" srcOrd="1" destOrd="0" presId="urn:microsoft.com/office/officeart/2009/3/layout/HorizontalOrganizationChart"/>
    <dgm:cxn modelId="{7FA8EA8B-59E4-4409-A75E-33C9C3C6528B}" type="presParOf" srcId="{9BB57CFC-A574-4A00-A30A-C37F17C3B606}" destId="{3EF89BFF-A758-4687-AAB9-A9C106779B71}" srcOrd="0" destOrd="0" presId="urn:microsoft.com/office/officeart/2009/3/layout/HorizontalOrganizationChart"/>
    <dgm:cxn modelId="{C521A4E0-EB0C-47AE-AF7D-FF1E69C45CD2}" type="presParOf" srcId="{9BB57CFC-A574-4A00-A30A-C37F17C3B606}" destId="{8E42DD41-ED23-4702-B553-50DAB3A2BF05}" srcOrd="1" destOrd="0" presId="urn:microsoft.com/office/officeart/2009/3/layout/HorizontalOrganizationChart"/>
    <dgm:cxn modelId="{1682CA7D-C5D7-4356-B11A-307B9A941B17}" type="presParOf" srcId="{8E42DD41-ED23-4702-B553-50DAB3A2BF05}" destId="{92741669-18DC-40DD-B16A-F34E2587AFE2}" srcOrd="0" destOrd="0" presId="urn:microsoft.com/office/officeart/2009/3/layout/HorizontalOrganizationChart"/>
    <dgm:cxn modelId="{6C96AC93-C09E-4EFF-8BB4-DEFFA18575E2}" type="presParOf" srcId="{92741669-18DC-40DD-B16A-F34E2587AFE2}" destId="{A7CB43E1-60F2-4ECC-A1A4-65F69FADD9A2}" srcOrd="0" destOrd="0" presId="urn:microsoft.com/office/officeart/2009/3/layout/HorizontalOrganizationChart"/>
    <dgm:cxn modelId="{BF00E1EB-F75D-46B1-81AE-0CED80DF56F6}" type="presParOf" srcId="{92741669-18DC-40DD-B16A-F34E2587AFE2}" destId="{B70D6CFE-F274-4E5E-B945-B7B50E6056DD}" srcOrd="1" destOrd="0" presId="urn:microsoft.com/office/officeart/2009/3/layout/HorizontalOrganizationChart"/>
    <dgm:cxn modelId="{39A59C61-E8F1-4B04-9314-3BC74D8CB765}" type="presParOf" srcId="{8E42DD41-ED23-4702-B553-50DAB3A2BF05}" destId="{279AEF8F-4637-4CFD-A730-AF8F31A3BA2C}" srcOrd="1" destOrd="0" presId="urn:microsoft.com/office/officeart/2009/3/layout/HorizontalOrganizationChart"/>
    <dgm:cxn modelId="{748DA56C-CB1D-4DA2-904A-1E7141886D0A}" type="presParOf" srcId="{279AEF8F-4637-4CFD-A730-AF8F31A3BA2C}" destId="{858EE4C1-0CEF-4C53-AFEC-7F90212CEDFC}" srcOrd="0" destOrd="0" presId="urn:microsoft.com/office/officeart/2009/3/layout/HorizontalOrganizationChart"/>
    <dgm:cxn modelId="{165EBE84-AE5B-4884-AAEB-2D4B00720AAB}" type="presParOf" srcId="{279AEF8F-4637-4CFD-A730-AF8F31A3BA2C}" destId="{F5F007E7-7515-46FB-A214-57935AD3FBD5}" srcOrd="1" destOrd="0" presId="urn:microsoft.com/office/officeart/2009/3/layout/HorizontalOrganizationChart"/>
    <dgm:cxn modelId="{8359EA9D-7775-496D-BAD5-06604DD292A5}" type="presParOf" srcId="{F5F007E7-7515-46FB-A214-57935AD3FBD5}" destId="{96293EAE-1A97-4BC3-9859-81E3F63E232B}" srcOrd="0" destOrd="0" presId="urn:microsoft.com/office/officeart/2009/3/layout/HorizontalOrganizationChart"/>
    <dgm:cxn modelId="{802C1248-A39D-4E91-8359-991ED66F8B59}" type="presParOf" srcId="{96293EAE-1A97-4BC3-9859-81E3F63E232B}" destId="{A93C5542-77F5-49EC-AB8D-B0BCD1DB9A2B}" srcOrd="0" destOrd="0" presId="urn:microsoft.com/office/officeart/2009/3/layout/HorizontalOrganizationChart"/>
    <dgm:cxn modelId="{DE0ED9A9-A564-4356-B1ED-B807C288B34B}" type="presParOf" srcId="{96293EAE-1A97-4BC3-9859-81E3F63E232B}" destId="{BB0D2C12-ABD9-40E3-9E66-87939FEC0158}" srcOrd="1" destOrd="0" presId="urn:microsoft.com/office/officeart/2009/3/layout/HorizontalOrganizationChart"/>
    <dgm:cxn modelId="{E4CB9147-2E81-4C7D-954C-5CE78A0C8349}" type="presParOf" srcId="{F5F007E7-7515-46FB-A214-57935AD3FBD5}" destId="{94855593-182C-49B2-BA7F-DC77D84224A2}" srcOrd="1" destOrd="0" presId="urn:microsoft.com/office/officeart/2009/3/layout/HorizontalOrganizationChart"/>
    <dgm:cxn modelId="{86837AD1-5B37-46E6-B9C0-D6827D859F66}" type="presParOf" srcId="{F5F007E7-7515-46FB-A214-57935AD3FBD5}" destId="{22C81DFB-1160-483C-93EF-2305E7991630}" srcOrd="2" destOrd="0" presId="urn:microsoft.com/office/officeart/2009/3/layout/HorizontalOrganizationChart"/>
    <dgm:cxn modelId="{CC405533-990A-4EC2-9081-50762C52316C}" type="presParOf" srcId="{8E42DD41-ED23-4702-B553-50DAB3A2BF05}" destId="{9C16BD1B-C44D-4012-A81C-4C59B8DF0452}" srcOrd="2" destOrd="0" presId="urn:microsoft.com/office/officeart/2009/3/layout/HorizontalOrganizationChart"/>
    <dgm:cxn modelId="{48E28C40-6349-4415-896C-7BB9521B2C58}" type="presParOf" srcId="{9BB57CFC-A574-4A00-A30A-C37F17C3B606}" destId="{75EC0FBD-B438-439E-8D00-75AD589A292A}" srcOrd="2" destOrd="0" presId="urn:microsoft.com/office/officeart/2009/3/layout/HorizontalOrganizationChart"/>
    <dgm:cxn modelId="{557F6016-9BC9-4C52-95DB-0F6999632575}" type="presParOf" srcId="{9BB57CFC-A574-4A00-A30A-C37F17C3B606}" destId="{BE44C620-A3D1-48BE-BB1B-0CCE668D4FE7}" srcOrd="3" destOrd="0" presId="urn:microsoft.com/office/officeart/2009/3/layout/HorizontalOrganizationChart"/>
    <dgm:cxn modelId="{70E7AAF0-F640-4790-9BE4-4FB1BDA0F4C9}" type="presParOf" srcId="{BE44C620-A3D1-48BE-BB1B-0CCE668D4FE7}" destId="{B00C1E16-2710-4EC1-A522-EF4B23A2A1C6}" srcOrd="0" destOrd="0" presId="urn:microsoft.com/office/officeart/2009/3/layout/HorizontalOrganizationChart"/>
    <dgm:cxn modelId="{8FA30CBC-F9FC-44FE-8837-E8B7CB1704BE}" type="presParOf" srcId="{B00C1E16-2710-4EC1-A522-EF4B23A2A1C6}" destId="{F8AD4F06-DA75-4841-92A2-5C3E250A60EF}" srcOrd="0" destOrd="0" presId="urn:microsoft.com/office/officeart/2009/3/layout/HorizontalOrganizationChart"/>
    <dgm:cxn modelId="{C484486D-9E84-4764-A1DC-600569AE64FF}" type="presParOf" srcId="{B00C1E16-2710-4EC1-A522-EF4B23A2A1C6}" destId="{F42F2F7D-E4F3-4F90-9C52-0C891EECCC06}" srcOrd="1" destOrd="0" presId="urn:microsoft.com/office/officeart/2009/3/layout/HorizontalOrganizationChart"/>
    <dgm:cxn modelId="{6F18838B-B639-4CAB-8D3C-232379A21759}" type="presParOf" srcId="{BE44C620-A3D1-48BE-BB1B-0CCE668D4FE7}" destId="{F5D0A211-E4A9-49FC-9196-4CDBA13A4F5C}" srcOrd="1" destOrd="0" presId="urn:microsoft.com/office/officeart/2009/3/layout/HorizontalOrganizationChart"/>
    <dgm:cxn modelId="{4310CAAA-6C43-4BE3-8B42-1422782860AA}" type="presParOf" srcId="{BE44C620-A3D1-48BE-BB1B-0CCE668D4FE7}" destId="{EAB3DB05-E195-4734-B02D-DFFE5B5DE107}" srcOrd="2" destOrd="0" presId="urn:microsoft.com/office/officeart/2009/3/layout/HorizontalOrganizationChart"/>
    <dgm:cxn modelId="{0DBF6296-038E-4C69-8166-768849D5DF45}" type="presParOf" srcId="{4095510F-8E2F-4E8C-A92F-447FC927D4B8}" destId="{EECB2006-849E-4262-A7FF-E90DDDE0A403}" srcOrd="2" destOrd="0" presId="urn:microsoft.com/office/officeart/2009/3/layout/HorizontalOrganizationChart"/>
    <dgm:cxn modelId="{7788641C-10F7-47DC-91C8-55786BDEE6FA}" type="presParOf" srcId="{C838FDDC-1D76-49E9-91B4-3FA80ABB457A}" destId="{5C06ECA8-CB27-4CB8-86A5-B2077A285CED}" srcOrd="1" destOrd="0" presId="urn:microsoft.com/office/officeart/2009/3/layout/HorizontalOrganizationChart"/>
    <dgm:cxn modelId="{8266FE4F-7ABA-4016-AF44-BFFE0921F5A7}" type="presParOf" srcId="{5C06ECA8-CB27-4CB8-86A5-B2077A285CED}" destId="{5E827093-F5D3-4338-92E7-F5130F1CFD87}" srcOrd="0" destOrd="0" presId="urn:microsoft.com/office/officeart/2009/3/layout/HorizontalOrganizationChart"/>
    <dgm:cxn modelId="{06EA78F1-5E80-4463-91F8-E70EE1D99600}" type="presParOf" srcId="{5E827093-F5D3-4338-92E7-F5130F1CFD87}" destId="{4E5708DC-A4B3-4125-A69B-92C3A81B1725}" srcOrd="0" destOrd="0" presId="urn:microsoft.com/office/officeart/2009/3/layout/HorizontalOrganizationChart"/>
    <dgm:cxn modelId="{5F5BFA9A-055C-4883-BC09-C1C140C0F4A6}" type="presParOf" srcId="{5E827093-F5D3-4338-92E7-F5130F1CFD87}" destId="{074B7D41-AF62-4569-A02A-A6C76ED1A24D}" srcOrd="1" destOrd="0" presId="urn:microsoft.com/office/officeart/2009/3/layout/HorizontalOrganizationChart"/>
    <dgm:cxn modelId="{8DC5D9C7-F780-4403-B6FD-51DE7DE56BA6}" type="presParOf" srcId="{5C06ECA8-CB27-4CB8-86A5-B2077A285CED}" destId="{C7840589-7DE2-49DF-87E8-23C26554621C}" srcOrd="1" destOrd="0" presId="urn:microsoft.com/office/officeart/2009/3/layout/HorizontalOrganizationChart"/>
    <dgm:cxn modelId="{E7C0FE0B-ECAA-4A6E-AE53-28396D4A3B74}" type="presParOf" srcId="{5C06ECA8-CB27-4CB8-86A5-B2077A285CED}" destId="{C8A0C6A4-03FD-4B93-988E-CC63B56ED7AA}" srcOrd="2" destOrd="0" presId="urn:microsoft.com/office/officeart/2009/3/layout/HorizontalOrganizationChart"/>
    <dgm:cxn modelId="{3E111AE0-4C00-4474-94A1-5E2B8478B18F}" type="presParOf" srcId="{C8A0C6A4-03FD-4B93-988E-CC63B56ED7AA}" destId="{3EDBD322-10BA-4682-9DBD-B71FB9CB1537}" srcOrd="0" destOrd="0" presId="urn:microsoft.com/office/officeart/2009/3/layout/HorizontalOrganizationChart"/>
    <dgm:cxn modelId="{7018DCB7-F0AB-4503-9B73-B6AE60B0FEF5}" type="presParOf" srcId="{C8A0C6A4-03FD-4B93-988E-CC63B56ED7AA}" destId="{DBC80F20-6EFF-43D2-9A55-7067AF22BED8}" srcOrd="1" destOrd="0" presId="urn:microsoft.com/office/officeart/2009/3/layout/HorizontalOrganizationChart"/>
    <dgm:cxn modelId="{B8091697-E6D4-4156-B78F-0A4C884AEE88}" type="presParOf" srcId="{DBC80F20-6EFF-43D2-9A55-7067AF22BED8}" destId="{2AA0E403-62BD-4422-9677-4E00F8F8E196}" srcOrd="0" destOrd="0" presId="urn:microsoft.com/office/officeart/2009/3/layout/HorizontalOrganizationChart"/>
    <dgm:cxn modelId="{07DE263F-E004-4A42-A997-E5832A7E6260}" type="presParOf" srcId="{2AA0E403-62BD-4422-9677-4E00F8F8E196}" destId="{7D52CE2F-5E02-4DC0-8F4D-CF13FD69099D}" srcOrd="0" destOrd="0" presId="urn:microsoft.com/office/officeart/2009/3/layout/HorizontalOrganizationChart"/>
    <dgm:cxn modelId="{1FDB4BA4-4F24-4B19-9A1C-11F6E6C10074}" type="presParOf" srcId="{2AA0E403-62BD-4422-9677-4E00F8F8E196}" destId="{B860520D-77E0-48F1-AC84-FF54C329C454}" srcOrd="1" destOrd="0" presId="urn:microsoft.com/office/officeart/2009/3/layout/HorizontalOrganizationChart"/>
    <dgm:cxn modelId="{F37D5902-3EDC-4CDB-A022-EB661FEB2745}" type="presParOf" srcId="{DBC80F20-6EFF-43D2-9A55-7067AF22BED8}" destId="{20946EF2-3731-4BA7-972F-F2D78CA24895}" srcOrd="1" destOrd="0" presId="urn:microsoft.com/office/officeart/2009/3/layout/HorizontalOrganizationChart"/>
    <dgm:cxn modelId="{42721617-1B52-4718-B251-1ABC53E65B6A}" type="presParOf" srcId="{DBC80F20-6EFF-43D2-9A55-7067AF22BED8}" destId="{7F2E44A6-BC17-4986-AE9D-90FCD0EFA4A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5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92" b="94981" l="418" r="27476">
                          <a14:foregroundMark x1="9344" y1="27413" x2="9344" y2="27413"/>
                          <a14:foregroundMark x1="13389" y1="5792" x2="13389" y2="5792"/>
                          <a14:foregroundMark x1="19247" y1="26641" x2="19247" y2="26641"/>
                          <a14:foregroundMark x1="23849" y1="51737" x2="23849" y2="51737"/>
                          <a14:foregroundMark x1="10181" y1="54054" x2="10181" y2="54054"/>
                          <a14:foregroundMark x1="3766" y1="76448" x2="3766" y2="76448"/>
                          <a14:foregroundMark x1="23849" y1="71815" x2="23849" y2="71815"/>
                          <a14:foregroundMark x1="24965" y1="94981" x2="24965" y2="94981"/>
                          <a14:foregroundMark x1="18968" y1="54054" x2="18968" y2="54054"/>
                          <a14:foregroundMark x1="4742" y1="43629" x2="4742" y2="43629"/>
                          <a14:foregroundMark x1="3208" y1="52510" x2="3208" y2="52510"/>
                          <a14:foregroundMark x1="12692" y1="52124" x2="12692" y2="52124"/>
                          <a14:foregroundMark x1="4324" y1="65251" x2="4324" y2="65251"/>
                          <a14:foregroundMark x1="12692" y1="15058" x2="12692" y2="15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55"/>
            <a:stretch/>
          </p:blipFill>
          <p:spPr>
            <a:xfrm>
              <a:off x="8244408" y="46482"/>
              <a:ext cx="685487" cy="81064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616784"/>
              <a:ext cx="9144000" cy="241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6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iopsd@fiopsd.org" TargetMode="External"/><Relationship Id="rId4" Type="http://schemas.openxmlformats.org/officeDocument/2006/relationships/hyperlink" Target="mailto:comunicazione@fiops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housingfirstitalia.org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894312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Presentation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897052"/>
            <a:ext cx="4896544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Speaker’s name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2132856"/>
            <a:ext cx="0" cy="352839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92251" r="1521"/>
          <a:stretch/>
        </p:blipFill>
        <p:spPr>
          <a:xfrm>
            <a:off x="0" y="5980481"/>
            <a:ext cx="9144000" cy="877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805" y="1692405"/>
            <a:ext cx="776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err="1" smtClean="0">
                <a:solidFill>
                  <a:schemeClr val="bg1"/>
                </a:solidFill>
              </a:rPr>
              <a:t>Present</a:t>
            </a:r>
            <a:r>
              <a:rPr lang="en-GB" sz="8000" dirty="0" err="1" smtClean="0">
                <a:solidFill>
                  <a:schemeClr val="bg1"/>
                </a:solidFill>
              </a:rPr>
              <a:t>ation</a:t>
            </a:r>
            <a:r>
              <a:rPr lang="en-GB" sz="8000" dirty="0" smtClean="0">
                <a:solidFill>
                  <a:schemeClr val="bg1"/>
                </a:solidFill>
              </a:rPr>
              <a:t> title 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56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Speaker’s name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-5602"/>
            <a:ext cx="6581382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0" y="-4114"/>
            <a:ext cx="1361635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7943017" y="0"/>
            <a:ext cx="1200983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" b="94981" l="418" r="27476">
                        <a14:foregroundMark x1="9344" y1="27413" x2="9344" y2="27413"/>
                        <a14:foregroundMark x1="13389" y1="5792" x2="13389" y2="5792"/>
                        <a14:foregroundMark x1="19247" y1="26641" x2="19247" y2="26641"/>
                        <a14:foregroundMark x1="23849" y1="51737" x2="23849" y2="51737"/>
                        <a14:foregroundMark x1="10181" y1="54054" x2="10181" y2="54054"/>
                        <a14:foregroundMark x1="3766" y1="76448" x2="3766" y2="76448"/>
                        <a14:foregroundMark x1="23849" y1="71815" x2="23849" y2="71815"/>
                        <a14:foregroundMark x1="24965" y1="94981" x2="24965" y2="94981"/>
                        <a14:foregroundMark x1="18968" y1="54054" x2="18968" y2="54054"/>
                        <a14:foregroundMark x1="4742" y1="43629" x2="4742" y2="43629"/>
                        <a14:foregroundMark x1="3208" y1="52510" x2="3208" y2="52510"/>
                        <a14:foregroundMark x1="12692" y1="52124" x2="12692" y2="52124"/>
                        <a14:foregroundMark x1="4324" y1="65251" x2="4324" y2="65251"/>
                        <a14:foregroundMark x1="12692" y1="15058" x2="12692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455"/>
          <a:stretch/>
        </p:blipFill>
        <p:spPr>
          <a:xfrm>
            <a:off x="8033918" y="62396"/>
            <a:ext cx="1019180" cy="120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2745" y="1501995"/>
            <a:ext cx="7358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 smtClean="0"/>
              <a:t>HOUSING FIRST IN ITALY:</a:t>
            </a:r>
          </a:p>
          <a:p>
            <a:pPr algn="ctr"/>
            <a:r>
              <a:rPr lang="fr-BE" sz="3600" b="1" i="1" dirty="0" smtClean="0"/>
              <a:t>Building Network, </a:t>
            </a:r>
            <a:r>
              <a:rPr lang="fr-BE" sz="3600" b="1" i="1" dirty="0" err="1" smtClean="0"/>
              <a:t>Making</a:t>
            </a:r>
            <a:r>
              <a:rPr lang="fr-BE" sz="3600" b="1" i="1" dirty="0" smtClean="0"/>
              <a:t> Innovation</a:t>
            </a:r>
          </a:p>
          <a:p>
            <a:endParaRPr lang="en-GB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38372" y="3435387"/>
            <a:ext cx="582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/>
              <a:t>Caterina Cortese</a:t>
            </a:r>
          </a:p>
        </p:txBody>
      </p:sp>
      <p:pic>
        <p:nvPicPr>
          <p:cNvPr id="15" name="Immagine 14" descr="Logo fio.PSD 30 (900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28" y="4789120"/>
            <a:ext cx="2543303" cy="977759"/>
          </a:xfrm>
          <a:prstGeom prst="rect">
            <a:avLst/>
          </a:prstGeom>
        </p:spPr>
      </p:pic>
      <p:pic>
        <p:nvPicPr>
          <p:cNvPr id="16" name="pasted-image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024336" y="4509120"/>
            <a:ext cx="1257758" cy="12577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3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50" y="3140968"/>
            <a:ext cx="5040560" cy="33551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673"/>
            <a:ext cx="5288136" cy="270536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75656" y="3292593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Summer</a:t>
            </a:r>
            <a:r>
              <a:rPr lang="it-IT" b="1" dirty="0" smtClean="0"/>
              <a:t> </a:t>
            </a:r>
            <a:r>
              <a:rPr lang="it-IT" b="1" dirty="0" err="1" smtClean="0"/>
              <a:t>school</a:t>
            </a:r>
            <a:r>
              <a:rPr lang="it-IT" b="1" dirty="0" smtClean="0"/>
              <a:t> Ragusa 2014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43636" y="3357562"/>
            <a:ext cx="2884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Winter</a:t>
            </a:r>
            <a:r>
              <a:rPr lang="it-IT" b="1" dirty="0" smtClean="0"/>
              <a:t> </a:t>
            </a:r>
            <a:r>
              <a:rPr lang="it-IT" b="1" dirty="0" err="1" smtClean="0"/>
              <a:t>school</a:t>
            </a:r>
            <a:r>
              <a:rPr lang="it-IT" b="1" dirty="0" smtClean="0"/>
              <a:t> Palermo 2015</a:t>
            </a:r>
            <a:endParaRPr lang="it-IT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544" y="-108447"/>
            <a:ext cx="8229600" cy="1080120"/>
          </a:xfrm>
        </p:spPr>
        <p:txBody>
          <a:bodyPr/>
          <a:lstStyle/>
          <a:p>
            <a:r>
              <a:rPr lang="en-GB" dirty="0" smtClean="0"/>
              <a:t>The faces of the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86" y="0"/>
            <a:ext cx="8229600" cy="1080120"/>
          </a:xfrm>
        </p:spPr>
        <p:txBody>
          <a:bodyPr/>
          <a:lstStyle/>
          <a:p>
            <a:r>
              <a:rPr lang="en-GB" dirty="0" smtClean="0"/>
              <a:t>HF Users</a:t>
            </a:r>
            <a:endParaRPr lang="en-GB" dirty="0"/>
          </a:p>
        </p:txBody>
      </p:sp>
      <p:pic>
        <p:nvPicPr>
          <p:cNvPr id="8" name="Segnaposto contenuto 7" descr="15397127568_f7763bcc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14422"/>
            <a:ext cx="1857388" cy="2788870"/>
          </a:xfrm>
        </p:spPr>
      </p:pic>
      <p:pic>
        <p:nvPicPr>
          <p:cNvPr id="9" name="Immagine 8" descr="15396630769_4e9fcf3e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357298"/>
            <a:ext cx="3604057" cy="2400302"/>
          </a:xfrm>
          <a:prstGeom prst="rect">
            <a:avLst/>
          </a:prstGeom>
        </p:spPr>
      </p:pic>
      <p:pic>
        <p:nvPicPr>
          <p:cNvPr id="10" name="Immagine 9" descr="15397230887_294dd224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14752"/>
            <a:ext cx="3605349" cy="2393952"/>
          </a:xfrm>
          <a:prstGeom prst="rect">
            <a:avLst/>
          </a:prstGeom>
        </p:spPr>
      </p:pic>
      <p:pic>
        <p:nvPicPr>
          <p:cNvPr id="11" name="Immagine 10" descr="15397236577_7120292f5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3643314"/>
            <a:ext cx="3646985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74926"/>
          </a:xfrm>
        </p:spPr>
        <p:txBody>
          <a:bodyPr/>
          <a:lstStyle/>
          <a:p>
            <a:r>
              <a:rPr lang="en-GB" dirty="0" smtClean="0"/>
              <a:t>fio.PSD Staff for HF Italy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335036"/>
            <a:ext cx="1714512" cy="154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4029" y="1571612"/>
            <a:ext cx="1571636" cy="19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2513" y="4184246"/>
            <a:ext cx="1500198" cy="19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1" y="1571612"/>
            <a:ext cx="154859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2508" y="1775411"/>
            <a:ext cx="19151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3883" y="4143380"/>
            <a:ext cx="143243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500166" y="3429000"/>
            <a:ext cx="144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Cristina </a:t>
            </a:r>
            <a:r>
              <a:rPr lang="it-IT" sz="1200" dirty="0" err="1" smtClean="0"/>
              <a:t>Avonto</a:t>
            </a:r>
            <a:r>
              <a:rPr lang="it-IT" sz="1200" dirty="0" smtClean="0"/>
              <a:t> </a:t>
            </a:r>
          </a:p>
          <a:p>
            <a:r>
              <a:rPr lang="it-IT" sz="1200" dirty="0" err="1" smtClean="0"/>
              <a:t>fio.PSD</a:t>
            </a:r>
            <a:r>
              <a:rPr lang="it-IT" sz="1200" dirty="0" smtClean="0"/>
              <a:t> </a:t>
            </a:r>
            <a:r>
              <a:rPr lang="it-IT" sz="1200" dirty="0" err="1" smtClean="0"/>
              <a:t>President</a:t>
            </a:r>
            <a:endParaRPr lang="it-IT" sz="1200" dirty="0" smtClean="0"/>
          </a:p>
          <a:p>
            <a:pPr algn="ctr"/>
            <a:r>
              <a:rPr lang="it-IT" sz="1200" dirty="0" smtClean="0"/>
              <a:t>HF </a:t>
            </a:r>
            <a:r>
              <a:rPr lang="it-IT" sz="1200" dirty="0" err="1" smtClean="0"/>
              <a:t>services</a:t>
            </a:r>
            <a:r>
              <a:rPr lang="it-IT" sz="1200" dirty="0" smtClean="0"/>
              <a:t> Provider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83338" y="3347047"/>
            <a:ext cx="1633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Alessandro Carta</a:t>
            </a:r>
          </a:p>
          <a:p>
            <a:r>
              <a:rPr lang="it-IT" sz="1200" dirty="0" smtClean="0"/>
              <a:t>(</a:t>
            </a:r>
            <a:r>
              <a:rPr lang="it-IT" sz="1200" dirty="0" err="1" smtClean="0"/>
              <a:t>fio.PSD</a:t>
            </a:r>
            <a:r>
              <a:rPr lang="it-IT" sz="1200" dirty="0" smtClean="0"/>
              <a:t> vice </a:t>
            </a:r>
            <a:r>
              <a:rPr lang="it-IT" sz="1200" dirty="0" err="1" smtClean="0"/>
              <a:t>president</a:t>
            </a:r>
            <a:r>
              <a:rPr lang="it-IT" sz="1200" dirty="0" smtClean="0"/>
              <a:t>)</a:t>
            </a:r>
          </a:p>
          <a:p>
            <a:pPr algn="ctr"/>
            <a:r>
              <a:rPr lang="it-IT" sz="1200" dirty="0" smtClean="0"/>
              <a:t>Senior Trainer</a:t>
            </a:r>
          </a:p>
          <a:p>
            <a:pPr algn="ctr"/>
            <a:r>
              <a:rPr lang="it-IT" sz="1200" dirty="0"/>
              <a:t>HF </a:t>
            </a:r>
            <a:r>
              <a:rPr lang="it-IT" sz="1200" dirty="0" err="1"/>
              <a:t>services</a:t>
            </a:r>
            <a:r>
              <a:rPr lang="it-IT" sz="1200" dirty="0"/>
              <a:t> Provider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500430" y="3497049"/>
            <a:ext cx="1558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Domenico Leggio</a:t>
            </a:r>
          </a:p>
          <a:p>
            <a:pPr algn="ctr"/>
            <a:r>
              <a:rPr lang="it-IT" sz="1200" dirty="0" err="1" smtClean="0"/>
              <a:t>fio.PSD</a:t>
            </a:r>
            <a:r>
              <a:rPr lang="it-IT" sz="1200" dirty="0" smtClean="0"/>
              <a:t> Vice </a:t>
            </a:r>
            <a:r>
              <a:rPr lang="it-IT" sz="1200" dirty="0" err="1" smtClean="0"/>
              <a:t>President</a:t>
            </a:r>
            <a:endParaRPr lang="it-IT" sz="1200" dirty="0" smtClean="0"/>
          </a:p>
          <a:p>
            <a:pPr algn="ctr"/>
            <a:r>
              <a:rPr lang="it-IT" sz="1200" dirty="0"/>
              <a:t>HF </a:t>
            </a:r>
            <a:r>
              <a:rPr lang="it-IT" sz="1200" dirty="0" err="1"/>
              <a:t>services</a:t>
            </a:r>
            <a:r>
              <a:rPr lang="it-IT" sz="1200" dirty="0"/>
              <a:t> Provider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714921" y="598609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Caterina Cortese</a:t>
            </a:r>
          </a:p>
          <a:p>
            <a:r>
              <a:rPr lang="it-IT" sz="1200" dirty="0" err="1" smtClean="0"/>
              <a:t>Coordinator</a:t>
            </a:r>
            <a:r>
              <a:rPr lang="it-IT" sz="1200" dirty="0" smtClean="0"/>
              <a:t> </a:t>
            </a:r>
            <a:r>
              <a:rPr lang="it-IT" sz="1200" dirty="0" err="1" smtClean="0"/>
              <a:t>Scientific</a:t>
            </a:r>
            <a:r>
              <a:rPr lang="it-IT" sz="1200" dirty="0" smtClean="0"/>
              <a:t> </a:t>
            </a:r>
            <a:r>
              <a:rPr lang="it-IT" sz="1200" dirty="0" err="1" smtClean="0"/>
              <a:t>Committee</a:t>
            </a:r>
            <a:endParaRPr lang="it-IT" sz="12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3761718" y="6027003"/>
            <a:ext cx="1272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/>
              <a:t>Anita Adamo</a:t>
            </a:r>
          </a:p>
          <a:p>
            <a:r>
              <a:rPr lang="it-IT" sz="1200" dirty="0" err="1" smtClean="0"/>
              <a:t>Coordinator</a:t>
            </a:r>
            <a:r>
              <a:rPr lang="it-IT" sz="1200" dirty="0" smtClean="0"/>
              <a:t> NHFI</a:t>
            </a:r>
          </a:p>
          <a:p>
            <a:endParaRPr lang="it-IT" sz="1200" dirty="0" smtClean="0"/>
          </a:p>
          <a:p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581432" y="6101277"/>
            <a:ext cx="119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Marco </a:t>
            </a:r>
            <a:r>
              <a:rPr lang="it-IT" sz="1200" dirty="0" err="1" smtClean="0"/>
              <a:t>Iazzolino</a:t>
            </a:r>
            <a:endParaRPr lang="it-IT" sz="1200" dirty="0" smtClean="0"/>
          </a:p>
          <a:p>
            <a:r>
              <a:rPr lang="it-IT" sz="1200" dirty="0" err="1" smtClean="0"/>
              <a:t>Director</a:t>
            </a:r>
            <a:r>
              <a:rPr lang="it-IT" sz="1200" dirty="0" smtClean="0"/>
              <a:t> </a:t>
            </a:r>
            <a:r>
              <a:rPr lang="it-IT" sz="1200" dirty="0" err="1" smtClean="0"/>
              <a:t>of</a:t>
            </a:r>
            <a:r>
              <a:rPr lang="it-IT" sz="1200" dirty="0" smtClean="0"/>
              <a:t> NHFI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918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3813"/>
            <a:ext cx="8229600" cy="384929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7864" y="5895092"/>
            <a:ext cx="720835" cy="72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 descr="Logo fio.PSD 30 (900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5910139"/>
            <a:ext cx="1893932" cy="728112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4"/>
              </a:rPr>
              <a:t>caterina.cortese@fiopsd.org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5"/>
              </a:rPr>
              <a:t>fiopsd@fiopsd.org</a:t>
            </a:r>
            <a:r>
              <a:rPr lang="it-IT" dirty="0" smtClean="0"/>
              <a:t>  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9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684997" cy="1080120"/>
          </a:xfrm>
        </p:spPr>
        <p:txBody>
          <a:bodyPr>
            <a:normAutofit/>
          </a:bodyPr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Housing</a:t>
            </a:r>
            <a:r>
              <a:rPr lang="it-IT" dirty="0" smtClean="0"/>
              <a:t> First in Italy </a:t>
            </a:r>
            <a:r>
              <a:rPr lang="it-IT" dirty="0" err="1" smtClean="0"/>
              <a:t>born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52" y="2023478"/>
            <a:ext cx="8229600" cy="3849291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Since 2014 </a:t>
            </a:r>
            <a:r>
              <a:rPr lang="en-US" sz="2600" b="1" dirty="0" smtClean="0"/>
              <a:t>fio.PSD</a:t>
            </a:r>
            <a:r>
              <a:rPr lang="en-US" sz="2600" dirty="0" smtClean="0"/>
              <a:t> </a:t>
            </a:r>
            <a:r>
              <a:rPr lang="en-US" sz="2600" dirty="0"/>
              <a:t>(the Italian Federation of </a:t>
            </a:r>
            <a:r>
              <a:rPr lang="en-US" sz="2600" dirty="0" smtClean="0"/>
              <a:t>Organization Working with Homeless </a:t>
            </a:r>
            <a:r>
              <a:rPr lang="en-US" sz="2600" dirty="0"/>
              <a:t>People</a:t>
            </a:r>
            <a:r>
              <a:rPr lang="en-US" sz="2600" dirty="0" smtClean="0"/>
              <a:t>) launched the </a:t>
            </a:r>
            <a:r>
              <a:rPr lang="en-US" sz="2600" b="1" dirty="0" smtClean="0"/>
              <a:t>National </a:t>
            </a:r>
            <a:r>
              <a:rPr lang="en-US" sz="2600" b="1" dirty="0" err="1" smtClean="0"/>
              <a:t>Programme</a:t>
            </a:r>
            <a:r>
              <a:rPr lang="en-US" sz="2600" b="1" dirty="0" smtClean="0"/>
              <a:t> for Implementing Housing First </a:t>
            </a:r>
            <a:r>
              <a:rPr lang="en-US" sz="2600" dirty="0" smtClean="0"/>
              <a:t>in Italy</a:t>
            </a: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GB" sz="2600" dirty="0" smtClean="0"/>
              <a:t>Broad consensus  among  </a:t>
            </a:r>
            <a:r>
              <a:rPr lang="en-GB" sz="2600" dirty="0" err="1" smtClean="0"/>
              <a:t>fio.PSD’s</a:t>
            </a:r>
            <a:r>
              <a:rPr lang="en-GB" sz="2600" dirty="0" smtClean="0"/>
              <a:t> members and not only</a:t>
            </a:r>
          </a:p>
          <a:p>
            <a:pPr>
              <a:buNone/>
            </a:pPr>
            <a:endParaRPr lang="en-GB" sz="2600" dirty="0" smtClean="0"/>
          </a:p>
          <a:p>
            <a:r>
              <a:rPr lang="en-GB" sz="2600" dirty="0" smtClean="0"/>
              <a:t>Participation of more than 100 social workers, managers, directors, public servants, scholars, researchers and students in the poverty sector were registered during the launch of the programme (</a:t>
            </a:r>
            <a:r>
              <a:rPr lang="en-GB" sz="2600" b="1" dirty="0" smtClean="0"/>
              <a:t>Turin HF Conference</a:t>
            </a:r>
            <a:r>
              <a:rPr lang="en-GB" sz="2600" dirty="0" smtClean="0"/>
              <a:t>) </a:t>
            </a:r>
          </a:p>
          <a:p>
            <a:endParaRPr lang="en-GB" sz="2600" dirty="0" smtClean="0"/>
          </a:p>
          <a:p>
            <a:r>
              <a:rPr lang="en-US" sz="2600" dirty="0" smtClean="0"/>
              <a:t>Many organizations embrace this challenge and take part at this </a:t>
            </a:r>
            <a:r>
              <a:rPr lang="en-US" sz="2600" dirty="0" err="1" smtClean="0"/>
              <a:t>programme</a:t>
            </a:r>
            <a:r>
              <a:rPr lang="en-US" sz="2600" dirty="0" smtClean="0"/>
              <a:t> (s</a:t>
            </a:r>
            <a:r>
              <a:rPr lang="en-GB" sz="2600" dirty="0" err="1" smtClean="0"/>
              <a:t>ocial</a:t>
            </a:r>
            <a:r>
              <a:rPr lang="en-GB" sz="2600" dirty="0" smtClean="0"/>
              <a:t> experimentation for 24 months)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On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march 2014 the </a:t>
            </a:r>
            <a:r>
              <a:rPr lang="en-US" sz="2600" b="1" dirty="0" smtClean="0"/>
              <a:t>Italian Network of Housing First </a:t>
            </a:r>
            <a:r>
              <a:rPr lang="en-US" sz="2600" dirty="0" smtClean="0"/>
              <a:t>was</a:t>
            </a:r>
            <a:r>
              <a:rPr lang="en-US" sz="2600" b="1" dirty="0" smtClean="0"/>
              <a:t> </a:t>
            </a:r>
            <a:r>
              <a:rPr lang="en-US" sz="2600" dirty="0" smtClean="0"/>
              <a:t>born under the coordination of fio.PSD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7864" y="5895092"/>
            <a:ext cx="720835" cy="72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Logo fio.PSD 30 (900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5910139"/>
            <a:ext cx="1893932" cy="7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3" y="808693"/>
            <a:ext cx="8229600" cy="1080120"/>
          </a:xfrm>
        </p:spPr>
        <p:txBody>
          <a:bodyPr>
            <a:noAutofit/>
          </a:bodyPr>
          <a:lstStyle/>
          <a:p>
            <a:r>
              <a:rPr lang="en-GB" sz="4000" dirty="0" smtClean="0"/>
              <a:t>Chart</a:t>
            </a:r>
            <a:endParaRPr lang="en-GB" sz="4000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760480462"/>
              </p:ext>
            </p:extLst>
          </p:nvPr>
        </p:nvGraphicFramePr>
        <p:xfrm>
          <a:off x="162948" y="1873307"/>
          <a:ext cx="8729531" cy="399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-142908" y="6215082"/>
            <a:ext cx="338394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 Light"/>
                <a:hlinkClick r:id="rId7"/>
              </a:rPr>
              <a:t>www.fiopsd.org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cxnSp>
        <p:nvCxnSpPr>
          <p:cNvPr id="10" name="Connettore 4 9"/>
          <p:cNvCxnSpPr/>
          <p:nvPr/>
        </p:nvCxnSpPr>
        <p:spPr>
          <a:xfrm>
            <a:off x="2568196" y="4725144"/>
            <a:ext cx="1155413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/>
          <p:cNvCxnSpPr/>
          <p:nvPr/>
        </p:nvCxnSpPr>
        <p:spPr>
          <a:xfrm rot="5400000" flipH="1" flipV="1">
            <a:off x="6526202" y="3455364"/>
            <a:ext cx="1145955" cy="10219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sted-image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347864" y="5895092"/>
            <a:ext cx="720835" cy="72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magine 11" descr="Logo fio.PSD 30 (900)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5910139"/>
            <a:ext cx="1893932" cy="72811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215074" y="6215082"/>
            <a:ext cx="2699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84200" hangingPunct="0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sym typeface="Helvetica Light"/>
                <a:hlinkClick r:id="rId7"/>
              </a:rPr>
              <a:t>www.housingfirstitalia.org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sym typeface="Helvetica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0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36" y="764704"/>
            <a:ext cx="8229600" cy="1080120"/>
          </a:xfrm>
        </p:spPr>
        <p:txBody>
          <a:bodyPr/>
          <a:lstStyle/>
          <a:p>
            <a:r>
              <a:rPr lang="en-GB" dirty="0" smtClean="0"/>
              <a:t>Membership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36" y="1817565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According to the Programme, each partner: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GB" sz="2400" i="1" dirty="0" smtClean="0">
                <a:sym typeface="Wingdings" panose="05000000000000000000" pitchFamily="2" charset="2"/>
              </a:rPr>
              <a:t> believes</a:t>
            </a:r>
            <a:r>
              <a:rPr lang="en-GB" sz="2400" dirty="0" smtClean="0">
                <a:sym typeface="Wingdings" panose="05000000000000000000" pitchFamily="2" charset="2"/>
              </a:rPr>
              <a:t> in HF principles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i="1" dirty="0" smtClean="0">
                <a:sym typeface="Wingdings" panose="05000000000000000000" pitchFamily="2" charset="2"/>
              </a:rPr>
              <a:t>engages</a:t>
            </a:r>
            <a:r>
              <a:rPr lang="en-GB" sz="2400" dirty="0" smtClean="0">
                <a:sym typeface="Wingdings" panose="05000000000000000000" pitchFamily="2" charset="2"/>
              </a:rPr>
              <a:t> staff in training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i="1" dirty="0" smtClean="0">
                <a:sym typeface="Wingdings" panose="05000000000000000000" pitchFamily="2" charset="2"/>
              </a:rPr>
              <a:t>starts with </a:t>
            </a:r>
            <a:r>
              <a:rPr lang="en-GB" sz="2400" dirty="0" smtClean="0">
                <a:sym typeface="Wingdings" panose="05000000000000000000" pitchFamily="2" charset="2"/>
              </a:rPr>
              <a:t>three apartments for HF users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i="1" dirty="0" smtClean="0">
                <a:sym typeface="Wingdings" panose="05000000000000000000" pitchFamily="2" charset="2"/>
              </a:rPr>
              <a:t>subscribes</a:t>
            </a:r>
            <a:r>
              <a:rPr lang="en-GB" sz="2400" dirty="0" smtClean="0">
                <a:sym typeface="Wingdings" panose="05000000000000000000" pitchFamily="2" charset="2"/>
              </a:rPr>
              <a:t> an agreement with </a:t>
            </a:r>
            <a:r>
              <a:rPr lang="en-GB" sz="2400" dirty="0" err="1" smtClean="0">
                <a:sym typeface="Wingdings" panose="05000000000000000000" pitchFamily="2" charset="2"/>
              </a:rPr>
              <a:t>fio.PSD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at standard fee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i="1" dirty="0" smtClean="0">
                <a:sym typeface="Wingdings" panose="05000000000000000000" pitchFamily="2" charset="2"/>
              </a:rPr>
              <a:t>is available </a:t>
            </a:r>
            <a:r>
              <a:rPr lang="en-GB" sz="2400" dirty="0" smtClean="0">
                <a:sym typeface="Wingdings" panose="05000000000000000000" pitchFamily="2" charset="2"/>
              </a:rPr>
              <a:t>for evaluation activities of the Scientific Committee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dirty="0" smtClean="0">
              <a:sym typeface="Wingdings" panose="05000000000000000000" pitchFamily="2" charset="2"/>
            </a:endParaRPr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7864" y="5895092"/>
            <a:ext cx="720835" cy="72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 descr="Logo fio.PSD 30 (900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5910139"/>
            <a:ext cx="1893932" cy="7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63" y="792676"/>
            <a:ext cx="8229600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Composition of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396035" cy="417196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52 members located in</a:t>
            </a:r>
            <a:r>
              <a:rPr lang="en-US" sz="2400" dirty="0"/>
              <a:t>10 </a:t>
            </a:r>
            <a:r>
              <a:rPr lang="en-US" sz="2400" dirty="0" smtClean="0"/>
              <a:t>regions and </a:t>
            </a:r>
            <a:r>
              <a:rPr lang="en-US" sz="2400" dirty="0"/>
              <a:t>20 </a:t>
            </a:r>
            <a:r>
              <a:rPr lang="en-US" sz="2400" dirty="0" smtClean="0"/>
              <a:t>municipalities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4</a:t>
            </a:r>
            <a:r>
              <a:rPr lang="en-US" sz="2400" dirty="0" smtClean="0"/>
              <a:t>7% not </a:t>
            </a:r>
            <a:r>
              <a:rPr lang="en-US" sz="2400" dirty="0"/>
              <a:t>for </a:t>
            </a:r>
            <a:r>
              <a:rPr lang="en-US" sz="2400" dirty="0" smtClean="0"/>
              <a:t>profit, 33% Caritas, 12% other religious partner, 8% public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Other “supporters</a:t>
            </a:r>
            <a:r>
              <a:rPr lang="en-US" sz="2400" dirty="0"/>
              <a:t>” </a:t>
            </a:r>
            <a:r>
              <a:rPr lang="en-US" sz="2400" dirty="0" smtClean="0"/>
              <a:t>(</a:t>
            </a:r>
            <a:r>
              <a:rPr lang="en-US" sz="2400" dirty="0"/>
              <a:t>neighborhoods</a:t>
            </a:r>
            <a:r>
              <a:rPr lang="en-US" sz="2400" dirty="0" smtClean="0"/>
              <a:t>, counselling </a:t>
            </a:r>
            <a:r>
              <a:rPr lang="en-US" sz="2400" dirty="0"/>
              <a:t>services, real estate, </a:t>
            </a:r>
            <a:r>
              <a:rPr lang="en-US" sz="2400" dirty="0" smtClean="0"/>
              <a:t>lawyers, parishes, volunteers</a:t>
            </a:r>
            <a:r>
              <a:rPr lang="en-US" sz="2400" dirty="0"/>
              <a:t>, local shops, </a:t>
            </a:r>
            <a:r>
              <a:rPr lang="en-US" sz="2400" dirty="0" smtClean="0"/>
              <a:t>employment agency, help center)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110 social workers (psychologist, educators, sociologists, social workers)</a:t>
            </a:r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7864" y="5895092"/>
            <a:ext cx="720835" cy="72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Logo fio.PSD 30 (900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5910139"/>
            <a:ext cx="1893932" cy="7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63" y="792676"/>
            <a:ext cx="8229600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45" y="1690213"/>
            <a:ext cx="8396035" cy="4171961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33</a:t>
            </a:r>
            <a:r>
              <a:rPr lang="en-US" dirty="0" smtClean="0"/>
              <a:t> operative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343</a:t>
            </a:r>
            <a:r>
              <a:rPr lang="en-US" dirty="0" smtClean="0"/>
              <a:t> HF users (</a:t>
            </a:r>
            <a:r>
              <a:rPr lang="en-US" sz="2500" dirty="0" smtClean="0"/>
              <a:t>55% single adults, 45% family homeless) [+ </a:t>
            </a:r>
            <a:r>
              <a:rPr lang="en-US" sz="2500" b="1" dirty="0" smtClean="0"/>
              <a:t>167</a:t>
            </a:r>
            <a:r>
              <a:rPr lang="en-US" sz="2500" dirty="0" smtClean="0"/>
              <a:t> children]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70% male, 30% female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50 years average age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63% roofless and houseless</a:t>
            </a:r>
            <a:r>
              <a:rPr lang="en-US" dirty="0"/>
              <a:t>,</a:t>
            </a:r>
            <a:r>
              <a:rPr lang="en-US" dirty="0" smtClean="0"/>
              <a:t>  37% people living in insecure houses;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176</a:t>
            </a:r>
            <a:r>
              <a:rPr lang="en-US" dirty="0" smtClean="0"/>
              <a:t> </a:t>
            </a:r>
            <a:r>
              <a:rPr lang="en-US" dirty="0"/>
              <a:t>apartments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60</a:t>
            </a:r>
            <a:r>
              <a:rPr lang="en-US" dirty="0"/>
              <a:t>% </a:t>
            </a:r>
            <a:r>
              <a:rPr lang="en-US" dirty="0" smtClean="0"/>
              <a:t>in private </a:t>
            </a:r>
            <a:r>
              <a:rPr lang="en-US" dirty="0"/>
              <a:t>rental housing, 21% </a:t>
            </a:r>
            <a:r>
              <a:rPr lang="en-US" dirty="0" smtClean="0"/>
              <a:t>religious </a:t>
            </a:r>
            <a:r>
              <a:rPr lang="en-US" dirty="0"/>
              <a:t>property, 19% public property</a:t>
            </a:r>
            <a:r>
              <a:rPr lang="en-US" dirty="0" smtClean="0"/>
              <a:t>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26% single apartment; 43% apartment for families; 29% congregate housing (three people for room)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High levels of social integration (</a:t>
            </a:r>
            <a:r>
              <a:rPr lang="en-US" b="1" dirty="0" smtClean="0"/>
              <a:t>80%</a:t>
            </a:r>
            <a:r>
              <a:rPr lang="en-US" dirty="0" smtClean="0"/>
              <a:t> report that </a:t>
            </a:r>
            <a:r>
              <a:rPr lang="en-US" dirty="0"/>
              <a:t>feel safe at </a:t>
            </a:r>
            <a:r>
              <a:rPr lang="en-US" dirty="0" smtClean="0"/>
              <a:t>home, 76% meet </a:t>
            </a:r>
            <a:r>
              <a:rPr lang="en-US" dirty="0"/>
              <a:t>friends and other people outside,  </a:t>
            </a:r>
            <a:r>
              <a:rPr lang="en-US" dirty="0" smtClean="0"/>
              <a:t>68% </a:t>
            </a:r>
            <a:r>
              <a:rPr lang="en-US" dirty="0"/>
              <a:t>enjoy the </a:t>
            </a:r>
            <a:r>
              <a:rPr lang="en-US" dirty="0" smtClean="0"/>
              <a:t>neighborhood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20</a:t>
            </a:r>
            <a:r>
              <a:rPr lang="en-US" dirty="0" smtClean="0"/>
              <a:t> people recovered after one year</a:t>
            </a:r>
            <a:endParaRPr lang="en-GB" dirty="0"/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7864" y="5895092"/>
            <a:ext cx="720835" cy="72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Logo fio.PSD 30 (900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5910139"/>
            <a:ext cx="1893932" cy="7281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25356" y="5717488"/>
            <a:ext cx="391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Source: IRES-FVG – </a:t>
            </a:r>
            <a:r>
              <a:rPr lang="it-IT" i="1" dirty="0" err="1" smtClean="0"/>
              <a:t>University</a:t>
            </a:r>
            <a:r>
              <a:rPr lang="it-IT" i="1" dirty="0" smtClean="0"/>
              <a:t> of Padova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570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90" y="980728"/>
            <a:ext cx="8229600" cy="1080120"/>
          </a:xfrm>
        </p:spPr>
        <p:txBody>
          <a:bodyPr/>
          <a:lstStyle/>
          <a:p>
            <a:r>
              <a:rPr lang="en-GB" dirty="0" smtClean="0"/>
              <a:t>Difficulties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9" y="1916832"/>
            <a:ext cx="8229600" cy="384929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Lack of national dedicated funds</a:t>
            </a:r>
          </a:p>
          <a:p>
            <a:r>
              <a:rPr lang="en-GB" sz="2800" dirty="0" smtClean="0"/>
              <a:t>Lack of minimum income for most vulnerable people</a:t>
            </a:r>
          </a:p>
          <a:p>
            <a:r>
              <a:rPr lang="en-GB" sz="2800" dirty="0" smtClean="0"/>
              <a:t>Lack of affordable and permanent housing</a:t>
            </a:r>
          </a:p>
          <a:p>
            <a:r>
              <a:rPr lang="en-GB" sz="2800" dirty="0" smtClean="0"/>
              <a:t>Cultural change/path dependency </a:t>
            </a:r>
          </a:p>
          <a:p>
            <a:r>
              <a:rPr lang="en-GB" sz="2800" dirty="0" smtClean="0"/>
              <a:t>Heterogeneity (context-oriented and target oriented projects) </a:t>
            </a:r>
            <a:r>
              <a:rPr lang="en-GB" sz="2800" i="1" dirty="0" smtClean="0"/>
              <a:t>(…even if this is becoming a strength of HF Italy) </a:t>
            </a:r>
          </a:p>
        </p:txBody>
      </p:sp>
      <p:pic>
        <p:nvPicPr>
          <p:cNvPr id="4" name="Immagine 3" descr="Logo fio.PSD 30 (900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5910139"/>
            <a:ext cx="1893932" cy="728112"/>
          </a:xfrm>
          <a:prstGeom prst="rect">
            <a:avLst/>
          </a:prstGeom>
        </p:spPr>
      </p:pic>
      <p:pic>
        <p:nvPicPr>
          <p:cNvPr id="5" name="pasted-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347864" y="5895092"/>
            <a:ext cx="720835" cy="720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68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/>
          <a:lstStyle/>
          <a:p>
            <a:r>
              <a:rPr lang="en-GB" dirty="0" smtClean="0"/>
              <a:t>Added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4929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Net-work (working together, learning by doing, exchange of good practices,  sharing between staff)</a:t>
            </a:r>
            <a:endParaRPr lang="en-GB" i="1" dirty="0"/>
          </a:p>
          <a:p>
            <a:r>
              <a:rPr lang="en-GB" dirty="0" smtClean="0"/>
              <a:t>Respect of philosophy and adaptation of the local needs </a:t>
            </a:r>
            <a:endParaRPr lang="en-GB" dirty="0" smtClean="0"/>
          </a:p>
          <a:p>
            <a:r>
              <a:rPr lang="en-GB" dirty="0" smtClean="0"/>
              <a:t>Policy change</a:t>
            </a:r>
          </a:p>
          <a:p>
            <a:r>
              <a:rPr lang="en-GB" dirty="0" smtClean="0"/>
              <a:t>Enforcement of homelessness sector </a:t>
            </a:r>
          </a:p>
          <a:p>
            <a:r>
              <a:rPr lang="en-GB" dirty="0" smtClean="0"/>
              <a:t>Improvement of skills of social </a:t>
            </a:r>
            <a:r>
              <a:rPr lang="en-GB" dirty="0" smtClean="0"/>
              <a:t>workers</a:t>
            </a:r>
          </a:p>
          <a:p>
            <a:r>
              <a:rPr lang="en-GB" dirty="0" smtClean="0"/>
              <a:t>Scientific Committee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7864" y="5895092"/>
            <a:ext cx="720835" cy="72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 descr="Logo fio.PSD 30 (900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5910139"/>
            <a:ext cx="1893932" cy="7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want to start a HF project…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3813"/>
            <a:ext cx="8229600" cy="384929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GB" dirty="0" smtClean="0"/>
              <a:t>To invest in continuous training of the staff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To build a solid partnership and exchange between public and private organizations 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To use HF as </a:t>
            </a:r>
            <a:r>
              <a:rPr lang="en-GB" i="1" dirty="0" smtClean="0"/>
              <a:t>driver of change </a:t>
            </a:r>
            <a:r>
              <a:rPr lang="en-GB" dirty="0" smtClean="0"/>
              <a:t>(policy change, cultural change, innovation, long-term vision</a:t>
            </a:r>
            <a:r>
              <a:rPr lang="en-GB" i="1" dirty="0" smtClean="0"/>
              <a:t>)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… What else?</a:t>
            </a:r>
          </a:p>
          <a:p>
            <a:pPr marL="0" indent="0">
              <a:buNone/>
            </a:pPr>
            <a:r>
              <a:rPr lang="en-GB" dirty="0" smtClean="0"/>
              <a:t>... Everyone has a secret!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47864" y="5895092"/>
            <a:ext cx="720835" cy="72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 descr="Logo fio.PSD 30 (900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5910139"/>
            <a:ext cx="1893932" cy="7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645</Words>
  <Application>Microsoft Office PowerPoint</Application>
  <PresentationFormat>Presentazione su schermo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Light</vt:lpstr>
      <vt:lpstr>Wingdings</vt:lpstr>
      <vt:lpstr>Office Theme</vt:lpstr>
      <vt:lpstr>Presentation Title</vt:lpstr>
      <vt:lpstr>How was Housing First in Italy born</vt:lpstr>
      <vt:lpstr>Chart</vt:lpstr>
      <vt:lpstr>Membership </vt:lpstr>
      <vt:lpstr>Composition of the Network</vt:lpstr>
      <vt:lpstr>Results</vt:lpstr>
      <vt:lpstr>Difficulties</vt:lpstr>
      <vt:lpstr>Added values</vt:lpstr>
      <vt:lpstr>If you want to start a HF project… </vt:lpstr>
      <vt:lpstr>The faces of the Network </vt:lpstr>
      <vt:lpstr>HF Users</vt:lpstr>
      <vt:lpstr>fio.PSD Staff for HF Italy</vt:lpstr>
      <vt:lpstr>  Thank you caterina.cortese@fiopsd.org fiopsd@fiopsd.org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Mir</dc:creator>
  <cp:lastModifiedBy>Caterina Cortese</cp:lastModifiedBy>
  <cp:revision>79</cp:revision>
  <dcterms:created xsi:type="dcterms:W3CDTF">2016-04-29T08:42:03Z</dcterms:created>
  <dcterms:modified xsi:type="dcterms:W3CDTF">2016-06-01T07:37:00Z</dcterms:modified>
</cp:coreProperties>
</file>