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8" r:id="rId3"/>
    <p:sldId id="260" r:id="rId4"/>
    <p:sldId id="261" r:id="rId5"/>
    <p:sldId id="259" r:id="rId6"/>
    <p:sldId id="262" r:id="rId7"/>
    <p:sldId id="263" r:id="rId8"/>
    <p:sldId id="264" r:id="rId9"/>
    <p:sldId id="265" r:id="rId10"/>
  </p:sldIdLst>
  <p:sldSz cx="9144000" cy="6858000" type="screen4x3"/>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87" d="100"/>
          <a:sy n="87" d="100"/>
        </p:scale>
        <p:origin x="-876"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61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5047" y="0"/>
            <a:ext cx="2941532" cy="496173"/>
          </a:xfrm>
          <a:prstGeom prst="rect">
            <a:avLst/>
          </a:prstGeom>
        </p:spPr>
        <p:txBody>
          <a:bodyPr vert="horz" lIns="91440" tIns="45720" rIns="91440" bIns="45720" rtlCol="0"/>
          <a:lstStyle>
            <a:lvl1pPr algn="r">
              <a:defRPr sz="1200"/>
            </a:lvl1pPr>
          </a:lstStyle>
          <a:p>
            <a:fld id="{D1693EF0-0ACB-40F7-83C4-BCCBAE71F233}" type="datetimeFigureOut">
              <a:rPr lang="en-GB" smtClean="0"/>
              <a:t>19/05/2016</a:t>
            </a:fld>
            <a:endParaRPr lang="en-GB"/>
          </a:p>
        </p:txBody>
      </p:sp>
      <p:sp>
        <p:nvSpPr>
          <p:cNvPr id="4" name="Footer Placeholder 3"/>
          <p:cNvSpPr>
            <a:spLocks noGrp="1"/>
          </p:cNvSpPr>
          <p:nvPr>
            <p:ph type="ftr" sz="quarter" idx="2"/>
          </p:nvPr>
        </p:nvSpPr>
        <p:spPr>
          <a:xfrm>
            <a:off x="0" y="9425568"/>
            <a:ext cx="2941532" cy="49617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5047" y="9425568"/>
            <a:ext cx="2941532" cy="496173"/>
          </a:xfrm>
          <a:prstGeom prst="rect">
            <a:avLst/>
          </a:prstGeom>
        </p:spPr>
        <p:txBody>
          <a:bodyPr vert="horz" lIns="91440" tIns="45720" rIns="91440" bIns="45720" rtlCol="0" anchor="b"/>
          <a:lstStyle>
            <a:lvl1pPr algn="r">
              <a:defRPr sz="1200"/>
            </a:lvl1pPr>
          </a:lstStyle>
          <a:p>
            <a:fld id="{E32FEE2B-72C3-4EF1-A0AB-7ACC15B3982F}" type="slidenum">
              <a:rPr lang="en-GB" smtClean="0"/>
              <a:t>‹#›</a:t>
            </a:fld>
            <a:endParaRPr lang="en-GB"/>
          </a:p>
        </p:txBody>
      </p:sp>
    </p:spTree>
    <p:extLst>
      <p:ext uri="{BB962C8B-B14F-4D97-AF65-F5344CB8AC3E}">
        <p14:creationId xmlns:p14="http://schemas.microsoft.com/office/powerpoint/2010/main" val="17092947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388520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258554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12956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08012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19099256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2493426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323975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234607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98755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109830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190341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95536" y="6492875"/>
            <a:ext cx="2133600" cy="365125"/>
          </a:xfrm>
          <a:prstGeom prst="rect">
            <a:avLst/>
          </a:prstGeom>
        </p:spPr>
        <p:txBody>
          <a:bodyPr/>
          <a:lstStyle/>
          <a:p>
            <a:fld id="{745013EA-9E8B-497D-A113-344E54E3A034}" type="datetimeFigureOut">
              <a:rPr lang="en-GB" smtClean="0"/>
              <a:t>19/05/2016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4395C4-2FEB-4CF3-A567-9EF941EB43E1}" type="slidenum">
              <a:rPr lang="en-GB" smtClean="0"/>
              <a:t>‹#›</a:t>
            </a:fld>
            <a:endParaRPr lang="en-GB"/>
          </a:p>
        </p:txBody>
      </p:sp>
    </p:spTree>
    <p:extLst>
      <p:ext uri="{BB962C8B-B14F-4D97-AF65-F5344CB8AC3E}">
        <p14:creationId xmlns:p14="http://schemas.microsoft.com/office/powerpoint/2010/main" val="385418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4744"/>
            <a:ext cx="8229600" cy="1152128"/>
          </a:xfrm>
          <a:prstGeom prst="rect">
            <a:avLst/>
          </a:prstGeom>
        </p:spPr>
        <p:txBody>
          <a:bodyPr vert="horz" lIns="91440" tIns="45720" rIns="91440" bIns="45720" rtlCol="0" anchor="ctr">
            <a:normAutofit/>
          </a:bodyPr>
          <a:lstStyle/>
          <a:p>
            <a:endParaRPr lang="en-GB" dirty="0"/>
          </a:p>
        </p:txBody>
      </p:sp>
      <p:sp>
        <p:nvSpPr>
          <p:cNvPr id="3" name="Text Placeholder 2"/>
          <p:cNvSpPr>
            <a:spLocks noGrp="1"/>
          </p:cNvSpPr>
          <p:nvPr>
            <p:ph type="body" idx="1"/>
          </p:nvPr>
        </p:nvSpPr>
        <p:spPr>
          <a:xfrm>
            <a:off x="467544" y="2564904"/>
            <a:ext cx="8229600" cy="3849291"/>
          </a:xfrm>
          <a:prstGeom prst="rect">
            <a:avLst/>
          </a:prstGeom>
        </p:spPr>
        <p:txBody>
          <a:bodyPr vert="horz" lIns="91440" tIns="45720" rIns="91440" bIns="45720" rtlCol="0">
            <a:normAutofit/>
          </a:bodyPr>
          <a:lstStyle/>
          <a:p>
            <a:pPr lvl="0"/>
            <a:endParaRPr lang="en-GB" dirty="0"/>
          </a:p>
        </p:txBody>
      </p:sp>
      <p:grpSp>
        <p:nvGrpSpPr>
          <p:cNvPr id="7" name="Group 6"/>
          <p:cNvGrpSpPr/>
          <p:nvPr userDrawn="1"/>
        </p:nvGrpSpPr>
        <p:grpSpPr>
          <a:xfrm>
            <a:off x="0" y="0"/>
            <a:ext cx="9144000" cy="6858000"/>
            <a:chOff x="0" y="0"/>
            <a:chExt cx="9144000" cy="6858000"/>
          </a:xfrm>
        </p:grpSpPr>
        <p:sp>
          <p:nvSpPr>
            <p:cNvPr id="8" name="Rectangle 7"/>
            <p:cNvSpPr/>
            <p:nvPr/>
          </p:nvSpPr>
          <p:spPr>
            <a:xfrm>
              <a:off x="0" y="0"/>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792" b="94981" l="418" r="27476">
                          <a14:foregroundMark x1="9344" y1="27413" x2="9344" y2="27413"/>
                          <a14:foregroundMark x1="13389" y1="5792" x2="13389" y2="5792"/>
                          <a14:foregroundMark x1="19247" y1="26641" x2="19247" y2="26641"/>
                          <a14:foregroundMark x1="23849" y1="51737" x2="23849" y2="51737"/>
                          <a14:foregroundMark x1="10181" y1="54054" x2="10181" y2="54054"/>
                          <a14:foregroundMark x1="3766" y1="76448" x2="3766" y2="76448"/>
                          <a14:foregroundMark x1="23849" y1="71815" x2="23849" y2="71815"/>
                          <a14:foregroundMark x1="24965" y1="94981" x2="24965" y2="94981"/>
                          <a14:foregroundMark x1="18968" y1="54054" x2="18968" y2="54054"/>
                          <a14:foregroundMark x1="4742" y1="43629" x2="4742" y2="43629"/>
                          <a14:foregroundMark x1="3208" y1="52510" x2="3208" y2="52510"/>
                          <a14:foregroundMark x1="12692" y1="52124" x2="12692" y2="52124"/>
                          <a14:foregroundMark x1="4324" y1="65251" x2="4324" y2="65251"/>
                          <a14:foregroundMark x1="12692" y1="15058" x2="12692" y2="15058"/>
                        </a14:backgroundRemoval>
                      </a14:imgEffect>
                    </a14:imgLayer>
                  </a14:imgProps>
                </a:ext>
                <a:ext uri="{28A0092B-C50C-407E-A947-70E740481C1C}">
                  <a14:useLocalDpi xmlns:a14="http://schemas.microsoft.com/office/drawing/2010/main" val="0"/>
                </a:ext>
              </a:extLst>
            </a:blip>
            <a:srcRect r="69455"/>
            <a:stretch/>
          </p:blipFill>
          <p:spPr>
            <a:xfrm>
              <a:off x="8244408" y="46482"/>
              <a:ext cx="685487" cy="810645"/>
            </a:xfrm>
            <a:prstGeom prst="rect">
              <a:avLst/>
            </a:prstGeom>
          </p:spPr>
        </p:pic>
        <p:sp>
          <p:nvSpPr>
            <p:cNvPr id="10" name="Rectangle 9"/>
            <p:cNvSpPr/>
            <p:nvPr/>
          </p:nvSpPr>
          <p:spPr>
            <a:xfrm>
              <a:off x="0" y="6616784"/>
              <a:ext cx="9144000" cy="2412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769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2132856"/>
            <a:ext cx="4894312" cy="1470025"/>
          </a:xfrm>
        </p:spPr>
        <p:txBody>
          <a:bodyPr/>
          <a:lstStyle/>
          <a:p>
            <a:pPr algn="l"/>
            <a:r>
              <a:rPr lang="en-GB" dirty="0" smtClean="0">
                <a:solidFill>
                  <a:schemeClr val="bg1"/>
                </a:solidFill>
              </a:rPr>
              <a:t>Presentation</a:t>
            </a:r>
            <a:r>
              <a:rPr lang="en-GB" dirty="0" smtClean="0"/>
              <a:t> </a:t>
            </a:r>
            <a:r>
              <a:rPr lang="en-GB" dirty="0" smtClean="0">
                <a:solidFill>
                  <a:schemeClr val="bg1"/>
                </a:solidFill>
              </a:rPr>
              <a:t>Title</a:t>
            </a:r>
            <a:endParaRPr lang="en-GB" dirty="0">
              <a:solidFill>
                <a:schemeClr val="bg1"/>
              </a:solidFill>
            </a:endParaRPr>
          </a:p>
        </p:txBody>
      </p:sp>
      <p:sp>
        <p:nvSpPr>
          <p:cNvPr id="3" name="Subtitle 2"/>
          <p:cNvSpPr>
            <a:spLocks noGrp="1"/>
          </p:cNvSpPr>
          <p:nvPr>
            <p:ph type="subTitle" idx="1"/>
          </p:nvPr>
        </p:nvSpPr>
        <p:spPr>
          <a:xfrm>
            <a:off x="3635896" y="3897052"/>
            <a:ext cx="4896544" cy="1752600"/>
          </a:xfrm>
        </p:spPr>
        <p:txBody>
          <a:bodyPr/>
          <a:lstStyle/>
          <a:p>
            <a:pPr algn="l"/>
            <a:r>
              <a:rPr lang="en-GB" dirty="0" smtClean="0">
                <a:solidFill>
                  <a:schemeClr val="bg1"/>
                </a:solidFill>
              </a:rPr>
              <a:t>Speaker’s name </a:t>
            </a:r>
            <a:endParaRPr lang="en-GB" dirty="0">
              <a:solidFill>
                <a:schemeClr val="bg1"/>
              </a:solidFill>
            </a:endParaRPr>
          </a:p>
        </p:txBody>
      </p:sp>
      <p:cxnSp>
        <p:nvCxnSpPr>
          <p:cNvPr id="5" name="Straight Connector 4"/>
          <p:cNvCxnSpPr/>
          <p:nvPr/>
        </p:nvCxnSpPr>
        <p:spPr>
          <a:xfrm>
            <a:off x="3491880" y="2132856"/>
            <a:ext cx="0" cy="3528392"/>
          </a:xfrm>
          <a:prstGeom prst="line">
            <a:avLst/>
          </a:prstGeom>
          <a:ln/>
        </p:spPr>
        <p:style>
          <a:lnRef idx="1">
            <a:schemeClr val="accent6"/>
          </a:lnRef>
          <a:fillRef idx="0">
            <a:schemeClr val="accent6"/>
          </a:fillRef>
          <a:effectRef idx="0">
            <a:schemeClr val="accent6"/>
          </a:effectRef>
          <a:fontRef idx="minor">
            <a:schemeClr val="tx1"/>
          </a:fontRef>
        </p:style>
      </p:cxn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3496" t="92251" r="1521"/>
          <a:stretch/>
        </p:blipFill>
        <p:spPr>
          <a:xfrm>
            <a:off x="0" y="5980481"/>
            <a:ext cx="9144000" cy="877519"/>
          </a:xfrm>
          <a:prstGeom prst="rect">
            <a:avLst/>
          </a:prstGeom>
        </p:spPr>
      </p:pic>
      <p:sp>
        <p:nvSpPr>
          <p:cNvPr id="9" name="TextBox 8"/>
          <p:cNvSpPr txBox="1"/>
          <p:nvPr/>
        </p:nvSpPr>
        <p:spPr>
          <a:xfrm>
            <a:off x="1162805" y="1692405"/>
            <a:ext cx="7763505" cy="1323439"/>
          </a:xfrm>
          <a:prstGeom prst="rect">
            <a:avLst/>
          </a:prstGeom>
          <a:noFill/>
        </p:spPr>
        <p:txBody>
          <a:bodyPr wrap="square" rtlCol="0">
            <a:spAutoFit/>
          </a:bodyPr>
          <a:lstStyle/>
          <a:p>
            <a:r>
              <a:rPr lang="fr-BE" sz="8000" dirty="0" err="1" smtClean="0">
                <a:solidFill>
                  <a:schemeClr val="bg1"/>
                </a:solidFill>
              </a:rPr>
              <a:t>Present</a:t>
            </a:r>
            <a:r>
              <a:rPr lang="en-GB" sz="8000" dirty="0" err="1" smtClean="0">
                <a:solidFill>
                  <a:schemeClr val="bg1"/>
                </a:solidFill>
              </a:rPr>
              <a:t>ation</a:t>
            </a:r>
            <a:r>
              <a:rPr lang="en-GB" sz="8000" dirty="0" smtClean="0">
                <a:solidFill>
                  <a:schemeClr val="bg1"/>
                </a:solidFill>
              </a:rPr>
              <a:t> title </a:t>
            </a:r>
            <a:endParaRPr lang="en-GB" sz="8000" dirty="0">
              <a:solidFill>
                <a:schemeClr val="bg1"/>
              </a:solidFill>
            </a:endParaRPr>
          </a:p>
        </p:txBody>
      </p:sp>
      <p:sp>
        <p:nvSpPr>
          <p:cNvPr id="11" name="TextBox 10"/>
          <p:cNvSpPr txBox="1"/>
          <p:nvPr/>
        </p:nvSpPr>
        <p:spPr>
          <a:xfrm>
            <a:off x="2267744" y="3284984"/>
            <a:ext cx="5675273" cy="1015663"/>
          </a:xfrm>
          <a:prstGeom prst="rect">
            <a:avLst/>
          </a:prstGeom>
          <a:noFill/>
        </p:spPr>
        <p:txBody>
          <a:bodyPr wrap="square" rtlCol="0">
            <a:spAutoFit/>
          </a:bodyPr>
          <a:lstStyle/>
          <a:p>
            <a:r>
              <a:rPr lang="en-GB" sz="6000" dirty="0" smtClean="0">
                <a:solidFill>
                  <a:schemeClr val="bg1"/>
                </a:solidFill>
              </a:rPr>
              <a:t>Speaker’s name</a:t>
            </a:r>
            <a:endParaRPr lang="en-GB" sz="6000" dirty="0">
              <a:solidFill>
                <a:schemeClr val="bg1"/>
              </a:solidFill>
            </a:endParaRPr>
          </a:p>
        </p:txBody>
      </p:sp>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1635" y="-5602"/>
            <a:ext cx="6581382" cy="59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90030"/>
          <a:stretch/>
        </p:blipFill>
        <p:spPr bwMode="auto">
          <a:xfrm>
            <a:off x="0" y="-4114"/>
            <a:ext cx="1361635" cy="59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90030"/>
          <a:stretch/>
        </p:blipFill>
        <p:spPr bwMode="auto">
          <a:xfrm>
            <a:off x="7943017" y="0"/>
            <a:ext cx="1200983" cy="598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792" b="94981" l="418" r="27476">
                        <a14:foregroundMark x1="9344" y1="27413" x2="9344" y2="27413"/>
                        <a14:foregroundMark x1="13389" y1="5792" x2="13389" y2="5792"/>
                        <a14:foregroundMark x1="19247" y1="26641" x2="19247" y2="26641"/>
                        <a14:foregroundMark x1="23849" y1="51737" x2="23849" y2="51737"/>
                        <a14:foregroundMark x1="10181" y1="54054" x2="10181" y2="54054"/>
                        <a14:foregroundMark x1="3766" y1="76448" x2="3766" y2="76448"/>
                        <a14:foregroundMark x1="23849" y1="71815" x2="23849" y2="71815"/>
                        <a14:foregroundMark x1="24965" y1="94981" x2="24965" y2="94981"/>
                        <a14:foregroundMark x1="18968" y1="54054" x2="18968" y2="54054"/>
                        <a14:foregroundMark x1="4742" y1="43629" x2="4742" y2="43629"/>
                        <a14:foregroundMark x1="3208" y1="52510" x2="3208" y2="52510"/>
                        <a14:foregroundMark x1="12692" y1="52124" x2="12692" y2="52124"/>
                        <a14:foregroundMark x1="4324" y1="65251" x2="4324" y2="65251"/>
                        <a14:foregroundMark x1="12692" y1="15058" x2="12692" y2="15058"/>
                      </a14:backgroundRemoval>
                    </a14:imgEffect>
                  </a14:imgLayer>
                </a14:imgProps>
              </a:ext>
              <a:ext uri="{28A0092B-C50C-407E-A947-70E740481C1C}">
                <a14:useLocalDpi xmlns:a14="http://schemas.microsoft.com/office/drawing/2010/main" val="0"/>
              </a:ext>
            </a:extLst>
          </a:blip>
          <a:srcRect r="69455"/>
          <a:stretch/>
        </p:blipFill>
        <p:spPr>
          <a:xfrm>
            <a:off x="8033918" y="62396"/>
            <a:ext cx="1019180" cy="1205265"/>
          </a:xfrm>
          <a:prstGeom prst="rect">
            <a:avLst/>
          </a:prstGeom>
        </p:spPr>
      </p:pic>
      <p:sp>
        <p:nvSpPr>
          <p:cNvPr id="10" name="TextBox 9"/>
          <p:cNvSpPr txBox="1"/>
          <p:nvPr/>
        </p:nvSpPr>
        <p:spPr>
          <a:xfrm>
            <a:off x="1102745" y="1501995"/>
            <a:ext cx="7358476" cy="3416320"/>
          </a:xfrm>
          <a:prstGeom prst="rect">
            <a:avLst/>
          </a:prstGeom>
          <a:noFill/>
        </p:spPr>
        <p:txBody>
          <a:bodyPr wrap="square" rtlCol="0">
            <a:spAutoFit/>
          </a:bodyPr>
          <a:lstStyle/>
          <a:p>
            <a:r>
              <a:rPr lang="fr-BE" sz="7200" dirty="0" smtClean="0"/>
              <a:t>Housing First: </a:t>
            </a:r>
            <a:r>
              <a:rPr lang="fr-BE" sz="7200" dirty="0" err="1" smtClean="0"/>
              <a:t>Retention</a:t>
            </a:r>
            <a:r>
              <a:rPr lang="fr-BE" sz="7200" dirty="0" smtClean="0"/>
              <a:t> and </a:t>
            </a:r>
            <a:r>
              <a:rPr lang="fr-BE" sz="7200" dirty="0" err="1" smtClean="0"/>
              <a:t>Recovery</a:t>
            </a:r>
            <a:r>
              <a:rPr lang="fr-BE" sz="7200" dirty="0" smtClean="0"/>
              <a:t> </a:t>
            </a:r>
            <a:endParaRPr lang="en-GB" sz="7200" dirty="0"/>
          </a:p>
        </p:txBody>
      </p:sp>
      <p:sp>
        <p:nvSpPr>
          <p:cNvPr id="14" name="TextBox 13"/>
          <p:cNvSpPr txBox="1"/>
          <p:nvPr/>
        </p:nvSpPr>
        <p:spPr>
          <a:xfrm>
            <a:off x="1979712" y="4737918"/>
            <a:ext cx="5827907" cy="923330"/>
          </a:xfrm>
          <a:prstGeom prst="rect">
            <a:avLst/>
          </a:prstGeom>
          <a:noFill/>
        </p:spPr>
        <p:txBody>
          <a:bodyPr wrap="square" rtlCol="0">
            <a:spAutoFit/>
          </a:bodyPr>
          <a:lstStyle/>
          <a:p>
            <a:pPr algn="ctr"/>
            <a:r>
              <a:rPr lang="fr-BE" sz="5400" dirty="0" smtClean="0"/>
              <a:t>Patrick McKay</a:t>
            </a:r>
            <a:endParaRPr lang="en-GB" sz="5400" dirty="0"/>
          </a:p>
        </p:txBody>
      </p:sp>
    </p:spTree>
    <p:extLst>
      <p:ext uri="{BB962C8B-B14F-4D97-AF65-F5344CB8AC3E}">
        <p14:creationId xmlns:p14="http://schemas.microsoft.com/office/powerpoint/2010/main" val="4083309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Turning Point Scotland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Who we are:-</a:t>
            </a:r>
          </a:p>
          <a:p>
            <a:pPr marL="0" indent="0">
              <a:buNone/>
            </a:pPr>
            <a:r>
              <a:rPr lang="en-GB" sz="1600" i="1" dirty="0" smtClean="0"/>
              <a:t>We learn from services and seek to influence social policy </a:t>
            </a:r>
            <a:endParaRPr lang="en-GB" sz="1600" i="1" dirty="0" smtClean="0"/>
          </a:p>
          <a:p>
            <a:pPr marL="0" indent="0">
              <a:buNone/>
            </a:pPr>
            <a:r>
              <a:rPr lang="en-GB" dirty="0" smtClean="0"/>
              <a:t>NGO </a:t>
            </a:r>
            <a:endParaRPr lang="en-GB" dirty="0" smtClean="0"/>
          </a:p>
          <a:p>
            <a:pPr marL="571500" indent="-571500"/>
            <a:r>
              <a:rPr lang="en-GB" sz="1500" dirty="0"/>
              <a:t>35 </a:t>
            </a:r>
            <a:r>
              <a:rPr lang="en-GB" sz="1500" dirty="0" smtClean="0"/>
              <a:t>services</a:t>
            </a:r>
          </a:p>
          <a:p>
            <a:pPr marL="571500" indent="-571500"/>
            <a:r>
              <a:rPr lang="en-GB" sz="1500" dirty="0" smtClean="0"/>
              <a:t>8981 people being supported</a:t>
            </a:r>
            <a:endParaRPr lang="en-GB" sz="1500" dirty="0"/>
          </a:p>
          <a:p>
            <a:pPr marL="571500" indent="-571500"/>
            <a:r>
              <a:rPr lang="en-GB" sz="1500" dirty="0"/>
              <a:t>180 locations around Scotland</a:t>
            </a:r>
          </a:p>
          <a:p>
            <a:pPr marL="571500" indent="-571500"/>
            <a:r>
              <a:rPr lang="en-GB" sz="1500" dirty="0"/>
              <a:t>18 local authority areas</a:t>
            </a:r>
          </a:p>
          <a:p>
            <a:pPr marL="571500" indent="-571500"/>
            <a:r>
              <a:rPr lang="en-GB" sz="1500" dirty="0" smtClean="0"/>
              <a:t> 1100 staff </a:t>
            </a:r>
            <a:r>
              <a:rPr lang="en-GB" sz="1500" dirty="0"/>
              <a:t>members</a:t>
            </a:r>
          </a:p>
          <a:p>
            <a:pPr marL="571500" indent="-571500"/>
            <a:r>
              <a:rPr lang="en-GB" sz="1500" dirty="0"/>
              <a:t>Housing support, care at home, community rehabilitation, crisis intervention, community rehabilitation, social enterprise</a:t>
            </a:r>
          </a:p>
          <a:p>
            <a:pPr marL="0" indent="0">
              <a:buNone/>
            </a:pPr>
            <a:endParaRPr lang="en-GB" dirty="0"/>
          </a:p>
        </p:txBody>
      </p:sp>
      <p:pic>
        <p:nvPicPr>
          <p:cNvPr id="4" name="Picture 3" descr="C:\Users\patrickmckay\AppData\Local\Microsoft\Windows\Temporary Internet Files\Content.Outlook\NGMVKHKG\TPS - 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16832"/>
            <a:ext cx="4233907" cy="915670"/>
          </a:xfrm>
          <a:prstGeom prst="rect">
            <a:avLst/>
          </a:prstGeom>
          <a:noFill/>
          <a:ln>
            <a:noFill/>
          </a:ln>
        </p:spPr>
      </p:pic>
    </p:spTree>
    <p:extLst>
      <p:ext uri="{BB962C8B-B14F-4D97-AF65-F5344CB8AC3E}">
        <p14:creationId xmlns:p14="http://schemas.microsoft.com/office/powerpoint/2010/main" val="1389370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TPS Glasgow Housing First </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endParaRPr lang="en-GB" b="1" dirty="0" smtClean="0"/>
          </a:p>
          <a:p>
            <a:pPr marL="0" indent="0">
              <a:buNone/>
            </a:pPr>
            <a:r>
              <a:rPr lang="en-GB" b="1" dirty="0" smtClean="0"/>
              <a:t>History of TPS HF Glasgow</a:t>
            </a:r>
            <a:endParaRPr lang="en-GB" dirty="0"/>
          </a:p>
          <a:p>
            <a:r>
              <a:rPr lang="en-GB" dirty="0" smtClean="0"/>
              <a:t>Established in 2011 as a response to drug deaths within the city of Glasgow as well as high </a:t>
            </a:r>
            <a:r>
              <a:rPr lang="en-GB" dirty="0"/>
              <a:t>levels of repeat homelessness amongst people with active substance misuse  </a:t>
            </a:r>
            <a:r>
              <a:rPr lang="en-GB" dirty="0" smtClean="0"/>
              <a:t>issues</a:t>
            </a:r>
          </a:p>
          <a:p>
            <a:r>
              <a:rPr lang="en-GB" dirty="0" smtClean="0"/>
              <a:t>First Housing First service within the UK</a:t>
            </a:r>
          </a:p>
          <a:p>
            <a:r>
              <a:rPr lang="en-GB" dirty="0" smtClean="0"/>
              <a:t>One of the first to work exclusively with individuals who are homeless and have substance dependency issues</a:t>
            </a:r>
          </a:p>
          <a:p>
            <a:pPr marL="0" indent="0">
              <a:buNone/>
            </a:pPr>
            <a:endParaRPr lang="en-GB" dirty="0" smtClean="0"/>
          </a:p>
          <a:p>
            <a:pPr marL="0" indent="0">
              <a:buNone/>
            </a:pPr>
            <a:r>
              <a:rPr lang="en-GB" b="1" dirty="0" smtClean="0"/>
              <a:t>Housing context within the city:-</a:t>
            </a:r>
          </a:p>
          <a:p>
            <a:r>
              <a:rPr lang="en-GB" dirty="0" smtClean="0"/>
              <a:t>The city does not have its own Social Housing, this is held by individual Social Housing providers of which there are sixty six.   </a:t>
            </a:r>
            <a:endParaRPr lang="en-GB" dirty="0"/>
          </a:p>
        </p:txBody>
      </p:sp>
    </p:spTree>
    <p:extLst>
      <p:ext uri="{BB962C8B-B14F-4D97-AF65-F5344CB8AC3E}">
        <p14:creationId xmlns:p14="http://schemas.microsoft.com/office/powerpoint/2010/main" val="1054287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Provide Flexible and Person </a:t>
            </a:r>
            <a:r>
              <a:rPr lang="en-GB" dirty="0"/>
              <a:t>C</a:t>
            </a:r>
            <a:r>
              <a:rPr lang="en-GB" dirty="0" smtClean="0"/>
              <a:t>entred </a:t>
            </a:r>
            <a:r>
              <a:rPr lang="en-GB" dirty="0"/>
              <a:t>S</a:t>
            </a:r>
            <a:r>
              <a:rPr lang="en-GB" dirty="0" smtClean="0"/>
              <a:t>upport </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1700" b="1" dirty="0" smtClean="0"/>
              <a:t>Housing First Staff Team:-</a:t>
            </a:r>
          </a:p>
          <a:p>
            <a:r>
              <a:rPr lang="en-GB" sz="1700" dirty="0" smtClean="0"/>
              <a:t>Service Managers (Manages HF and two other residential services)(Social Care and Management Qualifications)</a:t>
            </a:r>
          </a:p>
          <a:p>
            <a:r>
              <a:rPr lang="en-GB" sz="1700" dirty="0" smtClean="0"/>
              <a:t>Service Coordinator</a:t>
            </a:r>
          </a:p>
          <a:p>
            <a:r>
              <a:rPr lang="en-GB" sz="1700" dirty="0" smtClean="0"/>
              <a:t>2 x Senior Practitioners (Extensive experience of working in Homelessness and addictions) </a:t>
            </a:r>
            <a:endParaRPr lang="en-GB" sz="1700" dirty="0"/>
          </a:p>
          <a:p>
            <a:r>
              <a:rPr lang="en-GB" sz="1700" dirty="0" smtClean="0"/>
              <a:t>3 x Peer Support Workers who all have lived expertise  </a:t>
            </a:r>
          </a:p>
          <a:p>
            <a:endParaRPr lang="en-GB" sz="1700" dirty="0"/>
          </a:p>
          <a:p>
            <a:pPr marL="0" indent="0">
              <a:buNone/>
            </a:pPr>
            <a:r>
              <a:rPr lang="en-GB" sz="1700" b="1" dirty="0" smtClean="0"/>
              <a:t>Pre allocation of a tenancy</a:t>
            </a:r>
          </a:p>
          <a:p>
            <a:pPr marL="0" indent="0">
              <a:buNone/>
            </a:pPr>
            <a:r>
              <a:rPr lang="en-GB" sz="1700" b="1" dirty="0" smtClean="0"/>
              <a:t>Referrals: </a:t>
            </a:r>
            <a:r>
              <a:rPr lang="en-GB" sz="1700" dirty="0" smtClean="0"/>
              <a:t>self, community addiction teams, homeless teams</a:t>
            </a:r>
          </a:p>
          <a:p>
            <a:pPr marL="0" indent="0">
              <a:buNone/>
            </a:pPr>
            <a:r>
              <a:rPr lang="en-GB" sz="1700" dirty="0" smtClean="0"/>
              <a:t>All referral go to a mufti disciplinary screening group. Which consists of representatives from housing/ SW/ Health</a:t>
            </a:r>
          </a:p>
          <a:p>
            <a:pPr marL="0" indent="0">
              <a:buNone/>
            </a:pPr>
            <a:endParaRPr lang="en-GB" sz="1700" dirty="0" smtClean="0"/>
          </a:p>
          <a:p>
            <a:pPr marL="0" indent="0">
              <a:buNone/>
            </a:pPr>
            <a:r>
              <a:rPr lang="en-GB" sz="1700" dirty="0" smtClean="0"/>
              <a:t>Due to the sometimes chaotic presentation of our service users we provide an assertive outreach service, so that potential service user do not drop out at the first hurdle. We will meet with potential service users anywhere including begging sites. Contact is maintained during the process of waiting for a house</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07135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Flexible Person Centred Support</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1700" b="1" dirty="0" smtClean="0"/>
              <a:t>Post Allocation Support</a:t>
            </a:r>
          </a:p>
          <a:p>
            <a:r>
              <a:rPr lang="en-GB" sz="1700" dirty="0" smtClean="0"/>
              <a:t>Core support takes place between 9am and 8pm</a:t>
            </a:r>
          </a:p>
          <a:p>
            <a:r>
              <a:rPr lang="en-GB" sz="1700" dirty="0" smtClean="0"/>
              <a:t>On call faculty 24/7</a:t>
            </a:r>
          </a:p>
          <a:p>
            <a:r>
              <a:rPr lang="en-GB" sz="1700" dirty="0" smtClean="0"/>
              <a:t>Support provided on an assertive outreach basis (we’ll go looking for you)</a:t>
            </a:r>
          </a:p>
          <a:p>
            <a:r>
              <a:rPr lang="en-GB" sz="1700" dirty="0" smtClean="0"/>
              <a:t>No expectation that people have to cease their drug or alcohol use, but staff will work with them to reduce the negative consequences of use</a:t>
            </a:r>
          </a:p>
          <a:p>
            <a:r>
              <a:rPr lang="en-GB" sz="1700" dirty="0" smtClean="0"/>
              <a:t>Significance of the Peer Support Worker</a:t>
            </a:r>
          </a:p>
          <a:p>
            <a:pPr marL="0" indent="0">
              <a:buNone/>
            </a:pPr>
            <a:endParaRPr lang="en-GB" sz="1700" dirty="0"/>
          </a:p>
          <a:p>
            <a:pPr marL="0" indent="0">
              <a:buNone/>
            </a:pPr>
            <a:r>
              <a:rPr lang="en-GB" sz="1700" b="1" dirty="0" smtClean="0"/>
              <a:t>Other areas of support:-</a:t>
            </a:r>
          </a:p>
          <a:p>
            <a:r>
              <a:rPr lang="en-GB" sz="1700" dirty="0" smtClean="0"/>
              <a:t>Health and Wellbeing</a:t>
            </a:r>
          </a:p>
          <a:p>
            <a:r>
              <a:rPr lang="en-GB" sz="1700" dirty="0" smtClean="0"/>
              <a:t>Employability</a:t>
            </a:r>
          </a:p>
          <a:p>
            <a:r>
              <a:rPr lang="en-GB" sz="1700" dirty="0" smtClean="0"/>
              <a:t>Finance and budgeting </a:t>
            </a:r>
          </a:p>
          <a:p>
            <a:r>
              <a:rPr lang="en-GB" sz="1700" dirty="0" smtClean="0"/>
              <a:t>Independent Living skills (including door control)</a:t>
            </a:r>
          </a:p>
          <a:p>
            <a:r>
              <a:rPr lang="en-GB" sz="1700" dirty="0" smtClean="0"/>
              <a:t>Social networks (key within relapse prevention)</a:t>
            </a:r>
          </a:p>
          <a:p>
            <a:r>
              <a:rPr lang="en-GB" sz="1700" dirty="0" smtClean="0"/>
              <a:t>Support underpinned by the concept of Citizenship (5R’s) </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09208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Users and Substance Use </a:t>
            </a:r>
            <a:endParaRPr lang="en-GB" dirty="0"/>
          </a:p>
        </p:txBody>
      </p:sp>
      <p:sp>
        <p:nvSpPr>
          <p:cNvPr id="3" name="Content Placeholder 2"/>
          <p:cNvSpPr>
            <a:spLocks noGrp="1"/>
          </p:cNvSpPr>
          <p:nvPr>
            <p:ph idx="1"/>
          </p:nvPr>
        </p:nvSpPr>
        <p:spPr/>
        <p:txBody>
          <a:bodyPr>
            <a:normAutofit/>
          </a:bodyPr>
          <a:lstStyle/>
          <a:p>
            <a:pPr marL="0" indent="0">
              <a:buNone/>
            </a:pPr>
            <a:r>
              <a:rPr lang="en-GB" sz="1600" b="1" dirty="0" smtClean="0"/>
              <a:t>At the point of entry all SU were high on the Sever Dependence Scale for substances</a:t>
            </a:r>
          </a:p>
          <a:p>
            <a:r>
              <a:rPr lang="en-GB" sz="1600" dirty="0" smtClean="0"/>
              <a:t>High level of Heroin use (intravenous)</a:t>
            </a:r>
          </a:p>
          <a:p>
            <a:r>
              <a:rPr lang="en-GB" sz="1600" dirty="0" smtClean="0"/>
              <a:t>Also Cocaine, cannabis, and NPS</a:t>
            </a:r>
          </a:p>
          <a:p>
            <a:r>
              <a:rPr lang="en-GB" sz="1600" dirty="0" smtClean="0"/>
              <a:t>High levels of alcohol consumption</a:t>
            </a:r>
          </a:p>
          <a:p>
            <a:endParaRPr lang="en-GB" sz="1600" dirty="0"/>
          </a:p>
          <a:p>
            <a:pPr marL="0" indent="0">
              <a:buNone/>
            </a:pPr>
            <a:r>
              <a:rPr lang="en-GB" sz="1600" b="1" dirty="0" smtClean="0"/>
              <a:t>Outcome achieved from HF stability:-</a:t>
            </a:r>
            <a:endParaRPr lang="en-GB" sz="1600" dirty="0" smtClean="0"/>
          </a:p>
          <a:p>
            <a:pPr lvl="0"/>
            <a:r>
              <a:rPr lang="en-GB" sz="1600" dirty="0"/>
              <a:t>Half of all service users experienced positive change in relation to their substance use. Either stabilised reduced or in some cases ceased. </a:t>
            </a:r>
          </a:p>
          <a:p>
            <a:pPr lvl="0"/>
            <a:r>
              <a:rPr lang="en-GB" sz="1600" dirty="0"/>
              <a:t>A quarter had </a:t>
            </a:r>
            <a:r>
              <a:rPr lang="en-GB" sz="1600" dirty="0" smtClean="0"/>
              <a:t>fluctuating </a:t>
            </a:r>
            <a:r>
              <a:rPr lang="en-GB" sz="1600" dirty="0"/>
              <a:t>experiences  </a:t>
            </a:r>
          </a:p>
          <a:p>
            <a:pPr lvl="0"/>
            <a:r>
              <a:rPr lang="en-GB" sz="1600" dirty="0"/>
              <a:t>Half had little observable difference </a:t>
            </a:r>
          </a:p>
          <a:p>
            <a:pPr marL="0" indent="0">
              <a:buNone/>
            </a:pPr>
            <a:r>
              <a:rPr lang="en-GB" sz="1600" dirty="0" smtClean="0"/>
              <a:t> (Herriot Watt, 2013) </a:t>
            </a:r>
          </a:p>
          <a:p>
            <a:pPr marL="0" indent="0">
              <a:buNone/>
            </a:pPr>
            <a:r>
              <a:rPr lang="en-GB" dirty="0" smtClean="0"/>
              <a:t> </a:t>
            </a:r>
            <a:endParaRPr lang="en-GB" dirty="0"/>
          </a:p>
        </p:txBody>
      </p:sp>
    </p:spTree>
    <p:extLst>
      <p:ext uri="{BB962C8B-B14F-4D97-AF65-F5344CB8AC3E}">
        <p14:creationId xmlns:p14="http://schemas.microsoft.com/office/powerpoint/2010/main" val="37974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Substance Use and HF </a:t>
            </a:r>
            <a:endParaRPr lang="en-GB" dirty="0"/>
          </a:p>
        </p:txBody>
      </p:sp>
      <p:sp>
        <p:nvSpPr>
          <p:cNvPr id="3" name="Content Placeholder 2"/>
          <p:cNvSpPr>
            <a:spLocks noGrp="1"/>
          </p:cNvSpPr>
          <p:nvPr>
            <p:ph idx="1"/>
          </p:nvPr>
        </p:nvSpPr>
        <p:spPr/>
        <p:txBody>
          <a:bodyPr>
            <a:normAutofit/>
          </a:bodyPr>
          <a:lstStyle/>
          <a:p>
            <a:pPr marL="0" indent="0">
              <a:buNone/>
            </a:pPr>
            <a:r>
              <a:rPr lang="en-GB" sz="1600" b="1" dirty="0" smtClean="0"/>
              <a:t>Perception:-</a:t>
            </a:r>
          </a:p>
          <a:p>
            <a:r>
              <a:rPr lang="en-GB" sz="1600" dirty="0" smtClean="0"/>
              <a:t>An issue of stigma from Housing Provider and neighbours. Perception of anti social behaviour. However this did not happen in reality. </a:t>
            </a:r>
          </a:p>
          <a:p>
            <a:pPr marL="0" indent="0">
              <a:buNone/>
            </a:pPr>
            <a:r>
              <a:rPr lang="en-GB" sz="1600" b="1" dirty="0" smtClean="0"/>
              <a:t>Issue in reality:-</a:t>
            </a:r>
          </a:p>
          <a:p>
            <a:r>
              <a:rPr lang="en-GB" sz="1600" dirty="0" smtClean="0"/>
              <a:t>Lost keys </a:t>
            </a:r>
          </a:p>
          <a:p>
            <a:r>
              <a:rPr lang="en-GB" sz="1600" dirty="0" smtClean="0"/>
              <a:t>Health and Safely </a:t>
            </a:r>
          </a:p>
          <a:p>
            <a:r>
              <a:rPr lang="en-GB" sz="1600" dirty="0" smtClean="0"/>
              <a:t>Door Control </a:t>
            </a:r>
            <a:endParaRPr lang="en-GB" sz="1600" dirty="0"/>
          </a:p>
          <a:p>
            <a:pPr marL="0" indent="0">
              <a:buNone/>
            </a:pPr>
            <a:r>
              <a:rPr lang="en-GB" sz="1600" b="1" dirty="0" smtClean="0"/>
              <a:t>Negating these issues:-</a:t>
            </a:r>
          </a:p>
          <a:p>
            <a:r>
              <a:rPr lang="en-GB" sz="1600" dirty="0" smtClean="0"/>
              <a:t>Ensuring that spare keys are with friends/ family</a:t>
            </a:r>
          </a:p>
          <a:p>
            <a:r>
              <a:rPr lang="en-GB" sz="1600" dirty="0" smtClean="0"/>
              <a:t>Regular health and safety checks</a:t>
            </a:r>
          </a:p>
          <a:p>
            <a:r>
              <a:rPr lang="en-GB" sz="1600" dirty="0" smtClean="0"/>
              <a:t>Working with housing officers </a:t>
            </a:r>
          </a:p>
          <a:p>
            <a:r>
              <a:rPr lang="en-GB" sz="1600" dirty="0" smtClean="0"/>
              <a:t>Working with SU around door control</a:t>
            </a:r>
          </a:p>
        </p:txBody>
      </p:sp>
    </p:spTree>
    <p:extLst>
      <p:ext uri="{BB962C8B-B14F-4D97-AF65-F5344CB8AC3E}">
        <p14:creationId xmlns:p14="http://schemas.microsoft.com/office/powerpoint/2010/main" val="258520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Choice </a:t>
            </a:r>
            <a:r>
              <a:rPr lang="en-GB" dirty="0" err="1" smtClean="0"/>
              <a:t>vs</a:t>
            </a:r>
            <a:r>
              <a:rPr lang="en-GB" dirty="0" smtClean="0"/>
              <a:t> Risk</a:t>
            </a:r>
            <a:endParaRPr lang="en-GB" dirty="0"/>
          </a:p>
        </p:txBody>
      </p:sp>
      <p:sp>
        <p:nvSpPr>
          <p:cNvPr id="3" name="Content Placeholder 2"/>
          <p:cNvSpPr>
            <a:spLocks noGrp="1"/>
          </p:cNvSpPr>
          <p:nvPr>
            <p:ph idx="1"/>
          </p:nvPr>
        </p:nvSpPr>
        <p:spPr/>
        <p:txBody>
          <a:bodyPr>
            <a:normAutofit/>
          </a:bodyPr>
          <a:lstStyle/>
          <a:p>
            <a:r>
              <a:rPr lang="en-GB" sz="1600" dirty="0" smtClean="0"/>
              <a:t>Since the five years of the service we have not had one eviction</a:t>
            </a:r>
          </a:p>
          <a:p>
            <a:r>
              <a:rPr lang="en-GB" sz="1600" dirty="0" smtClean="0"/>
              <a:t>Service users are motivated to sustain their tenancies</a:t>
            </a:r>
            <a:endParaRPr lang="en-GB" sz="1600" dirty="0"/>
          </a:p>
          <a:p>
            <a:r>
              <a:rPr lang="en-GB" sz="1600" dirty="0" smtClean="0"/>
              <a:t>Staff have to live with risk and negate risk where they can</a:t>
            </a:r>
          </a:p>
          <a:p>
            <a:r>
              <a:rPr lang="en-GB" sz="1600" dirty="0" smtClean="0"/>
              <a:t>Advice and information around harm reduction e.g. safer injecting practices </a:t>
            </a:r>
          </a:p>
          <a:p>
            <a:pPr marL="0" indent="0">
              <a:buNone/>
            </a:pPr>
            <a:endParaRPr lang="en-GB" sz="1600" dirty="0"/>
          </a:p>
          <a:p>
            <a:pPr marL="0" indent="0">
              <a:buNone/>
            </a:pPr>
            <a:r>
              <a:rPr lang="en-GB" sz="1600" dirty="0" smtClean="0"/>
              <a:t>When and if service users are action ready then they will be supported to access:-</a:t>
            </a:r>
          </a:p>
          <a:p>
            <a:r>
              <a:rPr lang="en-GB" sz="1600" dirty="0" smtClean="0"/>
              <a:t>Community based support</a:t>
            </a:r>
          </a:p>
          <a:p>
            <a:r>
              <a:rPr lang="en-GB" sz="1600" dirty="0" smtClean="0"/>
              <a:t>Recovery cafes</a:t>
            </a:r>
          </a:p>
          <a:p>
            <a:r>
              <a:rPr lang="en-GB" sz="1600" dirty="0" smtClean="0"/>
              <a:t>Community rehab</a:t>
            </a:r>
          </a:p>
          <a:p>
            <a:r>
              <a:rPr lang="en-GB" sz="1600" dirty="0" smtClean="0"/>
              <a:t>Fellowship </a:t>
            </a:r>
          </a:p>
          <a:p>
            <a:pPr marL="0" indent="0">
              <a:buNone/>
            </a:pPr>
            <a:r>
              <a:rPr lang="en-GB" sz="1600" dirty="0"/>
              <a:t> </a:t>
            </a:r>
            <a:endParaRPr lang="en-GB" sz="1600" dirty="0" smtClean="0"/>
          </a:p>
          <a:p>
            <a:pPr marL="0" indent="0">
              <a:buNone/>
            </a:pPr>
            <a:r>
              <a:rPr lang="en-GB" sz="1600" dirty="0" smtClean="0"/>
              <a:t>* All of this is underpinned by a contagion of hope from Peer Support Workers</a:t>
            </a:r>
          </a:p>
        </p:txBody>
      </p:sp>
    </p:spTree>
    <p:extLst>
      <p:ext uri="{BB962C8B-B14F-4D97-AF65-F5344CB8AC3E}">
        <p14:creationId xmlns:p14="http://schemas.microsoft.com/office/powerpoint/2010/main" val="348920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TPS Learning </a:t>
            </a:r>
            <a:endParaRPr lang="en-GB" dirty="0"/>
          </a:p>
        </p:txBody>
      </p:sp>
      <p:sp>
        <p:nvSpPr>
          <p:cNvPr id="3" name="Content Placeholder 2"/>
          <p:cNvSpPr>
            <a:spLocks noGrp="1"/>
          </p:cNvSpPr>
          <p:nvPr>
            <p:ph idx="1"/>
          </p:nvPr>
        </p:nvSpPr>
        <p:spPr/>
        <p:txBody>
          <a:bodyPr/>
          <a:lstStyle/>
          <a:p>
            <a:r>
              <a:rPr lang="en-GB" dirty="0" smtClean="0"/>
              <a:t>Include multiple stakeholders from the start e.g. Police </a:t>
            </a:r>
          </a:p>
          <a:p>
            <a:r>
              <a:rPr lang="en-GB" dirty="0" smtClean="0"/>
              <a:t>Assertive Outreach, especially at the point of referral</a:t>
            </a:r>
          </a:p>
          <a:p>
            <a:r>
              <a:rPr lang="en-GB" dirty="0" smtClean="0"/>
              <a:t>Being clear that service users do not have to give up substances</a:t>
            </a:r>
          </a:p>
          <a:p>
            <a:r>
              <a:rPr lang="en-GB" dirty="0" smtClean="0"/>
              <a:t>Using Peer Support Workers </a:t>
            </a:r>
            <a:endParaRPr lang="en-GB" dirty="0"/>
          </a:p>
        </p:txBody>
      </p:sp>
    </p:spTree>
    <p:extLst>
      <p:ext uri="{BB962C8B-B14F-4D97-AF65-F5344CB8AC3E}">
        <p14:creationId xmlns:p14="http://schemas.microsoft.com/office/powerpoint/2010/main" val="874256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679</Words>
  <Application>Microsoft Office PowerPoint</Application>
  <PresentationFormat>On-screen Show (4:3)</PresentationFormat>
  <Paragraphs>95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Presentation Title</vt:lpstr>
      <vt:lpstr>Turning Point Scotland </vt:lpstr>
      <vt:lpstr>TPS Glasgow Housing First </vt:lpstr>
      <vt:lpstr>We Provide Flexible and Person Centred Support </vt:lpstr>
      <vt:lpstr>Flexible Person Centred Support</vt:lpstr>
      <vt:lpstr>Service Users and Substance Use </vt:lpstr>
      <vt:lpstr>Substance Use and HF </vt:lpstr>
      <vt:lpstr>Choice vs Risk</vt:lpstr>
      <vt:lpstr>TPS Learning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Mir</dc:creator>
  <cp:lastModifiedBy>Patrick McKay</cp:lastModifiedBy>
  <cp:revision>22</cp:revision>
  <cp:lastPrinted>2016-05-19T15:15:23Z</cp:lastPrinted>
  <dcterms:created xsi:type="dcterms:W3CDTF">2016-04-29T08:42:03Z</dcterms:created>
  <dcterms:modified xsi:type="dcterms:W3CDTF">2016-05-19T15:25:45Z</dcterms:modified>
</cp:coreProperties>
</file>