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79" r:id="rId3"/>
    <p:sldId id="276" r:id="rId4"/>
    <p:sldId id="257" r:id="rId5"/>
    <p:sldId id="258" r:id="rId6"/>
    <p:sldId id="260" r:id="rId7"/>
    <p:sldId id="259" r:id="rId8"/>
    <p:sldId id="262" r:id="rId9"/>
    <p:sldId id="261" r:id="rId10"/>
    <p:sldId id="284" r:id="rId11"/>
    <p:sldId id="263" r:id="rId12"/>
    <p:sldId id="264" r:id="rId13"/>
    <p:sldId id="280" r:id="rId14"/>
    <p:sldId id="278" r:id="rId15"/>
    <p:sldId id="281" r:id="rId16"/>
    <p:sldId id="272" r:id="rId17"/>
    <p:sldId id="273" r:id="rId18"/>
    <p:sldId id="274" r:id="rId19"/>
    <p:sldId id="275" r:id="rId20"/>
    <p:sldId id="282" r:id="rId21"/>
    <p:sldId id="283" r:id="rId22"/>
    <p:sldId id="286" r:id="rId23"/>
    <p:sldId id="287" r:id="rId24"/>
  </p:sldIdLst>
  <p:sldSz cx="9144000" cy="6858000" type="screen4x3"/>
  <p:notesSz cx="6797675" cy="9926638"/>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AE00"/>
    <a:srgbClr val="4D4D4D"/>
    <a:srgbClr val="333333"/>
    <a:srgbClr val="666666"/>
    <a:srgbClr val="5F5F5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6" d="100"/>
          <a:sy n="116" d="100"/>
        </p:scale>
        <p:origin x="1464" y="108"/>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fr-FR"/>
          </a:p>
        </p:txBody>
      </p:sp>
      <p:sp>
        <p:nvSpPr>
          <p:cNvPr id="307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fr-FR"/>
          </a:p>
        </p:txBody>
      </p:sp>
      <p:sp>
        <p:nvSpPr>
          <p:cNvPr id="307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fr-FR"/>
          </a:p>
        </p:txBody>
      </p:sp>
      <p:sp>
        <p:nvSpPr>
          <p:cNvPr id="307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160DD7D-986C-4295-B437-140964AA4FFA}" type="slidenum">
              <a:rPr lang="en-GB" altLang="fr-FR"/>
              <a:pPr/>
              <a:t>‹#›</a:t>
            </a:fld>
            <a:endParaRPr lang="en-GB" altLang="fr-FR"/>
          </a:p>
        </p:txBody>
      </p:sp>
    </p:spTree>
    <p:extLst>
      <p:ext uri="{BB962C8B-B14F-4D97-AF65-F5344CB8AC3E}">
        <p14:creationId xmlns:p14="http://schemas.microsoft.com/office/powerpoint/2010/main" val="2697412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fr-FR"/>
          </a:p>
        </p:txBody>
      </p:sp>
      <p:sp>
        <p:nvSpPr>
          <p:cNvPr id="5123" name="Rectangle 3"/>
          <p:cNvSpPr>
            <a:spLocks noGrp="1" noChangeArrowheads="1"/>
          </p:cNvSpPr>
          <p:nvPr>
            <p:ph type="dt"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fr-FR"/>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06357" y="4715153"/>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fr-FR" smtClean="0"/>
              <a:t>Click to edit Master text styles</a:t>
            </a:r>
          </a:p>
          <a:p>
            <a:pPr lvl="1"/>
            <a:r>
              <a:rPr lang="en-GB" altLang="fr-FR" smtClean="0"/>
              <a:t>Second level</a:t>
            </a:r>
          </a:p>
          <a:p>
            <a:pPr lvl="2"/>
            <a:r>
              <a:rPr lang="en-GB" altLang="fr-FR" smtClean="0"/>
              <a:t>Third level</a:t>
            </a:r>
          </a:p>
          <a:p>
            <a:pPr lvl="3"/>
            <a:r>
              <a:rPr lang="en-GB" altLang="fr-FR" smtClean="0"/>
              <a:t>Fourth level</a:t>
            </a:r>
          </a:p>
          <a:p>
            <a:pPr lvl="4"/>
            <a:r>
              <a:rPr lang="en-GB" altLang="fr-FR" smtClean="0"/>
              <a:t>Fifth level</a:t>
            </a:r>
          </a:p>
        </p:txBody>
      </p:sp>
      <p:sp>
        <p:nvSpPr>
          <p:cNvPr id="5126" name="Rectangle 6"/>
          <p:cNvSpPr>
            <a:spLocks noGrp="1" noChangeArrowheads="1"/>
          </p:cNvSpPr>
          <p:nvPr>
            <p:ph type="ftr" sz="quarter" idx="4"/>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fr-FR"/>
          </a:p>
        </p:txBody>
      </p:sp>
      <p:sp>
        <p:nvSpPr>
          <p:cNvPr id="5127" name="Rectangle 7"/>
          <p:cNvSpPr>
            <a:spLocks noGrp="1" noChangeArrowheads="1"/>
          </p:cNvSpPr>
          <p:nvPr>
            <p:ph type="sldNum" sz="quarter" idx="5"/>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28EF978-3DAE-4ADE-A2EB-E01D583CF436}" type="slidenum">
              <a:rPr lang="en-GB" altLang="fr-FR"/>
              <a:pPr/>
              <a:t>‹#›</a:t>
            </a:fld>
            <a:endParaRPr lang="en-GB" altLang="fr-FR"/>
          </a:p>
        </p:txBody>
      </p:sp>
    </p:spTree>
    <p:extLst>
      <p:ext uri="{BB962C8B-B14F-4D97-AF65-F5344CB8AC3E}">
        <p14:creationId xmlns:p14="http://schemas.microsoft.com/office/powerpoint/2010/main" val="28032689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6146" name="Rectangle 1026"/>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fr-FR" altLang="fr-FR" noProof="0" smtClean="0"/>
              <a:t>Modifiez le style des sous-titres du masque</a:t>
            </a:r>
            <a:endParaRPr lang="en-GB" altLang="fr-FR" noProof="0" smtClean="0"/>
          </a:p>
        </p:txBody>
      </p:sp>
      <p:sp>
        <p:nvSpPr>
          <p:cNvPr id="6147" name="Rectangle 1027"/>
          <p:cNvSpPr>
            <a:spLocks noGrp="1" noChangeArrowheads="1"/>
          </p:cNvSpPr>
          <p:nvPr>
            <p:ph type="sldNum" sz="quarter" idx="4"/>
          </p:nvPr>
        </p:nvSpPr>
        <p:spPr>
          <a:xfrm>
            <a:off x="6553200" y="6248400"/>
            <a:ext cx="1905000" cy="457200"/>
          </a:xfrm>
        </p:spPr>
        <p:txBody>
          <a:bodyPr/>
          <a:lstStyle>
            <a:lvl1pPr algn="r">
              <a:defRPr>
                <a:solidFill>
                  <a:schemeClr val="tx1"/>
                </a:solidFill>
              </a:defRPr>
            </a:lvl1pPr>
          </a:lstStyle>
          <a:p>
            <a:fld id="{380DA0BF-69CA-43D2-AB46-23C029F87AC3}" type="slidenum">
              <a:rPr lang="en-GB" altLang="fr-FR"/>
              <a:pPr/>
              <a:t>‹#›</a:t>
            </a:fld>
            <a:endParaRPr lang="en-GB" altLang="fr-FR"/>
          </a:p>
        </p:txBody>
      </p:sp>
      <p:sp>
        <p:nvSpPr>
          <p:cNvPr id="6149" name="Rectangle 1029"/>
          <p:cNvSpPr>
            <a:spLocks noGrp="1" noChangeArrowheads="1"/>
          </p:cNvSpPr>
          <p:nvPr>
            <p:ph type="ctrTitle"/>
          </p:nvPr>
        </p:nvSpPr>
        <p:spPr>
          <a:xfrm>
            <a:off x="685800" y="2286000"/>
            <a:ext cx="7772400" cy="1143000"/>
          </a:xfrm>
        </p:spPr>
        <p:txBody>
          <a:bodyPr/>
          <a:lstStyle>
            <a:lvl1pPr>
              <a:defRPr/>
            </a:lvl1pPr>
          </a:lstStyle>
          <a:p>
            <a:pPr lvl="0"/>
            <a:r>
              <a:rPr lang="fr-FR" altLang="fr-FR" noProof="0" smtClean="0"/>
              <a:t>Modifiez le style du titre</a:t>
            </a:r>
            <a:endParaRPr lang="en-GB" altLang="fr-FR" noProof="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numéro de diapositive 3"/>
          <p:cNvSpPr>
            <a:spLocks noGrp="1"/>
          </p:cNvSpPr>
          <p:nvPr>
            <p:ph type="sldNum" sz="quarter" idx="10"/>
          </p:nvPr>
        </p:nvSpPr>
        <p:spPr/>
        <p:txBody>
          <a:bodyPr/>
          <a:lstStyle>
            <a:lvl1pPr>
              <a:defRPr/>
            </a:lvl1pPr>
          </a:lstStyle>
          <a:p>
            <a:fld id="{28058289-6350-420B-96C2-8B6801EE0F13}" type="slidenum">
              <a:rPr lang="en-GB" altLang="fr-FR"/>
              <a:pPr/>
              <a:t>‹#›</a:t>
            </a:fld>
            <a:endParaRPr lang="en-GB" altLang="fr-FR"/>
          </a:p>
        </p:txBody>
      </p:sp>
    </p:spTree>
    <p:extLst>
      <p:ext uri="{BB962C8B-B14F-4D97-AF65-F5344CB8AC3E}">
        <p14:creationId xmlns:p14="http://schemas.microsoft.com/office/powerpoint/2010/main" val="2186956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72300" y="0"/>
            <a:ext cx="2095500" cy="5867400"/>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685800" y="0"/>
            <a:ext cx="6134100" cy="5867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numéro de diapositive 3"/>
          <p:cNvSpPr>
            <a:spLocks noGrp="1"/>
          </p:cNvSpPr>
          <p:nvPr>
            <p:ph type="sldNum" sz="quarter" idx="10"/>
          </p:nvPr>
        </p:nvSpPr>
        <p:spPr/>
        <p:txBody>
          <a:bodyPr/>
          <a:lstStyle>
            <a:lvl1pPr>
              <a:defRPr/>
            </a:lvl1pPr>
          </a:lstStyle>
          <a:p>
            <a:fld id="{FD0A1364-5EBC-4BF8-B95A-3CC89D75822C}" type="slidenum">
              <a:rPr lang="en-GB" altLang="fr-FR"/>
              <a:pPr/>
              <a:t>‹#›</a:t>
            </a:fld>
            <a:endParaRPr lang="en-GB" altLang="fr-FR"/>
          </a:p>
        </p:txBody>
      </p:sp>
    </p:spTree>
    <p:extLst>
      <p:ext uri="{BB962C8B-B14F-4D97-AF65-F5344CB8AC3E}">
        <p14:creationId xmlns:p14="http://schemas.microsoft.com/office/powerpoint/2010/main" val="1000102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numéro de diapositive 3"/>
          <p:cNvSpPr>
            <a:spLocks noGrp="1"/>
          </p:cNvSpPr>
          <p:nvPr>
            <p:ph type="sldNum" sz="quarter" idx="10"/>
          </p:nvPr>
        </p:nvSpPr>
        <p:spPr/>
        <p:txBody>
          <a:bodyPr/>
          <a:lstStyle>
            <a:lvl1pPr>
              <a:defRPr/>
            </a:lvl1pPr>
          </a:lstStyle>
          <a:p>
            <a:fld id="{12E8CD83-2967-47C8-B519-01AA35656595}" type="slidenum">
              <a:rPr lang="en-GB" altLang="fr-FR"/>
              <a:pPr/>
              <a:t>‹#›</a:t>
            </a:fld>
            <a:endParaRPr lang="en-GB" altLang="fr-FR"/>
          </a:p>
        </p:txBody>
      </p:sp>
    </p:spTree>
    <p:extLst>
      <p:ext uri="{BB962C8B-B14F-4D97-AF65-F5344CB8AC3E}">
        <p14:creationId xmlns:p14="http://schemas.microsoft.com/office/powerpoint/2010/main" val="3917304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u numéro de diapositive 3"/>
          <p:cNvSpPr>
            <a:spLocks noGrp="1"/>
          </p:cNvSpPr>
          <p:nvPr>
            <p:ph type="sldNum" sz="quarter" idx="10"/>
          </p:nvPr>
        </p:nvSpPr>
        <p:spPr/>
        <p:txBody>
          <a:bodyPr/>
          <a:lstStyle>
            <a:lvl1pPr>
              <a:defRPr/>
            </a:lvl1pPr>
          </a:lstStyle>
          <a:p>
            <a:fld id="{A43F305B-FC9D-429B-9241-2C80CBBC99F1}" type="slidenum">
              <a:rPr lang="en-GB" altLang="fr-FR"/>
              <a:pPr/>
              <a:t>‹#›</a:t>
            </a:fld>
            <a:endParaRPr lang="en-GB" altLang="fr-FR"/>
          </a:p>
        </p:txBody>
      </p:sp>
    </p:spTree>
    <p:extLst>
      <p:ext uri="{BB962C8B-B14F-4D97-AF65-F5344CB8AC3E}">
        <p14:creationId xmlns:p14="http://schemas.microsoft.com/office/powerpoint/2010/main" val="3167643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685800" y="11430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1430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numéro de diapositive 4"/>
          <p:cNvSpPr>
            <a:spLocks noGrp="1"/>
          </p:cNvSpPr>
          <p:nvPr>
            <p:ph type="sldNum" sz="quarter" idx="10"/>
          </p:nvPr>
        </p:nvSpPr>
        <p:spPr/>
        <p:txBody>
          <a:bodyPr/>
          <a:lstStyle>
            <a:lvl1pPr>
              <a:defRPr/>
            </a:lvl1pPr>
          </a:lstStyle>
          <a:p>
            <a:fld id="{C9A0D337-DFF2-42BB-818D-93BBE334632C}" type="slidenum">
              <a:rPr lang="en-GB" altLang="fr-FR"/>
              <a:pPr/>
              <a:t>‹#›</a:t>
            </a:fld>
            <a:endParaRPr lang="en-GB" altLang="fr-FR"/>
          </a:p>
        </p:txBody>
      </p:sp>
    </p:spTree>
    <p:extLst>
      <p:ext uri="{BB962C8B-B14F-4D97-AF65-F5344CB8AC3E}">
        <p14:creationId xmlns:p14="http://schemas.microsoft.com/office/powerpoint/2010/main" val="362038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u numéro de diapositive 6"/>
          <p:cNvSpPr>
            <a:spLocks noGrp="1"/>
          </p:cNvSpPr>
          <p:nvPr>
            <p:ph type="sldNum" sz="quarter" idx="10"/>
          </p:nvPr>
        </p:nvSpPr>
        <p:spPr/>
        <p:txBody>
          <a:bodyPr/>
          <a:lstStyle>
            <a:lvl1pPr>
              <a:defRPr/>
            </a:lvl1pPr>
          </a:lstStyle>
          <a:p>
            <a:fld id="{63D015BA-5CD0-4881-857A-E3720A61B9E4}" type="slidenum">
              <a:rPr lang="en-GB" altLang="fr-FR"/>
              <a:pPr/>
              <a:t>‹#›</a:t>
            </a:fld>
            <a:endParaRPr lang="en-GB" altLang="fr-FR"/>
          </a:p>
        </p:txBody>
      </p:sp>
    </p:spTree>
    <p:extLst>
      <p:ext uri="{BB962C8B-B14F-4D97-AF65-F5344CB8AC3E}">
        <p14:creationId xmlns:p14="http://schemas.microsoft.com/office/powerpoint/2010/main" val="2731021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numéro de diapositive 2"/>
          <p:cNvSpPr>
            <a:spLocks noGrp="1"/>
          </p:cNvSpPr>
          <p:nvPr>
            <p:ph type="sldNum" sz="quarter" idx="10"/>
          </p:nvPr>
        </p:nvSpPr>
        <p:spPr/>
        <p:txBody>
          <a:bodyPr/>
          <a:lstStyle>
            <a:lvl1pPr>
              <a:defRPr/>
            </a:lvl1pPr>
          </a:lstStyle>
          <a:p>
            <a:fld id="{4CFAADBB-EEF7-420C-85FA-B96D0E46418E}" type="slidenum">
              <a:rPr lang="en-GB" altLang="fr-FR"/>
              <a:pPr/>
              <a:t>‹#›</a:t>
            </a:fld>
            <a:endParaRPr lang="en-GB" altLang="fr-FR"/>
          </a:p>
        </p:txBody>
      </p:sp>
    </p:spTree>
    <p:extLst>
      <p:ext uri="{BB962C8B-B14F-4D97-AF65-F5344CB8AC3E}">
        <p14:creationId xmlns:p14="http://schemas.microsoft.com/office/powerpoint/2010/main" val="2757377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lvl1pPr>
              <a:defRPr/>
            </a:lvl1pPr>
          </a:lstStyle>
          <a:p>
            <a:fld id="{A2F099D2-A257-4A96-810F-5BE4BF0E88B2}" type="slidenum">
              <a:rPr lang="en-GB" altLang="fr-FR"/>
              <a:pPr/>
              <a:t>‹#›</a:t>
            </a:fld>
            <a:endParaRPr lang="en-GB" altLang="fr-FR"/>
          </a:p>
        </p:txBody>
      </p:sp>
    </p:spTree>
    <p:extLst>
      <p:ext uri="{BB962C8B-B14F-4D97-AF65-F5344CB8AC3E}">
        <p14:creationId xmlns:p14="http://schemas.microsoft.com/office/powerpoint/2010/main" val="3971901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CFF30761-5412-467D-A77A-1E54EDDD5E22}" type="slidenum">
              <a:rPr lang="en-GB" altLang="fr-FR"/>
              <a:pPr/>
              <a:t>‹#›</a:t>
            </a:fld>
            <a:endParaRPr lang="en-GB" altLang="fr-FR"/>
          </a:p>
        </p:txBody>
      </p:sp>
    </p:spTree>
    <p:extLst>
      <p:ext uri="{BB962C8B-B14F-4D97-AF65-F5344CB8AC3E}">
        <p14:creationId xmlns:p14="http://schemas.microsoft.com/office/powerpoint/2010/main" val="3738297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AB56BFD5-7E9E-4A78-80D7-07097F32AEBF}" type="slidenum">
              <a:rPr lang="en-GB" altLang="fr-FR"/>
              <a:pPr/>
              <a:t>‹#›</a:t>
            </a:fld>
            <a:endParaRPr lang="en-GB" altLang="fr-FR"/>
          </a:p>
        </p:txBody>
      </p:sp>
    </p:spTree>
    <p:extLst>
      <p:ext uri="{BB962C8B-B14F-4D97-AF65-F5344CB8AC3E}">
        <p14:creationId xmlns:p14="http://schemas.microsoft.com/office/powerpoint/2010/main" val="2746812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50" name="Picture 26" descr="ALLElogos_backg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1419225"/>
            <a:ext cx="9144000" cy="5438775"/>
          </a:xfrm>
          <a:prstGeom prst="rect">
            <a:avLst/>
          </a:prstGeom>
          <a:noFill/>
          <a:extLst>
            <a:ext uri="{909E8E84-426E-40DD-AFC4-6F175D3DCCD1}">
              <a14:hiddenFill xmlns:a14="http://schemas.microsoft.com/office/drawing/2010/main">
                <a:solidFill>
                  <a:srgbClr val="FFFFFF"/>
                </a:solidFill>
              </a14:hiddenFill>
            </a:ext>
          </a:extLst>
        </p:spPr>
      </p:pic>
      <p:pic>
        <p:nvPicPr>
          <p:cNvPr id="1045" name="Picture 21" descr="header5bi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01700"/>
          </a:xfrm>
          <a:prstGeom prst="rect">
            <a:avLst/>
          </a:prstGeom>
          <a:noFill/>
          <a:extLst>
            <a:ext uri="{909E8E84-426E-40DD-AFC4-6F175D3DCCD1}">
              <a14:hiddenFill xmlns:a14="http://schemas.microsoft.com/office/drawing/2010/main">
                <a:solidFill>
                  <a:srgbClr val="FFFFFF"/>
                </a:solidFill>
              </a14:hiddenFill>
            </a:ext>
          </a:extLst>
        </p:spPr>
      </p:pic>
      <p:sp>
        <p:nvSpPr>
          <p:cNvPr id="1027" name="Rectangle 3"/>
          <p:cNvSpPr>
            <a:spLocks noGrp="1" noChangeArrowheads="1"/>
          </p:cNvSpPr>
          <p:nvPr>
            <p:ph type="body" idx="1"/>
          </p:nvPr>
        </p:nvSpPr>
        <p:spPr bwMode="auto">
          <a:xfrm>
            <a:off x="685800" y="1143000"/>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en-GB" altLang="fr-FR" smtClean="0"/>
          </a:p>
        </p:txBody>
      </p:sp>
      <p:sp>
        <p:nvSpPr>
          <p:cNvPr id="1030" name="Rectangle 6"/>
          <p:cNvSpPr>
            <a:spLocks noGrp="1" noChangeArrowheads="1"/>
          </p:cNvSpPr>
          <p:nvPr>
            <p:ph type="sldNum" sz="quarter" idx="4"/>
          </p:nvPr>
        </p:nvSpPr>
        <p:spPr bwMode="auto">
          <a:xfrm>
            <a:off x="3657600" y="6477000"/>
            <a:ext cx="914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latin typeface="+mn-lt"/>
              </a:defRPr>
            </a:lvl1pPr>
          </a:lstStyle>
          <a:p>
            <a:fld id="{DF1B2208-7535-403B-82F2-5808ABEFDC5C}" type="slidenum">
              <a:rPr lang="en-GB" altLang="fr-FR"/>
              <a:pPr/>
              <a:t>‹#›</a:t>
            </a:fld>
            <a:endParaRPr lang="en-GB" altLang="fr-FR"/>
          </a:p>
        </p:txBody>
      </p:sp>
      <p:sp>
        <p:nvSpPr>
          <p:cNvPr id="1026" name="Rectangle 2"/>
          <p:cNvSpPr>
            <a:spLocks noGrp="1" noChangeArrowheads="1"/>
          </p:cNvSpPr>
          <p:nvPr>
            <p:ph type="title"/>
          </p:nvPr>
        </p:nvSpPr>
        <p:spPr bwMode="auto">
          <a:xfrm>
            <a:off x="1295400" y="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smtClean="0"/>
              <a:t>Modifiez le style du titre</a:t>
            </a:r>
            <a:endParaRPr lang="en-GB" altLang="fr-FR"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0" eaLnBrk="1" fontAlgn="base" hangingPunct="1">
        <a:spcBef>
          <a:spcPct val="0"/>
        </a:spcBef>
        <a:spcAft>
          <a:spcPct val="0"/>
        </a:spcAft>
        <a:defRPr sz="3200">
          <a:solidFill>
            <a:srgbClr val="5F5F5F"/>
          </a:solidFill>
          <a:latin typeface="+mj-lt"/>
          <a:ea typeface="+mj-ea"/>
          <a:cs typeface="+mj-cs"/>
        </a:defRPr>
      </a:lvl1pPr>
      <a:lvl2pPr algn="r" rtl="0" eaLnBrk="1" fontAlgn="base" hangingPunct="1">
        <a:spcBef>
          <a:spcPct val="0"/>
        </a:spcBef>
        <a:spcAft>
          <a:spcPct val="0"/>
        </a:spcAft>
        <a:defRPr sz="3200">
          <a:solidFill>
            <a:srgbClr val="5F5F5F"/>
          </a:solidFill>
          <a:latin typeface="Arial" charset="0"/>
        </a:defRPr>
      </a:lvl2pPr>
      <a:lvl3pPr algn="r" rtl="0" eaLnBrk="1" fontAlgn="base" hangingPunct="1">
        <a:spcBef>
          <a:spcPct val="0"/>
        </a:spcBef>
        <a:spcAft>
          <a:spcPct val="0"/>
        </a:spcAft>
        <a:defRPr sz="3200">
          <a:solidFill>
            <a:srgbClr val="5F5F5F"/>
          </a:solidFill>
          <a:latin typeface="Arial" charset="0"/>
        </a:defRPr>
      </a:lvl3pPr>
      <a:lvl4pPr algn="r" rtl="0" eaLnBrk="1" fontAlgn="base" hangingPunct="1">
        <a:spcBef>
          <a:spcPct val="0"/>
        </a:spcBef>
        <a:spcAft>
          <a:spcPct val="0"/>
        </a:spcAft>
        <a:defRPr sz="3200">
          <a:solidFill>
            <a:srgbClr val="5F5F5F"/>
          </a:solidFill>
          <a:latin typeface="Arial" charset="0"/>
        </a:defRPr>
      </a:lvl4pPr>
      <a:lvl5pPr algn="r" rtl="0" eaLnBrk="1" fontAlgn="base" hangingPunct="1">
        <a:spcBef>
          <a:spcPct val="0"/>
        </a:spcBef>
        <a:spcAft>
          <a:spcPct val="0"/>
        </a:spcAft>
        <a:defRPr sz="3200">
          <a:solidFill>
            <a:srgbClr val="5F5F5F"/>
          </a:solidFill>
          <a:latin typeface="Arial" charset="0"/>
        </a:defRPr>
      </a:lvl5pPr>
      <a:lvl6pPr marL="457200" algn="r" rtl="0" eaLnBrk="1" fontAlgn="base" hangingPunct="1">
        <a:spcBef>
          <a:spcPct val="0"/>
        </a:spcBef>
        <a:spcAft>
          <a:spcPct val="0"/>
        </a:spcAft>
        <a:defRPr sz="3200">
          <a:solidFill>
            <a:srgbClr val="5F5F5F"/>
          </a:solidFill>
          <a:latin typeface="Arial" charset="0"/>
        </a:defRPr>
      </a:lvl6pPr>
      <a:lvl7pPr marL="914400" algn="r" rtl="0" eaLnBrk="1" fontAlgn="base" hangingPunct="1">
        <a:spcBef>
          <a:spcPct val="0"/>
        </a:spcBef>
        <a:spcAft>
          <a:spcPct val="0"/>
        </a:spcAft>
        <a:defRPr sz="3200">
          <a:solidFill>
            <a:srgbClr val="5F5F5F"/>
          </a:solidFill>
          <a:latin typeface="Arial" charset="0"/>
        </a:defRPr>
      </a:lvl7pPr>
      <a:lvl8pPr marL="1371600" algn="r" rtl="0" eaLnBrk="1" fontAlgn="base" hangingPunct="1">
        <a:spcBef>
          <a:spcPct val="0"/>
        </a:spcBef>
        <a:spcAft>
          <a:spcPct val="0"/>
        </a:spcAft>
        <a:defRPr sz="3200">
          <a:solidFill>
            <a:srgbClr val="5F5F5F"/>
          </a:solidFill>
          <a:latin typeface="Arial" charset="0"/>
        </a:defRPr>
      </a:lvl8pPr>
      <a:lvl9pPr marL="1828800" algn="r" rtl="0" eaLnBrk="1" fontAlgn="base" hangingPunct="1">
        <a:spcBef>
          <a:spcPct val="0"/>
        </a:spcBef>
        <a:spcAft>
          <a:spcPct val="0"/>
        </a:spcAft>
        <a:defRPr sz="3200">
          <a:solidFill>
            <a:srgbClr val="5F5F5F"/>
          </a:solidFill>
          <a:latin typeface="Arial" charset="0"/>
        </a:defRPr>
      </a:lvl9pPr>
    </p:titleStyle>
    <p:bodyStyle>
      <a:lvl1pPr marL="342900" indent="-342900" algn="l" rtl="0" eaLnBrk="1" fontAlgn="base" hangingPunct="1">
        <a:spcBef>
          <a:spcPct val="20000"/>
        </a:spcBef>
        <a:spcAft>
          <a:spcPct val="0"/>
        </a:spcAft>
        <a:buChar char="•"/>
        <a:defRPr sz="3200">
          <a:solidFill>
            <a:srgbClr val="5F5F5F"/>
          </a:solidFill>
          <a:latin typeface="+mn-lt"/>
          <a:ea typeface="+mn-ea"/>
          <a:cs typeface="+mn-cs"/>
        </a:defRPr>
      </a:lvl1pPr>
      <a:lvl2pPr marL="742950" indent="-285750" algn="l" rtl="0" eaLnBrk="1" fontAlgn="base" hangingPunct="1">
        <a:spcBef>
          <a:spcPct val="20000"/>
        </a:spcBef>
        <a:spcAft>
          <a:spcPct val="0"/>
        </a:spcAft>
        <a:buChar char="–"/>
        <a:defRPr sz="2500" b="1">
          <a:solidFill>
            <a:schemeClr val="tx1"/>
          </a:solidFill>
          <a:latin typeface="+mn-lt"/>
        </a:defRPr>
      </a:lvl2pPr>
      <a:lvl3pPr marL="1143000" indent="-228600" algn="l" rtl="0" eaLnBrk="1" fontAlgn="base" hangingPunct="1">
        <a:spcBef>
          <a:spcPct val="20000"/>
        </a:spcBef>
        <a:spcAft>
          <a:spcPct val="0"/>
        </a:spcAft>
        <a:buChar char="•"/>
        <a:defRPr sz="2400">
          <a:solidFill>
            <a:srgbClr val="333333"/>
          </a:solidFill>
          <a:latin typeface="+mn-lt"/>
        </a:defRPr>
      </a:lvl3pPr>
      <a:lvl4pPr marL="1600200" indent="-228600" algn="l" rtl="0" eaLnBrk="1" fontAlgn="base" hangingPunct="1">
        <a:spcBef>
          <a:spcPct val="20000"/>
        </a:spcBef>
        <a:spcAft>
          <a:spcPct val="0"/>
        </a:spcAft>
        <a:buChar char="–"/>
        <a:defRPr sz="2000">
          <a:solidFill>
            <a:srgbClr val="5F5F5F"/>
          </a:solidFill>
          <a:latin typeface="+mn-lt"/>
        </a:defRPr>
      </a:lvl4pPr>
      <a:lvl5pPr marL="2057400" indent="-228600" algn="l" rtl="0" eaLnBrk="1" fontAlgn="base" hangingPunct="1">
        <a:spcBef>
          <a:spcPct val="20000"/>
        </a:spcBef>
        <a:spcAft>
          <a:spcPct val="0"/>
        </a:spcAft>
        <a:buChar char="»"/>
        <a:defRPr b="1">
          <a:solidFill>
            <a:srgbClr val="FEAE00"/>
          </a:solidFill>
          <a:latin typeface="+mn-lt"/>
        </a:defRPr>
      </a:lvl5pPr>
      <a:lvl6pPr marL="2514600" indent="-228600" algn="l" rtl="0" eaLnBrk="1" fontAlgn="base" hangingPunct="1">
        <a:spcBef>
          <a:spcPct val="20000"/>
        </a:spcBef>
        <a:spcAft>
          <a:spcPct val="0"/>
        </a:spcAft>
        <a:buChar char="»"/>
        <a:defRPr b="1">
          <a:solidFill>
            <a:srgbClr val="FEAE00"/>
          </a:solidFill>
          <a:latin typeface="+mn-lt"/>
        </a:defRPr>
      </a:lvl6pPr>
      <a:lvl7pPr marL="2971800" indent="-228600" algn="l" rtl="0" eaLnBrk="1" fontAlgn="base" hangingPunct="1">
        <a:spcBef>
          <a:spcPct val="20000"/>
        </a:spcBef>
        <a:spcAft>
          <a:spcPct val="0"/>
        </a:spcAft>
        <a:buChar char="»"/>
        <a:defRPr b="1">
          <a:solidFill>
            <a:srgbClr val="FEAE00"/>
          </a:solidFill>
          <a:latin typeface="+mn-lt"/>
        </a:defRPr>
      </a:lvl7pPr>
      <a:lvl8pPr marL="3429000" indent="-228600" algn="l" rtl="0" eaLnBrk="1" fontAlgn="base" hangingPunct="1">
        <a:spcBef>
          <a:spcPct val="20000"/>
        </a:spcBef>
        <a:spcAft>
          <a:spcPct val="0"/>
        </a:spcAft>
        <a:buChar char="»"/>
        <a:defRPr b="1">
          <a:solidFill>
            <a:srgbClr val="FEAE00"/>
          </a:solidFill>
          <a:latin typeface="+mn-lt"/>
        </a:defRPr>
      </a:lvl8pPr>
      <a:lvl9pPr marL="3886200" indent="-228600" algn="l" rtl="0" eaLnBrk="1" fontAlgn="base" hangingPunct="1">
        <a:spcBef>
          <a:spcPct val="20000"/>
        </a:spcBef>
        <a:spcAft>
          <a:spcPct val="0"/>
        </a:spcAft>
        <a:buChar char="»"/>
        <a:defRPr b="1">
          <a:solidFill>
            <a:srgbClr val="FEAE00"/>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francis.szabo@spw.wallonie.be" TargetMode="External"/><Relationship Id="rId2" Type="http://schemas.openxmlformats.org/officeDocument/2006/relationships/hyperlink" Target="mailto:nathalie.spruyt@wse.vlaanderen.be"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ChangeArrowheads="1"/>
          </p:cNvSpPr>
          <p:nvPr/>
        </p:nvSpPr>
        <p:spPr bwMode="auto">
          <a:xfrm>
            <a:off x="215900" y="230188"/>
            <a:ext cx="2735263" cy="3656012"/>
          </a:xfrm>
          <a:prstGeom prst="rect">
            <a:avLst/>
          </a:prstGeom>
          <a:solidFill>
            <a:srgbClr val="FEAE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BE"/>
          </a:p>
        </p:txBody>
      </p:sp>
      <p:sp>
        <p:nvSpPr>
          <p:cNvPr id="2050" name="Rectangle 2"/>
          <p:cNvSpPr>
            <a:spLocks noGrp="1" noChangeArrowheads="1"/>
          </p:cNvSpPr>
          <p:nvPr>
            <p:ph type="ctrTitle"/>
          </p:nvPr>
        </p:nvSpPr>
        <p:spPr>
          <a:xfrm>
            <a:off x="82550" y="3962400"/>
            <a:ext cx="8458200" cy="1066800"/>
          </a:xfrm>
        </p:spPr>
        <p:txBody>
          <a:bodyPr/>
          <a:lstStyle/>
          <a:p>
            <a:pPr algn="l"/>
            <a:r>
              <a:rPr lang="nl-BE" sz="3600" dirty="0" smtClean="0">
                <a:solidFill>
                  <a:schemeClr val="tx1"/>
                </a:solidFill>
              </a:rPr>
              <a:t>Werkgroep activering</a:t>
            </a:r>
            <a:endParaRPr lang="en-GB" altLang="fr-FR" sz="3400" dirty="0">
              <a:solidFill>
                <a:schemeClr val="tx1"/>
              </a:solidFill>
            </a:endParaRPr>
          </a:p>
        </p:txBody>
      </p:sp>
      <p:sp>
        <p:nvSpPr>
          <p:cNvPr id="2051" name="Rectangle 3"/>
          <p:cNvSpPr>
            <a:spLocks noGrp="1" noChangeArrowheads="1"/>
          </p:cNvSpPr>
          <p:nvPr>
            <p:ph type="subTitle" idx="1"/>
          </p:nvPr>
        </p:nvSpPr>
        <p:spPr>
          <a:xfrm>
            <a:off x="82550" y="4724400"/>
            <a:ext cx="8458200" cy="609600"/>
          </a:xfrm>
        </p:spPr>
        <p:txBody>
          <a:bodyPr/>
          <a:lstStyle/>
          <a:p>
            <a:pPr algn="l"/>
            <a:r>
              <a:rPr lang="en-GB" altLang="fr-FR" sz="2000" b="1" dirty="0" smtClean="0">
                <a:solidFill>
                  <a:srgbClr val="808080"/>
                </a:solidFill>
              </a:rPr>
              <a:t>2 </a:t>
            </a:r>
            <a:r>
              <a:rPr lang="en-GB" altLang="fr-FR" sz="2000" b="1" dirty="0" err="1" smtClean="0">
                <a:solidFill>
                  <a:srgbClr val="808080"/>
                </a:solidFill>
              </a:rPr>
              <a:t>april</a:t>
            </a:r>
            <a:r>
              <a:rPr lang="en-GB" altLang="fr-FR" sz="2000" b="1" dirty="0" smtClean="0">
                <a:solidFill>
                  <a:srgbClr val="808080"/>
                </a:solidFill>
              </a:rPr>
              <a:t> 2015</a:t>
            </a:r>
            <a:endParaRPr lang="en-GB" altLang="fr-FR" sz="2000" b="1" dirty="0">
              <a:solidFill>
                <a:srgbClr val="808080"/>
              </a:solidFill>
            </a:endParaRPr>
          </a:p>
        </p:txBody>
      </p:sp>
      <p:pic>
        <p:nvPicPr>
          <p:cNvPr id="2054" name="Picture 6" descr="POD_logo_gro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5562600"/>
            <a:ext cx="1968500" cy="105727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ppt_cover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30188"/>
            <a:ext cx="5988050" cy="36560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nl-BE" sz="4000" b="0" i="0" u="none" strike="noStrike" kern="1200" cap="none" spc="0" normalizeH="0" baseline="0" noProof="0" dirty="0" smtClean="0">
                <a:ln>
                  <a:noFill/>
                </a:ln>
                <a:solidFill>
                  <a:prstClr val="black"/>
                </a:solidFill>
                <a:effectLst/>
                <a:uLnTx/>
                <a:uFillTx/>
                <a:latin typeface="Calibri"/>
              </a:rPr>
              <a:t>Financiering</a:t>
            </a:r>
            <a:endParaRPr lang="fr-BE" dirty="0"/>
          </a:p>
        </p:txBody>
      </p:sp>
      <p:sp>
        <p:nvSpPr>
          <p:cNvPr id="3" name="Espace réservé du contenu 2"/>
          <p:cNvSpPr>
            <a:spLocks noGrp="1"/>
          </p:cNvSpPr>
          <p:nvPr>
            <p:ph idx="1"/>
          </p:nvPr>
        </p:nvSpPr>
        <p:spPr>
          <a:xfrm>
            <a:off x="685800" y="1143000"/>
            <a:ext cx="7772400" cy="5166320"/>
          </a:xfrm>
        </p:spPr>
        <p:txBody>
          <a:bodyPr/>
          <a:lstStyle/>
          <a:p>
            <a:pPr marL="0" lvl="1" indent="0" fontAlgn="auto">
              <a:spcAft>
                <a:spcPts val="0"/>
              </a:spcAft>
              <a:buNone/>
            </a:pPr>
            <a:r>
              <a:rPr kumimoji="0" lang="nl-BE" sz="2800" i="0" u="none" strike="noStrike" kern="1200" cap="none" spc="0" normalizeH="0" baseline="0" noProof="0" dirty="0" smtClean="0">
                <a:ln>
                  <a:noFill/>
                </a:ln>
                <a:solidFill>
                  <a:prstClr val="black"/>
                </a:solidFill>
                <a:effectLst/>
                <a:uLnTx/>
                <a:uFillTx/>
                <a:latin typeface="Calibri"/>
              </a:rPr>
              <a:t>Cluster</a:t>
            </a:r>
            <a:endParaRPr kumimoji="0" lang="nl-BE" sz="3200" i="0" u="none" strike="noStrike" kern="1200" cap="none" spc="0" normalizeH="0" baseline="0" noProof="0" dirty="0" smtClean="0">
              <a:ln>
                <a:noFill/>
              </a:ln>
              <a:solidFill>
                <a:prstClr val="black"/>
              </a:solidFill>
              <a:effectLst/>
              <a:uLnTx/>
              <a:uFillTx/>
              <a:latin typeface="Calibri"/>
            </a:endParaRPr>
          </a:p>
          <a:p>
            <a:pPr lvl="0" fontAlgn="auto">
              <a:spcAft>
                <a:spcPts val="0"/>
              </a:spcAft>
              <a:buFont typeface="Arial" panose="020B0604020202020204" pitchFamily="34" charset="0"/>
              <a:buChar char="•"/>
            </a:pPr>
            <a:r>
              <a:rPr lang="fr-FR" sz="2800" kern="1200" dirty="0" smtClean="0">
                <a:solidFill>
                  <a:prstClr val="black"/>
                </a:solidFill>
                <a:latin typeface="Calibri"/>
              </a:rPr>
              <a:t>In 2014: </a:t>
            </a:r>
            <a:r>
              <a:rPr lang="fr-FR" sz="2800" kern="1200" dirty="0" err="1" smtClean="0">
                <a:solidFill>
                  <a:prstClr val="black"/>
                </a:solidFill>
                <a:latin typeface="Calibri"/>
              </a:rPr>
              <a:t>mogelijkheid</a:t>
            </a:r>
            <a:r>
              <a:rPr lang="fr-FR" sz="2800" kern="1200" dirty="0" smtClean="0">
                <a:solidFill>
                  <a:prstClr val="black"/>
                </a:solidFill>
                <a:latin typeface="Calibri"/>
              </a:rPr>
              <a:t> </a:t>
            </a:r>
            <a:r>
              <a:rPr lang="fr-FR" sz="2800" kern="1200" dirty="0" err="1" smtClean="0">
                <a:solidFill>
                  <a:prstClr val="black"/>
                </a:solidFill>
                <a:latin typeface="Calibri"/>
              </a:rPr>
              <a:t>voor</a:t>
            </a:r>
            <a:r>
              <a:rPr lang="fr-FR" sz="2800" kern="1200" dirty="0" smtClean="0">
                <a:solidFill>
                  <a:prstClr val="black"/>
                </a:solidFill>
                <a:latin typeface="Calibri"/>
              </a:rPr>
              <a:t> </a:t>
            </a:r>
            <a:r>
              <a:rPr lang="fr-FR" sz="2800" kern="1200" dirty="0" err="1" smtClean="0">
                <a:solidFill>
                  <a:prstClr val="black"/>
                </a:solidFill>
                <a:latin typeface="Calibri"/>
              </a:rPr>
              <a:t>aanwerving</a:t>
            </a:r>
            <a:r>
              <a:rPr lang="fr-FR" sz="2800" kern="1200" dirty="0" smtClean="0">
                <a:solidFill>
                  <a:prstClr val="black"/>
                </a:solidFill>
                <a:latin typeface="Calibri"/>
              </a:rPr>
              <a:t> </a:t>
            </a:r>
            <a:r>
              <a:rPr lang="fr-FR" sz="2800" kern="1200" dirty="0" err="1" smtClean="0">
                <a:solidFill>
                  <a:prstClr val="black"/>
                </a:solidFill>
                <a:latin typeface="Calibri"/>
              </a:rPr>
              <a:t>startbaner</a:t>
            </a:r>
            <a:r>
              <a:rPr lang="fr-FR" sz="2800" kern="1200" dirty="0" smtClean="0">
                <a:solidFill>
                  <a:prstClr val="black"/>
                </a:solidFill>
                <a:latin typeface="Calibri"/>
              </a:rPr>
              <a:t> per cluster:</a:t>
            </a:r>
          </a:p>
          <a:p>
            <a:pPr marL="0" lvl="0" indent="0" fontAlgn="auto">
              <a:spcAft>
                <a:spcPts val="0"/>
              </a:spcAft>
              <a:buNone/>
            </a:pPr>
            <a:r>
              <a:rPr lang="fr-FR" sz="2800" kern="1200" dirty="0">
                <a:solidFill>
                  <a:prstClr val="black"/>
                </a:solidFill>
                <a:latin typeface="Calibri"/>
              </a:rPr>
              <a:t>	</a:t>
            </a:r>
            <a:r>
              <a:rPr lang="fr-FR" sz="2800" kern="1200" dirty="0" smtClean="0">
                <a:solidFill>
                  <a:prstClr val="black"/>
                </a:solidFill>
                <a:latin typeface="Calibri"/>
              </a:rPr>
              <a:t>=&gt; </a:t>
            </a:r>
            <a:r>
              <a:rPr lang="fr-FR" sz="2800" kern="1200" dirty="0" err="1" smtClean="0">
                <a:solidFill>
                  <a:prstClr val="black"/>
                </a:solidFill>
                <a:latin typeface="Calibri"/>
              </a:rPr>
              <a:t>vf</a:t>
            </a:r>
            <a:r>
              <a:rPr lang="fr-FR" sz="2800" kern="1200" dirty="0" smtClean="0">
                <a:solidFill>
                  <a:prstClr val="black"/>
                </a:solidFill>
                <a:latin typeface="Calibri"/>
              </a:rPr>
              <a:t>. 1 </a:t>
            </a:r>
            <a:r>
              <a:rPr lang="fr-FR" sz="2800" kern="1200" dirty="0" err="1" smtClean="0">
                <a:solidFill>
                  <a:prstClr val="black"/>
                </a:solidFill>
                <a:latin typeface="Calibri"/>
              </a:rPr>
              <a:t>april</a:t>
            </a:r>
            <a:r>
              <a:rPr lang="fr-FR" sz="2800" kern="1200" dirty="0" smtClean="0">
                <a:solidFill>
                  <a:prstClr val="black"/>
                </a:solidFill>
                <a:latin typeface="Calibri"/>
              </a:rPr>
              <a:t> </a:t>
            </a:r>
            <a:r>
              <a:rPr lang="fr-FR" sz="2800" kern="1200" dirty="0" err="1" smtClean="0">
                <a:solidFill>
                  <a:prstClr val="black"/>
                </a:solidFill>
                <a:latin typeface="Calibri"/>
              </a:rPr>
              <a:t>bevoegheid</a:t>
            </a:r>
            <a:r>
              <a:rPr lang="fr-FR" sz="2800" kern="1200" dirty="0" smtClean="0">
                <a:solidFill>
                  <a:prstClr val="black"/>
                </a:solidFill>
                <a:latin typeface="Calibri"/>
              </a:rPr>
              <a:t> van de </a:t>
            </a:r>
            <a:r>
              <a:rPr lang="fr-FR" sz="2800" kern="1200" dirty="0" err="1" smtClean="0">
                <a:solidFill>
                  <a:prstClr val="black"/>
                </a:solidFill>
                <a:latin typeface="Calibri"/>
              </a:rPr>
              <a:t>regio’s</a:t>
            </a:r>
            <a:endParaRPr lang="fr-FR" sz="2800" kern="1200" dirty="0" smtClean="0">
              <a:solidFill>
                <a:prstClr val="black"/>
              </a:solidFill>
              <a:latin typeface="Calibri"/>
            </a:endParaRPr>
          </a:p>
          <a:p>
            <a:pPr marL="0" lvl="0" indent="0" fontAlgn="auto">
              <a:spcAft>
                <a:spcPts val="0"/>
              </a:spcAft>
              <a:buNone/>
            </a:pPr>
            <a:r>
              <a:rPr lang="fr-FR" sz="2800" kern="1200" dirty="0">
                <a:solidFill>
                  <a:prstClr val="black"/>
                </a:solidFill>
                <a:latin typeface="Calibri"/>
              </a:rPr>
              <a:t>	</a:t>
            </a:r>
            <a:r>
              <a:rPr lang="fr-FR" sz="2800" kern="1200" dirty="0" smtClean="0">
                <a:solidFill>
                  <a:prstClr val="black"/>
                </a:solidFill>
                <a:latin typeface="Calibri"/>
              </a:rPr>
              <a:t>=&gt; </a:t>
            </a:r>
            <a:r>
              <a:rPr lang="fr-FR" sz="2800" kern="1200" dirty="0" err="1" smtClean="0">
                <a:solidFill>
                  <a:prstClr val="black"/>
                </a:solidFill>
                <a:latin typeface="Calibri"/>
              </a:rPr>
              <a:t>schuldvorderingen</a:t>
            </a:r>
            <a:r>
              <a:rPr lang="fr-FR" sz="2800" kern="1200" dirty="0" smtClean="0">
                <a:solidFill>
                  <a:prstClr val="black"/>
                </a:solidFill>
                <a:latin typeface="Calibri"/>
              </a:rPr>
              <a:t> </a:t>
            </a:r>
            <a:r>
              <a:rPr lang="fr-FR" sz="2800" kern="1200" dirty="0" err="1" smtClean="0">
                <a:solidFill>
                  <a:prstClr val="black"/>
                </a:solidFill>
                <a:latin typeface="Calibri"/>
              </a:rPr>
              <a:t>doorsturen</a:t>
            </a:r>
            <a:r>
              <a:rPr lang="fr-FR" sz="2800" kern="1200" dirty="0" smtClean="0">
                <a:solidFill>
                  <a:prstClr val="black"/>
                </a:solidFill>
                <a:latin typeface="Calibri"/>
              </a:rPr>
              <a:t> </a:t>
            </a:r>
            <a:r>
              <a:rPr lang="fr-FR" sz="2800" kern="1200" dirty="0" err="1" smtClean="0">
                <a:solidFill>
                  <a:prstClr val="black"/>
                </a:solidFill>
                <a:latin typeface="Calibri"/>
              </a:rPr>
              <a:t>naar</a:t>
            </a:r>
            <a:endParaRPr lang="fr-FR" sz="2800" kern="1200" dirty="0" smtClean="0">
              <a:solidFill>
                <a:prstClr val="black"/>
              </a:solidFill>
              <a:latin typeface="Calibri"/>
            </a:endParaRPr>
          </a:p>
          <a:p>
            <a:pPr marL="0" lvl="0" indent="0" fontAlgn="auto">
              <a:spcAft>
                <a:spcPts val="0"/>
              </a:spcAft>
              <a:buNone/>
            </a:pPr>
            <a:r>
              <a:rPr lang="fr-FR" sz="2800" kern="1200" dirty="0">
                <a:solidFill>
                  <a:prstClr val="black"/>
                </a:solidFill>
                <a:latin typeface="Calibri"/>
              </a:rPr>
              <a:t>	</a:t>
            </a:r>
            <a:r>
              <a:rPr lang="fr-FR" sz="2000" kern="1200" dirty="0" smtClean="0">
                <a:solidFill>
                  <a:prstClr val="black"/>
                </a:solidFill>
                <a:latin typeface="Calibri"/>
              </a:rPr>
              <a:t>VL: </a:t>
            </a:r>
            <a:r>
              <a:rPr lang="fr-FR" sz="2000" kern="1200" dirty="0" smtClean="0">
                <a:solidFill>
                  <a:prstClr val="black"/>
                </a:solidFill>
                <a:latin typeface="Calibri"/>
                <a:hlinkClick r:id="rId2"/>
              </a:rPr>
              <a:t>nathalie.spruyt@wse.vlaanderen.be</a:t>
            </a:r>
            <a:r>
              <a:rPr lang="fr-FR" sz="2000" kern="1200" dirty="0" smtClean="0">
                <a:solidFill>
                  <a:prstClr val="black"/>
                </a:solidFill>
                <a:latin typeface="Calibri"/>
              </a:rPr>
              <a:t> (WSE)</a:t>
            </a:r>
            <a:endParaRPr lang="fr-FR" sz="2000" kern="1200" dirty="0">
              <a:solidFill>
                <a:prstClr val="black"/>
              </a:solidFill>
              <a:latin typeface="Calibri"/>
            </a:endParaRPr>
          </a:p>
          <a:p>
            <a:pPr marL="0" lvl="0" indent="0" fontAlgn="auto">
              <a:spcAft>
                <a:spcPts val="0"/>
              </a:spcAft>
              <a:buNone/>
            </a:pPr>
            <a:r>
              <a:rPr lang="fr-FR" sz="2000" kern="1200" dirty="0">
                <a:solidFill>
                  <a:prstClr val="black"/>
                </a:solidFill>
                <a:latin typeface="Calibri"/>
              </a:rPr>
              <a:t>	</a:t>
            </a:r>
            <a:r>
              <a:rPr lang="fr-FR" sz="2000" kern="1200" dirty="0" smtClean="0">
                <a:solidFill>
                  <a:prstClr val="black"/>
                </a:solidFill>
                <a:latin typeface="Calibri"/>
              </a:rPr>
              <a:t>WL: </a:t>
            </a:r>
            <a:r>
              <a:rPr lang="fr-FR" sz="2000" kern="1200" dirty="0" smtClean="0">
                <a:solidFill>
                  <a:prstClr val="black"/>
                </a:solidFill>
                <a:latin typeface="Calibri"/>
                <a:hlinkClick r:id="rId3"/>
              </a:rPr>
              <a:t>francis.szabo@spw.wallonie.be</a:t>
            </a:r>
            <a:r>
              <a:rPr lang="fr-FR" sz="2000" kern="1200" dirty="0" smtClean="0">
                <a:solidFill>
                  <a:prstClr val="black"/>
                </a:solidFill>
                <a:latin typeface="Calibri"/>
              </a:rPr>
              <a:t> (DGO 06)</a:t>
            </a:r>
          </a:p>
          <a:p>
            <a:pPr marL="0" lvl="0" indent="0" fontAlgn="auto">
              <a:spcAft>
                <a:spcPts val="0"/>
              </a:spcAft>
              <a:buNone/>
            </a:pPr>
            <a:endParaRPr lang="nl-NL" sz="2800" kern="1200" dirty="0">
              <a:solidFill>
                <a:prstClr val="black"/>
              </a:solidFill>
              <a:latin typeface="Calibri"/>
            </a:endParaRPr>
          </a:p>
          <a:p>
            <a:endParaRPr lang="fr-BE" dirty="0"/>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9308" y="2708921"/>
            <a:ext cx="570945"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hthoek 3"/>
          <p:cNvSpPr/>
          <p:nvPr/>
        </p:nvSpPr>
        <p:spPr>
          <a:xfrm>
            <a:off x="683568" y="4725144"/>
            <a:ext cx="7560840" cy="100811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auto">
              <a:spcBef>
                <a:spcPct val="20000"/>
              </a:spcBef>
              <a:spcAft>
                <a:spcPts val="0"/>
              </a:spcAft>
            </a:pPr>
            <a:r>
              <a:rPr lang="nl-NL" sz="2000" b="1" dirty="0">
                <a:solidFill>
                  <a:prstClr val="black"/>
                </a:solidFill>
                <a:effectLst>
                  <a:outerShdw blurRad="38100" dist="38100" dir="2700000" algn="tl">
                    <a:srgbClr val="000000">
                      <a:alpha val="43137"/>
                    </a:srgbClr>
                  </a:outerShdw>
                </a:effectLst>
                <a:latin typeface="Calibri"/>
              </a:rPr>
              <a:t>Startbaanovereenkomsten die werden opgestart in het kader van de clusterovereenkomsten 2014, zullen verder gesubsidieerd worden tot einde contract</a:t>
            </a:r>
            <a:endParaRPr lang="fr-FR" sz="2000" b="1" dirty="0">
              <a:solidFill>
                <a:prstClr val="black"/>
              </a:solidFill>
              <a:effectLst>
                <a:outerShdw blurRad="38100" dist="38100" dir="2700000" algn="tl">
                  <a:srgbClr val="000000">
                    <a:alpha val="43137"/>
                  </a:srgbClr>
                </a:outerShdw>
              </a:effectLst>
              <a:latin typeface="Calibri"/>
            </a:endParaRPr>
          </a:p>
        </p:txBody>
      </p:sp>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5989" y="4146408"/>
            <a:ext cx="1112848" cy="503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6468" y="3717032"/>
            <a:ext cx="891891" cy="429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3020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nl-BE" sz="4000" b="0" i="0" u="none" strike="noStrike" kern="1200" cap="none" spc="0" normalizeH="0" baseline="0" noProof="0" dirty="0" smtClean="0">
                <a:ln>
                  <a:noFill/>
                </a:ln>
                <a:solidFill>
                  <a:prstClr val="black"/>
                </a:solidFill>
                <a:effectLst/>
                <a:uLnTx/>
                <a:uFillTx/>
                <a:latin typeface="Calibri"/>
              </a:rPr>
              <a:t>Subsidieperiode</a:t>
            </a:r>
            <a:endParaRPr lang="fr-BE" dirty="0"/>
          </a:p>
        </p:txBody>
      </p:sp>
      <p:sp>
        <p:nvSpPr>
          <p:cNvPr id="3" name="Espace réservé du contenu 2"/>
          <p:cNvSpPr>
            <a:spLocks noGrp="1"/>
          </p:cNvSpPr>
          <p:nvPr>
            <p:ph idx="1"/>
          </p:nvPr>
        </p:nvSpPr>
        <p:spPr/>
        <p:txBody>
          <a:bodyPr/>
          <a:lstStyle/>
          <a:p>
            <a:pPr lvl="0" fontAlgn="auto">
              <a:spcAft>
                <a:spcPts val="0"/>
              </a:spcAft>
              <a:buFont typeface="Arial" panose="020B0604020202020204" pitchFamily="34" charset="0"/>
              <a:buChar char="•"/>
            </a:pPr>
            <a:r>
              <a:rPr lang="nl-BE" kern="1200" dirty="0" smtClean="0">
                <a:solidFill>
                  <a:prstClr val="black"/>
                </a:solidFill>
                <a:latin typeface="Calibri"/>
              </a:rPr>
              <a:t>Voor beide maatregelen:</a:t>
            </a:r>
          </a:p>
          <a:p>
            <a:pPr lvl="0" fontAlgn="auto">
              <a:spcAft>
                <a:spcPts val="0"/>
              </a:spcAft>
              <a:buFont typeface="Arial" panose="020B0604020202020204" pitchFamily="34" charset="0"/>
              <a:buChar char="•"/>
            </a:pPr>
            <a:endParaRPr lang="nl-BE" kern="1200" dirty="0">
              <a:solidFill>
                <a:prstClr val="black"/>
              </a:solidFill>
              <a:latin typeface="Calibri"/>
            </a:endParaRPr>
          </a:p>
          <a:p>
            <a:pPr marL="0" indent="0">
              <a:lnSpc>
                <a:spcPct val="130000"/>
              </a:lnSpc>
              <a:spcAft>
                <a:spcPts val="0"/>
              </a:spcAft>
              <a:buNone/>
            </a:pPr>
            <a:r>
              <a:rPr lang="nl-NL" kern="1200" dirty="0">
                <a:solidFill>
                  <a:prstClr val="black"/>
                </a:solidFill>
                <a:latin typeface="Calibri"/>
              </a:rPr>
              <a:t>=&gt; 1 januari 2015 t.e.m. 31 december 2015</a:t>
            </a:r>
          </a:p>
          <a:p>
            <a:pPr marL="0" indent="0">
              <a:buNone/>
            </a:pPr>
            <a:endParaRPr lang="fr-BE" sz="2400" dirty="0"/>
          </a:p>
        </p:txBody>
      </p:sp>
    </p:spTree>
    <p:extLst>
      <p:ext uri="{BB962C8B-B14F-4D97-AF65-F5344CB8AC3E}">
        <p14:creationId xmlns:p14="http://schemas.microsoft.com/office/powerpoint/2010/main" val="2702719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1023" y="188640"/>
            <a:ext cx="7772400" cy="648072"/>
          </a:xfrm>
        </p:spPr>
        <p:txBody>
          <a:bodyPr/>
          <a:lstStyle/>
          <a:p>
            <a:r>
              <a:rPr kumimoji="0" lang="nl-BE" b="0" i="0" u="none" strike="noStrike" kern="1200" cap="none" spc="0" normalizeH="0" noProof="0" dirty="0" smtClean="0">
                <a:ln>
                  <a:noFill/>
                </a:ln>
                <a:solidFill>
                  <a:prstClr val="black"/>
                </a:solidFill>
                <a:effectLst/>
                <a:uLnTx/>
                <a:uFillTx/>
                <a:latin typeface="Calibri"/>
              </a:rPr>
              <a:t>Procedure </a:t>
            </a:r>
            <a:r>
              <a:rPr kumimoji="0" lang="nl-BE" b="0" i="0" u="none" strike="noStrike" kern="1200" cap="none" spc="0" normalizeH="0" baseline="0" noProof="0" dirty="0" smtClean="0">
                <a:ln>
                  <a:noFill/>
                </a:ln>
                <a:solidFill>
                  <a:prstClr val="black"/>
                </a:solidFill>
                <a:effectLst/>
                <a:uLnTx/>
                <a:uFillTx/>
                <a:latin typeface="Calibri"/>
              </a:rPr>
              <a:t>E-CONVENTION</a:t>
            </a:r>
            <a:r>
              <a:rPr kumimoji="0" lang="nl-BE" sz="4000" b="0" i="0" u="none" strike="noStrike" kern="1200" cap="none" spc="0" normalizeH="0" baseline="0" noProof="0" dirty="0" smtClean="0">
                <a:ln>
                  <a:noFill/>
                </a:ln>
                <a:solidFill>
                  <a:prstClr val="black"/>
                </a:solidFill>
                <a:effectLst/>
                <a:uLnTx/>
                <a:uFillTx/>
                <a:latin typeface="Calibri"/>
              </a:rPr>
              <a:t/>
            </a:r>
            <a:br>
              <a:rPr kumimoji="0" lang="nl-BE" sz="4000" b="0" i="0" u="none" strike="noStrike" kern="1200" cap="none" spc="0" normalizeH="0" baseline="0" noProof="0" dirty="0" smtClean="0">
                <a:ln>
                  <a:noFill/>
                </a:ln>
                <a:solidFill>
                  <a:prstClr val="black"/>
                </a:solidFill>
                <a:effectLst/>
                <a:uLnTx/>
                <a:uFillTx/>
                <a:latin typeface="Calibri"/>
              </a:rPr>
            </a:br>
            <a:endParaRPr lang="fr-BE" dirty="0"/>
          </a:p>
        </p:txBody>
      </p:sp>
      <p:sp>
        <p:nvSpPr>
          <p:cNvPr id="3" name="Espace réservé du contenu 2"/>
          <p:cNvSpPr>
            <a:spLocks noGrp="1"/>
          </p:cNvSpPr>
          <p:nvPr>
            <p:ph idx="1"/>
          </p:nvPr>
        </p:nvSpPr>
        <p:spPr/>
        <p:txBody>
          <a:bodyPr/>
          <a:lstStyle/>
          <a:p>
            <a:pPr lvl="0" fontAlgn="auto">
              <a:spcAft>
                <a:spcPts val="0"/>
              </a:spcAft>
              <a:buFont typeface="Arial" panose="020B0604020202020204" pitchFamily="34" charset="0"/>
              <a:buChar char="•"/>
            </a:pPr>
            <a:r>
              <a:rPr lang="fr-BE" kern="1200" dirty="0" err="1" smtClean="0">
                <a:solidFill>
                  <a:prstClr val="black"/>
                </a:solidFill>
                <a:latin typeface="Calibri"/>
              </a:rPr>
              <a:t>Opmaak</a:t>
            </a:r>
            <a:r>
              <a:rPr lang="fr-BE" kern="1200" dirty="0" smtClean="0">
                <a:solidFill>
                  <a:prstClr val="black"/>
                </a:solidFill>
                <a:latin typeface="Calibri"/>
              </a:rPr>
              <a:t> </a:t>
            </a:r>
            <a:r>
              <a:rPr lang="fr-BE" kern="1200" dirty="0" err="1" smtClean="0">
                <a:solidFill>
                  <a:prstClr val="black"/>
                </a:solidFill>
                <a:latin typeface="Calibri"/>
              </a:rPr>
              <a:t>KB’s</a:t>
            </a:r>
            <a:r>
              <a:rPr lang="fr-BE" kern="1200" dirty="0" smtClean="0">
                <a:solidFill>
                  <a:prstClr val="black"/>
                </a:solidFill>
                <a:latin typeface="Calibri"/>
              </a:rPr>
              <a:t>: ok</a:t>
            </a:r>
          </a:p>
          <a:p>
            <a:pPr marL="0" lvl="0" indent="0" fontAlgn="auto">
              <a:spcAft>
                <a:spcPts val="0"/>
              </a:spcAft>
              <a:buNone/>
            </a:pPr>
            <a:endParaRPr lang="fr-BE" kern="1200" dirty="0" smtClean="0">
              <a:solidFill>
                <a:prstClr val="black"/>
              </a:solidFill>
              <a:latin typeface="Calibri"/>
            </a:endParaRPr>
          </a:p>
          <a:p>
            <a:pPr lvl="0" fontAlgn="auto">
              <a:spcAft>
                <a:spcPts val="0"/>
              </a:spcAft>
              <a:buFont typeface="Arial" panose="020B0604020202020204" pitchFamily="34" charset="0"/>
              <a:buChar char="•"/>
            </a:pPr>
            <a:r>
              <a:rPr lang="fr-BE" kern="1200" dirty="0" err="1" smtClean="0">
                <a:solidFill>
                  <a:prstClr val="black"/>
                </a:solidFill>
                <a:latin typeface="Calibri"/>
              </a:rPr>
              <a:t>Advies</a:t>
            </a:r>
            <a:r>
              <a:rPr lang="fr-BE" kern="1200" dirty="0" smtClean="0">
                <a:solidFill>
                  <a:prstClr val="black"/>
                </a:solidFill>
                <a:latin typeface="Calibri"/>
              </a:rPr>
              <a:t> IF: ok</a:t>
            </a:r>
          </a:p>
          <a:p>
            <a:pPr marL="0" lvl="0" indent="0" fontAlgn="auto">
              <a:spcAft>
                <a:spcPts val="0"/>
              </a:spcAft>
              <a:buNone/>
            </a:pPr>
            <a:endParaRPr lang="fr-BE" kern="1200" dirty="0" smtClean="0">
              <a:solidFill>
                <a:prstClr val="black"/>
              </a:solidFill>
              <a:latin typeface="Calibri"/>
            </a:endParaRPr>
          </a:p>
          <a:p>
            <a:pPr lvl="0" fontAlgn="auto">
              <a:spcAft>
                <a:spcPts val="0"/>
              </a:spcAft>
              <a:buFont typeface="Arial" panose="020B0604020202020204" pitchFamily="34" charset="0"/>
              <a:buChar char="•"/>
            </a:pPr>
            <a:r>
              <a:rPr lang="fr-BE" kern="1200" dirty="0" err="1" smtClean="0">
                <a:solidFill>
                  <a:prstClr val="black"/>
                </a:solidFill>
                <a:latin typeface="Calibri"/>
              </a:rPr>
              <a:t>Ondertekening</a:t>
            </a:r>
            <a:r>
              <a:rPr lang="fr-BE" kern="1200" dirty="0" smtClean="0">
                <a:solidFill>
                  <a:prstClr val="black"/>
                </a:solidFill>
                <a:latin typeface="Calibri"/>
              </a:rPr>
              <a:t> </a:t>
            </a:r>
            <a:r>
              <a:rPr lang="fr-BE" kern="1200" dirty="0" err="1" smtClean="0">
                <a:solidFill>
                  <a:prstClr val="black"/>
                </a:solidFill>
                <a:latin typeface="Calibri"/>
              </a:rPr>
              <a:t>Minister</a:t>
            </a:r>
            <a:r>
              <a:rPr lang="fr-BE" kern="1200" dirty="0" smtClean="0">
                <a:solidFill>
                  <a:prstClr val="black"/>
                </a:solidFill>
                <a:latin typeface="Calibri"/>
              </a:rPr>
              <a:t>: ok</a:t>
            </a:r>
          </a:p>
          <a:p>
            <a:pPr marL="0" lvl="0" indent="0" fontAlgn="auto">
              <a:spcAft>
                <a:spcPts val="0"/>
              </a:spcAft>
              <a:buNone/>
            </a:pPr>
            <a:endParaRPr lang="fr-BE" kern="1200" dirty="0" smtClean="0">
              <a:solidFill>
                <a:prstClr val="black"/>
              </a:solidFill>
              <a:latin typeface="Calibri"/>
            </a:endParaRPr>
          </a:p>
          <a:p>
            <a:pPr lvl="0" fontAlgn="auto">
              <a:spcAft>
                <a:spcPts val="0"/>
              </a:spcAft>
              <a:buFont typeface="Arial" panose="020B0604020202020204" pitchFamily="34" charset="0"/>
              <a:buChar char="•"/>
            </a:pPr>
            <a:r>
              <a:rPr lang="fr-BE" kern="1200" dirty="0" err="1" smtClean="0">
                <a:solidFill>
                  <a:prstClr val="black"/>
                </a:solidFill>
                <a:latin typeface="Calibri"/>
              </a:rPr>
              <a:t>Ondertekening</a:t>
            </a:r>
            <a:r>
              <a:rPr lang="fr-BE" kern="1200" dirty="0" smtClean="0">
                <a:solidFill>
                  <a:prstClr val="black"/>
                </a:solidFill>
                <a:latin typeface="Calibri"/>
              </a:rPr>
              <a:t> </a:t>
            </a:r>
            <a:r>
              <a:rPr lang="fr-BE" kern="1200" dirty="0" err="1" smtClean="0">
                <a:solidFill>
                  <a:prstClr val="black"/>
                </a:solidFill>
                <a:latin typeface="Calibri"/>
              </a:rPr>
              <a:t>Koning:ok</a:t>
            </a:r>
            <a:endParaRPr lang="fr-BE" kern="1200" dirty="0">
              <a:solidFill>
                <a:prstClr val="black"/>
              </a:solidFill>
              <a:latin typeface="Calibri"/>
            </a:endParaRPr>
          </a:p>
          <a:p>
            <a:endParaRPr lang="fr-BE" dirty="0"/>
          </a:p>
        </p:txBody>
      </p:sp>
    </p:spTree>
    <p:extLst>
      <p:ext uri="{BB962C8B-B14F-4D97-AF65-F5344CB8AC3E}">
        <p14:creationId xmlns:p14="http://schemas.microsoft.com/office/powerpoint/2010/main" val="2275439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1023" y="188640"/>
            <a:ext cx="7772400" cy="648072"/>
          </a:xfrm>
        </p:spPr>
        <p:txBody>
          <a:bodyPr/>
          <a:lstStyle/>
          <a:p>
            <a:r>
              <a:rPr kumimoji="0" lang="nl-BE" b="0" i="0" u="none" strike="noStrike" kern="1200" cap="none" spc="0" normalizeH="0" noProof="0" dirty="0" smtClean="0">
                <a:ln>
                  <a:noFill/>
                </a:ln>
                <a:solidFill>
                  <a:prstClr val="black"/>
                </a:solidFill>
                <a:effectLst/>
                <a:uLnTx/>
                <a:uFillTx/>
                <a:latin typeface="Calibri"/>
              </a:rPr>
              <a:t>Procedure </a:t>
            </a:r>
            <a:r>
              <a:rPr kumimoji="0" lang="nl-BE" b="0" i="0" u="none" strike="noStrike" kern="1200" cap="none" spc="0" normalizeH="0" baseline="0" noProof="0" dirty="0" smtClean="0">
                <a:ln>
                  <a:noFill/>
                </a:ln>
                <a:solidFill>
                  <a:prstClr val="black"/>
                </a:solidFill>
                <a:effectLst/>
                <a:uLnTx/>
                <a:uFillTx/>
                <a:latin typeface="Calibri"/>
              </a:rPr>
              <a:t>E-CONVENTION</a:t>
            </a:r>
            <a:r>
              <a:rPr kumimoji="0" lang="nl-BE" sz="4000" b="0" i="0" u="none" strike="noStrike" kern="1200" cap="none" spc="0" normalizeH="0" baseline="0" noProof="0" dirty="0" smtClean="0">
                <a:ln>
                  <a:noFill/>
                </a:ln>
                <a:solidFill>
                  <a:prstClr val="black"/>
                </a:solidFill>
                <a:effectLst/>
                <a:uLnTx/>
                <a:uFillTx/>
                <a:latin typeface="Calibri"/>
              </a:rPr>
              <a:t/>
            </a:r>
            <a:br>
              <a:rPr kumimoji="0" lang="nl-BE" sz="4000" b="0" i="0" u="none" strike="noStrike" kern="1200" cap="none" spc="0" normalizeH="0" baseline="0" noProof="0" dirty="0" smtClean="0">
                <a:ln>
                  <a:noFill/>
                </a:ln>
                <a:solidFill>
                  <a:prstClr val="black"/>
                </a:solidFill>
                <a:effectLst/>
                <a:uLnTx/>
                <a:uFillTx/>
                <a:latin typeface="Calibri"/>
              </a:rPr>
            </a:br>
            <a:endParaRPr lang="fr-BE" dirty="0"/>
          </a:p>
        </p:txBody>
      </p:sp>
      <p:sp>
        <p:nvSpPr>
          <p:cNvPr id="3" name="Espace réservé du contenu 2"/>
          <p:cNvSpPr>
            <a:spLocks noGrp="1"/>
          </p:cNvSpPr>
          <p:nvPr>
            <p:ph idx="1"/>
          </p:nvPr>
        </p:nvSpPr>
        <p:spPr/>
        <p:txBody>
          <a:bodyPr/>
          <a:lstStyle/>
          <a:p>
            <a:pPr lvl="0">
              <a:lnSpc>
                <a:spcPct val="115000"/>
              </a:lnSpc>
              <a:spcAft>
                <a:spcPts val="1000"/>
              </a:spcAft>
            </a:pPr>
            <a:r>
              <a:rPr lang="nl-NL" sz="2000" dirty="0">
                <a:solidFill>
                  <a:srgbClr val="000000"/>
                </a:solidFill>
                <a:latin typeface="Times New Roman"/>
                <a:ea typeface="Calibri"/>
                <a:cs typeface="Times New Roman"/>
              </a:rPr>
              <a:t>Intussen wordt de aanpassing van de </a:t>
            </a:r>
            <a:r>
              <a:rPr lang="nl-NL" sz="2000" dirty="0" err="1">
                <a:solidFill>
                  <a:srgbClr val="000000"/>
                </a:solidFill>
                <a:latin typeface="Times New Roman"/>
                <a:ea typeface="Calibri"/>
                <a:cs typeface="Times New Roman"/>
              </a:rPr>
              <a:t>webtoepassing</a:t>
            </a:r>
            <a:r>
              <a:rPr lang="nl-NL" sz="2000" dirty="0">
                <a:solidFill>
                  <a:srgbClr val="000000"/>
                </a:solidFill>
                <a:latin typeface="Times New Roman"/>
                <a:ea typeface="Calibri"/>
                <a:cs typeface="Times New Roman"/>
              </a:rPr>
              <a:t> voorbereid (parameters, aanpassing van model van overeenkomst, </a:t>
            </a:r>
            <a:r>
              <a:rPr lang="nl-NL" sz="2000" dirty="0" err="1">
                <a:solidFill>
                  <a:srgbClr val="000000"/>
                </a:solidFill>
                <a:latin typeface="Times New Roman"/>
                <a:ea typeface="Calibri"/>
                <a:cs typeface="Times New Roman"/>
              </a:rPr>
              <a:t>testings</a:t>
            </a:r>
            <a:r>
              <a:rPr lang="nl-NL" sz="2000" dirty="0">
                <a:solidFill>
                  <a:srgbClr val="000000"/>
                </a:solidFill>
                <a:latin typeface="Times New Roman"/>
                <a:ea typeface="Calibri"/>
                <a:cs typeface="Times New Roman"/>
              </a:rPr>
              <a:t> ...)</a:t>
            </a:r>
            <a:endParaRPr lang="fr-BE" sz="2000" dirty="0">
              <a:solidFill>
                <a:srgbClr val="000000"/>
              </a:solidFill>
              <a:latin typeface="Times New Roman"/>
              <a:ea typeface="Calibri"/>
              <a:cs typeface="Times New Roman"/>
            </a:endParaRPr>
          </a:p>
          <a:p>
            <a:pPr lvl="0" algn="just">
              <a:lnSpc>
                <a:spcPct val="130000"/>
              </a:lnSpc>
              <a:spcAft>
                <a:spcPts val="0"/>
              </a:spcAft>
            </a:pPr>
            <a:r>
              <a:rPr lang="nl-NL" sz="2000" dirty="0" smtClean="0">
                <a:solidFill>
                  <a:srgbClr val="000000"/>
                </a:solidFill>
                <a:latin typeface="Times New Roman"/>
                <a:ea typeface="Calibri"/>
                <a:cs typeface="Times New Roman"/>
              </a:rPr>
              <a:t>Eens de besluiten ondertekend zijn en de applicatie klaar is, worden </a:t>
            </a:r>
            <a:r>
              <a:rPr lang="nl-NL" sz="2000" dirty="0">
                <a:solidFill>
                  <a:srgbClr val="000000"/>
                </a:solidFill>
                <a:latin typeface="Times New Roman"/>
                <a:ea typeface="Calibri"/>
                <a:cs typeface="Times New Roman"/>
              </a:rPr>
              <a:t>de </a:t>
            </a:r>
            <a:r>
              <a:rPr lang="nl-NL" sz="2000" dirty="0" err="1">
                <a:solidFill>
                  <a:srgbClr val="000000"/>
                </a:solidFill>
                <a:latin typeface="Times New Roman"/>
                <a:ea typeface="Calibri"/>
                <a:cs typeface="Times New Roman"/>
              </a:rPr>
              <a:t>OCMW's</a:t>
            </a:r>
            <a:r>
              <a:rPr lang="nl-NL" sz="2000" dirty="0">
                <a:solidFill>
                  <a:srgbClr val="000000"/>
                </a:solidFill>
                <a:latin typeface="Times New Roman"/>
                <a:ea typeface="Calibri"/>
                <a:cs typeface="Times New Roman"/>
              </a:rPr>
              <a:t> verzocht om een ontwerp van overeenkomst in te dienen via de </a:t>
            </a:r>
            <a:r>
              <a:rPr lang="nl-NL" sz="2000" dirty="0" err="1">
                <a:solidFill>
                  <a:srgbClr val="000000"/>
                </a:solidFill>
                <a:latin typeface="Times New Roman"/>
                <a:ea typeface="Calibri"/>
                <a:cs typeface="Times New Roman"/>
              </a:rPr>
              <a:t>webtoepassing</a:t>
            </a:r>
            <a:r>
              <a:rPr lang="nl-NL" sz="2000" dirty="0">
                <a:solidFill>
                  <a:srgbClr val="000000"/>
                </a:solidFill>
                <a:latin typeface="Times New Roman"/>
                <a:ea typeface="Calibri"/>
                <a:cs typeface="Times New Roman"/>
              </a:rPr>
              <a:t> "E-</a:t>
            </a:r>
            <a:r>
              <a:rPr lang="nl-NL" sz="2000" dirty="0" err="1">
                <a:solidFill>
                  <a:srgbClr val="000000"/>
                </a:solidFill>
                <a:latin typeface="Times New Roman"/>
                <a:ea typeface="Calibri"/>
                <a:cs typeface="Times New Roman"/>
              </a:rPr>
              <a:t>convention</a:t>
            </a:r>
            <a:r>
              <a:rPr lang="nl-NL" sz="2000" dirty="0">
                <a:solidFill>
                  <a:srgbClr val="000000"/>
                </a:solidFill>
                <a:latin typeface="Times New Roman"/>
                <a:ea typeface="Calibri"/>
                <a:cs typeface="Times New Roman"/>
              </a:rPr>
              <a:t>“, toegankelijk via portaal van de Sociale Zekerheid</a:t>
            </a:r>
          </a:p>
          <a:p>
            <a:pPr marL="0" lvl="0" indent="0" algn="just">
              <a:lnSpc>
                <a:spcPct val="130000"/>
              </a:lnSpc>
              <a:spcAft>
                <a:spcPts val="0"/>
              </a:spcAft>
              <a:buNone/>
            </a:pPr>
            <a:endParaRPr lang="fr-BE" sz="2000" dirty="0">
              <a:solidFill>
                <a:srgbClr val="000000"/>
              </a:solidFill>
              <a:latin typeface="Times New Roman"/>
              <a:ea typeface="Calibri"/>
              <a:cs typeface="Times New Roman"/>
            </a:endParaRPr>
          </a:p>
          <a:p>
            <a:pPr lvl="0" algn="just">
              <a:lnSpc>
                <a:spcPct val="130000"/>
              </a:lnSpc>
              <a:spcAft>
                <a:spcPts val="0"/>
              </a:spcAft>
            </a:pPr>
            <a:r>
              <a:rPr lang="nl-NL" sz="2000" dirty="0">
                <a:solidFill>
                  <a:srgbClr val="000000"/>
                </a:solidFill>
                <a:latin typeface="Times New Roman"/>
                <a:ea typeface="Calibri"/>
                <a:cs typeface="Times New Roman"/>
              </a:rPr>
              <a:t>De </a:t>
            </a:r>
            <a:r>
              <a:rPr lang="nl-NL" sz="2000" dirty="0" err="1">
                <a:solidFill>
                  <a:srgbClr val="000000"/>
                </a:solidFill>
                <a:latin typeface="Times New Roman"/>
                <a:ea typeface="Calibri"/>
                <a:cs typeface="Times New Roman"/>
              </a:rPr>
              <a:t>OCMW’s</a:t>
            </a:r>
            <a:r>
              <a:rPr lang="nl-NL" sz="2000" dirty="0">
                <a:solidFill>
                  <a:srgbClr val="000000"/>
                </a:solidFill>
                <a:latin typeface="Times New Roman"/>
                <a:ea typeface="Calibri"/>
                <a:cs typeface="Times New Roman"/>
              </a:rPr>
              <a:t> ontvangen een brief die hen informeert over de </a:t>
            </a:r>
            <a:r>
              <a:rPr lang="nl-NL" sz="2000" dirty="0" smtClean="0">
                <a:solidFill>
                  <a:srgbClr val="000000"/>
                </a:solidFill>
                <a:latin typeface="Times New Roman"/>
                <a:ea typeface="Calibri"/>
                <a:cs typeface="Times New Roman"/>
              </a:rPr>
              <a:t>te volgen procedure en </a:t>
            </a:r>
            <a:r>
              <a:rPr lang="nl-NL" sz="2000" dirty="0">
                <a:solidFill>
                  <a:srgbClr val="000000"/>
                </a:solidFill>
                <a:latin typeface="Times New Roman"/>
                <a:ea typeface="Calibri"/>
                <a:cs typeface="Times New Roman"/>
              </a:rPr>
              <a:t>over de </a:t>
            </a:r>
            <a:r>
              <a:rPr lang="nl-NL" sz="2000" dirty="0" smtClean="0">
                <a:solidFill>
                  <a:srgbClr val="000000"/>
                </a:solidFill>
                <a:latin typeface="Times New Roman"/>
                <a:ea typeface="Calibri"/>
                <a:cs typeface="Times New Roman"/>
              </a:rPr>
              <a:t>na te leven termijn om het ontwerp </a:t>
            </a:r>
            <a:r>
              <a:rPr lang="nl-NL" sz="2000" dirty="0">
                <a:solidFill>
                  <a:srgbClr val="000000"/>
                </a:solidFill>
                <a:latin typeface="Times New Roman"/>
                <a:ea typeface="Calibri"/>
                <a:cs typeface="Times New Roman"/>
              </a:rPr>
              <a:t>van overeenkomst in te dienen.</a:t>
            </a:r>
            <a:endParaRPr lang="fr-BE" sz="2000" dirty="0">
              <a:solidFill>
                <a:srgbClr val="000000"/>
              </a:solidFill>
              <a:latin typeface="Times New Roman"/>
              <a:ea typeface="Calibri"/>
              <a:cs typeface="Times New Roman"/>
            </a:endParaRPr>
          </a:p>
          <a:p>
            <a:endParaRPr lang="fr-BE" dirty="0"/>
          </a:p>
        </p:txBody>
      </p:sp>
    </p:spTree>
    <p:extLst>
      <p:ext uri="{BB962C8B-B14F-4D97-AF65-F5344CB8AC3E}">
        <p14:creationId xmlns:p14="http://schemas.microsoft.com/office/powerpoint/2010/main" val="3948515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z="4000" kern="1200" dirty="0" smtClean="0">
                <a:solidFill>
                  <a:prstClr val="black"/>
                </a:solidFill>
                <a:latin typeface="Calibri"/>
              </a:rPr>
              <a:t>Procedure E-CONVENTION</a:t>
            </a:r>
            <a:r>
              <a:rPr lang="nl-BE" sz="4000" kern="1200" dirty="0">
                <a:solidFill>
                  <a:prstClr val="black"/>
                </a:solidFill>
                <a:latin typeface="Calibri"/>
              </a:rPr>
              <a:t/>
            </a:r>
            <a:br>
              <a:rPr lang="nl-BE" sz="4000" kern="1200" dirty="0">
                <a:solidFill>
                  <a:prstClr val="black"/>
                </a:solidFill>
                <a:latin typeface="Calibri"/>
              </a:rPr>
            </a:br>
            <a:endParaRPr lang="fr-BE" dirty="0"/>
          </a:p>
        </p:txBody>
      </p:sp>
      <p:sp>
        <p:nvSpPr>
          <p:cNvPr id="3" name="Espace réservé du contenu 2"/>
          <p:cNvSpPr>
            <a:spLocks noGrp="1"/>
          </p:cNvSpPr>
          <p:nvPr>
            <p:ph idx="1"/>
          </p:nvPr>
        </p:nvSpPr>
        <p:spPr>
          <a:xfrm>
            <a:off x="685800" y="1143000"/>
            <a:ext cx="7772400" cy="4878288"/>
          </a:xfrm>
        </p:spPr>
        <p:txBody>
          <a:bodyPr/>
          <a:lstStyle/>
          <a:p>
            <a:pPr lvl="0" fontAlgn="auto">
              <a:spcAft>
                <a:spcPts val="0"/>
              </a:spcAft>
              <a:buFont typeface="Arial" panose="020B0604020202020204" pitchFamily="34" charset="0"/>
              <a:buChar char="•"/>
            </a:pPr>
            <a:r>
              <a:rPr lang="fr-BE" sz="2000" kern="1200" dirty="0" smtClean="0">
                <a:solidFill>
                  <a:prstClr val="black"/>
                </a:solidFill>
                <a:latin typeface="Calibri"/>
              </a:rPr>
              <a:t>Van </a:t>
            </a:r>
            <a:r>
              <a:rPr lang="fr-BE" sz="2000" kern="1200" dirty="0" err="1" smtClean="0">
                <a:solidFill>
                  <a:prstClr val="black"/>
                </a:solidFill>
                <a:latin typeface="Calibri"/>
              </a:rPr>
              <a:t>zodra</a:t>
            </a:r>
            <a:r>
              <a:rPr lang="fr-BE" sz="2000" kern="1200" dirty="0" smtClean="0">
                <a:solidFill>
                  <a:prstClr val="black"/>
                </a:solidFill>
                <a:latin typeface="Calibri"/>
              </a:rPr>
              <a:t> de </a:t>
            </a:r>
            <a:r>
              <a:rPr lang="fr-BE" sz="2000" kern="1200" dirty="0" err="1" smtClean="0">
                <a:solidFill>
                  <a:prstClr val="black"/>
                </a:solidFill>
                <a:latin typeface="Calibri"/>
              </a:rPr>
              <a:t>applicatie</a:t>
            </a:r>
            <a:r>
              <a:rPr lang="fr-BE" sz="2000" kern="1200" dirty="0" smtClean="0">
                <a:solidFill>
                  <a:prstClr val="black"/>
                </a:solidFill>
                <a:latin typeface="Calibri"/>
              </a:rPr>
              <a:t> </a:t>
            </a:r>
            <a:r>
              <a:rPr lang="fr-BE" sz="2000" kern="1200" dirty="0" err="1" smtClean="0">
                <a:solidFill>
                  <a:prstClr val="black"/>
                </a:solidFill>
                <a:latin typeface="Calibri"/>
              </a:rPr>
              <a:t>wordt</a:t>
            </a:r>
            <a:r>
              <a:rPr lang="fr-BE" sz="2000" kern="1200" dirty="0" smtClean="0">
                <a:solidFill>
                  <a:prstClr val="black"/>
                </a:solidFill>
                <a:latin typeface="Calibri"/>
              </a:rPr>
              <a:t> </a:t>
            </a:r>
            <a:r>
              <a:rPr lang="fr-BE" sz="2000" kern="1200" dirty="0" err="1" smtClean="0">
                <a:solidFill>
                  <a:prstClr val="black"/>
                </a:solidFill>
                <a:latin typeface="Calibri"/>
              </a:rPr>
              <a:t>opengesteld</a:t>
            </a:r>
            <a:r>
              <a:rPr lang="fr-BE" sz="2000" kern="1200" dirty="0" smtClean="0">
                <a:solidFill>
                  <a:prstClr val="black"/>
                </a:solidFill>
                <a:latin typeface="Calibri"/>
              </a:rPr>
              <a:t> </a:t>
            </a:r>
            <a:r>
              <a:rPr lang="fr-BE" sz="2000" kern="1200" dirty="0" err="1" smtClean="0">
                <a:solidFill>
                  <a:prstClr val="black"/>
                </a:solidFill>
                <a:latin typeface="Calibri"/>
              </a:rPr>
              <a:t>is</a:t>
            </a:r>
            <a:r>
              <a:rPr lang="fr-BE" sz="2000" kern="1200" dirty="0" smtClean="0">
                <a:solidFill>
                  <a:prstClr val="black"/>
                </a:solidFill>
                <a:latin typeface="Calibri"/>
              </a:rPr>
              <a:t> er </a:t>
            </a:r>
            <a:r>
              <a:rPr lang="fr-BE" sz="2000" kern="1200" dirty="0" err="1" smtClean="0">
                <a:solidFill>
                  <a:prstClr val="black"/>
                </a:solidFill>
                <a:latin typeface="Calibri"/>
              </a:rPr>
              <a:t>een</a:t>
            </a:r>
            <a:r>
              <a:rPr lang="fr-BE" sz="2000" kern="1200" dirty="0" smtClean="0">
                <a:solidFill>
                  <a:prstClr val="black"/>
                </a:solidFill>
                <a:latin typeface="Calibri"/>
              </a:rPr>
              <a:t> </a:t>
            </a:r>
            <a:r>
              <a:rPr lang="fr-BE" sz="2000" kern="1200" dirty="0" err="1" smtClean="0">
                <a:solidFill>
                  <a:prstClr val="black"/>
                </a:solidFill>
                <a:latin typeface="Calibri"/>
              </a:rPr>
              <a:t>termijn</a:t>
            </a:r>
            <a:r>
              <a:rPr lang="fr-BE" sz="2000" kern="1200" dirty="0" smtClean="0">
                <a:solidFill>
                  <a:prstClr val="black"/>
                </a:solidFill>
                <a:latin typeface="Calibri"/>
              </a:rPr>
              <a:t> van 1 </a:t>
            </a:r>
            <a:r>
              <a:rPr lang="fr-BE" sz="2000" kern="1200" dirty="0" err="1" smtClean="0">
                <a:solidFill>
                  <a:prstClr val="black"/>
                </a:solidFill>
                <a:latin typeface="Calibri"/>
              </a:rPr>
              <a:t>maand</a:t>
            </a:r>
            <a:r>
              <a:rPr lang="fr-BE" sz="2000" kern="1200" dirty="0" smtClean="0">
                <a:solidFill>
                  <a:prstClr val="black"/>
                </a:solidFill>
                <a:latin typeface="Calibri"/>
              </a:rPr>
              <a:t> </a:t>
            </a:r>
            <a:r>
              <a:rPr lang="fr-BE" sz="2000" kern="1200" dirty="0" err="1" smtClean="0">
                <a:solidFill>
                  <a:prstClr val="black"/>
                </a:solidFill>
                <a:latin typeface="Calibri"/>
              </a:rPr>
              <a:t>voorzien</a:t>
            </a:r>
            <a:r>
              <a:rPr lang="fr-BE" sz="2000" kern="1200" dirty="0" smtClean="0">
                <a:solidFill>
                  <a:prstClr val="black"/>
                </a:solidFill>
                <a:latin typeface="Calibri"/>
              </a:rPr>
              <a:t> </a:t>
            </a:r>
            <a:r>
              <a:rPr lang="fr-BE" sz="2000" kern="1200" dirty="0" err="1" smtClean="0">
                <a:solidFill>
                  <a:prstClr val="black"/>
                </a:solidFill>
                <a:latin typeface="Calibri"/>
              </a:rPr>
              <a:t>voor</a:t>
            </a:r>
            <a:r>
              <a:rPr lang="fr-BE" sz="2000" kern="1200" dirty="0" smtClean="0">
                <a:solidFill>
                  <a:prstClr val="black"/>
                </a:solidFill>
                <a:latin typeface="Calibri"/>
              </a:rPr>
              <a:t> de </a:t>
            </a:r>
            <a:r>
              <a:rPr lang="fr-BE" sz="2000" kern="1200" dirty="0" err="1" smtClean="0">
                <a:solidFill>
                  <a:prstClr val="black"/>
                </a:solidFill>
                <a:latin typeface="Calibri"/>
              </a:rPr>
              <a:t>OCMW’s</a:t>
            </a:r>
            <a:r>
              <a:rPr lang="fr-BE" sz="2000" kern="1200" dirty="0" smtClean="0">
                <a:solidFill>
                  <a:prstClr val="black"/>
                </a:solidFill>
                <a:latin typeface="Calibri"/>
              </a:rPr>
              <a:t> om </a:t>
            </a:r>
            <a:r>
              <a:rPr lang="fr-BE" sz="2000" kern="1200" dirty="0" err="1" smtClean="0">
                <a:solidFill>
                  <a:prstClr val="black"/>
                </a:solidFill>
                <a:latin typeface="Calibri"/>
              </a:rPr>
              <a:t>formulieren</a:t>
            </a:r>
            <a:r>
              <a:rPr lang="fr-BE" sz="2000" kern="1200" dirty="0" smtClean="0">
                <a:solidFill>
                  <a:prstClr val="black"/>
                </a:solidFill>
                <a:latin typeface="Calibri"/>
              </a:rPr>
              <a:t> in te </a:t>
            </a:r>
            <a:r>
              <a:rPr lang="fr-BE" sz="2000" kern="1200" dirty="0" err="1" smtClean="0">
                <a:solidFill>
                  <a:prstClr val="black"/>
                </a:solidFill>
                <a:latin typeface="Calibri"/>
              </a:rPr>
              <a:t>dienen</a:t>
            </a:r>
            <a:endParaRPr lang="fr-BE" sz="2000" kern="1200" dirty="0" smtClean="0">
              <a:solidFill>
                <a:prstClr val="black"/>
              </a:solidFill>
              <a:latin typeface="Calibri"/>
            </a:endParaRPr>
          </a:p>
          <a:p>
            <a:pPr marL="0" lvl="0" indent="0" fontAlgn="auto">
              <a:spcAft>
                <a:spcPts val="0"/>
              </a:spcAft>
              <a:buNone/>
            </a:pPr>
            <a:endParaRPr lang="fr-BE" sz="2000" kern="1200" dirty="0" smtClean="0">
              <a:solidFill>
                <a:prstClr val="black"/>
              </a:solidFill>
              <a:latin typeface="Calibri"/>
            </a:endParaRPr>
          </a:p>
          <a:p>
            <a:pPr lvl="0" fontAlgn="auto">
              <a:spcAft>
                <a:spcPts val="0"/>
              </a:spcAft>
              <a:buFont typeface="Arial" panose="020B0604020202020204" pitchFamily="34" charset="0"/>
              <a:buChar char="•"/>
            </a:pPr>
            <a:r>
              <a:rPr lang="fr-BE" sz="2000" kern="1200" dirty="0" err="1" smtClean="0">
                <a:solidFill>
                  <a:prstClr val="black"/>
                </a:solidFill>
                <a:latin typeface="Calibri"/>
              </a:rPr>
              <a:t>Administratie</a:t>
            </a:r>
            <a:r>
              <a:rPr lang="fr-BE" sz="2000" kern="1200" dirty="0" smtClean="0">
                <a:solidFill>
                  <a:prstClr val="black"/>
                </a:solidFill>
                <a:latin typeface="Calibri"/>
              </a:rPr>
              <a:t> </a:t>
            </a:r>
            <a:r>
              <a:rPr lang="fr-BE" sz="2000" kern="1200" dirty="0" err="1" smtClean="0">
                <a:solidFill>
                  <a:prstClr val="black"/>
                </a:solidFill>
                <a:latin typeface="Calibri"/>
              </a:rPr>
              <a:t>analyseert</a:t>
            </a:r>
            <a:r>
              <a:rPr lang="fr-BE" sz="2000" kern="1200" dirty="0" smtClean="0">
                <a:solidFill>
                  <a:prstClr val="black"/>
                </a:solidFill>
                <a:latin typeface="Calibri"/>
              </a:rPr>
              <a:t> </a:t>
            </a:r>
            <a:r>
              <a:rPr lang="fr-BE" sz="2000" kern="1200" dirty="0" err="1" smtClean="0">
                <a:solidFill>
                  <a:prstClr val="black"/>
                </a:solidFill>
                <a:latin typeface="Calibri"/>
              </a:rPr>
              <a:t>overeenkomsten</a:t>
            </a:r>
            <a:r>
              <a:rPr lang="fr-BE" sz="2000" kern="1200" dirty="0" smtClean="0">
                <a:solidFill>
                  <a:prstClr val="black"/>
                </a:solidFill>
                <a:latin typeface="Calibri"/>
              </a:rPr>
              <a:t> en </a:t>
            </a:r>
            <a:r>
              <a:rPr lang="fr-BE" sz="2000" kern="1200" dirty="0" err="1" smtClean="0">
                <a:solidFill>
                  <a:prstClr val="black"/>
                </a:solidFill>
                <a:latin typeface="Calibri"/>
              </a:rPr>
              <a:t>bereidt</a:t>
            </a:r>
            <a:r>
              <a:rPr lang="fr-BE" sz="2000" kern="1200" dirty="0" smtClean="0">
                <a:solidFill>
                  <a:prstClr val="black"/>
                </a:solidFill>
                <a:latin typeface="Calibri"/>
              </a:rPr>
              <a:t> </a:t>
            </a:r>
            <a:r>
              <a:rPr lang="fr-BE" sz="2000" kern="1200" dirty="0" err="1" smtClean="0">
                <a:solidFill>
                  <a:prstClr val="black"/>
                </a:solidFill>
                <a:latin typeface="Calibri"/>
              </a:rPr>
              <a:t>een</a:t>
            </a:r>
            <a:r>
              <a:rPr lang="fr-BE" sz="2000" kern="1200" dirty="0" smtClean="0">
                <a:solidFill>
                  <a:prstClr val="black"/>
                </a:solidFill>
                <a:latin typeface="Calibri"/>
              </a:rPr>
              <a:t> </a:t>
            </a:r>
            <a:r>
              <a:rPr lang="fr-BE" sz="2000" kern="1200" dirty="0" err="1" smtClean="0">
                <a:solidFill>
                  <a:prstClr val="black"/>
                </a:solidFill>
                <a:latin typeface="Calibri"/>
              </a:rPr>
              <a:t>advies</a:t>
            </a:r>
            <a:r>
              <a:rPr lang="fr-BE" sz="2000" kern="1200" dirty="0" smtClean="0">
                <a:solidFill>
                  <a:prstClr val="black"/>
                </a:solidFill>
                <a:latin typeface="Calibri"/>
              </a:rPr>
              <a:t> </a:t>
            </a:r>
            <a:r>
              <a:rPr lang="fr-BE" sz="2000" kern="1200" dirty="0" err="1" smtClean="0">
                <a:solidFill>
                  <a:prstClr val="black"/>
                </a:solidFill>
                <a:latin typeface="Calibri"/>
              </a:rPr>
              <a:t>voor</a:t>
            </a:r>
            <a:r>
              <a:rPr lang="fr-BE" sz="2000" kern="1200" dirty="0" smtClean="0">
                <a:solidFill>
                  <a:prstClr val="black"/>
                </a:solidFill>
                <a:latin typeface="Calibri"/>
              </a:rPr>
              <a:t>. Indien </a:t>
            </a:r>
            <a:r>
              <a:rPr lang="fr-BE" sz="2000" kern="1200" dirty="0" err="1" smtClean="0">
                <a:solidFill>
                  <a:prstClr val="black"/>
                </a:solidFill>
                <a:latin typeface="Calibri"/>
              </a:rPr>
              <a:t>ontwerp</a:t>
            </a:r>
            <a:r>
              <a:rPr lang="fr-BE" sz="2000" kern="1200" dirty="0" smtClean="0">
                <a:solidFill>
                  <a:prstClr val="black"/>
                </a:solidFill>
                <a:latin typeface="Calibri"/>
              </a:rPr>
              <a:t> niet </a:t>
            </a:r>
            <a:r>
              <a:rPr lang="fr-BE" sz="2000" kern="1200" dirty="0" err="1" smtClean="0">
                <a:solidFill>
                  <a:prstClr val="black"/>
                </a:solidFill>
                <a:latin typeface="Calibri"/>
              </a:rPr>
              <a:t>voldoet</a:t>
            </a:r>
            <a:r>
              <a:rPr lang="fr-BE" sz="2000" kern="1200" dirty="0" smtClean="0">
                <a:solidFill>
                  <a:prstClr val="black"/>
                </a:solidFill>
                <a:latin typeface="Calibri"/>
              </a:rPr>
              <a:t> </a:t>
            </a:r>
            <a:r>
              <a:rPr lang="fr-BE" sz="2000" kern="1200" dirty="0" err="1" smtClean="0">
                <a:solidFill>
                  <a:prstClr val="black"/>
                </a:solidFill>
                <a:latin typeface="Calibri"/>
              </a:rPr>
              <a:t>aan</a:t>
            </a:r>
            <a:r>
              <a:rPr lang="fr-BE" sz="2000" kern="1200" dirty="0" smtClean="0">
                <a:solidFill>
                  <a:prstClr val="black"/>
                </a:solidFill>
                <a:latin typeface="Calibri"/>
              </a:rPr>
              <a:t> de </a:t>
            </a:r>
            <a:r>
              <a:rPr lang="fr-BE" sz="2000" kern="1200" dirty="0" err="1" smtClean="0">
                <a:solidFill>
                  <a:prstClr val="black"/>
                </a:solidFill>
                <a:latin typeface="Calibri"/>
              </a:rPr>
              <a:t>richtlijnen</a:t>
            </a:r>
            <a:r>
              <a:rPr lang="fr-BE" sz="2000" kern="1200" dirty="0" smtClean="0">
                <a:solidFill>
                  <a:prstClr val="black"/>
                </a:solidFill>
                <a:latin typeface="Calibri"/>
              </a:rPr>
              <a:t> kan het OCMW </a:t>
            </a:r>
            <a:r>
              <a:rPr lang="fr-BE" sz="2000" kern="1200" dirty="0" err="1" smtClean="0">
                <a:solidFill>
                  <a:prstClr val="black"/>
                </a:solidFill>
                <a:latin typeface="Calibri"/>
              </a:rPr>
              <a:t>gevraagd</a:t>
            </a:r>
            <a:r>
              <a:rPr lang="fr-BE" sz="2000" kern="1200" dirty="0" smtClean="0">
                <a:solidFill>
                  <a:prstClr val="black"/>
                </a:solidFill>
                <a:latin typeface="Calibri"/>
              </a:rPr>
              <a:t> </a:t>
            </a:r>
            <a:r>
              <a:rPr lang="fr-BE" sz="2000" kern="1200" dirty="0" err="1" smtClean="0">
                <a:solidFill>
                  <a:prstClr val="black"/>
                </a:solidFill>
                <a:latin typeface="Calibri"/>
              </a:rPr>
              <a:t>worden</a:t>
            </a:r>
            <a:r>
              <a:rPr lang="fr-BE" sz="2000" kern="1200" dirty="0" smtClean="0">
                <a:solidFill>
                  <a:prstClr val="black"/>
                </a:solidFill>
                <a:latin typeface="Calibri"/>
              </a:rPr>
              <a:t> om </a:t>
            </a:r>
            <a:r>
              <a:rPr lang="fr-BE" sz="2000" kern="1200" dirty="0" err="1" smtClean="0">
                <a:solidFill>
                  <a:prstClr val="black"/>
                </a:solidFill>
                <a:latin typeface="Calibri"/>
              </a:rPr>
              <a:t>ontwerp</a:t>
            </a:r>
            <a:r>
              <a:rPr lang="fr-BE" sz="2000" kern="1200" dirty="0" smtClean="0">
                <a:solidFill>
                  <a:prstClr val="black"/>
                </a:solidFill>
                <a:latin typeface="Calibri"/>
              </a:rPr>
              <a:t> te </a:t>
            </a:r>
            <a:r>
              <a:rPr lang="fr-BE" sz="2000" kern="1200" dirty="0" err="1" smtClean="0">
                <a:solidFill>
                  <a:prstClr val="black"/>
                </a:solidFill>
                <a:latin typeface="Calibri"/>
              </a:rPr>
              <a:t>herzien</a:t>
            </a:r>
            <a:endParaRPr lang="fr-BE" sz="2000" kern="1200" dirty="0">
              <a:solidFill>
                <a:prstClr val="black"/>
              </a:solidFill>
              <a:latin typeface="Calibri"/>
            </a:endParaRPr>
          </a:p>
          <a:p>
            <a:pPr lvl="0" fontAlgn="auto">
              <a:spcAft>
                <a:spcPts val="0"/>
              </a:spcAft>
              <a:buFont typeface="Arial" panose="020B0604020202020204" pitchFamily="34" charset="0"/>
              <a:buChar char="•"/>
            </a:pPr>
            <a:endParaRPr lang="fr-BE" sz="2000" kern="1200" dirty="0" smtClean="0">
              <a:solidFill>
                <a:prstClr val="black"/>
              </a:solidFill>
              <a:latin typeface="Calibri"/>
            </a:endParaRPr>
          </a:p>
          <a:p>
            <a:pPr lvl="0" fontAlgn="auto">
              <a:spcAft>
                <a:spcPts val="0"/>
              </a:spcAft>
              <a:buFont typeface="Arial" panose="020B0604020202020204" pitchFamily="34" charset="0"/>
              <a:buChar char="•"/>
            </a:pPr>
            <a:r>
              <a:rPr lang="fr-BE" sz="2000" kern="1200" dirty="0" err="1" smtClean="0">
                <a:solidFill>
                  <a:prstClr val="black"/>
                </a:solidFill>
                <a:latin typeface="Calibri"/>
              </a:rPr>
              <a:t>Advies</a:t>
            </a:r>
            <a:r>
              <a:rPr lang="fr-BE" sz="2000" kern="1200" dirty="0" smtClean="0">
                <a:solidFill>
                  <a:prstClr val="black"/>
                </a:solidFill>
                <a:latin typeface="Calibri"/>
              </a:rPr>
              <a:t> </a:t>
            </a:r>
            <a:r>
              <a:rPr lang="fr-BE" sz="2000" kern="1200" dirty="0" err="1" smtClean="0">
                <a:solidFill>
                  <a:prstClr val="black"/>
                </a:solidFill>
                <a:latin typeface="Calibri"/>
              </a:rPr>
              <a:t>wordt</a:t>
            </a:r>
            <a:r>
              <a:rPr lang="fr-BE" sz="2000" kern="1200" dirty="0" smtClean="0">
                <a:solidFill>
                  <a:prstClr val="black"/>
                </a:solidFill>
                <a:latin typeface="Calibri"/>
              </a:rPr>
              <a:t> </a:t>
            </a:r>
            <a:r>
              <a:rPr lang="fr-BE" sz="2000" kern="1200" dirty="0" err="1" smtClean="0">
                <a:solidFill>
                  <a:prstClr val="black"/>
                </a:solidFill>
                <a:latin typeface="Calibri"/>
              </a:rPr>
              <a:t>overgemaakt</a:t>
            </a:r>
            <a:r>
              <a:rPr lang="fr-BE" sz="2000" kern="1200" dirty="0" smtClean="0">
                <a:solidFill>
                  <a:prstClr val="black"/>
                </a:solidFill>
                <a:latin typeface="Calibri"/>
              </a:rPr>
              <a:t> </a:t>
            </a:r>
            <a:r>
              <a:rPr lang="fr-BE" sz="2000" kern="1200" dirty="0" err="1" smtClean="0">
                <a:solidFill>
                  <a:prstClr val="black"/>
                </a:solidFill>
                <a:latin typeface="Calibri"/>
              </a:rPr>
              <a:t>aan</a:t>
            </a:r>
            <a:r>
              <a:rPr lang="fr-BE" sz="2000" kern="1200" dirty="0" smtClean="0">
                <a:solidFill>
                  <a:prstClr val="black"/>
                </a:solidFill>
                <a:latin typeface="Calibri"/>
              </a:rPr>
              <a:t> </a:t>
            </a:r>
            <a:r>
              <a:rPr lang="fr-BE" sz="2000" kern="1200" dirty="0" err="1" smtClean="0">
                <a:solidFill>
                  <a:prstClr val="black"/>
                </a:solidFill>
                <a:latin typeface="Calibri"/>
              </a:rPr>
              <a:t>Minister</a:t>
            </a:r>
            <a:endParaRPr lang="fr-BE" sz="2000" kern="1200" dirty="0">
              <a:solidFill>
                <a:prstClr val="black"/>
              </a:solidFill>
              <a:latin typeface="Calibri"/>
            </a:endParaRPr>
          </a:p>
          <a:p>
            <a:pPr marL="0" lvl="0" indent="0" fontAlgn="auto">
              <a:spcAft>
                <a:spcPts val="0"/>
              </a:spcAft>
              <a:buNone/>
            </a:pPr>
            <a:endParaRPr lang="fr-BE" sz="2000" kern="1200" dirty="0" smtClean="0">
              <a:solidFill>
                <a:prstClr val="black"/>
              </a:solidFill>
              <a:latin typeface="Calibri"/>
            </a:endParaRPr>
          </a:p>
          <a:p>
            <a:pPr lvl="0" fontAlgn="auto">
              <a:spcAft>
                <a:spcPts val="0"/>
              </a:spcAft>
              <a:buFont typeface="Arial" panose="020B0604020202020204" pitchFamily="34" charset="0"/>
              <a:buChar char="•"/>
            </a:pPr>
            <a:r>
              <a:rPr lang="fr-BE" sz="2000" kern="1200" dirty="0" smtClean="0">
                <a:solidFill>
                  <a:prstClr val="black"/>
                </a:solidFill>
                <a:latin typeface="Calibri"/>
              </a:rPr>
              <a:t>Van </a:t>
            </a:r>
            <a:r>
              <a:rPr lang="fr-BE" sz="2000" kern="1200" dirty="0" err="1" smtClean="0">
                <a:solidFill>
                  <a:prstClr val="black"/>
                </a:solidFill>
                <a:latin typeface="Calibri"/>
              </a:rPr>
              <a:t>zodra</a:t>
            </a:r>
            <a:r>
              <a:rPr lang="fr-BE" sz="2000" kern="1200" dirty="0" smtClean="0">
                <a:solidFill>
                  <a:prstClr val="black"/>
                </a:solidFill>
                <a:latin typeface="Calibri"/>
              </a:rPr>
              <a:t> </a:t>
            </a:r>
            <a:r>
              <a:rPr lang="fr-BE" sz="2000" kern="1200" dirty="0" err="1" smtClean="0">
                <a:solidFill>
                  <a:prstClr val="black"/>
                </a:solidFill>
                <a:latin typeface="Calibri"/>
              </a:rPr>
              <a:t>beslissing</a:t>
            </a:r>
            <a:r>
              <a:rPr lang="fr-BE" sz="2000" kern="1200" dirty="0" smtClean="0">
                <a:solidFill>
                  <a:prstClr val="black"/>
                </a:solidFill>
                <a:latin typeface="Calibri"/>
              </a:rPr>
              <a:t> van de </a:t>
            </a:r>
            <a:r>
              <a:rPr lang="fr-BE" sz="2000" kern="1200" dirty="0" err="1" smtClean="0">
                <a:solidFill>
                  <a:prstClr val="black"/>
                </a:solidFill>
                <a:latin typeface="Calibri"/>
              </a:rPr>
              <a:t>Minister</a:t>
            </a:r>
            <a:r>
              <a:rPr lang="fr-BE" sz="2000" kern="1200" dirty="0" smtClean="0">
                <a:solidFill>
                  <a:prstClr val="black"/>
                </a:solidFill>
                <a:latin typeface="Calibri"/>
              </a:rPr>
              <a:t> </a:t>
            </a:r>
            <a:r>
              <a:rPr lang="fr-BE" sz="2000" kern="1200" dirty="0" err="1" smtClean="0">
                <a:solidFill>
                  <a:prstClr val="black"/>
                </a:solidFill>
                <a:latin typeface="Calibri"/>
              </a:rPr>
              <a:t>worden</a:t>
            </a:r>
            <a:r>
              <a:rPr lang="fr-BE" sz="2000" kern="1200" dirty="0" smtClean="0">
                <a:solidFill>
                  <a:prstClr val="black"/>
                </a:solidFill>
                <a:latin typeface="Calibri"/>
              </a:rPr>
              <a:t> de OCMW </a:t>
            </a:r>
            <a:r>
              <a:rPr lang="fr-BE" sz="2000" kern="1200" dirty="0" err="1" smtClean="0">
                <a:solidFill>
                  <a:prstClr val="black"/>
                </a:solidFill>
                <a:latin typeface="Calibri"/>
              </a:rPr>
              <a:t>voorzitters</a:t>
            </a:r>
            <a:r>
              <a:rPr lang="fr-BE" sz="2000" kern="1200" dirty="0" smtClean="0">
                <a:solidFill>
                  <a:prstClr val="black"/>
                </a:solidFill>
                <a:latin typeface="Calibri"/>
              </a:rPr>
              <a:t> en </a:t>
            </a:r>
            <a:r>
              <a:rPr lang="fr-BE" sz="2000" kern="1200" dirty="0" err="1" smtClean="0">
                <a:solidFill>
                  <a:prstClr val="black"/>
                </a:solidFill>
                <a:latin typeface="Calibri"/>
              </a:rPr>
              <a:t>secretarissen</a:t>
            </a:r>
            <a:r>
              <a:rPr lang="fr-BE" sz="2000" kern="1200" dirty="0" smtClean="0">
                <a:solidFill>
                  <a:prstClr val="black"/>
                </a:solidFill>
                <a:latin typeface="Calibri"/>
              </a:rPr>
              <a:t> </a:t>
            </a:r>
            <a:r>
              <a:rPr lang="fr-BE" sz="2000" kern="1200" dirty="0" err="1" smtClean="0">
                <a:solidFill>
                  <a:prstClr val="black"/>
                </a:solidFill>
                <a:latin typeface="Calibri"/>
              </a:rPr>
              <a:t>uitgenodigd</a:t>
            </a:r>
            <a:r>
              <a:rPr lang="fr-BE" sz="2000" kern="1200" dirty="0" smtClean="0">
                <a:solidFill>
                  <a:prstClr val="black"/>
                </a:solidFill>
                <a:latin typeface="Calibri"/>
              </a:rPr>
              <a:t> om de </a:t>
            </a:r>
            <a:r>
              <a:rPr lang="fr-BE" sz="2000" kern="1200" dirty="0" err="1" smtClean="0">
                <a:solidFill>
                  <a:prstClr val="black"/>
                </a:solidFill>
                <a:latin typeface="Calibri"/>
              </a:rPr>
              <a:t>overeenkomst</a:t>
            </a:r>
            <a:r>
              <a:rPr lang="fr-BE" sz="2000" kern="1200" dirty="0" smtClean="0">
                <a:solidFill>
                  <a:prstClr val="black"/>
                </a:solidFill>
                <a:latin typeface="Calibri"/>
              </a:rPr>
              <a:t> te </a:t>
            </a:r>
            <a:r>
              <a:rPr lang="fr-BE" sz="2000" kern="1200" dirty="0" err="1" smtClean="0">
                <a:solidFill>
                  <a:prstClr val="black"/>
                </a:solidFill>
                <a:latin typeface="Calibri"/>
              </a:rPr>
              <a:t>ondertekenen</a:t>
            </a:r>
            <a:r>
              <a:rPr lang="fr-BE" sz="2000" kern="1200" dirty="0" smtClean="0">
                <a:solidFill>
                  <a:prstClr val="black"/>
                </a:solidFill>
                <a:latin typeface="Calibri"/>
              </a:rPr>
              <a:t>. (</a:t>
            </a:r>
            <a:r>
              <a:rPr lang="fr-BE" sz="2000" kern="1200" dirty="0" err="1" smtClean="0">
                <a:solidFill>
                  <a:prstClr val="black"/>
                </a:solidFill>
                <a:latin typeface="Calibri"/>
              </a:rPr>
              <a:t>termijn</a:t>
            </a:r>
            <a:r>
              <a:rPr lang="fr-BE" sz="2000" kern="1200" dirty="0" smtClean="0">
                <a:solidFill>
                  <a:prstClr val="black"/>
                </a:solidFill>
                <a:latin typeface="Calibri"/>
              </a:rPr>
              <a:t> van 1 </a:t>
            </a:r>
            <a:r>
              <a:rPr lang="fr-BE" sz="2000" kern="1200" dirty="0" err="1" smtClean="0">
                <a:solidFill>
                  <a:prstClr val="black"/>
                </a:solidFill>
                <a:latin typeface="Calibri"/>
              </a:rPr>
              <a:t>week</a:t>
            </a:r>
            <a:r>
              <a:rPr lang="fr-BE" sz="2000" kern="1200" dirty="0" smtClean="0">
                <a:solidFill>
                  <a:prstClr val="black"/>
                </a:solidFill>
                <a:latin typeface="Calibri"/>
              </a:rPr>
              <a:t> </a:t>
            </a:r>
            <a:r>
              <a:rPr lang="fr-BE" sz="2000" kern="1200" dirty="0" err="1" smtClean="0">
                <a:solidFill>
                  <a:prstClr val="black"/>
                </a:solidFill>
                <a:latin typeface="Calibri"/>
              </a:rPr>
              <a:t>voorzien</a:t>
            </a:r>
            <a:r>
              <a:rPr lang="fr-BE" sz="2000" kern="1200" dirty="0" smtClean="0">
                <a:solidFill>
                  <a:prstClr val="black"/>
                </a:solidFill>
                <a:latin typeface="Calibri"/>
              </a:rPr>
              <a:t>)</a:t>
            </a:r>
          </a:p>
          <a:p>
            <a:pPr marL="0" lvl="0" indent="0" fontAlgn="auto">
              <a:spcAft>
                <a:spcPts val="0"/>
              </a:spcAft>
              <a:buNone/>
            </a:pPr>
            <a:r>
              <a:rPr lang="fr-BE" sz="2000" kern="1200" dirty="0" smtClean="0">
                <a:solidFill>
                  <a:prstClr val="black"/>
                </a:solidFill>
                <a:latin typeface="Calibri"/>
              </a:rPr>
              <a:t> </a:t>
            </a:r>
          </a:p>
          <a:p>
            <a:pPr lvl="0" fontAlgn="auto">
              <a:spcAft>
                <a:spcPts val="0"/>
              </a:spcAft>
              <a:buFont typeface="Arial" panose="020B0604020202020204" pitchFamily="34" charset="0"/>
              <a:buChar char="•"/>
            </a:pPr>
            <a:r>
              <a:rPr lang="fr-BE" sz="2000" kern="1200" dirty="0" smtClean="0">
                <a:solidFill>
                  <a:prstClr val="black"/>
                </a:solidFill>
                <a:latin typeface="Calibri"/>
              </a:rPr>
              <a:t>Van </a:t>
            </a:r>
            <a:r>
              <a:rPr lang="fr-BE" sz="2000" kern="1200" dirty="0" err="1" smtClean="0">
                <a:solidFill>
                  <a:prstClr val="black"/>
                </a:solidFill>
                <a:latin typeface="Calibri"/>
              </a:rPr>
              <a:t>zodra</a:t>
            </a:r>
            <a:r>
              <a:rPr lang="fr-BE" sz="2000" kern="1200" dirty="0" smtClean="0">
                <a:solidFill>
                  <a:prstClr val="black"/>
                </a:solidFill>
                <a:latin typeface="Calibri"/>
              </a:rPr>
              <a:t> </a:t>
            </a:r>
            <a:r>
              <a:rPr lang="fr-BE" sz="2000" kern="1200" dirty="0" err="1" smtClean="0">
                <a:solidFill>
                  <a:prstClr val="black"/>
                </a:solidFill>
                <a:latin typeface="Calibri"/>
              </a:rPr>
              <a:t>ondertekening</a:t>
            </a:r>
            <a:r>
              <a:rPr lang="fr-BE" sz="2000" kern="1200" dirty="0" smtClean="0">
                <a:solidFill>
                  <a:prstClr val="black"/>
                </a:solidFill>
                <a:latin typeface="Calibri"/>
              </a:rPr>
              <a:t> </a:t>
            </a:r>
            <a:r>
              <a:rPr lang="fr-BE" sz="2000" kern="1200" dirty="0" err="1" smtClean="0">
                <a:solidFill>
                  <a:prstClr val="black"/>
                </a:solidFill>
                <a:latin typeface="Calibri"/>
              </a:rPr>
              <a:t>door</a:t>
            </a:r>
            <a:r>
              <a:rPr lang="fr-BE" sz="2000" kern="1200" dirty="0" smtClean="0">
                <a:solidFill>
                  <a:prstClr val="black"/>
                </a:solidFill>
                <a:latin typeface="Calibri"/>
              </a:rPr>
              <a:t> </a:t>
            </a:r>
            <a:r>
              <a:rPr lang="fr-BE" sz="2000" kern="1200" dirty="0" err="1" smtClean="0">
                <a:solidFill>
                  <a:prstClr val="black"/>
                </a:solidFill>
                <a:latin typeface="Calibri"/>
              </a:rPr>
              <a:t>Minister</a:t>
            </a:r>
            <a:r>
              <a:rPr lang="fr-BE" sz="2000" kern="1200" dirty="0" smtClean="0">
                <a:solidFill>
                  <a:prstClr val="black"/>
                </a:solidFill>
                <a:latin typeface="Calibri"/>
              </a:rPr>
              <a:t> =&gt; storting </a:t>
            </a:r>
            <a:r>
              <a:rPr lang="fr-BE" sz="2000" kern="1200" dirty="0" err="1" smtClean="0">
                <a:solidFill>
                  <a:prstClr val="black"/>
                </a:solidFill>
                <a:latin typeface="Calibri"/>
              </a:rPr>
              <a:t>voorschot</a:t>
            </a:r>
            <a:r>
              <a:rPr lang="fr-BE" sz="2000" kern="1200" dirty="0" smtClean="0">
                <a:solidFill>
                  <a:prstClr val="black"/>
                </a:solidFill>
                <a:latin typeface="Calibri"/>
              </a:rPr>
              <a:t> 50%</a:t>
            </a:r>
          </a:p>
          <a:p>
            <a:endParaRPr lang="fr-BE" sz="2800" dirty="0">
              <a:solidFill>
                <a:schemeClr val="tx1"/>
              </a:solidFill>
            </a:endParaRPr>
          </a:p>
        </p:txBody>
      </p:sp>
    </p:spTree>
    <p:extLst>
      <p:ext uri="{BB962C8B-B14F-4D97-AF65-F5344CB8AC3E}">
        <p14:creationId xmlns:p14="http://schemas.microsoft.com/office/powerpoint/2010/main" val="3784686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dirty="0" err="1" smtClean="0"/>
              <a:t>Overeenkomst</a:t>
            </a:r>
            <a:r>
              <a:rPr lang="fr-BE" dirty="0" smtClean="0"/>
              <a:t/>
            </a:r>
            <a:br>
              <a:rPr lang="fr-BE" dirty="0" smtClean="0"/>
            </a:br>
            <a:endParaRPr lang="fr-BE" dirty="0"/>
          </a:p>
        </p:txBody>
      </p:sp>
      <p:sp>
        <p:nvSpPr>
          <p:cNvPr id="4" name="Tijdelijke aanduiding voor inhoud 3"/>
          <p:cNvSpPr>
            <a:spLocks noGrp="1"/>
          </p:cNvSpPr>
          <p:nvPr>
            <p:ph idx="1"/>
          </p:nvPr>
        </p:nvSpPr>
        <p:spPr/>
        <p:txBody>
          <a:bodyPr/>
          <a:lstStyle/>
          <a:p>
            <a:r>
              <a:rPr lang="fr-BE" sz="2800" dirty="0" err="1" smtClean="0"/>
              <a:t>Omschrijving</a:t>
            </a:r>
            <a:r>
              <a:rPr lang="fr-BE" sz="2800" dirty="0" smtClean="0"/>
              <a:t> van te </a:t>
            </a:r>
            <a:r>
              <a:rPr lang="fr-BE" sz="2800" dirty="0" err="1" smtClean="0"/>
              <a:t>behalen</a:t>
            </a:r>
            <a:r>
              <a:rPr lang="fr-BE" sz="2800" dirty="0" smtClean="0"/>
              <a:t> </a:t>
            </a:r>
            <a:r>
              <a:rPr lang="fr-BE" sz="2800" dirty="0" err="1" smtClean="0"/>
              <a:t>objectieven</a:t>
            </a:r>
            <a:endParaRPr lang="fr-BE" sz="2800" dirty="0" smtClean="0"/>
          </a:p>
          <a:p>
            <a:pPr marL="0" indent="0">
              <a:buNone/>
            </a:pPr>
            <a:endParaRPr lang="fr-BE" sz="2800" dirty="0" smtClean="0"/>
          </a:p>
          <a:p>
            <a:r>
              <a:rPr lang="nl-NL" sz="2800" dirty="0" smtClean="0"/>
              <a:t>Te </a:t>
            </a:r>
            <a:r>
              <a:rPr lang="nl-NL" sz="2800" dirty="0"/>
              <a:t>bereiken </a:t>
            </a:r>
            <a:r>
              <a:rPr lang="nl-NL" sz="2800" dirty="0" smtClean="0"/>
              <a:t>doelstellingen </a:t>
            </a:r>
            <a:r>
              <a:rPr lang="nl-NL" sz="2800" dirty="0"/>
              <a:t>worden gelinkt aan </a:t>
            </a:r>
            <a:r>
              <a:rPr lang="nl-NL" sz="2800" dirty="0" err="1" smtClean="0"/>
              <a:t>GPMI’s</a:t>
            </a:r>
            <a:r>
              <a:rPr lang="nl-NL" sz="2800" dirty="0" smtClean="0"/>
              <a:t> </a:t>
            </a:r>
            <a:r>
              <a:rPr lang="fr-BE" altLang="fr-FR" sz="2100" b="1" dirty="0">
                <a:solidFill>
                  <a:srgbClr val="000000"/>
                </a:solidFill>
                <a:sym typeface="Wingdings" pitchFamily="2" charset="2"/>
              </a:rPr>
              <a:t> </a:t>
            </a:r>
            <a:r>
              <a:rPr lang="fr-BE" altLang="fr-FR" sz="2100" b="1" dirty="0">
                <a:solidFill>
                  <a:srgbClr val="CC0000"/>
                </a:solidFill>
                <a:sym typeface="Wingdings" pitchFamily="2" charset="2"/>
              </a:rPr>
              <a:t> </a:t>
            </a:r>
            <a:r>
              <a:rPr lang="fr-BE" altLang="fr-FR" sz="2100" b="1" dirty="0" smtClean="0">
                <a:solidFill>
                  <a:srgbClr val="CC0000"/>
                </a:solidFill>
                <a:sym typeface="Wingdings" pitchFamily="2" charset="2"/>
              </a:rPr>
              <a:t>NIEUW</a:t>
            </a:r>
            <a:r>
              <a:rPr lang="fr-BE" altLang="fr-FR" sz="2100" b="1" dirty="0" smtClean="0">
                <a:solidFill>
                  <a:srgbClr val="000000"/>
                </a:solidFill>
                <a:sym typeface="Wingdings" pitchFamily="2" charset="2"/>
              </a:rPr>
              <a:t> </a:t>
            </a:r>
            <a:endParaRPr lang="nl-NL" sz="2800" dirty="0" smtClean="0"/>
          </a:p>
          <a:p>
            <a:pPr marL="0" indent="0">
              <a:buNone/>
            </a:pPr>
            <a:endParaRPr lang="nl-NL" sz="2800" dirty="0" smtClean="0"/>
          </a:p>
          <a:p>
            <a:r>
              <a:rPr lang="nl-NL" sz="2800" dirty="0" smtClean="0"/>
              <a:t>Kwalitatieve omschrijving van objectieven</a:t>
            </a:r>
          </a:p>
          <a:p>
            <a:pPr lvl="1"/>
            <a:r>
              <a:rPr lang="nl-NL" sz="2000" b="0" dirty="0" smtClean="0"/>
              <a:t>Omschrijving van specifieke initiatieven gericht op sociale activering (max. 500 tekens)</a:t>
            </a:r>
            <a:endParaRPr lang="fr-BE" sz="2000" b="0" dirty="0"/>
          </a:p>
        </p:txBody>
      </p:sp>
    </p:spTree>
    <p:extLst>
      <p:ext uri="{BB962C8B-B14F-4D97-AF65-F5344CB8AC3E}">
        <p14:creationId xmlns:p14="http://schemas.microsoft.com/office/powerpoint/2010/main" val="3825721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smtClean="0"/>
              <a:t/>
            </a:r>
            <a:br>
              <a:rPr lang="nl-BE" dirty="0" smtClean="0"/>
            </a:br>
            <a:r>
              <a:rPr lang="nl-BE" dirty="0" smtClean="0"/>
              <a:t/>
            </a:r>
            <a:br>
              <a:rPr lang="nl-BE" dirty="0" smtClean="0"/>
            </a:br>
            <a:endParaRPr lang="fr-BE" dirty="0"/>
          </a:p>
        </p:txBody>
      </p:sp>
      <p:sp>
        <p:nvSpPr>
          <p:cNvPr id="3" name="Espace réservé du contenu 2"/>
          <p:cNvSpPr>
            <a:spLocks noGrp="1"/>
          </p:cNvSpPr>
          <p:nvPr>
            <p:ph idx="1"/>
          </p:nvPr>
        </p:nvSpPr>
        <p:spPr/>
        <p:txBody>
          <a:bodyPr/>
          <a:lstStyle/>
          <a:p>
            <a:pPr lvl="0" fontAlgn="auto">
              <a:spcAft>
                <a:spcPts val="0"/>
              </a:spcAft>
              <a:buFont typeface="Arial" panose="020B0604020202020204" pitchFamily="34" charset="0"/>
              <a:buChar char="•"/>
            </a:pPr>
            <a:r>
              <a:rPr lang="nl-BE" sz="2400" kern="1200" dirty="0" smtClean="0">
                <a:solidFill>
                  <a:prstClr val="black"/>
                </a:solidFill>
                <a:latin typeface="Calibri"/>
              </a:rPr>
              <a:t>Kwantitatieve omschrijving van te behalen objectieven </a:t>
            </a:r>
            <a:r>
              <a:rPr lang="fr-BE" altLang="fr-FR" sz="2100" b="1" dirty="0">
                <a:solidFill>
                  <a:srgbClr val="000000"/>
                </a:solidFill>
                <a:sym typeface="Wingdings" pitchFamily="2" charset="2"/>
              </a:rPr>
              <a:t> </a:t>
            </a:r>
            <a:endParaRPr lang="fr-BE" altLang="fr-FR" sz="2100" b="1" dirty="0" smtClean="0">
              <a:solidFill>
                <a:srgbClr val="000000"/>
              </a:solidFill>
              <a:sym typeface="Wingdings" pitchFamily="2" charset="2"/>
            </a:endParaRPr>
          </a:p>
          <a:p>
            <a:pPr marL="0" lvl="0" indent="0" fontAlgn="auto">
              <a:spcAft>
                <a:spcPts val="0"/>
              </a:spcAft>
              <a:buNone/>
            </a:pPr>
            <a:r>
              <a:rPr lang="fr-BE" altLang="fr-FR" sz="2100" b="1" dirty="0" smtClean="0">
                <a:solidFill>
                  <a:srgbClr val="CC0000"/>
                </a:solidFill>
                <a:sym typeface="Wingdings" pitchFamily="2" charset="2"/>
              </a:rPr>
              <a:t> NIEUW</a:t>
            </a:r>
            <a:r>
              <a:rPr lang="fr-BE" altLang="fr-FR" sz="2100" b="1" dirty="0" smtClean="0">
                <a:solidFill>
                  <a:srgbClr val="000000"/>
                </a:solidFill>
                <a:sym typeface="Wingdings" pitchFamily="2" charset="2"/>
              </a:rPr>
              <a:t> </a:t>
            </a:r>
            <a:r>
              <a:rPr lang="nl-BE" sz="2400" kern="1200" dirty="0" smtClean="0">
                <a:solidFill>
                  <a:prstClr val="black"/>
                </a:solidFill>
                <a:latin typeface="Calibri"/>
              </a:rPr>
              <a:t> </a:t>
            </a:r>
            <a:r>
              <a:rPr lang="nl-BE" kern="1200" dirty="0" smtClean="0">
                <a:solidFill>
                  <a:prstClr val="black"/>
                </a:solidFill>
                <a:latin typeface="Calibri"/>
              </a:rPr>
              <a:t>:</a:t>
            </a:r>
          </a:p>
          <a:p>
            <a:pPr marL="0" lvl="0" indent="0" fontAlgn="auto">
              <a:spcAft>
                <a:spcPts val="0"/>
              </a:spcAft>
              <a:buNone/>
            </a:pPr>
            <a:endParaRPr lang="nl-BE" kern="1200" dirty="0">
              <a:solidFill>
                <a:prstClr val="black"/>
              </a:solidFill>
              <a:latin typeface="Calibri"/>
            </a:endParaRPr>
          </a:p>
          <a:p>
            <a:pPr marL="0" lvl="0" indent="0" fontAlgn="auto">
              <a:spcAft>
                <a:spcPts val="0"/>
              </a:spcAft>
              <a:buNone/>
            </a:pPr>
            <a:endParaRPr lang="nl-BE" kern="1200" dirty="0" smtClean="0">
              <a:solidFill>
                <a:prstClr val="black"/>
              </a:solidFill>
              <a:latin typeface="Calibri"/>
            </a:endParaRPr>
          </a:p>
          <a:p>
            <a:pPr marL="0" lvl="0" indent="0" fontAlgn="auto">
              <a:spcAft>
                <a:spcPts val="0"/>
              </a:spcAft>
              <a:buNone/>
            </a:pPr>
            <a:endParaRPr lang="nl-BE" kern="1200" dirty="0">
              <a:solidFill>
                <a:prstClr val="black"/>
              </a:solidFill>
              <a:latin typeface="Calibri"/>
            </a:endParaRPr>
          </a:p>
          <a:p>
            <a:pPr lvl="0" fontAlgn="auto">
              <a:spcAft>
                <a:spcPts val="0"/>
              </a:spcAft>
              <a:buFont typeface="Arial" panose="020B0604020202020204" pitchFamily="34" charset="0"/>
              <a:buChar char="•"/>
            </a:pPr>
            <a:endParaRPr lang="nl-BE" kern="1200" dirty="0" smtClean="0">
              <a:solidFill>
                <a:prstClr val="black"/>
              </a:solidFill>
              <a:latin typeface="Calibri"/>
            </a:endParaRPr>
          </a:p>
          <a:p>
            <a:pPr lvl="0" fontAlgn="auto">
              <a:spcAft>
                <a:spcPts val="0"/>
              </a:spcAft>
              <a:buFont typeface="Arial" panose="020B0604020202020204" pitchFamily="34" charset="0"/>
              <a:buChar char="•"/>
            </a:pPr>
            <a:endParaRPr lang="nl-BE" kern="1200" dirty="0">
              <a:solidFill>
                <a:prstClr val="black"/>
              </a:solidFill>
              <a:latin typeface="Calibri"/>
            </a:endParaRPr>
          </a:p>
          <a:p>
            <a:endParaRPr lang="fr-BE" dirty="0"/>
          </a:p>
        </p:txBody>
      </p:sp>
      <p:sp>
        <p:nvSpPr>
          <p:cNvPr id="7" name="Titre 1"/>
          <p:cNvSpPr txBox="1">
            <a:spLocks/>
          </p:cNvSpPr>
          <p:nvPr/>
        </p:nvSpPr>
        <p:spPr bwMode="auto">
          <a:xfrm>
            <a:off x="1447800" y="1524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rtl="0" eaLnBrk="1" fontAlgn="base" hangingPunct="1">
              <a:spcBef>
                <a:spcPct val="0"/>
              </a:spcBef>
              <a:spcAft>
                <a:spcPct val="0"/>
              </a:spcAft>
              <a:defRPr sz="3200">
                <a:solidFill>
                  <a:srgbClr val="5F5F5F"/>
                </a:solidFill>
                <a:latin typeface="+mj-lt"/>
                <a:ea typeface="+mj-ea"/>
                <a:cs typeface="+mj-cs"/>
              </a:defRPr>
            </a:lvl1pPr>
            <a:lvl2pPr algn="r" rtl="0" eaLnBrk="1" fontAlgn="base" hangingPunct="1">
              <a:spcBef>
                <a:spcPct val="0"/>
              </a:spcBef>
              <a:spcAft>
                <a:spcPct val="0"/>
              </a:spcAft>
              <a:defRPr sz="3200">
                <a:solidFill>
                  <a:srgbClr val="5F5F5F"/>
                </a:solidFill>
                <a:latin typeface="Arial" charset="0"/>
              </a:defRPr>
            </a:lvl2pPr>
            <a:lvl3pPr algn="r" rtl="0" eaLnBrk="1" fontAlgn="base" hangingPunct="1">
              <a:spcBef>
                <a:spcPct val="0"/>
              </a:spcBef>
              <a:spcAft>
                <a:spcPct val="0"/>
              </a:spcAft>
              <a:defRPr sz="3200">
                <a:solidFill>
                  <a:srgbClr val="5F5F5F"/>
                </a:solidFill>
                <a:latin typeface="Arial" charset="0"/>
              </a:defRPr>
            </a:lvl3pPr>
            <a:lvl4pPr algn="r" rtl="0" eaLnBrk="1" fontAlgn="base" hangingPunct="1">
              <a:spcBef>
                <a:spcPct val="0"/>
              </a:spcBef>
              <a:spcAft>
                <a:spcPct val="0"/>
              </a:spcAft>
              <a:defRPr sz="3200">
                <a:solidFill>
                  <a:srgbClr val="5F5F5F"/>
                </a:solidFill>
                <a:latin typeface="Arial" charset="0"/>
              </a:defRPr>
            </a:lvl4pPr>
            <a:lvl5pPr algn="r" rtl="0" eaLnBrk="1" fontAlgn="base" hangingPunct="1">
              <a:spcBef>
                <a:spcPct val="0"/>
              </a:spcBef>
              <a:spcAft>
                <a:spcPct val="0"/>
              </a:spcAft>
              <a:defRPr sz="3200">
                <a:solidFill>
                  <a:srgbClr val="5F5F5F"/>
                </a:solidFill>
                <a:latin typeface="Arial" charset="0"/>
              </a:defRPr>
            </a:lvl5pPr>
            <a:lvl6pPr marL="457200" algn="r" rtl="0" eaLnBrk="1" fontAlgn="base" hangingPunct="1">
              <a:spcBef>
                <a:spcPct val="0"/>
              </a:spcBef>
              <a:spcAft>
                <a:spcPct val="0"/>
              </a:spcAft>
              <a:defRPr sz="3200">
                <a:solidFill>
                  <a:srgbClr val="5F5F5F"/>
                </a:solidFill>
                <a:latin typeface="Arial" charset="0"/>
              </a:defRPr>
            </a:lvl6pPr>
            <a:lvl7pPr marL="914400" algn="r" rtl="0" eaLnBrk="1" fontAlgn="base" hangingPunct="1">
              <a:spcBef>
                <a:spcPct val="0"/>
              </a:spcBef>
              <a:spcAft>
                <a:spcPct val="0"/>
              </a:spcAft>
              <a:defRPr sz="3200">
                <a:solidFill>
                  <a:srgbClr val="5F5F5F"/>
                </a:solidFill>
                <a:latin typeface="Arial" charset="0"/>
              </a:defRPr>
            </a:lvl7pPr>
            <a:lvl8pPr marL="1371600" algn="r" rtl="0" eaLnBrk="1" fontAlgn="base" hangingPunct="1">
              <a:spcBef>
                <a:spcPct val="0"/>
              </a:spcBef>
              <a:spcAft>
                <a:spcPct val="0"/>
              </a:spcAft>
              <a:defRPr sz="3200">
                <a:solidFill>
                  <a:srgbClr val="5F5F5F"/>
                </a:solidFill>
                <a:latin typeface="Arial" charset="0"/>
              </a:defRPr>
            </a:lvl8pPr>
            <a:lvl9pPr marL="1828800" algn="r" rtl="0" eaLnBrk="1" fontAlgn="base" hangingPunct="1">
              <a:spcBef>
                <a:spcPct val="0"/>
              </a:spcBef>
              <a:spcAft>
                <a:spcPct val="0"/>
              </a:spcAft>
              <a:defRPr sz="3200">
                <a:solidFill>
                  <a:srgbClr val="5F5F5F"/>
                </a:solidFill>
                <a:latin typeface="Arial" charset="0"/>
              </a:defRPr>
            </a:lvl9pPr>
          </a:lstStyle>
          <a:p>
            <a:r>
              <a:rPr lang="nl-BE" sz="4000" kern="1200" dirty="0" smtClean="0">
                <a:solidFill>
                  <a:prstClr val="black"/>
                </a:solidFill>
                <a:latin typeface="Calibri"/>
              </a:rPr>
              <a:t>Overeenkomst</a:t>
            </a:r>
            <a:endParaRPr lang="fr-BE" kern="0" dirty="0"/>
          </a:p>
        </p:txBody>
      </p:sp>
      <p:graphicFrame>
        <p:nvGraphicFramePr>
          <p:cNvPr id="4" name="Tabel 3"/>
          <p:cNvGraphicFramePr>
            <a:graphicFrameLocks noGrp="1"/>
          </p:cNvGraphicFramePr>
          <p:nvPr>
            <p:extLst>
              <p:ext uri="{D42A27DB-BD31-4B8C-83A1-F6EECF244321}">
                <p14:modId xmlns:p14="http://schemas.microsoft.com/office/powerpoint/2010/main" val="1299484301"/>
              </p:ext>
            </p:extLst>
          </p:nvPr>
        </p:nvGraphicFramePr>
        <p:xfrm>
          <a:off x="1259632" y="2924944"/>
          <a:ext cx="5644480" cy="2699004"/>
        </p:xfrm>
        <a:graphic>
          <a:graphicData uri="http://schemas.openxmlformats.org/drawingml/2006/table">
            <a:tbl>
              <a:tblPr firstRow="1" firstCol="1" bandRow="1"/>
              <a:tblGrid>
                <a:gridCol w="4803305"/>
                <a:gridCol w="841175"/>
              </a:tblGrid>
              <a:tr h="0">
                <a:tc>
                  <a:txBody>
                    <a:bodyPr/>
                    <a:lstStyle/>
                    <a:p>
                      <a:pPr>
                        <a:lnSpc>
                          <a:spcPct val="115000"/>
                        </a:lnSpc>
                        <a:spcAft>
                          <a:spcPts val="0"/>
                        </a:spcAft>
                      </a:pPr>
                      <a:r>
                        <a:rPr lang="fr-BE" sz="1100" dirty="0">
                          <a:effectLst/>
                          <a:latin typeface="Calibri"/>
                          <a:ea typeface="Calibri"/>
                        </a:rPr>
                        <a:t> </a:t>
                      </a:r>
                      <a:endParaRPr lang="fr-BE"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err="1">
                          <a:effectLst/>
                          <a:latin typeface="Calibri"/>
                          <a:ea typeface="Calibri"/>
                        </a:rPr>
                        <a:t>Objectieven</a:t>
                      </a:r>
                      <a:r>
                        <a:rPr lang="en-US" sz="1100" dirty="0">
                          <a:effectLst/>
                          <a:latin typeface="Calibri"/>
                          <a:ea typeface="Calibri"/>
                        </a:rPr>
                        <a:t> 2015</a:t>
                      </a:r>
                      <a:endParaRPr lang="fr-BE"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lnSpc>
                          <a:spcPct val="115000"/>
                        </a:lnSpc>
                        <a:spcAft>
                          <a:spcPts val="0"/>
                        </a:spcAft>
                        <a:buFont typeface="+mj-lt"/>
                        <a:buAutoNum type="arabicPeriod"/>
                      </a:pPr>
                      <a:r>
                        <a:rPr lang="nl-NL" sz="1100" dirty="0">
                          <a:effectLst/>
                          <a:latin typeface="Calibri"/>
                          <a:ea typeface="Times New Roman"/>
                        </a:rPr>
                        <a:t>Totaal aantal begunstigden waarvoor een sociale balans wordt gerealiseerd  (screening + trajectbepaling)</a:t>
                      </a:r>
                      <a:endParaRPr lang="fr-BE"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1100">
                          <a:effectLst/>
                          <a:latin typeface="Calibri"/>
                          <a:ea typeface="Calibri"/>
                        </a:rPr>
                        <a:t> </a:t>
                      </a:r>
                      <a:endParaRPr lang="fr-BE"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lvl="0" indent="0">
                        <a:lnSpc>
                          <a:spcPct val="115000"/>
                        </a:lnSpc>
                        <a:spcAft>
                          <a:spcPts val="0"/>
                        </a:spcAft>
                        <a:buFont typeface="+mj-lt"/>
                        <a:buNone/>
                      </a:pPr>
                      <a:r>
                        <a:rPr lang="nl-NL" sz="1100" dirty="0" smtClean="0">
                          <a:effectLst/>
                          <a:latin typeface="Calibri"/>
                          <a:ea typeface="Times New Roman"/>
                        </a:rPr>
                        <a:t>2.       Totaal </a:t>
                      </a:r>
                      <a:r>
                        <a:rPr lang="nl-NL" sz="1100" dirty="0">
                          <a:effectLst/>
                          <a:latin typeface="Calibri"/>
                          <a:ea typeface="Times New Roman"/>
                        </a:rPr>
                        <a:t>aantal begunstigden in een traject sociale activering via een GPMI </a:t>
                      </a:r>
                      <a:endParaRPr lang="fr-BE" sz="1200" dirty="0">
                        <a:effectLst/>
                        <a:latin typeface="Times New Roman"/>
                        <a:ea typeface="Calibri"/>
                      </a:endParaRPr>
                    </a:p>
                    <a:p>
                      <a:pPr>
                        <a:lnSpc>
                          <a:spcPct val="115000"/>
                        </a:lnSpc>
                        <a:spcAft>
                          <a:spcPts val="0"/>
                        </a:spcAft>
                      </a:pPr>
                      <a:r>
                        <a:rPr lang="nl-NL" sz="1100" dirty="0">
                          <a:effectLst/>
                          <a:latin typeface="Calibri"/>
                          <a:ea typeface="Calibri"/>
                        </a:rPr>
                        <a:t> </a:t>
                      </a:r>
                      <a:endParaRPr lang="fr-BE"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1100" dirty="0">
                          <a:effectLst/>
                          <a:latin typeface="Calibri"/>
                          <a:ea typeface="Calibri"/>
                        </a:rPr>
                        <a:t> </a:t>
                      </a:r>
                      <a:endParaRPr lang="fr-BE"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57200" lvl="1" indent="0">
                        <a:lnSpc>
                          <a:spcPct val="115000"/>
                        </a:lnSpc>
                        <a:buFont typeface="+mj-lt"/>
                        <a:buNone/>
                      </a:pPr>
                      <a:r>
                        <a:rPr lang="nl-NL" sz="1100" dirty="0" smtClean="0">
                          <a:effectLst/>
                          <a:latin typeface="Calibri"/>
                        </a:rPr>
                        <a:t>2.1.</a:t>
                      </a:r>
                      <a:r>
                        <a:rPr lang="nl-NL" sz="1100" baseline="0" dirty="0" smtClean="0">
                          <a:effectLst/>
                          <a:latin typeface="Calibri"/>
                        </a:rPr>
                        <a:t> </a:t>
                      </a:r>
                      <a:r>
                        <a:rPr lang="nl-NL" sz="1100" dirty="0" smtClean="0">
                          <a:effectLst/>
                          <a:latin typeface="Calibri"/>
                        </a:rPr>
                        <a:t>Via </a:t>
                      </a:r>
                      <a:r>
                        <a:rPr lang="nl-NL" sz="1100" dirty="0">
                          <a:effectLst/>
                          <a:latin typeface="Calibri"/>
                        </a:rPr>
                        <a:t>een GPMI ter voorbereiding van een </a:t>
                      </a:r>
                      <a:r>
                        <a:rPr lang="nl-NL" sz="1100" dirty="0" err="1">
                          <a:effectLst/>
                          <a:latin typeface="Calibri"/>
                        </a:rPr>
                        <a:t>socio</a:t>
                      </a:r>
                      <a:r>
                        <a:rPr lang="nl-NL" sz="1100" dirty="0">
                          <a:effectLst/>
                          <a:latin typeface="Calibri"/>
                        </a:rPr>
                        <a:t>-professioneel traject  </a:t>
                      </a:r>
                      <a:endParaRPr lang="fr-BE" sz="1100" dirty="0">
                        <a:effectLst/>
                        <a:latin typeface="Calibri"/>
                      </a:endParaRPr>
                    </a:p>
                    <a:p>
                      <a:pPr>
                        <a:lnSpc>
                          <a:spcPct val="115000"/>
                        </a:lnSpc>
                        <a:spcAft>
                          <a:spcPts val="0"/>
                        </a:spcAft>
                      </a:pPr>
                      <a:r>
                        <a:rPr lang="nl-NL" sz="1100" dirty="0">
                          <a:effectLst/>
                          <a:latin typeface="Calibri"/>
                          <a:ea typeface="Calibri"/>
                        </a:rPr>
                        <a:t> </a:t>
                      </a:r>
                      <a:endParaRPr lang="fr-BE"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1100">
                          <a:effectLst/>
                          <a:latin typeface="Calibri"/>
                          <a:ea typeface="Calibri"/>
                        </a:rPr>
                        <a:t> </a:t>
                      </a:r>
                      <a:endParaRPr lang="fr-BE"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57200" lvl="1" indent="0">
                        <a:lnSpc>
                          <a:spcPct val="115000"/>
                        </a:lnSpc>
                        <a:buFont typeface="+mj-lt"/>
                        <a:buNone/>
                      </a:pPr>
                      <a:r>
                        <a:rPr lang="nl-NL" sz="1100" dirty="0" smtClean="0">
                          <a:effectLst/>
                          <a:latin typeface="Calibri"/>
                        </a:rPr>
                        <a:t>2.2.  Via </a:t>
                      </a:r>
                      <a:r>
                        <a:rPr lang="nl-NL" sz="1100" dirty="0">
                          <a:effectLst/>
                          <a:latin typeface="Calibri"/>
                        </a:rPr>
                        <a:t>een GPMI met het oog op de deelname aan workshops/dynamiserende modules/participatieve ateliers </a:t>
                      </a:r>
                      <a:endParaRPr lang="fr-BE" sz="1100" dirty="0">
                        <a:effectLst/>
                        <a:latin typeface="Calibri"/>
                      </a:endParaRPr>
                    </a:p>
                    <a:p>
                      <a:pPr>
                        <a:lnSpc>
                          <a:spcPct val="115000"/>
                        </a:lnSpc>
                        <a:spcAft>
                          <a:spcPts val="0"/>
                        </a:spcAft>
                      </a:pPr>
                      <a:r>
                        <a:rPr lang="nl-NL" sz="1100" dirty="0">
                          <a:effectLst/>
                          <a:latin typeface="Calibri"/>
                          <a:ea typeface="Calibri"/>
                        </a:rPr>
                        <a:t> </a:t>
                      </a:r>
                      <a:endParaRPr lang="fr-BE"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1100">
                          <a:effectLst/>
                          <a:latin typeface="Calibri"/>
                          <a:ea typeface="Calibri"/>
                        </a:rPr>
                        <a:t> </a:t>
                      </a:r>
                      <a:endParaRPr lang="fr-BE" sz="12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57200" lvl="1" indent="0">
                        <a:lnSpc>
                          <a:spcPct val="115000"/>
                        </a:lnSpc>
                        <a:buFont typeface="+mj-lt"/>
                        <a:buNone/>
                      </a:pPr>
                      <a:r>
                        <a:rPr lang="nl-NL" sz="1100" dirty="0" smtClean="0">
                          <a:effectLst/>
                          <a:latin typeface="Calibri"/>
                        </a:rPr>
                        <a:t>2.3.  Via </a:t>
                      </a:r>
                      <a:r>
                        <a:rPr lang="nl-NL" sz="1100" dirty="0">
                          <a:effectLst/>
                          <a:latin typeface="Calibri"/>
                        </a:rPr>
                        <a:t>een GPMI met het oog op een gemeenschapsdienst of vrijwilligerswerk </a:t>
                      </a:r>
                      <a:endParaRPr lang="fr-BE" sz="1100" dirty="0">
                        <a:effectLst/>
                        <a:latin typeface="Calibri"/>
                      </a:endParaRPr>
                    </a:p>
                    <a:p>
                      <a:pPr>
                        <a:lnSpc>
                          <a:spcPct val="115000"/>
                        </a:lnSpc>
                        <a:spcAft>
                          <a:spcPts val="0"/>
                        </a:spcAft>
                      </a:pPr>
                      <a:r>
                        <a:rPr lang="nl-NL" sz="1100" dirty="0">
                          <a:effectLst/>
                          <a:latin typeface="Calibri"/>
                          <a:ea typeface="Calibri"/>
                        </a:rPr>
                        <a:t> </a:t>
                      </a:r>
                      <a:endParaRPr lang="fr-BE"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NL" sz="1100" dirty="0">
                          <a:effectLst/>
                          <a:latin typeface="Calibri"/>
                          <a:ea typeface="Calibri"/>
                        </a:rPr>
                        <a:t> </a:t>
                      </a:r>
                      <a:endParaRPr lang="fr-BE" sz="12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3"/>
          <p:cNvSpPr>
            <a:spLocks noChangeArrowheads="1"/>
          </p:cNvSpPr>
          <p:nvPr/>
        </p:nvSpPr>
        <p:spPr bwMode="auto">
          <a:xfrm>
            <a:off x="1238910" y="249289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BE" alt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Art.3. </a:t>
            </a:r>
            <a:r>
              <a:rPr kumimoji="0" lang="fr-BE" altLang="fr-FR" sz="11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Streefcijfers</a:t>
            </a:r>
            <a:r>
              <a:rPr kumimoji="0" lang="fr-BE" alt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fr-BE" altLang="fr-FR" sz="11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objectieven</a:t>
            </a:r>
            <a:r>
              <a:rPr kumimoji="0" lang="fr-BE" alt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sociale </a:t>
            </a:r>
            <a:r>
              <a:rPr kumimoji="0" lang="fr-BE" altLang="fr-FR" sz="11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activering</a:t>
            </a:r>
            <a:endParaRPr kumimoji="0" lang="fr-BE" alt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BE" alt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369789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nl-BE" sz="4000" b="0" i="0" u="none" strike="noStrike" kern="1200" cap="none" spc="0" normalizeH="0" baseline="0" noProof="0" dirty="0" smtClean="0">
                <a:ln>
                  <a:noFill/>
                </a:ln>
                <a:solidFill>
                  <a:prstClr val="black"/>
                </a:solidFill>
                <a:effectLst/>
                <a:uLnTx/>
                <a:uFillTx/>
                <a:latin typeface="Calibri"/>
              </a:rPr>
              <a:t>Evaluatie</a:t>
            </a:r>
            <a:br>
              <a:rPr kumimoji="0" lang="nl-BE" sz="4000" b="0" i="0" u="none" strike="noStrike" kern="1200" cap="none" spc="0" normalizeH="0" baseline="0" noProof="0" dirty="0" smtClean="0">
                <a:ln>
                  <a:noFill/>
                </a:ln>
                <a:solidFill>
                  <a:prstClr val="black"/>
                </a:solidFill>
                <a:effectLst/>
                <a:uLnTx/>
                <a:uFillTx/>
                <a:latin typeface="Calibri"/>
              </a:rPr>
            </a:br>
            <a:endParaRPr lang="fr-BE" dirty="0"/>
          </a:p>
        </p:txBody>
      </p:sp>
      <p:sp>
        <p:nvSpPr>
          <p:cNvPr id="3" name="Espace réservé du contenu 2"/>
          <p:cNvSpPr>
            <a:spLocks noGrp="1"/>
          </p:cNvSpPr>
          <p:nvPr>
            <p:ph idx="1"/>
          </p:nvPr>
        </p:nvSpPr>
        <p:spPr/>
        <p:txBody>
          <a:bodyPr/>
          <a:lstStyle/>
          <a:p>
            <a:pPr lvl="0" fontAlgn="auto">
              <a:spcAft>
                <a:spcPts val="0"/>
              </a:spcAft>
              <a:buFont typeface="Arial" panose="020B0604020202020204" pitchFamily="34" charset="0"/>
              <a:buChar char="•"/>
            </a:pPr>
            <a:r>
              <a:rPr lang="fr-BE" sz="2200" kern="1200" dirty="0" smtClean="0">
                <a:solidFill>
                  <a:prstClr val="black"/>
                </a:solidFill>
                <a:latin typeface="Calibri"/>
              </a:rPr>
              <a:t>I</a:t>
            </a:r>
            <a:r>
              <a:rPr kumimoji="0" lang="fr-BE" sz="2200" b="0" i="0" u="none" strike="noStrike" kern="1200" cap="none" spc="0" normalizeH="0" baseline="0" noProof="0" dirty="0" err="1" smtClean="0">
                <a:ln>
                  <a:noFill/>
                </a:ln>
                <a:solidFill>
                  <a:prstClr val="black"/>
                </a:solidFill>
                <a:effectLst/>
                <a:uLnTx/>
                <a:uFillTx/>
                <a:latin typeface="Calibri"/>
              </a:rPr>
              <a:t>nhoudelijk</a:t>
            </a:r>
            <a:r>
              <a:rPr kumimoji="0" lang="fr-BE" sz="2200" b="0" i="0" u="none" strike="noStrike" kern="1200" cap="none" spc="0" normalizeH="0" baseline="0" noProof="0" dirty="0" smtClean="0">
                <a:ln>
                  <a:noFill/>
                </a:ln>
                <a:solidFill>
                  <a:prstClr val="black"/>
                </a:solidFill>
                <a:effectLst/>
                <a:uLnTx/>
                <a:uFillTx/>
                <a:latin typeface="Calibri"/>
              </a:rPr>
              <a:t> en </a:t>
            </a:r>
            <a:r>
              <a:rPr kumimoji="0" lang="fr-BE" sz="2200" b="0" i="0" u="none" strike="noStrike" kern="1200" cap="none" spc="0" normalizeH="0" baseline="0" noProof="0" dirty="0" err="1" smtClean="0">
                <a:ln>
                  <a:noFill/>
                </a:ln>
                <a:solidFill>
                  <a:prstClr val="black"/>
                </a:solidFill>
                <a:effectLst/>
                <a:uLnTx/>
                <a:uFillTx/>
                <a:latin typeface="Calibri"/>
              </a:rPr>
              <a:t>financieel</a:t>
            </a:r>
            <a:r>
              <a:rPr kumimoji="0" lang="fr-BE" sz="2200" b="0" i="0" u="none" strike="noStrike" kern="1200" cap="none" spc="0" normalizeH="0" noProof="0" dirty="0" smtClean="0">
                <a:ln>
                  <a:noFill/>
                </a:ln>
                <a:solidFill>
                  <a:prstClr val="black"/>
                </a:solidFill>
                <a:effectLst/>
                <a:uLnTx/>
                <a:uFillTx/>
                <a:latin typeface="Calibri"/>
              </a:rPr>
              <a:t> </a:t>
            </a:r>
            <a:r>
              <a:rPr kumimoji="0" lang="fr-BE" sz="2200" b="0" i="0" u="none" strike="noStrike" kern="1200" cap="none" spc="0" normalizeH="0" noProof="0" dirty="0" err="1" smtClean="0">
                <a:ln>
                  <a:noFill/>
                </a:ln>
                <a:solidFill>
                  <a:prstClr val="black"/>
                </a:solidFill>
                <a:effectLst/>
                <a:uLnTx/>
                <a:uFillTx/>
                <a:latin typeface="Calibri"/>
              </a:rPr>
              <a:t>eindrapport</a:t>
            </a:r>
            <a:r>
              <a:rPr kumimoji="0" lang="fr-BE" sz="2200" b="0" i="0" u="none" strike="noStrike" kern="1200" cap="none" spc="0" normalizeH="0" noProof="0" dirty="0" smtClean="0">
                <a:ln>
                  <a:noFill/>
                </a:ln>
                <a:solidFill>
                  <a:prstClr val="black"/>
                </a:solidFill>
                <a:effectLst/>
                <a:uLnTx/>
                <a:uFillTx/>
                <a:latin typeface="Calibri"/>
              </a:rPr>
              <a:t> </a:t>
            </a:r>
            <a:r>
              <a:rPr kumimoji="0" lang="fr-BE" sz="2200" b="0" i="0" u="none" strike="noStrike" kern="1200" cap="none" spc="0" normalizeH="0" noProof="0" dirty="0" err="1" smtClean="0">
                <a:ln>
                  <a:noFill/>
                </a:ln>
                <a:solidFill>
                  <a:prstClr val="black"/>
                </a:solidFill>
                <a:effectLst/>
                <a:uLnTx/>
                <a:uFillTx/>
                <a:latin typeface="Calibri"/>
              </a:rPr>
              <a:t>ten</a:t>
            </a:r>
            <a:r>
              <a:rPr kumimoji="0" lang="fr-BE" sz="2200" b="0" i="0" u="none" strike="noStrike" kern="1200" cap="none" spc="0" normalizeH="0" noProof="0" dirty="0" smtClean="0">
                <a:ln>
                  <a:noFill/>
                </a:ln>
                <a:solidFill>
                  <a:prstClr val="black"/>
                </a:solidFill>
                <a:effectLst/>
                <a:uLnTx/>
                <a:uFillTx/>
                <a:latin typeface="Calibri"/>
              </a:rPr>
              <a:t> </a:t>
            </a:r>
            <a:r>
              <a:rPr kumimoji="0" lang="fr-BE" sz="2200" b="0" i="0" u="none" strike="noStrike" kern="1200" cap="none" spc="0" normalizeH="0" noProof="0" dirty="0" err="1" smtClean="0">
                <a:ln>
                  <a:noFill/>
                </a:ln>
                <a:solidFill>
                  <a:prstClr val="black"/>
                </a:solidFill>
                <a:effectLst/>
                <a:uLnTx/>
                <a:uFillTx/>
                <a:latin typeface="Calibri"/>
              </a:rPr>
              <a:t>laatste</a:t>
            </a:r>
            <a:r>
              <a:rPr kumimoji="0" lang="fr-BE" sz="2200" b="0" i="0" u="none" strike="noStrike" kern="1200" cap="none" spc="0" normalizeH="0" noProof="0" dirty="0" smtClean="0">
                <a:ln>
                  <a:noFill/>
                </a:ln>
                <a:solidFill>
                  <a:prstClr val="black"/>
                </a:solidFill>
                <a:effectLst/>
                <a:uLnTx/>
                <a:uFillTx/>
                <a:latin typeface="Calibri"/>
              </a:rPr>
              <a:t> </a:t>
            </a:r>
            <a:r>
              <a:rPr kumimoji="0" lang="fr-BE" sz="2200" b="0" i="0" u="none" strike="noStrike" kern="1200" cap="none" spc="0" normalizeH="0" noProof="0" dirty="0" err="1" smtClean="0">
                <a:ln>
                  <a:noFill/>
                </a:ln>
                <a:solidFill>
                  <a:prstClr val="black"/>
                </a:solidFill>
                <a:effectLst/>
                <a:uLnTx/>
                <a:uFillTx/>
                <a:latin typeface="Calibri"/>
              </a:rPr>
              <a:t>tegen</a:t>
            </a:r>
            <a:r>
              <a:rPr kumimoji="0" lang="fr-BE" sz="2200" b="0" i="0" u="none" strike="noStrike" kern="1200" cap="none" spc="0" normalizeH="0" noProof="0" dirty="0" smtClean="0">
                <a:ln>
                  <a:noFill/>
                </a:ln>
                <a:solidFill>
                  <a:prstClr val="black"/>
                </a:solidFill>
                <a:effectLst/>
                <a:uLnTx/>
                <a:uFillTx/>
                <a:latin typeface="Calibri"/>
              </a:rPr>
              <a:t> 28 </a:t>
            </a:r>
            <a:r>
              <a:rPr kumimoji="0" lang="fr-BE" sz="2200" b="0" i="0" u="none" strike="noStrike" kern="1200" cap="none" spc="0" normalizeH="0" noProof="0" dirty="0" err="1" smtClean="0">
                <a:ln>
                  <a:noFill/>
                </a:ln>
                <a:solidFill>
                  <a:prstClr val="black"/>
                </a:solidFill>
                <a:effectLst/>
                <a:uLnTx/>
                <a:uFillTx/>
                <a:latin typeface="Calibri"/>
              </a:rPr>
              <a:t>februari</a:t>
            </a:r>
            <a:r>
              <a:rPr kumimoji="0" lang="fr-BE" sz="2200" b="0" i="0" u="none" strike="noStrike" kern="1200" cap="none" spc="0" normalizeH="0" noProof="0" dirty="0" smtClean="0">
                <a:ln>
                  <a:noFill/>
                </a:ln>
                <a:solidFill>
                  <a:prstClr val="black"/>
                </a:solidFill>
                <a:effectLst/>
                <a:uLnTx/>
                <a:uFillTx/>
                <a:latin typeface="Calibri"/>
              </a:rPr>
              <a:t> 2016</a:t>
            </a:r>
          </a:p>
          <a:p>
            <a:pPr marL="0" lvl="0" indent="0" fontAlgn="auto">
              <a:spcAft>
                <a:spcPts val="0"/>
              </a:spcAft>
              <a:buNone/>
            </a:pPr>
            <a:endParaRPr kumimoji="0" lang="fr-BE" sz="2200" b="0" i="0" u="none" strike="noStrike" kern="1200" cap="none" spc="0" normalizeH="0" noProof="0" dirty="0" smtClean="0">
              <a:ln>
                <a:noFill/>
              </a:ln>
              <a:solidFill>
                <a:prstClr val="black"/>
              </a:solidFill>
              <a:effectLst/>
              <a:uLnTx/>
              <a:uFillTx/>
              <a:latin typeface="Calibri"/>
            </a:endParaRPr>
          </a:p>
          <a:p>
            <a:pPr lvl="0" fontAlgn="auto">
              <a:spcAft>
                <a:spcPts val="0"/>
              </a:spcAft>
              <a:buFont typeface="Arial" panose="020B0604020202020204" pitchFamily="34" charset="0"/>
              <a:buChar char="•"/>
            </a:pPr>
            <a:r>
              <a:rPr lang="fr-BE" sz="2200" kern="1200" dirty="0" smtClean="0">
                <a:solidFill>
                  <a:prstClr val="black"/>
                </a:solidFill>
                <a:latin typeface="Calibri"/>
              </a:rPr>
              <a:t>Na </a:t>
            </a:r>
            <a:r>
              <a:rPr lang="fr-BE" sz="2200" kern="1200" dirty="0" err="1" smtClean="0">
                <a:solidFill>
                  <a:prstClr val="black"/>
                </a:solidFill>
                <a:latin typeface="Calibri"/>
              </a:rPr>
              <a:t>evaluatie</a:t>
            </a:r>
            <a:r>
              <a:rPr lang="fr-BE" sz="2200" kern="1200" dirty="0" smtClean="0">
                <a:solidFill>
                  <a:prstClr val="black"/>
                </a:solidFill>
                <a:latin typeface="Calibri"/>
              </a:rPr>
              <a:t> </a:t>
            </a:r>
            <a:r>
              <a:rPr kumimoji="0" lang="fr-BE" sz="2200" b="0" i="0" u="none" strike="noStrike" kern="1200" cap="none" spc="0" normalizeH="0" noProof="0" dirty="0" smtClean="0">
                <a:ln>
                  <a:noFill/>
                </a:ln>
                <a:solidFill>
                  <a:prstClr val="black"/>
                </a:solidFill>
                <a:effectLst/>
                <a:uLnTx/>
                <a:uFillTx/>
                <a:latin typeface="Calibri"/>
              </a:rPr>
              <a:t> =&gt; </a:t>
            </a:r>
            <a:r>
              <a:rPr kumimoji="0" lang="fr-BE" sz="2200" b="0" i="0" u="none" strike="noStrike" kern="1200" cap="none" spc="0" normalizeH="0" noProof="0" dirty="0" err="1" smtClean="0">
                <a:ln>
                  <a:noFill/>
                </a:ln>
                <a:solidFill>
                  <a:prstClr val="black"/>
                </a:solidFill>
                <a:effectLst/>
                <a:uLnTx/>
                <a:uFillTx/>
                <a:latin typeface="Calibri"/>
              </a:rPr>
              <a:t>uitbetaling</a:t>
            </a:r>
            <a:r>
              <a:rPr kumimoji="0" lang="fr-BE" sz="2200" b="0" i="0" u="none" strike="noStrike" kern="1200" cap="none" spc="0" normalizeH="0" noProof="0" dirty="0" smtClean="0">
                <a:ln>
                  <a:noFill/>
                </a:ln>
                <a:solidFill>
                  <a:prstClr val="black"/>
                </a:solidFill>
                <a:effectLst/>
                <a:uLnTx/>
                <a:uFillTx/>
                <a:latin typeface="Calibri"/>
              </a:rPr>
              <a:t> </a:t>
            </a:r>
            <a:r>
              <a:rPr kumimoji="0" lang="fr-BE" sz="2200" b="0" i="0" u="none" strike="noStrike" kern="1200" cap="none" spc="0" normalizeH="0" noProof="0" dirty="0" err="1" smtClean="0">
                <a:ln>
                  <a:noFill/>
                </a:ln>
                <a:solidFill>
                  <a:prstClr val="black"/>
                </a:solidFill>
                <a:effectLst/>
                <a:uLnTx/>
                <a:uFillTx/>
                <a:latin typeface="Calibri"/>
              </a:rPr>
              <a:t>saldo</a:t>
            </a:r>
            <a:r>
              <a:rPr kumimoji="0" lang="fr-BE" sz="2200" b="0" i="0" u="none" strike="noStrike" kern="1200" cap="none" spc="0" normalizeH="0" noProof="0" dirty="0" smtClean="0">
                <a:ln>
                  <a:noFill/>
                </a:ln>
                <a:solidFill>
                  <a:prstClr val="black"/>
                </a:solidFill>
                <a:effectLst/>
                <a:uLnTx/>
                <a:uFillTx/>
                <a:latin typeface="Calibri"/>
              </a:rPr>
              <a:t> </a:t>
            </a:r>
            <a:r>
              <a:rPr kumimoji="0" lang="fr-BE" sz="2200" b="0" i="0" u="none" strike="noStrike" kern="1200" cap="none" spc="0" normalizeH="0" baseline="0" noProof="0" dirty="0" smtClean="0">
                <a:ln>
                  <a:noFill/>
                </a:ln>
                <a:solidFill>
                  <a:prstClr val="black"/>
                </a:solidFill>
                <a:effectLst/>
                <a:uLnTx/>
                <a:uFillTx/>
                <a:latin typeface="Calibri"/>
              </a:rPr>
              <a:t>50 % van de </a:t>
            </a:r>
            <a:r>
              <a:rPr kumimoji="0" lang="fr-BE" sz="2200" b="0" i="0" u="none" strike="noStrike" kern="1200" cap="none" spc="0" normalizeH="0" baseline="0" noProof="0" dirty="0" err="1" smtClean="0">
                <a:ln>
                  <a:noFill/>
                </a:ln>
                <a:solidFill>
                  <a:prstClr val="black"/>
                </a:solidFill>
                <a:effectLst/>
                <a:uLnTx/>
                <a:uFillTx/>
                <a:latin typeface="Calibri"/>
              </a:rPr>
              <a:t>toelage</a:t>
            </a:r>
            <a:endParaRPr kumimoji="0" lang="fr-BE" sz="2200" b="0" i="0" u="none" strike="noStrike" kern="1200" cap="none" spc="0" normalizeH="0" baseline="0" noProof="0" dirty="0" smtClean="0">
              <a:ln>
                <a:noFill/>
              </a:ln>
              <a:solidFill>
                <a:prstClr val="black"/>
              </a:solidFill>
              <a:effectLst/>
              <a:uLnTx/>
              <a:uFillTx/>
              <a:latin typeface="Calibri"/>
            </a:endParaRPr>
          </a:p>
          <a:p>
            <a:pPr lvl="1" fontAlgn="auto">
              <a:spcAft>
                <a:spcPts val="0"/>
              </a:spcAft>
              <a:buFont typeface="Arial" panose="020B0604020202020204" pitchFamily="34" charset="0"/>
              <a:buChar char="•"/>
            </a:pPr>
            <a:endParaRPr kumimoji="0" lang="fr-BE" sz="1500" b="0" i="0" u="none" strike="noStrike" kern="1200" cap="none" spc="0" normalizeH="0" baseline="0" noProof="0" dirty="0" smtClean="0">
              <a:ln>
                <a:noFill/>
              </a:ln>
              <a:solidFill>
                <a:prstClr val="black"/>
              </a:solidFill>
              <a:effectLst/>
              <a:uLnTx/>
              <a:uFillTx/>
              <a:latin typeface="Calibri"/>
            </a:endParaRPr>
          </a:p>
          <a:p>
            <a:pPr lvl="1" fontAlgn="auto">
              <a:spcAft>
                <a:spcPts val="0"/>
              </a:spcAft>
              <a:buFont typeface="Arial" panose="020B0604020202020204" pitchFamily="34" charset="0"/>
              <a:buChar char="•"/>
            </a:pPr>
            <a:r>
              <a:rPr kumimoji="0" lang="fr-BE" sz="1500" b="0" i="0" u="none" strike="noStrike" kern="1200" cap="none" spc="0" normalizeH="0" baseline="0" noProof="0" dirty="0" smtClean="0">
                <a:ln>
                  <a:noFill/>
                </a:ln>
                <a:solidFill>
                  <a:prstClr val="black"/>
                </a:solidFill>
                <a:effectLst/>
                <a:uLnTx/>
                <a:uFillTx/>
                <a:latin typeface="Calibri"/>
              </a:rPr>
              <a:t>=&gt; </a:t>
            </a:r>
            <a:r>
              <a:rPr kumimoji="0" lang="fr-BE" sz="1500" b="0" i="0" u="none" strike="noStrike" kern="1200" cap="none" spc="0" normalizeH="0" baseline="0" noProof="0" dirty="0" err="1" smtClean="0">
                <a:ln>
                  <a:noFill/>
                </a:ln>
                <a:solidFill>
                  <a:prstClr val="black"/>
                </a:solidFill>
                <a:effectLst/>
                <a:uLnTx/>
                <a:uFillTx/>
                <a:latin typeface="Calibri"/>
              </a:rPr>
              <a:t>goedkeuring</a:t>
            </a:r>
            <a:r>
              <a:rPr kumimoji="0" lang="fr-BE" sz="1500" b="0" i="0" u="none" strike="noStrike" kern="1200" cap="none" spc="0" normalizeH="0" baseline="0" noProof="0" dirty="0" smtClean="0">
                <a:ln>
                  <a:noFill/>
                </a:ln>
                <a:solidFill>
                  <a:prstClr val="black"/>
                </a:solidFill>
                <a:effectLst/>
                <a:uLnTx/>
                <a:uFillTx/>
                <a:latin typeface="Calibri"/>
              </a:rPr>
              <a:t> </a:t>
            </a:r>
            <a:r>
              <a:rPr kumimoji="0" lang="fr-BE" sz="1500" b="0" i="0" u="none" strike="noStrike" kern="1200" cap="none" spc="0" normalizeH="0" baseline="0" noProof="0" dirty="0" err="1" smtClean="0">
                <a:ln>
                  <a:noFill/>
                </a:ln>
                <a:solidFill>
                  <a:prstClr val="black"/>
                </a:solidFill>
                <a:effectLst/>
                <a:uLnTx/>
                <a:uFillTx/>
                <a:latin typeface="Calibri"/>
              </a:rPr>
              <a:t>door</a:t>
            </a:r>
            <a:r>
              <a:rPr kumimoji="0" lang="fr-BE" sz="1500" b="0" i="0" u="none" strike="noStrike" kern="1200" cap="none" spc="0" normalizeH="0" baseline="0" noProof="0" dirty="0" smtClean="0">
                <a:ln>
                  <a:noFill/>
                </a:ln>
                <a:solidFill>
                  <a:prstClr val="black"/>
                </a:solidFill>
                <a:effectLst/>
                <a:uLnTx/>
                <a:uFillTx/>
                <a:latin typeface="Calibri"/>
              </a:rPr>
              <a:t> de </a:t>
            </a:r>
            <a:r>
              <a:rPr kumimoji="0" lang="fr-BE" sz="1500" b="0" i="0" u="none" strike="noStrike" kern="1200" cap="none" spc="0" normalizeH="0" baseline="0" noProof="0" dirty="0" err="1" smtClean="0">
                <a:ln>
                  <a:noFill/>
                </a:ln>
                <a:solidFill>
                  <a:prstClr val="black"/>
                </a:solidFill>
                <a:effectLst/>
                <a:uLnTx/>
                <a:uFillTx/>
                <a:latin typeface="Calibri"/>
              </a:rPr>
              <a:t>Minister</a:t>
            </a:r>
            <a:r>
              <a:rPr kumimoji="0" lang="fr-BE" sz="1500" b="0" i="0" u="none" strike="noStrike" kern="1200" cap="none" spc="0" normalizeH="0" baseline="0" noProof="0" dirty="0" smtClean="0">
                <a:ln>
                  <a:noFill/>
                </a:ln>
                <a:solidFill>
                  <a:prstClr val="black"/>
                </a:solidFill>
                <a:effectLst/>
                <a:uLnTx/>
                <a:uFillTx/>
                <a:latin typeface="Calibri"/>
              </a:rPr>
              <a:t> (</a:t>
            </a:r>
            <a:r>
              <a:rPr kumimoji="0" lang="fr-BE" sz="1500" b="0" i="0" u="none" strike="noStrike" kern="1200" cap="none" spc="0" normalizeH="0" baseline="0" noProof="0" dirty="0" err="1" smtClean="0">
                <a:ln>
                  <a:noFill/>
                </a:ln>
                <a:solidFill>
                  <a:prstClr val="black"/>
                </a:solidFill>
                <a:effectLst/>
                <a:uLnTx/>
                <a:uFillTx/>
                <a:latin typeface="Calibri"/>
              </a:rPr>
              <a:t>o.b.v</a:t>
            </a:r>
            <a:r>
              <a:rPr kumimoji="0" lang="fr-BE" sz="1500" b="0" i="0" u="none" strike="noStrike" kern="1200" cap="none" spc="0" normalizeH="0" baseline="0" noProof="0" dirty="0" smtClean="0">
                <a:ln>
                  <a:noFill/>
                </a:ln>
                <a:solidFill>
                  <a:prstClr val="black"/>
                </a:solidFill>
                <a:effectLst/>
                <a:uLnTx/>
                <a:uFillTx/>
                <a:latin typeface="Calibri"/>
              </a:rPr>
              <a:t>.</a:t>
            </a:r>
            <a:r>
              <a:rPr kumimoji="0" lang="fr-BE" sz="1500" b="0" i="0" u="none" strike="noStrike" kern="1200" cap="none" spc="0" normalizeH="0" noProof="0" dirty="0" smtClean="0">
                <a:ln>
                  <a:noFill/>
                </a:ln>
                <a:solidFill>
                  <a:prstClr val="black"/>
                </a:solidFill>
                <a:effectLst/>
                <a:uLnTx/>
                <a:uFillTx/>
                <a:latin typeface="Calibri"/>
              </a:rPr>
              <a:t> </a:t>
            </a:r>
            <a:r>
              <a:rPr kumimoji="0" lang="fr-BE" sz="1500" b="0" i="0" u="none" strike="noStrike" kern="1200" cap="none" spc="0" normalizeH="0" noProof="0" dirty="0" err="1" smtClean="0">
                <a:ln>
                  <a:noFill/>
                </a:ln>
                <a:solidFill>
                  <a:prstClr val="black"/>
                </a:solidFill>
                <a:effectLst/>
                <a:uLnTx/>
                <a:uFillTx/>
                <a:latin typeface="Calibri"/>
              </a:rPr>
              <a:t>advies</a:t>
            </a:r>
            <a:r>
              <a:rPr kumimoji="0" lang="fr-BE" sz="1500" b="0" i="0" u="none" strike="noStrike" kern="1200" cap="none" spc="0" normalizeH="0" noProof="0" dirty="0" smtClean="0">
                <a:ln>
                  <a:noFill/>
                </a:ln>
                <a:solidFill>
                  <a:prstClr val="black"/>
                </a:solidFill>
                <a:effectLst/>
                <a:uLnTx/>
                <a:uFillTx/>
                <a:latin typeface="Calibri"/>
              </a:rPr>
              <a:t> </a:t>
            </a:r>
            <a:r>
              <a:rPr kumimoji="0" lang="fr-BE" sz="1500" b="0" i="0" u="none" strike="noStrike" kern="1200" cap="none" spc="0" normalizeH="0" noProof="0" dirty="0" err="1" smtClean="0">
                <a:ln>
                  <a:noFill/>
                </a:ln>
                <a:solidFill>
                  <a:prstClr val="black"/>
                </a:solidFill>
                <a:effectLst/>
                <a:uLnTx/>
                <a:uFillTx/>
                <a:latin typeface="Calibri"/>
              </a:rPr>
              <a:t>administratie</a:t>
            </a:r>
            <a:r>
              <a:rPr kumimoji="0" lang="fr-BE" sz="1500" b="0" i="0" u="none" strike="noStrike" kern="1200" cap="none" spc="0" normalizeH="0" noProof="0" dirty="0" smtClean="0">
                <a:ln>
                  <a:noFill/>
                </a:ln>
                <a:solidFill>
                  <a:prstClr val="black"/>
                </a:solidFill>
                <a:effectLst/>
                <a:uLnTx/>
                <a:uFillTx/>
                <a:latin typeface="Calibri"/>
              </a:rPr>
              <a:t>)</a:t>
            </a:r>
          </a:p>
          <a:p>
            <a:pPr marL="457200" lvl="1" indent="0" fontAlgn="auto">
              <a:spcAft>
                <a:spcPts val="0"/>
              </a:spcAft>
              <a:buNone/>
            </a:pPr>
            <a:endParaRPr kumimoji="0" lang="fr-BE" sz="2200" b="0" i="0" u="none" strike="noStrike" kern="1200" cap="none" spc="0" normalizeH="0" noProof="0" dirty="0" smtClean="0">
              <a:ln>
                <a:noFill/>
              </a:ln>
              <a:solidFill>
                <a:prstClr val="black"/>
              </a:solidFill>
              <a:effectLst/>
              <a:uLnTx/>
              <a:uFillTx/>
              <a:latin typeface="Calibri"/>
            </a:endParaRPr>
          </a:p>
          <a:p>
            <a:pPr lvl="0" fontAlgn="auto">
              <a:spcAft>
                <a:spcPts val="0"/>
              </a:spcAft>
              <a:buFont typeface="Arial" panose="020B0604020202020204" pitchFamily="34" charset="0"/>
              <a:buChar char="•"/>
            </a:pPr>
            <a:r>
              <a:rPr kumimoji="0" lang="fr-BE" sz="2200" b="0" i="0" u="none" strike="noStrike" kern="1200" cap="none" spc="0" normalizeH="0" baseline="0" noProof="0" dirty="0" err="1" smtClean="0">
                <a:ln>
                  <a:noFill/>
                </a:ln>
                <a:solidFill>
                  <a:prstClr val="black"/>
                </a:solidFill>
                <a:effectLst/>
                <a:uLnTx/>
                <a:uFillTx/>
                <a:latin typeface="Calibri"/>
              </a:rPr>
              <a:t>Vooropgestelde</a:t>
            </a:r>
            <a:r>
              <a:rPr kumimoji="0" lang="fr-BE" sz="2200" b="0" i="0" u="none" strike="noStrike" kern="1200" cap="none" spc="0" normalizeH="0" baseline="0" noProof="0" dirty="0" smtClean="0">
                <a:ln>
                  <a:noFill/>
                </a:ln>
                <a:solidFill>
                  <a:prstClr val="black"/>
                </a:solidFill>
                <a:effectLst/>
                <a:uLnTx/>
                <a:uFillTx/>
                <a:latin typeface="Calibri"/>
              </a:rPr>
              <a:t> </a:t>
            </a:r>
            <a:r>
              <a:rPr kumimoji="0" lang="fr-BE" sz="2200" b="0" i="0" u="none" strike="noStrike" kern="1200" cap="none" spc="0" normalizeH="0" baseline="0" noProof="0" dirty="0" err="1" smtClean="0">
                <a:ln>
                  <a:noFill/>
                </a:ln>
                <a:solidFill>
                  <a:prstClr val="black"/>
                </a:solidFill>
                <a:effectLst/>
                <a:uLnTx/>
                <a:uFillTx/>
                <a:latin typeface="Calibri"/>
              </a:rPr>
              <a:t>doelstellingen</a:t>
            </a:r>
            <a:r>
              <a:rPr kumimoji="0" lang="fr-BE" sz="2200" b="0" i="0" u="none" strike="noStrike" kern="1200" cap="none" spc="0" normalizeH="0" baseline="0" noProof="0" dirty="0" smtClean="0">
                <a:ln>
                  <a:noFill/>
                </a:ln>
                <a:solidFill>
                  <a:prstClr val="black"/>
                </a:solidFill>
                <a:effectLst/>
                <a:uLnTx/>
                <a:uFillTx/>
                <a:latin typeface="Calibri"/>
              </a:rPr>
              <a:t> </a:t>
            </a:r>
            <a:r>
              <a:rPr kumimoji="0" lang="fr-BE" sz="2200" b="0" i="0" u="none" strike="noStrike" kern="1200" cap="none" spc="0" normalizeH="0" baseline="0" noProof="0" dirty="0" err="1" smtClean="0">
                <a:ln>
                  <a:noFill/>
                </a:ln>
                <a:solidFill>
                  <a:prstClr val="black"/>
                </a:solidFill>
                <a:effectLst/>
                <a:uLnTx/>
                <a:uFillTx/>
                <a:latin typeface="Calibri"/>
              </a:rPr>
              <a:t>zijn</a:t>
            </a:r>
            <a:r>
              <a:rPr kumimoji="0" lang="fr-BE" sz="2200" b="0" i="0" u="none" strike="noStrike" kern="1200" cap="none" spc="0" normalizeH="0" baseline="0" noProof="0" dirty="0" smtClean="0">
                <a:ln>
                  <a:noFill/>
                </a:ln>
                <a:solidFill>
                  <a:prstClr val="black"/>
                </a:solidFill>
                <a:effectLst/>
                <a:uLnTx/>
                <a:uFillTx/>
                <a:latin typeface="Calibri"/>
              </a:rPr>
              <a:t> </a:t>
            </a:r>
            <a:r>
              <a:rPr kumimoji="0" lang="fr-BE" sz="2200" b="0" i="0" u="none" strike="noStrike" kern="1200" cap="none" spc="0" normalizeH="0" baseline="0" noProof="0" dirty="0" err="1" smtClean="0">
                <a:ln>
                  <a:noFill/>
                </a:ln>
                <a:solidFill>
                  <a:prstClr val="black"/>
                </a:solidFill>
                <a:effectLst/>
                <a:uLnTx/>
                <a:uFillTx/>
                <a:latin typeface="Calibri"/>
              </a:rPr>
              <a:t>richtinggevend</a:t>
            </a:r>
            <a:r>
              <a:rPr kumimoji="0" lang="fr-BE" sz="2200" b="0" i="0" u="none" strike="noStrike" kern="1200" cap="none" spc="0" normalizeH="0" baseline="0" noProof="0" dirty="0" smtClean="0">
                <a:ln>
                  <a:noFill/>
                </a:ln>
                <a:solidFill>
                  <a:prstClr val="black"/>
                </a:solidFill>
                <a:effectLst/>
                <a:uLnTx/>
                <a:uFillTx/>
                <a:latin typeface="Calibri"/>
              </a:rPr>
              <a:t>.</a:t>
            </a:r>
            <a:r>
              <a:rPr kumimoji="0" lang="fr-BE" sz="2200" b="0" i="0" u="none" strike="noStrike" kern="1200" cap="none" spc="0" normalizeH="0" noProof="0" dirty="0" smtClean="0">
                <a:ln>
                  <a:noFill/>
                </a:ln>
                <a:solidFill>
                  <a:prstClr val="black"/>
                </a:solidFill>
                <a:effectLst/>
                <a:uLnTx/>
                <a:uFillTx/>
                <a:latin typeface="Calibri"/>
              </a:rPr>
              <a:t> Het al dan niet </a:t>
            </a:r>
            <a:r>
              <a:rPr kumimoji="0" lang="fr-BE" sz="2200" b="0" i="0" u="none" strike="noStrike" kern="1200" cap="none" spc="0" normalizeH="0" noProof="0" dirty="0" err="1" smtClean="0">
                <a:ln>
                  <a:noFill/>
                </a:ln>
                <a:solidFill>
                  <a:prstClr val="black"/>
                </a:solidFill>
                <a:effectLst/>
                <a:uLnTx/>
                <a:uFillTx/>
                <a:latin typeface="Calibri"/>
              </a:rPr>
              <a:t>bereiken</a:t>
            </a:r>
            <a:r>
              <a:rPr kumimoji="0" lang="fr-BE" sz="2200" b="0" i="0" u="none" strike="noStrike" kern="1200" cap="none" spc="0" normalizeH="0" noProof="0" dirty="0" smtClean="0">
                <a:ln>
                  <a:noFill/>
                </a:ln>
                <a:solidFill>
                  <a:prstClr val="black"/>
                </a:solidFill>
                <a:effectLst/>
                <a:uLnTx/>
                <a:uFillTx/>
                <a:latin typeface="Calibri"/>
              </a:rPr>
              <a:t> van </a:t>
            </a:r>
            <a:r>
              <a:rPr kumimoji="0" lang="fr-BE" sz="2200" b="0" i="0" u="none" strike="noStrike" kern="1200" cap="none" spc="0" normalizeH="0" noProof="0" dirty="0" err="1" smtClean="0">
                <a:ln>
                  <a:noFill/>
                </a:ln>
                <a:solidFill>
                  <a:prstClr val="black"/>
                </a:solidFill>
                <a:effectLst/>
                <a:uLnTx/>
                <a:uFillTx/>
                <a:latin typeface="Calibri"/>
              </a:rPr>
              <a:t>deze</a:t>
            </a:r>
            <a:r>
              <a:rPr kumimoji="0" lang="fr-BE" sz="2200" b="0" i="0" u="none" strike="noStrike" kern="1200" cap="none" spc="0" normalizeH="0" noProof="0" dirty="0" smtClean="0">
                <a:ln>
                  <a:noFill/>
                </a:ln>
                <a:solidFill>
                  <a:prstClr val="black"/>
                </a:solidFill>
                <a:effectLst/>
                <a:uLnTx/>
                <a:uFillTx/>
                <a:latin typeface="Calibri"/>
              </a:rPr>
              <a:t> </a:t>
            </a:r>
            <a:r>
              <a:rPr kumimoji="0" lang="fr-BE" sz="2200" b="0" i="0" u="none" strike="noStrike" kern="1200" cap="none" spc="0" normalizeH="0" noProof="0" dirty="0" err="1" smtClean="0">
                <a:ln>
                  <a:noFill/>
                </a:ln>
                <a:solidFill>
                  <a:prstClr val="black"/>
                </a:solidFill>
                <a:effectLst/>
                <a:uLnTx/>
                <a:uFillTx/>
                <a:latin typeface="Calibri"/>
              </a:rPr>
              <a:t>vooropgestelde</a:t>
            </a:r>
            <a:r>
              <a:rPr kumimoji="0" lang="fr-BE" sz="2200" b="0" i="0" u="none" strike="noStrike" kern="1200" cap="none" spc="0" normalizeH="0" noProof="0" dirty="0" smtClean="0">
                <a:ln>
                  <a:noFill/>
                </a:ln>
                <a:solidFill>
                  <a:prstClr val="black"/>
                </a:solidFill>
                <a:effectLst/>
                <a:uLnTx/>
                <a:uFillTx/>
                <a:latin typeface="Calibri"/>
              </a:rPr>
              <a:t> </a:t>
            </a:r>
            <a:r>
              <a:rPr kumimoji="0" lang="fr-BE" sz="2200" b="0" i="0" u="none" strike="noStrike" kern="1200" cap="none" spc="0" normalizeH="0" noProof="0" dirty="0" err="1" smtClean="0">
                <a:ln>
                  <a:noFill/>
                </a:ln>
                <a:solidFill>
                  <a:prstClr val="black"/>
                </a:solidFill>
                <a:effectLst/>
                <a:uLnTx/>
                <a:uFillTx/>
                <a:latin typeface="Calibri"/>
              </a:rPr>
              <a:t>doelstellingen</a:t>
            </a:r>
            <a:r>
              <a:rPr kumimoji="0" lang="fr-BE" sz="2200" b="0" i="0" u="none" strike="noStrike" kern="1200" cap="none" spc="0" normalizeH="0" noProof="0" dirty="0" smtClean="0">
                <a:ln>
                  <a:noFill/>
                </a:ln>
                <a:solidFill>
                  <a:prstClr val="black"/>
                </a:solidFill>
                <a:effectLst/>
                <a:uLnTx/>
                <a:uFillTx/>
                <a:latin typeface="Calibri"/>
              </a:rPr>
              <a:t> </a:t>
            </a:r>
            <a:r>
              <a:rPr kumimoji="0" lang="fr-BE" sz="2200" b="0" i="0" u="none" strike="noStrike" kern="1200" cap="none" spc="0" normalizeH="0" noProof="0" dirty="0" err="1" smtClean="0">
                <a:ln>
                  <a:noFill/>
                </a:ln>
                <a:solidFill>
                  <a:prstClr val="black"/>
                </a:solidFill>
                <a:effectLst/>
                <a:uLnTx/>
                <a:uFillTx/>
                <a:latin typeface="Calibri"/>
              </a:rPr>
              <a:t>dient</a:t>
            </a:r>
            <a:r>
              <a:rPr kumimoji="0" lang="fr-BE" sz="2200" b="0" i="0" u="none" strike="noStrike" kern="1200" cap="none" spc="0" normalizeH="0" noProof="0" dirty="0" smtClean="0">
                <a:ln>
                  <a:noFill/>
                </a:ln>
                <a:solidFill>
                  <a:prstClr val="black"/>
                </a:solidFill>
                <a:effectLst/>
                <a:uLnTx/>
                <a:uFillTx/>
                <a:latin typeface="Calibri"/>
              </a:rPr>
              <a:t> </a:t>
            </a:r>
            <a:r>
              <a:rPr kumimoji="0" lang="fr-BE" sz="2200" b="0" i="0" u="none" strike="noStrike" kern="1200" cap="none" spc="0" normalizeH="0" noProof="0" dirty="0" err="1" smtClean="0">
                <a:ln>
                  <a:noFill/>
                </a:ln>
                <a:solidFill>
                  <a:prstClr val="black"/>
                </a:solidFill>
                <a:effectLst/>
                <a:uLnTx/>
                <a:uFillTx/>
                <a:latin typeface="Calibri"/>
              </a:rPr>
              <a:t>voorwerp</a:t>
            </a:r>
            <a:r>
              <a:rPr kumimoji="0" lang="fr-BE" sz="2200" b="0" i="0" u="none" strike="noStrike" kern="1200" cap="none" spc="0" normalizeH="0" noProof="0" dirty="0" smtClean="0">
                <a:ln>
                  <a:noFill/>
                </a:ln>
                <a:solidFill>
                  <a:prstClr val="black"/>
                </a:solidFill>
                <a:effectLst/>
                <a:uLnTx/>
                <a:uFillTx/>
                <a:latin typeface="Calibri"/>
              </a:rPr>
              <a:t> </a:t>
            </a:r>
            <a:r>
              <a:rPr kumimoji="0" lang="fr-BE" sz="2200" b="0" i="0" u="none" strike="noStrike" kern="1200" cap="none" spc="0" normalizeH="0" noProof="0" dirty="0" err="1" smtClean="0">
                <a:ln>
                  <a:noFill/>
                </a:ln>
                <a:solidFill>
                  <a:prstClr val="black"/>
                </a:solidFill>
                <a:effectLst/>
                <a:uLnTx/>
                <a:uFillTx/>
                <a:latin typeface="Calibri"/>
              </a:rPr>
              <a:t>uit</a:t>
            </a:r>
            <a:r>
              <a:rPr kumimoji="0" lang="fr-BE" sz="2200" b="0" i="0" u="none" strike="noStrike" kern="1200" cap="none" spc="0" normalizeH="0" noProof="0" dirty="0" smtClean="0">
                <a:ln>
                  <a:noFill/>
                </a:ln>
                <a:solidFill>
                  <a:prstClr val="black"/>
                </a:solidFill>
                <a:effectLst/>
                <a:uLnTx/>
                <a:uFillTx/>
                <a:latin typeface="Calibri"/>
              </a:rPr>
              <a:t> te </a:t>
            </a:r>
            <a:r>
              <a:rPr kumimoji="0" lang="fr-BE" sz="2200" b="0" i="0" u="none" strike="noStrike" kern="1200" cap="none" spc="0" normalizeH="0" noProof="0" dirty="0" err="1" smtClean="0">
                <a:ln>
                  <a:noFill/>
                </a:ln>
                <a:solidFill>
                  <a:prstClr val="black"/>
                </a:solidFill>
                <a:effectLst/>
                <a:uLnTx/>
                <a:uFillTx/>
                <a:latin typeface="Calibri"/>
              </a:rPr>
              <a:t>maken</a:t>
            </a:r>
            <a:r>
              <a:rPr kumimoji="0" lang="fr-BE" sz="2200" b="0" i="0" u="none" strike="noStrike" kern="1200" cap="none" spc="0" normalizeH="0" noProof="0" dirty="0" smtClean="0">
                <a:ln>
                  <a:noFill/>
                </a:ln>
                <a:solidFill>
                  <a:prstClr val="black"/>
                </a:solidFill>
                <a:effectLst/>
                <a:uLnTx/>
                <a:uFillTx/>
                <a:latin typeface="Calibri"/>
              </a:rPr>
              <a:t> van de </a:t>
            </a:r>
            <a:r>
              <a:rPr kumimoji="0" lang="fr-BE" sz="2200" b="0" i="0" u="none" strike="noStrike" kern="1200" cap="none" spc="0" normalizeH="0" noProof="0" dirty="0" err="1" smtClean="0">
                <a:ln>
                  <a:noFill/>
                </a:ln>
                <a:solidFill>
                  <a:prstClr val="black"/>
                </a:solidFill>
                <a:effectLst/>
                <a:uLnTx/>
                <a:uFillTx/>
                <a:latin typeface="Calibri"/>
              </a:rPr>
              <a:t>inhoudelijke</a:t>
            </a:r>
            <a:r>
              <a:rPr kumimoji="0" lang="fr-BE" sz="2200" b="0" i="0" u="none" strike="noStrike" kern="1200" cap="none" spc="0" normalizeH="0" noProof="0" dirty="0" smtClean="0">
                <a:ln>
                  <a:noFill/>
                </a:ln>
                <a:solidFill>
                  <a:prstClr val="black"/>
                </a:solidFill>
                <a:effectLst/>
                <a:uLnTx/>
                <a:uFillTx/>
                <a:latin typeface="Calibri"/>
              </a:rPr>
              <a:t> </a:t>
            </a:r>
            <a:r>
              <a:rPr kumimoji="0" lang="fr-BE" sz="2200" b="0" i="0" u="none" strike="noStrike" kern="1200" cap="none" spc="0" normalizeH="0" noProof="0" dirty="0" err="1" smtClean="0">
                <a:ln>
                  <a:noFill/>
                </a:ln>
                <a:solidFill>
                  <a:prstClr val="black"/>
                </a:solidFill>
                <a:effectLst/>
                <a:uLnTx/>
                <a:uFillTx/>
                <a:latin typeface="Calibri"/>
              </a:rPr>
              <a:t>rapportering</a:t>
            </a:r>
            <a:endParaRPr kumimoji="0" lang="fr-BE" sz="2200" b="0" i="0" u="none"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868490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nl-BE" sz="4400" b="0" i="0" u="none" strike="noStrike" kern="1200" cap="none" spc="0" normalizeH="0" baseline="0" noProof="0" dirty="0" smtClean="0">
                <a:ln>
                  <a:noFill/>
                </a:ln>
                <a:solidFill>
                  <a:prstClr val="black"/>
                </a:solidFill>
                <a:effectLst/>
                <a:uLnTx/>
                <a:uFillTx/>
                <a:latin typeface="Calibri"/>
              </a:rPr>
              <a:t>Evaluatie</a:t>
            </a:r>
            <a:endParaRPr lang="fr-BE" dirty="0"/>
          </a:p>
        </p:txBody>
      </p:sp>
      <p:sp>
        <p:nvSpPr>
          <p:cNvPr id="3" name="Espace réservé du contenu 2"/>
          <p:cNvSpPr>
            <a:spLocks noGrp="1"/>
          </p:cNvSpPr>
          <p:nvPr>
            <p:ph idx="1"/>
          </p:nvPr>
        </p:nvSpPr>
        <p:spPr/>
        <p:txBody>
          <a:bodyPr/>
          <a:lstStyle/>
          <a:p>
            <a:pPr lvl="0" fontAlgn="auto">
              <a:spcAft>
                <a:spcPts val="0"/>
              </a:spcAft>
              <a:buFont typeface="Arial" panose="020B0604020202020204" pitchFamily="34" charset="0"/>
              <a:buChar char="•"/>
            </a:pPr>
            <a:r>
              <a:rPr lang="nl-BE" sz="2800" dirty="0" smtClean="0">
                <a:solidFill>
                  <a:schemeClr val="tx1"/>
                </a:solidFill>
              </a:rPr>
              <a:t>  Gerealiseerd t.o.v. vooropgesteld: </a:t>
            </a:r>
            <a:r>
              <a:rPr lang="fr-BE" altLang="fr-FR" sz="2100" b="1" dirty="0">
                <a:solidFill>
                  <a:srgbClr val="000000"/>
                </a:solidFill>
                <a:sym typeface="Wingdings" pitchFamily="2" charset="2"/>
              </a:rPr>
              <a:t> </a:t>
            </a:r>
            <a:r>
              <a:rPr lang="fr-BE" altLang="fr-FR" sz="2100" b="1" dirty="0">
                <a:solidFill>
                  <a:srgbClr val="CC0000"/>
                </a:solidFill>
                <a:sym typeface="Wingdings" pitchFamily="2" charset="2"/>
              </a:rPr>
              <a:t> </a:t>
            </a:r>
            <a:r>
              <a:rPr lang="fr-BE" altLang="fr-FR" sz="2100" b="1" dirty="0" smtClean="0">
                <a:solidFill>
                  <a:srgbClr val="CC0000"/>
                </a:solidFill>
                <a:sym typeface="Wingdings" pitchFamily="2" charset="2"/>
              </a:rPr>
              <a:t>NIEUW</a:t>
            </a:r>
            <a:r>
              <a:rPr lang="fr-BE" altLang="fr-FR" sz="2100" b="1" dirty="0" smtClean="0">
                <a:solidFill>
                  <a:srgbClr val="000000"/>
                </a:solidFill>
                <a:sym typeface="Wingdings" pitchFamily="2" charset="2"/>
              </a:rPr>
              <a:t> </a:t>
            </a:r>
          </a:p>
          <a:p>
            <a:pPr lvl="0" fontAlgn="auto">
              <a:spcAft>
                <a:spcPts val="0"/>
              </a:spcAft>
              <a:buFont typeface="Arial" panose="020B0604020202020204" pitchFamily="34" charset="0"/>
              <a:buChar char="•"/>
            </a:pPr>
            <a:endParaRPr lang="fr-BE" sz="2800" dirty="0">
              <a:solidFill>
                <a:schemeClr val="tx1"/>
              </a:solidFill>
            </a:endParaRPr>
          </a:p>
          <a:p>
            <a:pPr lvl="0" fontAlgn="auto">
              <a:spcAft>
                <a:spcPts val="0"/>
              </a:spcAft>
              <a:buFont typeface="Arial" panose="020B0604020202020204" pitchFamily="34" charset="0"/>
              <a:buChar char="•"/>
            </a:pPr>
            <a:endParaRPr kumimoji="0" lang="nl-BE" sz="3000" b="0" i="0" u="none" strike="noStrike" kern="1200" cap="none" spc="0" normalizeH="0" baseline="0" noProof="0" dirty="0" smtClean="0">
              <a:ln>
                <a:noFill/>
              </a:ln>
              <a:solidFill>
                <a:prstClr val="white">
                  <a:lumMod val="50000"/>
                </a:prstClr>
              </a:solidFill>
              <a:effectLst/>
              <a:uLnTx/>
              <a:uFillTx/>
              <a:latin typeface="Calibri"/>
            </a:endParaRPr>
          </a:p>
          <a:p>
            <a:endParaRPr lang="fr-BE" dirty="0"/>
          </a:p>
        </p:txBody>
      </p:sp>
      <p:graphicFrame>
        <p:nvGraphicFramePr>
          <p:cNvPr id="4" name="Tabel 3"/>
          <p:cNvGraphicFramePr>
            <a:graphicFrameLocks noGrp="1"/>
          </p:cNvGraphicFramePr>
          <p:nvPr>
            <p:extLst>
              <p:ext uri="{D42A27DB-BD31-4B8C-83A1-F6EECF244321}">
                <p14:modId xmlns:p14="http://schemas.microsoft.com/office/powerpoint/2010/main" val="2452280669"/>
              </p:ext>
            </p:extLst>
          </p:nvPr>
        </p:nvGraphicFramePr>
        <p:xfrm>
          <a:off x="1187624" y="2420888"/>
          <a:ext cx="5874087" cy="3246120"/>
        </p:xfrm>
        <a:graphic>
          <a:graphicData uri="http://schemas.openxmlformats.org/drawingml/2006/table">
            <a:tbl>
              <a:tblPr firstRow="1" firstCol="1" bandRow="1"/>
              <a:tblGrid>
                <a:gridCol w="3884930"/>
                <a:gridCol w="1125061"/>
                <a:gridCol w="864096"/>
              </a:tblGrid>
              <a:tr h="0">
                <a:tc>
                  <a:txBody>
                    <a:bodyPr/>
                    <a:lstStyle/>
                    <a:p>
                      <a:pPr algn="just">
                        <a:spcAft>
                          <a:spcPts val="0"/>
                        </a:spcAft>
                      </a:pPr>
                      <a:r>
                        <a:rPr lang="nl-NL" sz="1100" dirty="0">
                          <a:effectLst/>
                          <a:latin typeface="Calibri"/>
                          <a:ea typeface="Calibri"/>
                          <a:cs typeface="Times New Roman"/>
                        </a:rPr>
                        <a:t> </a:t>
                      </a:r>
                      <a:endParaRPr lang="fr-BE" sz="1000" dirty="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dirty="0" err="1" smtClean="0">
                          <a:effectLst/>
                          <a:latin typeface="Gill Sans MT"/>
                          <a:ea typeface="Calibri"/>
                          <a:cs typeface="Times New Roman"/>
                        </a:rPr>
                        <a:t>Vooropgestelde</a:t>
                      </a:r>
                      <a:r>
                        <a:rPr lang="en-US" sz="1200" dirty="0" smtClean="0">
                          <a:effectLst/>
                          <a:latin typeface="Gill Sans MT"/>
                          <a:ea typeface="Calibri"/>
                          <a:cs typeface="Times New Roman"/>
                        </a:rPr>
                        <a:t> </a:t>
                      </a:r>
                      <a:r>
                        <a:rPr lang="en-US" sz="1200" dirty="0" err="1" smtClean="0">
                          <a:effectLst/>
                          <a:latin typeface="Gill Sans MT"/>
                          <a:ea typeface="Calibri"/>
                          <a:cs typeface="Times New Roman"/>
                        </a:rPr>
                        <a:t>Objectieven</a:t>
                      </a:r>
                      <a:r>
                        <a:rPr lang="en-US" sz="1200" dirty="0" smtClean="0">
                          <a:effectLst/>
                          <a:latin typeface="Gill Sans MT"/>
                          <a:ea typeface="Calibri"/>
                          <a:cs typeface="Times New Roman"/>
                        </a:rPr>
                        <a:t> </a:t>
                      </a:r>
                      <a:r>
                        <a:rPr lang="en-US" sz="1200" dirty="0">
                          <a:effectLst/>
                          <a:latin typeface="Gill Sans MT"/>
                          <a:ea typeface="Calibri"/>
                          <a:cs typeface="Times New Roman"/>
                        </a:rPr>
                        <a:t>2015</a:t>
                      </a:r>
                      <a:endParaRPr lang="fr-BE" sz="1000" dirty="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a:effectLst/>
                          <a:latin typeface="Gill Sans MT"/>
                          <a:ea typeface="Calibri"/>
                          <a:cs typeface="Times New Roman"/>
                        </a:rPr>
                        <a:t>Gerealiseerd</a:t>
                      </a:r>
                      <a:endParaRPr lang="fr-BE" sz="1000">
                        <a:effectLst/>
                        <a:latin typeface="Cambria"/>
                        <a:ea typeface="Cambria"/>
                        <a:cs typeface="Times New Roman"/>
                      </a:endParaRPr>
                    </a:p>
                    <a:p>
                      <a:pPr algn="just">
                        <a:spcAft>
                          <a:spcPts val="0"/>
                        </a:spcAft>
                      </a:pPr>
                      <a:r>
                        <a:rPr lang="en-US" sz="1200">
                          <a:effectLst/>
                          <a:latin typeface="Gill Sans MT"/>
                          <a:ea typeface="Calibri"/>
                          <a:cs typeface="Times New Roman"/>
                        </a:rPr>
                        <a:t>2015</a:t>
                      </a:r>
                      <a:endParaRPr lang="fr-BE" sz="1000">
                        <a:effectLst/>
                        <a:latin typeface="Cambria"/>
                        <a:ea typeface="Cambria"/>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lgn="just">
                        <a:spcAft>
                          <a:spcPts val="0"/>
                        </a:spcAft>
                        <a:buFont typeface="+mj-lt"/>
                        <a:buAutoNum type="arabicPeriod"/>
                      </a:pPr>
                      <a:r>
                        <a:rPr lang="nl-NL" sz="1200" dirty="0">
                          <a:effectLst/>
                          <a:latin typeface="Gill Sans MT"/>
                          <a:ea typeface="Times New Roman"/>
                          <a:cs typeface="Times New Roman"/>
                        </a:rPr>
                        <a:t>Totaal aantal begunstigden waarvoor een sociale balans wordt gerealiseerd  (screening + trajectbepaling)</a:t>
                      </a:r>
                      <a:endParaRPr lang="fr-BE" sz="1000" dirty="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nl-NL" sz="1100">
                          <a:effectLst/>
                          <a:latin typeface="Calibri"/>
                          <a:ea typeface="Calibri"/>
                          <a:cs typeface="Times New Roman"/>
                        </a:rPr>
                        <a:t> </a:t>
                      </a:r>
                      <a:endParaRPr lang="fr-BE" sz="100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nl-NL" sz="1100">
                          <a:effectLst/>
                          <a:latin typeface="Calibri"/>
                          <a:ea typeface="Calibri"/>
                          <a:cs typeface="Times New Roman"/>
                        </a:rPr>
                        <a:t> </a:t>
                      </a:r>
                      <a:endParaRPr lang="fr-BE" sz="1000">
                        <a:effectLst/>
                        <a:latin typeface="Cambria"/>
                        <a:ea typeface="Cambria"/>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lvl="0" indent="0" algn="just">
                        <a:spcAft>
                          <a:spcPts val="0"/>
                        </a:spcAft>
                        <a:buFont typeface="+mj-lt"/>
                        <a:buNone/>
                      </a:pPr>
                      <a:r>
                        <a:rPr lang="nl-NL" sz="1200" dirty="0" smtClean="0">
                          <a:effectLst/>
                          <a:latin typeface="Gill Sans MT"/>
                          <a:ea typeface="Times New Roman"/>
                          <a:cs typeface="Times New Roman"/>
                        </a:rPr>
                        <a:t>2.  </a:t>
                      </a:r>
                      <a:r>
                        <a:rPr lang="nl-NL" sz="1200" baseline="0" dirty="0" smtClean="0">
                          <a:effectLst/>
                          <a:latin typeface="Gill Sans MT"/>
                          <a:ea typeface="Times New Roman"/>
                          <a:cs typeface="Times New Roman"/>
                        </a:rPr>
                        <a:t> </a:t>
                      </a:r>
                      <a:r>
                        <a:rPr lang="nl-NL" sz="1200" dirty="0" smtClean="0">
                          <a:effectLst/>
                          <a:latin typeface="Gill Sans MT"/>
                          <a:ea typeface="Times New Roman"/>
                          <a:cs typeface="Times New Roman"/>
                        </a:rPr>
                        <a:t>Totaal </a:t>
                      </a:r>
                      <a:r>
                        <a:rPr lang="nl-NL" sz="1200" dirty="0">
                          <a:effectLst/>
                          <a:latin typeface="Gill Sans MT"/>
                          <a:ea typeface="Times New Roman"/>
                          <a:cs typeface="Times New Roman"/>
                        </a:rPr>
                        <a:t>aantal begunstigden in een traject sociale activering via een GPMI </a:t>
                      </a:r>
                      <a:endParaRPr lang="fr-BE" sz="1000" dirty="0">
                        <a:effectLst/>
                        <a:latin typeface="Cambria"/>
                        <a:ea typeface="Cambria"/>
                        <a:cs typeface="Times New Roman"/>
                      </a:endParaRPr>
                    </a:p>
                    <a:p>
                      <a:pPr algn="just">
                        <a:spcAft>
                          <a:spcPts val="0"/>
                        </a:spcAft>
                      </a:pPr>
                      <a:r>
                        <a:rPr lang="nl-NL" sz="1200" dirty="0">
                          <a:effectLst/>
                          <a:latin typeface="Calibri"/>
                          <a:ea typeface="Calibri"/>
                          <a:cs typeface="Times New Roman"/>
                        </a:rPr>
                        <a:t> </a:t>
                      </a:r>
                      <a:endParaRPr lang="fr-BE" sz="1000" dirty="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nl-NL" sz="1100" dirty="0">
                          <a:effectLst/>
                          <a:latin typeface="Calibri"/>
                          <a:ea typeface="Calibri"/>
                          <a:cs typeface="Times New Roman"/>
                        </a:rPr>
                        <a:t> </a:t>
                      </a:r>
                      <a:endParaRPr lang="fr-BE" sz="1000" dirty="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nl-NL" sz="1100">
                          <a:effectLst/>
                          <a:latin typeface="Calibri"/>
                          <a:ea typeface="Calibri"/>
                          <a:cs typeface="Times New Roman"/>
                        </a:rPr>
                        <a:t> </a:t>
                      </a:r>
                      <a:endParaRPr lang="fr-BE" sz="1000">
                        <a:effectLst/>
                        <a:latin typeface="Cambria"/>
                        <a:ea typeface="Cambria"/>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57200" lvl="1" indent="0" algn="just">
                        <a:buFont typeface="+mj-lt"/>
                        <a:buNone/>
                      </a:pPr>
                      <a:r>
                        <a:rPr lang="nl-NL" sz="1200" dirty="0" smtClean="0">
                          <a:effectLst/>
                          <a:latin typeface="Gill Sans MT"/>
                          <a:ea typeface="Calibri"/>
                          <a:cs typeface="Times New Roman"/>
                        </a:rPr>
                        <a:t>2.1. Via </a:t>
                      </a:r>
                      <a:r>
                        <a:rPr lang="nl-NL" sz="1200" dirty="0">
                          <a:effectLst/>
                          <a:latin typeface="Gill Sans MT"/>
                          <a:ea typeface="Calibri"/>
                          <a:cs typeface="Times New Roman"/>
                        </a:rPr>
                        <a:t>een GPMI ter voorbereiding van een </a:t>
                      </a:r>
                      <a:r>
                        <a:rPr lang="nl-NL" sz="1200" dirty="0" err="1">
                          <a:effectLst/>
                          <a:latin typeface="Gill Sans MT"/>
                          <a:ea typeface="Calibri"/>
                          <a:cs typeface="Times New Roman"/>
                        </a:rPr>
                        <a:t>socio</a:t>
                      </a:r>
                      <a:r>
                        <a:rPr lang="nl-NL" sz="1200" dirty="0">
                          <a:effectLst/>
                          <a:latin typeface="Gill Sans MT"/>
                          <a:ea typeface="Calibri"/>
                          <a:cs typeface="Times New Roman"/>
                        </a:rPr>
                        <a:t>-professioneel traject  </a:t>
                      </a:r>
                      <a:endParaRPr lang="fr-BE" sz="1200" dirty="0">
                        <a:effectLst/>
                        <a:latin typeface="Cambria"/>
                      </a:endParaRPr>
                    </a:p>
                    <a:p>
                      <a:pPr algn="just">
                        <a:spcAft>
                          <a:spcPts val="0"/>
                        </a:spcAft>
                      </a:pPr>
                      <a:r>
                        <a:rPr lang="nl-NL" sz="1100" dirty="0">
                          <a:effectLst/>
                          <a:latin typeface="Calibri"/>
                          <a:ea typeface="Calibri"/>
                          <a:cs typeface="Times New Roman"/>
                        </a:rPr>
                        <a:t> </a:t>
                      </a:r>
                      <a:endParaRPr lang="fr-BE" sz="1000" dirty="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nl-NL" sz="1100">
                          <a:effectLst/>
                          <a:latin typeface="Calibri"/>
                          <a:ea typeface="Calibri"/>
                          <a:cs typeface="Times New Roman"/>
                        </a:rPr>
                        <a:t> </a:t>
                      </a:r>
                      <a:endParaRPr lang="fr-BE" sz="100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nl-NL" sz="1100">
                          <a:effectLst/>
                          <a:latin typeface="Calibri"/>
                          <a:ea typeface="Calibri"/>
                          <a:cs typeface="Times New Roman"/>
                        </a:rPr>
                        <a:t> </a:t>
                      </a:r>
                      <a:endParaRPr lang="fr-BE" sz="1000">
                        <a:effectLst/>
                        <a:latin typeface="Cambria"/>
                        <a:ea typeface="Cambria"/>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57200" lvl="1" indent="0" algn="just">
                        <a:buFont typeface="+mj-lt"/>
                        <a:buNone/>
                      </a:pPr>
                      <a:r>
                        <a:rPr lang="nl-NL" sz="1200" dirty="0" smtClean="0">
                          <a:effectLst/>
                          <a:latin typeface="Gill Sans MT"/>
                          <a:ea typeface="Calibri"/>
                          <a:cs typeface="Times New Roman"/>
                        </a:rPr>
                        <a:t>2.2. Via </a:t>
                      </a:r>
                      <a:r>
                        <a:rPr lang="nl-NL" sz="1200" dirty="0">
                          <a:effectLst/>
                          <a:latin typeface="Gill Sans MT"/>
                          <a:ea typeface="Calibri"/>
                          <a:cs typeface="Times New Roman"/>
                        </a:rPr>
                        <a:t>een GPMI met het oog op de deelname aan workshops/dynamiserende modules/participatieve ateliers </a:t>
                      </a:r>
                      <a:endParaRPr lang="fr-BE" sz="1200" dirty="0">
                        <a:effectLst/>
                        <a:latin typeface="Cambria"/>
                      </a:endParaRPr>
                    </a:p>
                    <a:p>
                      <a:pPr algn="just">
                        <a:spcAft>
                          <a:spcPts val="0"/>
                        </a:spcAft>
                      </a:pPr>
                      <a:r>
                        <a:rPr lang="nl-NL" sz="1100" dirty="0">
                          <a:effectLst/>
                          <a:latin typeface="Calibri"/>
                          <a:ea typeface="Calibri"/>
                          <a:cs typeface="Times New Roman"/>
                        </a:rPr>
                        <a:t> </a:t>
                      </a:r>
                      <a:endParaRPr lang="fr-BE" sz="1000" dirty="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nl-NL" sz="1100">
                          <a:effectLst/>
                          <a:latin typeface="Calibri"/>
                          <a:ea typeface="Calibri"/>
                          <a:cs typeface="Times New Roman"/>
                        </a:rPr>
                        <a:t> </a:t>
                      </a:r>
                      <a:endParaRPr lang="fr-BE" sz="100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nl-NL" sz="1100">
                          <a:effectLst/>
                          <a:latin typeface="Calibri"/>
                          <a:ea typeface="Calibri"/>
                          <a:cs typeface="Times New Roman"/>
                        </a:rPr>
                        <a:t> </a:t>
                      </a:r>
                      <a:endParaRPr lang="fr-BE" sz="1000">
                        <a:effectLst/>
                        <a:latin typeface="Cambria"/>
                        <a:ea typeface="Cambria"/>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57200" lvl="1" indent="0" algn="just">
                        <a:buFont typeface="+mj-lt"/>
                        <a:buNone/>
                      </a:pPr>
                      <a:r>
                        <a:rPr lang="nl-NL" sz="1200" dirty="0" smtClean="0">
                          <a:effectLst/>
                          <a:latin typeface="Gill Sans MT"/>
                          <a:ea typeface="Calibri"/>
                          <a:cs typeface="Times New Roman"/>
                        </a:rPr>
                        <a:t>2.3. Via </a:t>
                      </a:r>
                      <a:r>
                        <a:rPr lang="nl-NL" sz="1200" dirty="0">
                          <a:effectLst/>
                          <a:latin typeface="Gill Sans MT"/>
                          <a:ea typeface="Calibri"/>
                          <a:cs typeface="Times New Roman"/>
                        </a:rPr>
                        <a:t>een GPMI met het oog op een gemeenschapsdienst of vrijwilligerswerk </a:t>
                      </a:r>
                      <a:endParaRPr lang="fr-BE" sz="1200" dirty="0">
                        <a:effectLst/>
                        <a:latin typeface="Cambria"/>
                      </a:endParaRPr>
                    </a:p>
                    <a:p>
                      <a:pPr algn="just">
                        <a:spcAft>
                          <a:spcPts val="0"/>
                        </a:spcAft>
                      </a:pPr>
                      <a:r>
                        <a:rPr lang="nl-NL" sz="1100" dirty="0">
                          <a:effectLst/>
                          <a:latin typeface="Calibri"/>
                          <a:ea typeface="Calibri"/>
                          <a:cs typeface="Times New Roman"/>
                        </a:rPr>
                        <a:t> </a:t>
                      </a:r>
                      <a:endParaRPr lang="fr-BE" sz="1000" dirty="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nl-NL" sz="1100">
                          <a:effectLst/>
                          <a:latin typeface="Calibri"/>
                          <a:ea typeface="Calibri"/>
                          <a:cs typeface="Times New Roman"/>
                        </a:rPr>
                        <a:t> </a:t>
                      </a:r>
                      <a:endParaRPr lang="fr-BE" sz="1000">
                        <a:effectLst/>
                        <a:latin typeface="Cambria"/>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nl-NL" sz="1100" dirty="0">
                          <a:effectLst/>
                          <a:latin typeface="Calibri"/>
                          <a:ea typeface="Calibri"/>
                          <a:cs typeface="Times New Roman"/>
                        </a:rPr>
                        <a:t> </a:t>
                      </a:r>
                      <a:endParaRPr lang="fr-BE" sz="1000" dirty="0">
                        <a:effectLst/>
                        <a:latin typeface="Cambria"/>
                        <a:ea typeface="Cambria"/>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268663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nl-BE" dirty="0" smtClean="0">
                <a:solidFill>
                  <a:schemeClr val="tx1"/>
                </a:solidFill>
              </a:rPr>
              <a:t>Evaluatie  </a:t>
            </a:r>
            <a:r>
              <a:rPr lang="fr-BE" dirty="0">
                <a:solidFill>
                  <a:schemeClr val="tx1"/>
                </a:solidFill>
              </a:rPr>
              <a:t/>
            </a:r>
            <a:br>
              <a:rPr lang="fr-BE" dirty="0">
                <a:solidFill>
                  <a:schemeClr val="tx1"/>
                </a:solidFill>
              </a:rPr>
            </a:br>
            <a:endParaRPr lang="fr-BE" dirty="0"/>
          </a:p>
        </p:txBody>
      </p:sp>
      <p:sp>
        <p:nvSpPr>
          <p:cNvPr id="3" name="Espace réservé du contenu 2"/>
          <p:cNvSpPr>
            <a:spLocks noGrp="1"/>
          </p:cNvSpPr>
          <p:nvPr>
            <p:ph idx="1"/>
          </p:nvPr>
        </p:nvSpPr>
        <p:spPr/>
        <p:txBody>
          <a:bodyPr/>
          <a:lstStyle/>
          <a:p>
            <a:r>
              <a:rPr lang="nl-NL" sz="2200" kern="1200" dirty="0">
                <a:solidFill>
                  <a:prstClr val="black"/>
                </a:solidFill>
                <a:latin typeface="Calibri"/>
              </a:rPr>
              <a:t>Bij de evaluatie van deze objectieven zal de </a:t>
            </a:r>
            <a:r>
              <a:rPr lang="nl-NL" sz="2200" kern="1200" dirty="0" err="1">
                <a:solidFill>
                  <a:prstClr val="black"/>
                </a:solidFill>
                <a:latin typeface="Calibri"/>
              </a:rPr>
              <a:t>OCMW’s</a:t>
            </a:r>
            <a:r>
              <a:rPr lang="nl-NL" sz="2200" kern="1200" dirty="0">
                <a:solidFill>
                  <a:prstClr val="black"/>
                </a:solidFill>
                <a:latin typeface="Calibri"/>
              </a:rPr>
              <a:t> gevraagd worden om het </a:t>
            </a:r>
            <a:r>
              <a:rPr lang="nl-NL" sz="2200" kern="1200" dirty="0" smtClean="0">
                <a:solidFill>
                  <a:prstClr val="black"/>
                </a:solidFill>
                <a:latin typeface="Calibri"/>
              </a:rPr>
              <a:t>resultaat van de opgezette trajecten </a:t>
            </a:r>
            <a:r>
              <a:rPr lang="nl-NL" sz="2200" kern="1200" dirty="0">
                <a:solidFill>
                  <a:prstClr val="black"/>
                </a:solidFill>
                <a:latin typeface="Calibri"/>
              </a:rPr>
              <a:t>sociale activering </a:t>
            </a:r>
            <a:r>
              <a:rPr lang="nl-NL" sz="2200" kern="1200" dirty="0" smtClean="0">
                <a:solidFill>
                  <a:prstClr val="black"/>
                </a:solidFill>
                <a:latin typeface="Calibri"/>
              </a:rPr>
              <a:t>als </a:t>
            </a:r>
            <a:r>
              <a:rPr lang="nl-NL" sz="2200" kern="1200" dirty="0">
                <a:solidFill>
                  <a:prstClr val="black"/>
                </a:solidFill>
                <a:latin typeface="Calibri"/>
              </a:rPr>
              <a:t>volgt weer te </a:t>
            </a:r>
            <a:r>
              <a:rPr lang="nl-NL" sz="2200" kern="1200" dirty="0" smtClean="0">
                <a:solidFill>
                  <a:prstClr val="black"/>
                </a:solidFill>
                <a:latin typeface="Calibri"/>
              </a:rPr>
              <a:t>geven </a:t>
            </a:r>
            <a:r>
              <a:rPr lang="fr-BE" altLang="fr-FR" sz="2100" b="1" dirty="0">
                <a:solidFill>
                  <a:srgbClr val="000000"/>
                </a:solidFill>
                <a:sym typeface="Wingdings" pitchFamily="2" charset="2"/>
              </a:rPr>
              <a:t> </a:t>
            </a:r>
            <a:r>
              <a:rPr lang="fr-BE" altLang="fr-FR" sz="2100" b="1" dirty="0">
                <a:solidFill>
                  <a:srgbClr val="CC0000"/>
                </a:solidFill>
                <a:sym typeface="Wingdings" pitchFamily="2" charset="2"/>
              </a:rPr>
              <a:t> </a:t>
            </a:r>
            <a:r>
              <a:rPr lang="fr-BE" altLang="fr-FR" sz="2100" b="1" dirty="0" smtClean="0">
                <a:solidFill>
                  <a:srgbClr val="CC0000"/>
                </a:solidFill>
                <a:sym typeface="Wingdings" pitchFamily="2" charset="2"/>
              </a:rPr>
              <a:t>NIEUW</a:t>
            </a:r>
            <a:r>
              <a:rPr lang="fr-BE" altLang="fr-FR" sz="2100" b="1" dirty="0" smtClean="0">
                <a:solidFill>
                  <a:srgbClr val="000000"/>
                </a:solidFill>
                <a:sym typeface="Wingdings" pitchFamily="2" charset="2"/>
              </a:rPr>
              <a:t> </a:t>
            </a:r>
            <a:r>
              <a:rPr lang="nl-NL" sz="2200" kern="1200" dirty="0" smtClean="0">
                <a:solidFill>
                  <a:prstClr val="black"/>
                </a:solidFill>
                <a:latin typeface="Calibri"/>
              </a:rPr>
              <a:t>: </a:t>
            </a:r>
            <a:endParaRPr lang="nl-NL" sz="2200" kern="1200" dirty="0">
              <a:solidFill>
                <a:prstClr val="black"/>
              </a:solidFill>
              <a:latin typeface="Calibri"/>
            </a:endParaRPr>
          </a:p>
          <a:p>
            <a:endParaRPr lang="nl-NL" sz="2200" kern="1200" dirty="0">
              <a:solidFill>
                <a:prstClr val="black"/>
              </a:solidFill>
              <a:latin typeface="Calibri"/>
            </a:endParaRPr>
          </a:p>
          <a:p>
            <a:pPr marL="457200" indent="-457200">
              <a:buFont typeface="+mj-lt"/>
              <a:buAutoNum type="arabicPeriod"/>
            </a:pPr>
            <a:r>
              <a:rPr lang="nl-NL" sz="2200" kern="1200" dirty="0" smtClean="0">
                <a:solidFill>
                  <a:prstClr val="black"/>
                </a:solidFill>
                <a:latin typeface="Calibri"/>
              </a:rPr>
              <a:t>Het </a:t>
            </a:r>
            <a:r>
              <a:rPr lang="nl-NL" sz="2200" kern="1200" dirty="0">
                <a:solidFill>
                  <a:prstClr val="black"/>
                </a:solidFill>
                <a:latin typeface="Calibri"/>
              </a:rPr>
              <a:t>aantal trajecten dat heeft geleid tot een verhoogde zelfredzaamheid</a:t>
            </a:r>
          </a:p>
          <a:p>
            <a:pPr marL="457200" indent="-457200">
              <a:buFont typeface="+mj-lt"/>
              <a:buAutoNum type="arabicPeriod"/>
            </a:pPr>
            <a:r>
              <a:rPr lang="nl-NL" sz="2200" kern="1200" dirty="0" smtClean="0">
                <a:solidFill>
                  <a:prstClr val="black"/>
                </a:solidFill>
                <a:latin typeface="Calibri"/>
              </a:rPr>
              <a:t>Het </a:t>
            </a:r>
            <a:r>
              <a:rPr lang="nl-NL" sz="2200" kern="1200" dirty="0">
                <a:solidFill>
                  <a:prstClr val="black"/>
                </a:solidFill>
                <a:latin typeface="Calibri"/>
              </a:rPr>
              <a:t>aantal trajecten dat heeft geleid tot  een </a:t>
            </a:r>
            <a:r>
              <a:rPr lang="nl-NL" sz="2200" kern="1200" dirty="0" err="1">
                <a:solidFill>
                  <a:prstClr val="black"/>
                </a:solidFill>
                <a:latin typeface="Calibri"/>
              </a:rPr>
              <a:t>socio</a:t>
            </a:r>
            <a:r>
              <a:rPr lang="nl-NL" sz="2200" kern="1200" dirty="0">
                <a:solidFill>
                  <a:prstClr val="black"/>
                </a:solidFill>
                <a:latin typeface="Calibri"/>
              </a:rPr>
              <a:t>-professioneel traject</a:t>
            </a:r>
          </a:p>
          <a:p>
            <a:pPr marL="457200" indent="-457200">
              <a:buFont typeface="+mj-lt"/>
              <a:buAutoNum type="arabicPeriod"/>
            </a:pPr>
            <a:r>
              <a:rPr lang="nl-NL" sz="2200" kern="1200" dirty="0" smtClean="0">
                <a:solidFill>
                  <a:prstClr val="black"/>
                </a:solidFill>
                <a:latin typeface="Calibri"/>
              </a:rPr>
              <a:t>Het </a:t>
            </a:r>
            <a:r>
              <a:rPr lang="nl-NL" sz="2200" kern="1200" dirty="0">
                <a:solidFill>
                  <a:prstClr val="black"/>
                </a:solidFill>
                <a:latin typeface="Calibri"/>
              </a:rPr>
              <a:t>aantal trajecten dat heeft geleid naar een tewerkstelling</a:t>
            </a:r>
          </a:p>
          <a:p>
            <a:pPr marL="457200" indent="-457200">
              <a:buFont typeface="+mj-lt"/>
              <a:buAutoNum type="arabicPeriod"/>
            </a:pPr>
            <a:r>
              <a:rPr lang="nl-NL" sz="2200" kern="1200" dirty="0" smtClean="0">
                <a:solidFill>
                  <a:prstClr val="black"/>
                </a:solidFill>
                <a:latin typeface="Calibri"/>
              </a:rPr>
              <a:t>Het </a:t>
            </a:r>
            <a:r>
              <a:rPr lang="nl-NL" sz="2200" kern="1200" dirty="0">
                <a:solidFill>
                  <a:prstClr val="black"/>
                </a:solidFill>
                <a:latin typeface="Calibri"/>
              </a:rPr>
              <a:t>aantal trajecten dat heeft geleid tot een gemeenschapsdienst of vrijwilligerswerk</a:t>
            </a:r>
          </a:p>
          <a:p>
            <a:endParaRPr lang="fr-BE" dirty="0"/>
          </a:p>
        </p:txBody>
      </p:sp>
    </p:spTree>
    <p:extLst>
      <p:ext uri="{BB962C8B-B14F-4D97-AF65-F5344CB8AC3E}">
        <p14:creationId xmlns:p14="http://schemas.microsoft.com/office/powerpoint/2010/main" val="2650481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dirty="0" smtClean="0"/>
              <a:t>Agenda</a:t>
            </a:r>
            <a:br>
              <a:rPr lang="fr-BE" dirty="0" smtClean="0"/>
            </a:br>
            <a:endParaRPr lang="fr-BE" dirty="0"/>
          </a:p>
        </p:txBody>
      </p:sp>
      <p:sp>
        <p:nvSpPr>
          <p:cNvPr id="3" name="Tijdelijke aanduiding voor inhoud 2"/>
          <p:cNvSpPr>
            <a:spLocks noGrp="1"/>
          </p:cNvSpPr>
          <p:nvPr>
            <p:ph idx="1"/>
          </p:nvPr>
        </p:nvSpPr>
        <p:spPr/>
        <p:txBody>
          <a:bodyPr/>
          <a:lstStyle/>
          <a:p>
            <a:pPr lvl="0">
              <a:spcAft>
                <a:spcPts val="0"/>
              </a:spcAft>
              <a:buFont typeface="+mj-lt"/>
              <a:buAutoNum type="arabicPeriod"/>
            </a:pPr>
            <a:r>
              <a:rPr lang="nl-NL" dirty="0">
                <a:latin typeface="Calibri"/>
                <a:ea typeface="Times New Roman"/>
                <a:cs typeface="Times New Roman"/>
              </a:rPr>
              <a:t>Subsidie </a:t>
            </a:r>
            <a:r>
              <a:rPr lang="nl-NL" dirty="0" smtClean="0">
                <a:latin typeface="Calibri"/>
                <a:ea typeface="Times New Roman"/>
                <a:cs typeface="Times New Roman"/>
              </a:rPr>
              <a:t>sociale activering voor clusters </a:t>
            </a:r>
            <a:r>
              <a:rPr lang="nl-NL" dirty="0">
                <a:latin typeface="Calibri"/>
                <a:ea typeface="Times New Roman"/>
                <a:cs typeface="Times New Roman"/>
              </a:rPr>
              <a:t>en </a:t>
            </a:r>
            <a:r>
              <a:rPr lang="nl-NL" dirty="0" err="1" smtClean="0">
                <a:latin typeface="Calibri"/>
                <a:ea typeface="Times New Roman"/>
                <a:cs typeface="Times New Roman"/>
              </a:rPr>
              <a:t>OCMW’s</a:t>
            </a:r>
            <a:r>
              <a:rPr lang="nl-NL" dirty="0" smtClean="0">
                <a:latin typeface="Calibri"/>
                <a:ea typeface="Times New Roman"/>
                <a:cs typeface="Times New Roman"/>
              </a:rPr>
              <a:t> grote steden</a:t>
            </a:r>
            <a:endParaRPr lang="fr-BE" dirty="0">
              <a:latin typeface="Calibri"/>
              <a:ea typeface="Calibri"/>
              <a:cs typeface="Times New Roman"/>
            </a:endParaRPr>
          </a:p>
          <a:p>
            <a:pPr lvl="1">
              <a:spcAft>
                <a:spcPts val="0"/>
              </a:spcAft>
              <a:buFont typeface="+mj-lt"/>
              <a:buAutoNum type="alphaLcPeriod"/>
            </a:pPr>
            <a:r>
              <a:rPr lang="nl-NL" sz="2000" b="0" dirty="0">
                <a:latin typeface="Calibri"/>
                <a:ea typeface="Times New Roman"/>
                <a:cs typeface="Times New Roman"/>
              </a:rPr>
              <a:t>Doel van deze </a:t>
            </a:r>
            <a:r>
              <a:rPr lang="nl-NL" sz="2000" b="0" dirty="0" smtClean="0">
                <a:latin typeface="Calibri"/>
                <a:ea typeface="Times New Roman"/>
                <a:cs typeface="Times New Roman"/>
              </a:rPr>
              <a:t>subsidies </a:t>
            </a:r>
            <a:r>
              <a:rPr lang="fr-BE" altLang="fr-FR" sz="2000" b="0" dirty="0">
                <a:solidFill>
                  <a:srgbClr val="CC0000"/>
                </a:solidFill>
                <a:ea typeface="+mn-ea"/>
                <a:cs typeface="+mn-cs"/>
                <a:sym typeface="Wingdings" pitchFamily="2" charset="2"/>
              </a:rPr>
              <a:t> </a:t>
            </a:r>
            <a:r>
              <a:rPr lang="fr-BE" altLang="fr-FR" sz="2000" dirty="0">
                <a:solidFill>
                  <a:srgbClr val="CC0000"/>
                </a:solidFill>
                <a:ea typeface="+mn-ea"/>
                <a:cs typeface="+mn-cs"/>
                <a:sym typeface="Wingdings" pitchFamily="2" charset="2"/>
              </a:rPr>
              <a:t>NIEUW</a:t>
            </a:r>
            <a:r>
              <a:rPr lang="fr-BE" altLang="fr-FR" sz="2000" b="0" dirty="0">
                <a:solidFill>
                  <a:srgbClr val="CC0000"/>
                </a:solidFill>
                <a:ea typeface="+mn-ea"/>
                <a:cs typeface="+mn-cs"/>
                <a:sym typeface="Wingdings" pitchFamily="2" charset="2"/>
              </a:rPr>
              <a:t> </a:t>
            </a:r>
            <a:endParaRPr lang="fr-BE" sz="2000" b="0" dirty="0">
              <a:latin typeface="Calibri"/>
              <a:ea typeface="Calibri"/>
              <a:cs typeface="Times New Roman"/>
            </a:endParaRPr>
          </a:p>
          <a:p>
            <a:pPr lvl="1">
              <a:spcAft>
                <a:spcPts val="0"/>
              </a:spcAft>
              <a:buFont typeface="+mj-lt"/>
              <a:buAutoNum type="alphaLcPeriod"/>
            </a:pPr>
            <a:r>
              <a:rPr lang="nl-NL" sz="2000" b="0" dirty="0">
                <a:latin typeface="Calibri"/>
                <a:ea typeface="Times New Roman"/>
                <a:cs typeface="Times New Roman"/>
              </a:rPr>
              <a:t>Verloop van de procedure e-</a:t>
            </a:r>
            <a:r>
              <a:rPr lang="nl-NL" sz="2000" b="0" dirty="0" err="1">
                <a:latin typeface="Calibri"/>
                <a:ea typeface="Times New Roman"/>
                <a:cs typeface="Times New Roman"/>
              </a:rPr>
              <a:t>convention</a:t>
            </a:r>
            <a:endParaRPr lang="fr-BE" sz="2000" b="0" dirty="0">
              <a:latin typeface="Calibri"/>
              <a:ea typeface="Calibri"/>
              <a:cs typeface="Times New Roman"/>
            </a:endParaRPr>
          </a:p>
          <a:p>
            <a:pPr lvl="1">
              <a:spcAft>
                <a:spcPts val="0"/>
              </a:spcAft>
              <a:buFont typeface="+mj-lt"/>
              <a:buAutoNum type="alphaLcPeriod"/>
            </a:pPr>
            <a:r>
              <a:rPr lang="nl-NL" sz="2000" b="0" dirty="0">
                <a:latin typeface="Calibri"/>
                <a:ea typeface="Times New Roman"/>
                <a:cs typeface="Times New Roman"/>
              </a:rPr>
              <a:t>Evaluatie van de </a:t>
            </a:r>
            <a:r>
              <a:rPr lang="nl-NL" sz="2000" b="0" dirty="0" smtClean="0">
                <a:latin typeface="Calibri"/>
                <a:ea typeface="Times New Roman"/>
                <a:cs typeface="Times New Roman"/>
              </a:rPr>
              <a:t>doelstellingen </a:t>
            </a:r>
            <a:r>
              <a:rPr lang="fr-BE" altLang="fr-FR" sz="2000" b="0" dirty="0">
                <a:solidFill>
                  <a:srgbClr val="CC0000"/>
                </a:solidFill>
                <a:ea typeface="+mn-ea"/>
                <a:cs typeface="+mn-cs"/>
                <a:sym typeface="Wingdings" pitchFamily="2" charset="2"/>
              </a:rPr>
              <a:t> </a:t>
            </a:r>
            <a:r>
              <a:rPr lang="fr-BE" altLang="fr-FR" sz="2000" dirty="0">
                <a:solidFill>
                  <a:srgbClr val="CC0000"/>
                </a:solidFill>
                <a:ea typeface="+mn-ea"/>
                <a:cs typeface="+mn-cs"/>
                <a:sym typeface="Wingdings" pitchFamily="2" charset="2"/>
              </a:rPr>
              <a:t>NIEUW</a:t>
            </a:r>
            <a:r>
              <a:rPr lang="fr-BE" altLang="fr-FR" sz="2000" b="0" dirty="0">
                <a:solidFill>
                  <a:srgbClr val="CC0000"/>
                </a:solidFill>
                <a:ea typeface="+mn-ea"/>
                <a:cs typeface="+mn-cs"/>
                <a:sym typeface="Wingdings" pitchFamily="2" charset="2"/>
              </a:rPr>
              <a:t> </a:t>
            </a:r>
            <a:endParaRPr lang="fr-BE" sz="2000" b="0" dirty="0">
              <a:latin typeface="Calibri"/>
              <a:ea typeface="Calibri"/>
              <a:cs typeface="Times New Roman"/>
            </a:endParaRPr>
          </a:p>
          <a:p>
            <a:pPr lvl="1">
              <a:spcAft>
                <a:spcPts val="0"/>
              </a:spcAft>
              <a:buFont typeface="+mj-lt"/>
              <a:buAutoNum type="alphaLcPeriod"/>
            </a:pPr>
            <a:r>
              <a:rPr lang="nl-NL" sz="2000" b="0" dirty="0">
                <a:latin typeface="Calibri"/>
                <a:ea typeface="Times New Roman"/>
                <a:cs typeface="Times New Roman"/>
              </a:rPr>
              <a:t>Vragen</a:t>
            </a:r>
            <a:endParaRPr lang="fr-BE" sz="2000" b="0" dirty="0">
              <a:latin typeface="Calibri"/>
              <a:ea typeface="Calibri"/>
              <a:cs typeface="Times New Roman"/>
            </a:endParaRPr>
          </a:p>
          <a:p>
            <a:pPr lvl="0">
              <a:spcAft>
                <a:spcPts val="0"/>
              </a:spcAft>
              <a:buFont typeface="+mj-lt"/>
              <a:buAutoNum type="arabicPeriod"/>
            </a:pPr>
            <a:r>
              <a:rPr lang="nl-NL" dirty="0">
                <a:latin typeface="Calibri"/>
                <a:ea typeface="Times New Roman"/>
                <a:cs typeface="Times New Roman"/>
              </a:rPr>
              <a:t>Subsidie participatie en sociale activering 2015</a:t>
            </a:r>
            <a:endParaRPr lang="fr-BE" dirty="0">
              <a:latin typeface="Calibri"/>
              <a:ea typeface="Calibri"/>
              <a:cs typeface="Times New Roman"/>
            </a:endParaRPr>
          </a:p>
          <a:p>
            <a:pPr lvl="0">
              <a:spcAft>
                <a:spcPts val="0"/>
              </a:spcAft>
              <a:buFont typeface="+mj-lt"/>
              <a:buAutoNum type="arabicPeriod"/>
            </a:pPr>
            <a:r>
              <a:rPr lang="nl-NL" dirty="0">
                <a:latin typeface="Calibri"/>
                <a:ea typeface="Times New Roman"/>
                <a:cs typeface="Times New Roman"/>
              </a:rPr>
              <a:t>Goede praktijk: OCMW Kortrijk</a:t>
            </a:r>
            <a:r>
              <a:rPr lang="nl-NL" dirty="0">
                <a:solidFill>
                  <a:srgbClr val="1F497D"/>
                </a:solidFill>
                <a:latin typeface="Calibri"/>
                <a:ea typeface="Times New Roman"/>
                <a:cs typeface="Times New Roman"/>
              </a:rPr>
              <a:t> </a:t>
            </a:r>
            <a:endParaRPr lang="fr-BE" dirty="0">
              <a:latin typeface="Calibri"/>
              <a:ea typeface="Calibri"/>
              <a:cs typeface="Times New Roman"/>
            </a:endParaRPr>
          </a:p>
          <a:p>
            <a:pPr lvl="0">
              <a:spcAft>
                <a:spcPts val="0"/>
              </a:spcAft>
              <a:buFont typeface="+mj-lt"/>
              <a:buAutoNum type="arabicPeriod"/>
            </a:pPr>
            <a:r>
              <a:rPr lang="nl-NL" dirty="0">
                <a:latin typeface="Calibri"/>
                <a:ea typeface="Times New Roman"/>
                <a:cs typeface="Times New Roman"/>
              </a:rPr>
              <a:t>Varia</a:t>
            </a:r>
            <a:endParaRPr lang="fr-BE" dirty="0">
              <a:latin typeface="Calibri"/>
              <a:ea typeface="Calibri"/>
              <a:cs typeface="Times New Roman"/>
            </a:endParaRPr>
          </a:p>
          <a:p>
            <a:endParaRPr lang="fr-BE" dirty="0"/>
          </a:p>
        </p:txBody>
      </p:sp>
    </p:spTree>
    <p:extLst>
      <p:ext uri="{BB962C8B-B14F-4D97-AF65-F5344CB8AC3E}">
        <p14:creationId xmlns:p14="http://schemas.microsoft.com/office/powerpoint/2010/main" val="1567331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dirty="0" err="1" smtClean="0"/>
              <a:t>Instrumenten</a:t>
            </a:r>
            <a:endParaRPr lang="fr-BE" dirty="0"/>
          </a:p>
        </p:txBody>
      </p:sp>
      <p:sp>
        <p:nvSpPr>
          <p:cNvPr id="3" name="Tijdelijke aanduiding voor inhoud 2"/>
          <p:cNvSpPr>
            <a:spLocks noGrp="1"/>
          </p:cNvSpPr>
          <p:nvPr>
            <p:ph idx="1"/>
          </p:nvPr>
        </p:nvSpPr>
        <p:spPr>
          <a:xfrm>
            <a:off x="685800" y="1143000"/>
            <a:ext cx="7772400" cy="4878288"/>
          </a:xfrm>
        </p:spPr>
        <p:txBody>
          <a:bodyPr/>
          <a:lstStyle/>
          <a:p>
            <a:pPr algn="just"/>
            <a:r>
              <a:rPr lang="fr-BE" dirty="0" err="1" smtClean="0"/>
              <a:t>Bij</a:t>
            </a:r>
            <a:r>
              <a:rPr lang="fr-BE" dirty="0" smtClean="0"/>
              <a:t> </a:t>
            </a:r>
            <a:r>
              <a:rPr lang="fr-BE" dirty="0" err="1" smtClean="0"/>
              <a:t>evaluatie</a:t>
            </a:r>
            <a:r>
              <a:rPr lang="fr-BE" dirty="0" smtClean="0"/>
              <a:t> </a:t>
            </a:r>
            <a:r>
              <a:rPr lang="fr-BE" dirty="0" err="1" smtClean="0"/>
              <a:t>is</a:t>
            </a:r>
            <a:r>
              <a:rPr lang="fr-BE" dirty="0" smtClean="0"/>
              <a:t> het van </a:t>
            </a:r>
            <a:r>
              <a:rPr lang="fr-BE" dirty="0" err="1" smtClean="0"/>
              <a:t>belang</a:t>
            </a:r>
            <a:r>
              <a:rPr lang="fr-BE" dirty="0" smtClean="0"/>
              <a:t> om </a:t>
            </a:r>
            <a:r>
              <a:rPr lang="fr-BE" dirty="0" err="1" smtClean="0"/>
              <a:t>vooruitgang</a:t>
            </a:r>
            <a:r>
              <a:rPr lang="fr-BE" dirty="0" smtClean="0"/>
              <a:t> die </a:t>
            </a:r>
            <a:r>
              <a:rPr lang="fr-BE" dirty="0" err="1" smtClean="0"/>
              <a:t>begunstigde</a:t>
            </a:r>
            <a:r>
              <a:rPr lang="fr-BE" dirty="0" smtClean="0"/>
              <a:t> </a:t>
            </a:r>
            <a:r>
              <a:rPr lang="fr-BE" dirty="0" err="1" smtClean="0"/>
              <a:t>maakt</a:t>
            </a:r>
            <a:r>
              <a:rPr lang="fr-BE" dirty="0" smtClean="0"/>
              <a:t> in </a:t>
            </a:r>
            <a:r>
              <a:rPr lang="fr-BE" dirty="0" err="1" smtClean="0"/>
              <a:t>kaart</a:t>
            </a:r>
            <a:r>
              <a:rPr lang="fr-BE" dirty="0" smtClean="0"/>
              <a:t> te </a:t>
            </a:r>
            <a:r>
              <a:rPr lang="fr-BE" dirty="0" err="1" smtClean="0"/>
              <a:t>brengen</a:t>
            </a:r>
            <a:r>
              <a:rPr lang="fr-BE" dirty="0" smtClean="0"/>
              <a:t> </a:t>
            </a:r>
            <a:r>
              <a:rPr lang="fr-BE" altLang="fr-FR" sz="2100" b="1" dirty="0">
                <a:solidFill>
                  <a:srgbClr val="000000"/>
                </a:solidFill>
                <a:sym typeface="Wingdings" pitchFamily="2" charset="2"/>
              </a:rPr>
              <a:t> </a:t>
            </a:r>
            <a:r>
              <a:rPr lang="fr-BE" altLang="fr-FR" sz="2100" b="1" dirty="0">
                <a:solidFill>
                  <a:srgbClr val="CC0000"/>
                </a:solidFill>
                <a:sym typeface="Wingdings" pitchFamily="2" charset="2"/>
              </a:rPr>
              <a:t> </a:t>
            </a:r>
            <a:r>
              <a:rPr lang="fr-BE" altLang="fr-FR" sz="2100" b="1" dirty="0" smtClean="0">
                <a:solidFill>
                  <a:srgbClr val="CC0000"/>
                </a:solidFill>
                <a:sym typeface="Wingdings" pitchFamily="2" charset="2"/>
              </a:rPr>
              <a:t>NIEUW </a:t>
            </a:r>
            <a:endParaRPr lang="fr-BE" dirty="0" smtClean="0"/>
          </a:p>
          <a:p>
            <a:pPr marL="0" indent="0">
              <a:buNone/>
            </a:pPr>
            <a:endParaRPr lang="fr-BE" dirty="0" smtClean="0"/>
          </a:p>
          <a:p>
            <a:pPr marL="0" indent="0">
              <a:buNone/>
            </a:pPr>
            <a:r>
              <a:rPr lang="fr-BE" dirty="0" smtClean="0"/>
              <a:t>=&gt; </a:t>
            </a:r>
            <a:r>
              <a:rPr lang="fr-BE" dirty="0" err="1" smtClean="0"/>
              <a:t>Instrumenten</a:t>
            </a:r>
            <a:r>
              <a:rPr lang="fr-BE" dirty="0" smtClean="0"/>
              <a:t>: </a:t>
            </a:r>
          </a:p>
          <a:p>
            <a:pPr lvl="1">
              <a:buFont typeface="Wingdings" panose="05000000000000000000" pitchFamily="2" charset="2"/>
              <a:buChar char="v"/>
            </a:pPr>
            <a:r>
              <a:rPr lang="fr-BE" sz="2000" b="0" dirty="0" smtClean="0"/>
              <a:t>Sociale balans</a:t>
            </a:r>
          </a:p>
          <a:p>
            <a:pPr lvl="1">
              <a:buFont typeface="Wingdings" panose="05000000000000000000" pitchFamily="2" charset="2"/>
              <a:buChar char="v"/>
            </a:pPr>
            <a:r>
              <a:rPr lang="fr-BE" sz="2000" b="0" dirty="0" err="1" smtClean="0"/>
              <a:t>Evaluatie</a:t>
            </a:r>
            <a:r>
              <a:rPr lang="fr-BE" sz="2000" b="0" dirty="0" smtClean="0"/>
              <a:t>-instrument </a:t>
            </a:r>
            <a:r>
              <a:rPr lang="fr-BE" sz="2000" b="0" dirty="0" err="1" smtClean="0"/>
              <a:t>grote</a:t>
            </a:r>
            <a:r>
              <a:rPr lang="fr-BE" sz="2000" b="0" dirty="0" smtClean="0"/>
              <a:t> </a:t>
            </a:r>
            <a:r>
              <a:rPr lang="fr-BE" sz="2000" b="0" dirty="0" err="1" smtClean="0"/>
              <a:t>OCMW’s</a:t>
            </a:r>
            <a:r>
              <a:rPr lang="fr-BE" sz="2000" b="0" dirty="0" smtClean="0"/>
              <a:t> </a:t>
            </a:r>
          </a:p>
          <a:p>
            <a:pPr lvl="1">
              <a:buFont typeface="Wingdings" panose="05000000000000000000" pitchFamily="2" charset="2"/>
              <a:buChar char="v"/>
            </a:pPr>
            <a:r>
              <a:rPr lang="fr-BE" sz="2000" b="0" dirty="0" err="1" smtClean="0"/>
              <a:t>Ander</a:t>
            </a:r>
            <a:r>
              <a:rPr lang="fr-BE" sz="2000" b="0" dirty="0" smtClean="0"/>
              <a:t> instrument </a:t>
            </a:r>
            <a:r>
              <a:rPr lang="fr-BE" sz="2000" b="0" dirty="0" err="1" smtClean="0"/>
              <a:t>dat</a:t>
            </a:r>
            <a:r>
              <a:rPr lang="fr-BE" sz="2000" b="0" dirty="0" smtClean="0"/>
              <a:t> </a:t>
            </a:r>
            <a:r>
              <a:rPr lang="fr-BE" sz="2000" b="0" dirty="0" err="1" smtClean="0"/>
              <a:t>mogelijk</a:t>
            </a:r>
            <a:r>
              <a:rPr lang="fr-BE" sz="2000" b="0" dirty="0" smtClean="0"/>
              <a:t> </a:t>
            </a:r>
            <a:r>
              <a:rPr lang="fr-BE" sz="2000" b="0" dirty="0" err="1" smtClean="0"/>
              <a:t>maakt</a:t>
            </a:r>
            <a:r>
              <a:rPr lang="fr-BE" sz="2000" b="0" dirty="0" smtClean="0"/>
              <a:t> om de </a:t>
            </a:r>
            <a:r>
              <a:rPr lang="fr-BE" sz="2000" b="0" dirty="0" err="1" smtClean="0"/>
              <a:t>voortgang</a:t>
            </a:r>
            <a:r>
              <a:rPr lang="fr-BE" sz="2000" b="0" dirty="0" smtClean="0"/>
              <a:t> van </a:t>
            </a:r>
            <a:r>
              <a:rPr lang="fr-BE" sz="2000" b="0" dirty="0" err="1" smtClean="0"/>
              <a:t>begunstigde</a:t>
            </a:r>
            <a:r>
              <a:rPr lang="fr-BE" sz="2000" b="0" dirty="0" smtClean="0"/>
              <a:t> te </a:t>
            </a:r>
            <a:r>
              <a:rPr lang="fr-BE" sz="2000" b="0" dirty="0" err="1" smtClean="0"/>
              <a:t>evalueren</a:t>
            </a:r>
            <a:r>
              <a:rPr lang="fr-BE" sz="2000" b="0" dirty="0" smtClean="0"/>
              <a:t> </a:t>
            </a:r>
            <a:r>
              <a:rPr lang="fr-BE" sz="2000" b="0" dirty="0" err="1" smtClean="0"/>
              <a:t>richting</a:t>
            </a:r>
            <a:r>
              <a:rPr lang="fr-BE" sz="2000" b="0" dirty="0" smtClean="0"/>
              <a:t> </a:t>
            </a:r>
            <a:r>
              <a:rPr lang="fr-BE" sz="2000" b="0" dirty="0" err="1" smtClean="0"/>
              <a:t>verhoogde</a:t>
            </a:r>
            <a:r>
              <a:rPr lang="fr-BE" sz="2000" b="0" dirty="0" smtClean="0"/>
              <a:t> </a:t>
            </a:r>
            <a:r>
              <a:rPr lang="fr-BE" sz="2000" b="0" dirty="0" err="1" smtClean="0"/>
              <a:t>zelfredzaamheid</a:t>
            </a:r>
            <a:endParaRPr lang="fr-BE" sz="2000" b="0" dirty="0" smtClean="0"/>
          </a:p>
        </p:txBody>
      </p:sp>
    </p:spTree>
    <p:extLst>
      <p:ext uri="{BB962C8B-B14F-4D97-AF65-F5344CB8AC3E}">
        <p14:creationId xmlns:p14="http://schemas.microsoft.com/office/powerpoint/2010/main" val="1319174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dirty="0" err="1" smtClean="0"/>
              <a:t>Vragen</a:t>
            </a:r>
            <a:r>
              <a:rPr lang="fr-BE" dirty="0" smtClean="0"/>
              <a:t>??</a:t>
            </a:r>
            <a:endParaRPr lang="fr-BE" dirty="0"/>
          </a:p>
        </p:txBody>
      </p:sp>
      <p:sp>
        <p:nvSpPr>
          <p:cNvPr id="3" name="Tijdelijke aanduiding voor inhoud 2"/>
          <p:cNvSpPr>
            <a:spLocks noGrp="1"/>
          </p:cNvSpPr>
          <p:nvPr>
            <p:ph idx="1"/>
          </p:nvPr>
        </p:nvSpPr>
        <p:spPr/>
        <p:txBody>
          <a:bodyPr/>
          <a:lstStyle/>
          <a:p>
            <a:r>
              <a:rPr lang="fr-BE" dirty="0" err="1" smtClean="0"/>
              <a:t>Duurtijd</a:t>
            </a:r>
            <a:r>
              <a:rPr lang="fr-BE" dirty="0" smtClean="0"/>
              <a:t> GPMI?</a:t>
            </a:r>
          </a:p>
          <a:p>
            <a:pPr marL="0" indent="0">
              <a:buNone/>
            </a:pPr>
            <a:r>
              <a:rPr lang="fr-BE" dirty="0" smtClean="0"/>
              <a:t>  </a:t>
            </a:r>
          </a:p>
          <a:p>
            <a:pPr>
              <a:buFont typeface="Symbol"/>
              <a:buChar char="Þ"/>
            </a:pPr>
            <a:r>
              <a:rPr lang="fr-BE" sz="1800" dirty="0" smtClean="0"/>
              <a:t>Per </a:t>
            </a:r>
            <a:r>
              <a:rPr lang="fr-BE" sz="1800" dirty="0" err="1"/>
              <a:t>definitie</a:t>
            </a:r>
            <a:r>
              <a:rPr lang="fr-BE" sz="1800" dirty="0"/>
              <a:t> </a:t>
            </a:r>
            <a:r>
              <a:rPr lang="fr-BE" sz="1800" dirty="0" err="1"/>
              <a:t>afgebakend</a:t>
            </a:r>
            <a:r>
              <a:rPr lang="fr-BE" sz="1800" dirty="0"/>
              <a:t> in de </a:t>
            </a:r>
            <a:r>
              <a:rPr lang="fr-BE" sz="1800" dirty="0" err="1" smtClean="0"/>
              <a:t>tijd</a:t>
            </a:r>
            <a:endParaRPr lang="fr-BE" sz="1800" dirty="0" smtClean="0"/>
          </a:p>
          <a:p>
            <a:pPr>
              <a:buFont typeface="Symbol" pitchFamily="18" charset="2"/>
              <a:buChar char="Þ"/>
            </a:pPr>
            <a:r>
              <a:rPr lang="fr-BE" sz="1800" dirty="0" smtClean="0"/>
              <a:t>Maximale </a:t>
            </a:r>
            <a:r>
              <a:rPr lang="fr-BE" sz="1800" dirty="0" err="1" smtClean="0"/>
              <a:t>duurtijd</a:t>
            </a:r>
            <a:r>
              <a:rPr lang="fr-BE" sz="1800" dirty="0" smtClean="0"/>
              <a:t> 1 </a:t>
            </a:r>
            <a:r>
              <a:rPr lang="fr-BE" sz="1800" dirty="0" err="1" smtClean="0"/>
              <a:t>jaar</a:t>
            </a:r>
            <a:r>
              <a:rPr lang="fr-BE" sz="1800" dirty="0" smtClean="0"/>
              <a:t> </a:t>
            </a:r>
          </a:p>
          <a:p>
            <a:pPr>
              <a:buFont typeface="Symbol" pitchFamily="18" charset="2"/>
              <a:buChar char="Þ"/>
            </a:pPr>
            <a:r>
              <a:rPr lang="fr-BE" sz="1800" dirty="0" smtClean="0"/>
              <a:t>Minimale </a:t>
            </a:r>
            <a:r>
              <a:rPr lang="fr-BE" sz="1800" dirty="0" err="1" smtClean="0"/>
              <a:t>duurtijd</a:t>
            </a:r>
            <a:r>
              <a:rPr lang="fr-BE" sz="1800" dirty="0" smtClean="0"/>
              <a:t> 6 </a:t>
            </a:r>
            <a:r>
              <a:rPr lang="fr-BE" sz="1800" dirty="0" err="1" smtClean="0"/>
              <a:t>mnd</a:t>
            </a:r>
            <a:endParaRPr lang="fr-BE" sz="1800" dirty="0" smtClean="0"/>
          </a:p>
          <a:p>
            <a:pPr marL="0" indent="0">
              <a:buNone/>
            </a:pPr>
            <a:endParaRPr lang="fr-BE" sz="1800" dirty="0" smtClean="0"/>
          </a:p>
          <a:p>
            <a:r>
              <a:rPr lang="fr-BE" dirty="0" smtClean="0"/>
              <a:t>…</a:t>
            </a:r>
            <a:endParaRPr lang="fr-BE" dirty="0"/>
          </a:p>
        </p:txBody>
      </p:sp>
    </p:spTree>
    <p:extLst>
      <p:ext uri="{BB962C8B-B14F-4D97-AF65-F5344CB8AC3E}">
        <p14:creationId xmlns:p14="http://schemas.microsoft.com/office/powerpoint/2010/main" val="377326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dirty="0" smtClean="0"/>
              <a:t>KB </a:t>
            </a:r>
            <a:r>
              <a:rPr lang="fr-BE" dirty="0" err="1" smtClean="0"/>
              <a:t>participatie</a:t>
            </a:r>
            <a:r>
              <a:rPr lang="fr-BE" dirty="0" smtClean="0"/>
              <a:t> en sociale </a:t>
            </a:r>
            <a:r>
              <a:rPr lang="fr-BE" dirty="0" err="1" smtClean="0"/>
              <a:t>activering</a:t>
            </a:r>
            <a:r>
              <a:rPr lang="fr-BE" dirty="0" smtClean="0"/>
              <a:t> </a:t>
            </a:r>
            <a:endParaRPr lang="fr-BE" dirty="0"/>
          </a:p>
        </p:txBody>
      </p:sp>
      <p:sp>
        <p:nvSpPr>
          <p:cNvPr id="5" name="Tijdelijke aanduiding voor inhoud 4"/>
          <p:cNvSpPr>
            <a:spLocks noGrp="1"/>
          </p:cNvSpPr>
          <p:nvPr>
            <p:ph idx="1"/>
          </p:nvPr>
        </p:nvSpPr>
        <p:spPr>
          <a:xfrm>
            <a:off x="685800" y="1143000"/>
            <a:ext cx="7772400" cy="5238328"/>
          </a:xfrm>
        </p:spPr>
        <p:txBody>
          <a:bodyPr/>
          <a:lstStyle/>
          <a:p>
            <a:r>
              <a:rPr lang="nl-NL" sz="2400" kern="1200" dirty="0">
                <a:solidFill>
                  <a:srgbClr val="868685"/>
                </a:solidFill>
                <a:latin typeface="Gill Sans Std" charset="0"/>
                <a:ea typeface="MS PGothic" pitchFamily="34" charset="-128"/>
              </a:rPr>
              <a:t>Koninklijk besluit houdende maatregelen ter bevordering van de participatie en sociale activering van de gebruikers van de dienstverlening van de openbare centra voor maatschappelijk welzijn voor het jaar 2015</a:t>
            </a:r>
          </a:p>
          <a:p>
            <a:pPr marL="0" indent="0">
              <a:buNone/>
            </a:pPr>
            <a:endParaRPr lang="nl-NL" sz="2000" dirty="0" smtClean="0"/>
          </a:p>
          <a:p>
            <a:r>
              <a:rPr lang="fr-BE" altLang="fr-FR" sz="2100" b="1" dirty="0">
                <a:solidFill>
                  <a:srgbClr val="CC0000"/>
                </a:solidFill>
                <a:sym typeface="Wingdings" pitchFamily="2" charset="2"/>
              </a:rPr>
              <a:t> </a:t>
            </a:r>
            <a:r>
              <a:rPr lang="fr-BE" altLang="fr-FR" sz="2100" b="1" dirty="0" smtClean="0">
                <a:solidFill>
                  <a:srgbClr val="CC0000"/>
                </a:solidFill>
                <a:sym typeface="Wingdings" pitchFamily="2" charset="2"/>
              </a:rPr>
              <a:t>idem 2014 </a:t>
            </a:r>
            <a:r>
              <a:rPr lang="fr-BE" altLang="fr-FR" sz="2000" dirty="0" err="1">
                <a:sym typeface="Wingdings" pitchFamily="2" charset="2"/>
              </a:rPr>
              <a:t>behalve</a:t>
            </a:r>
            <a:r>
              <a:rPr lang="fr-BE" altLang="fr-FR" sz="2000" dirty="0">
                <a:sym typeface="Wingdings" pitchFamily="2" charset="2"/>
              </a:rPr>
              <a:t> </a:t>
            </a:r>
            <a:r>
              <a:rPr lang="fr-BE" altLang="fr-FR" sz="2000" dirty="0" smtClean="0">
                <a:sym typeface="Wingdings" pitchFamily="2" charset="2"/>
              </a:rPr>
              <a:t>budget</a:t>
            </a:r>
          </a:p>
          <a:p>
            <a:pPr marL="0" indent="0">
              <a:buNone/>
            </a:pPr>
            <a:endParaRPr lang="fr-BE" altLang="fr-FR" sz="2000" dirty="0" smtClean="0">
              <a:sym typeface="Wingdings" pitchFamily="2" charset="2"/>
            </a:endParaRPr>
          </a:p>
          <a:p>
            <a:r>
              <a:rPr lang="fr-BE" altLang="fr-FR" sz="2000" dirty="0" err="1">
                <a:sym typeface="Wingdings" pitchFamily="2" charset="2"/>
              </a:rPr>
              <a:t>Totaalbudget</a:t>
            </a:r>
            <a:r>
              <a:rPr lang="fr-BE" altLang="fr-FR" sz="2000" dirty="0">
                <a:sym typeface="Wingdings" pitchFamily="2" charset="2"/>
              </a:rPr>
              <a:t> 2015: 9.415.000 </a:t>
            </a:r>
            <a:r>
              <a:rPr lang="fr-BE" altLang="fr-FR" sz="2000" dirty="0" smtClean="0">
                <a:sym typeface="Wingdings" pitchFamily="2" charset="2"/>
              </a:rPr>
              <a:t>EUR</a:t>
            </a:r>
          </a:p>
          <a:p>
            <a:pPr marL="0" indent="0">
              <a:buNone/>
            </a:pPr>
            <a:endParaRPr lang="fr-BE" altLang="fr-FR" sz="2000" dirty="0">
              <a:sym typeface="Wingdings" pitchFamily="2" charset="2"/>
            </a:endParaRPr>
          </a:p>
          <a:p>
            <a:pPr lvl="1"/>
            <a:r>
              <a:rPr lang="fr-BE" altLang="fr-FR" sz="1300" dirty="0" err="1">
                <a:sym typeface="Wingdings" pitchFamily="2" charset="2"/>
              </a:rPr>
              <a:t>Participatie</a:t>
            </a:r>
            <a:r>
              <a:rPr lang="fr-BE" altLang="fr-FR" sz="1300" dirty="0">
                <a:sym typeface="Wingdings" pitchFamily="2" charset="2"/>
              </a:rPr>
              <a:t> en sociale </a:t>
            </a:r>
            <a:r>
              <a:rPr lang="fr-BE" altLang="fr-FR" sz="1300" dirty="0" err="1">
                <a:sym typeface="Wingdings" pitchFamily="2" charset="2"/>
              </a:rPr>
              <a:t>activering</a:t>
            </a:r>
            <a:r>
              <a:rPr lang="fr-BE" altLang="fr-FR" sz="1300" dirty="0">
                <a:sym typeface="Wingdings" pitchFamily="2" charset="2"/>
              </a:rPr>
              <a:t>: 5.649.000 </a:t>
            </a:r>
            <a:r>
              <a:rPr lang="fr-BE" altLang="fr-FR" sz="1300" dirty="0" smtClean="0">
                <a:sym typeface="Wingdings" pitchFamily="2" charset="2"/>
              </a:rPr>
              <a:t>EUR</a:t>
            </a:r>
          </a:p>
          <a:p>
            <a:pPr lvl="1"/>
            <a:r>
              <a:rPr lang="fr-BE" altLang="fr-FR" sz="1300" dirty="0" err="1">
                <a:sym typeface="Wingdings" pitchFamily="2" charset="2"/>
              </a:rPr>
              <a:t>Kinderarmoede</a:t>
            </a:r>
            <a:r>
              <a:rPr lang="fr-BE" altLang="fr-FR" sz="1300" dirty="0">
                <a:sym typeface="Wingdings" pitchFamily="2" charset="2"/>
              </a:rPr>
              <a:t>: 3.766.000 EUR </a:t>
            </a:r>
            <a:endParaRPr lang="fr-BE" altLang="fr-FR" sz="1300" dirty="0" smtClean="0">
              <a:sym typeface="Wingdings" pitchFamily="2" charset="2"/>
            </a:endParaRPr>
          </a:p>
          <a:p>
            <a:pPr marL="0" lvl="0" indent="0" defTabSz="457200">
              <a:spcBef>
                <a:spcPct val="0"/>
              </a:spcBef>
              <a:buNone/>
            </a:pPr>
            <a:endParaRPr lang="en-US" altLang="nl-BE" sz="2400" kern="1200" dirty="0" smtClean="0">
              <a:solidFill>
                <a:srgbClr val="868685"/>
              </a:solidFill>
              <a:latin typeface="Gill Sans Std" charset="0"/>
              <a:ea typeface="MS PGothic" pitchFamily="34" charset="-128"/>
            </a:endParaRPr>
          </a:p>
          <a:p>
            <a:pPr defTabSz="457200">
              <a:spcBef>
                <a:spcPct val="0"/>
              </a:spcBef>
            </a:pPr>
            <a:r>
              <a:rPr lang="en-US" altLang="nl-BE" sz="2000" dirty="0" err="1"/>
              <a:t>Bedrag</a:t>
            </a:r>
            <a:r>
              <a:rPr lang="en-US" altLang="nl-BE" sz="2000" dirty="0"/>
              <a:t> per OCMW </a:t>
            </a:r>
            <a:r>
              <a:rPr lang="en-US" altLang="nl-BE" sz="2000" dirty="0" err="1"/>
              <a:t>zie</a:t>
            </a:r>
            <a:r>
              <a:rPr lang="en-US" altLang="nl-BE" sz="2000" dirty="0"/>
              <a:t> </a:t>
            </a:r>
            <a:r>
              <a:rPr lang="en-US" altLang="nl-BE" sz="2000" dirty="0" err="1"/>
              <a:t>bijlage</a:t>
            </a:r>
            <a:r>
              <a:rPr lang="en-US" altLang="nl-BE" sz="2000" dirty="0"/>
              <a:t> KB</a:t>
            </a:r>
          </a:p>
          <a:p>
            <a:endParaRPr lang="fr-BE" sz="2000" dirty="0"/>
          </a:p>
        </p:txBody>
      </p:sp>
    </p:spTree>
    <p:extLst>
      <p:ext uri="{BB962C8B-B14F-4D97-AF65-F5344CB8AC3E}">
        <p14:creationId xmlns:p14="http://schemas.microsoft.com/office/powerpoint/2010/main" val="444237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dirty="0" err="1" smtClean="0"/>
              <a:t>Beste</a:t>
            </a:r>
            <a:r>
              <a:rPr lang="fr-BE" dirty="0" smtClean="0"/>
              <a:t> </a:t>
            </a:r>
            <a:r>
              <a:rPr lang="fr-BE" dirty="0" err="1" smtClean="0"/>
              <a:t>praktijk</a:t>
            </a:r>
            <a:endParaRPr lang="fr-BE" dirty="0"/>
          </a:p>
        </p:txBody>
      </p:sp>
      <p:sp>
        <p:nvSpPr>
          <p:cNvPr id="3" name="Tijdelijke aanduiding voor inhoud 2"/>
          <p:cNvSpPr>
            <a:spLocks noGrp="1"/>
          </p:cNvSpPr>
          <p:nvPr>
            <p:ph idx="1"/>
          </p:nvPr>
        </p:nvSpPr>
        <p:spPr/>
        <p:txBody>
          <a:bodyPr/>
          <a:lstStyle/>
          <a:p>
            <a:pPr marL="0" indent="0">
              <a:buNone/>
            </a:pPr>
            <a:endParaRPr lang="fr-BE" dirty="0" smtClean="0"/>
          </a:p>
          <a:p>
            <a:pPr marL="0" indent="0">
              <a:buNone/>
            </a:pPr>
            <a:endParaRPr lang="fr-BE" dirty="0"/>
          </a:p>
          <a:p>
            <a:pPr marL="0" indent="0" algn="ctr">
              <a:buNone/>
            </a:pPr>
            <a:r>
              <a:rPr lang="fr-BE" sz="4000" b="1" dirty="0" smtClean="0">
                <a:effectLst>
                  <a:outerShdw blurRad="38100" dist="38100" dir="2700000" algn="tl">
                    <a:srgbClr val="000000">
                      <a:alpha val="43137"/>
                    </a:srgbClr>
                  </a:outerShdw>
                </a:effectLst>
              </a:rPr>
              <a:t>OCMW Kortrijk</a:t>
            </a:r>
          </a:p>
          <a:p>
            <a:pPr marL="0" indent="0" algn="ctr">
              <a:buNone/>
            </a:pPr>
            <a:r>
              <a:rPr lang="fr-BE" sz="4000" b="1" dirty="0" smtClean="0">
                <a:effectLst>
                  <a:outerShdw blurRad="38100" dist="38100" dir="2700000" algn="tl">
                    <a:srgbClr val="000000">
                      <a:alpha val="43137"/>
                    </a:srgbClr>
                  </a:outerShdw>
                </a:effectLst>
              </a:rPr>
              <a:t>Angélique Declercq</a:t>
            </a:r>
            <a:endParaRPr lang="fr-BE"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34399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51720" y="476672"/>
            <a:ext cx="7016080" cy="361528"/>
          </a:xfrm>
        </p:spPr>
        <p:txBody>
          <a:bodyPr/>
          <a:lstStyle/>
          <a:p>
            <a:pPr marL="342900" lvl="0" indent="-342900">
              <a:spcBef>
                <a:spcPct val="20000"/>
              </a:spcBef>
              <a:spcAft>
                <a:spcPts val="0"/>
              </a:spcAft>
            </a:pPr>
            <a:r>
              <a:rPr lang="nl-NL" dirty="0">
                <a:latin typeface="Calibri"/>
                <a:ea typeface="Times New Roman"/>
                <a:cs typeface="Times New Roman"/>
              </a:rPr>
              <a:t>Subsidie clusters en verhoogde toelage 2015</a:t>
            </a:r>
            <a:r>
              <a:rPr lang="fr-BE" dirty="0">
                <a:latin typeface="Calibri"/>
                <a:ea typeface="Calibri"/>
                <a:cs typeface="Times New Roman"/>
              </a:rPr>
              <a:t/>
            </a:r>
            <a:br>
              <a:rPr lang="fr-BE" dirty="0">
                <a:latin typeface="Calibri"/>
                <a:ea typeface="Calibri"/>
                <a:cs typeface="Times New Roman"/>
              </a:rPr>
            </a:br>
            <a:endParaRPr lang="fr-BE" dirty="0"/>
          </a:p>
        </p:txBody>
      </p:sp>
      <p:sp>
        <p:nvSpPr>
          <p:cNvPr id="3" name="Espace réservé du contenu 2"/>
          <p:cNvSpPr>
            <a:spLocks noGrp="1"/>
          </p:cNvSpPr>
          <p:nvPr>
            <p:ph idx="1"/>
          </p:nvPr>
        </p:nvSpPr>
        <p:spPr/>
        <p:txBody>
          <a:bodyPr/>
          <a:lstStyle/>
          <a:p>
            <a:pPr marL="0" indent="0">
              <a:buNone/>
            </a:pPr>
            <a:endParaRPr lang="fr-FR" dirty="0" smtClean="0"/>
          </a:p>
          <a:p>
            <a:r>
              <a:rPr lang="fr-FR" dirty="0" err="1" smtClean="0">
                <a:solidFill>
                  <a:schemeClr val="tx1"/>
                </a:solidFill>
              </a:rPr>
              <a:t>Toelage</a:t>
            </a:r>
            <a:r>
              <a:rPr lang="fr-FR" dirty="0" smtClean="0">
                <a:solidFill>
                  <a:schemeClr val="tx1"/>
                </a:solidFill>
              </a:rPr>
              <a:t> </a:t>
            </a:r>
            <a:r>
              <a:rPr lang="fr-FR" dirty="0" err="1" smtClean="0">
                <a:solidFill>
                  <a:schemeClr val="tx1"/>
                </a:solidFill>
              </a:rPr>
              <a:t>aan</a:t>
            </a:r>
            <a:r>
              <a:rPr lang="fr-FR" dirty="0" smtClean="0">
                <a:solidFill>
                  <a:schemeClr val="tx1"/>
                </a:solidFill>
              </a:rPr>
              <a:t> de </a:t>
            </a:r>
            <a:r>
              <a:rPr lang="fr-FR" dirty="0" err="1" smtClean="0">
                <a:solidFill>
                  <a:schemeClr val="tx1"/>
                </a:solidFill>
              </a:rPr>
              <a:t>OCMW’s</a:t>
            </a:r>
            <a:r>
              <a:rPr lang="fr-FR" dirty="0" smtClean="0">
                <a:solidFill>
                  <a:schemeClr val="tx1"/>
                </a:solidFill>
              </a:rPr>
              <a:t> van </a:t>
            </a:r>
            <a:r>
              <a:rPr lang="fr-FR" dirty="0" err="1" smtClean="0">
                <a:solidFill>
                  <a:schemeClr val="tx1"/>
                </a:solidFill>
              </a:rPr>
              <a:t>sommige</a:t>
            </a:r>
            <a:r>
              <a:rPr lang="fr-FR" dirty="0" smtClean="0">
                <a:solidFill>
                  <a:schemeClr val="tx1"/>
                </a:solidFill>
              </a:rPr>
              <a:t> </a:t>
            </a:r>
            <a:r>
              <a:rPr lang="fr-FR" dirty="0" err="1" smtClean="0">
                <a:solidFill>
                  <a:schemeClr val="tx1"/>
                </a:solidFill>
              </a:rPr>
              <a:t>steden</a:t>
            </a:r>
            <a:r>
              <a:rPr lang="fr-FR" dirty="0" smtClean="0">
                <a:solidFill>
                  <a:schemeClr val="tx1"/>
                </a:solidFill>
              </a:rPr>
              <a:t> en </a:t>
            </a:r>
            <a:r>
              <a:rPr lang="fr-FR" dirty="0" err="1" smtClean="0">
                <a:solidFill>
                  <a:schemeClr val="tx1"/>
                </a:solidFill>
              </a:rPr>
              <a:t>gemeenten</a:t>
            </a:r>
            <a:r>
              <a:rPr lang="fr-FR" dirty="0" smtClean="0">
                <a:solidFill>
                  <a:schemeClr val="tx1"/>
                </a:solidFill>
              </a:rPr>
              <a:t> </a:t>
            </a:r>
          </a:p>
          <a:p>
            <a:pPr marL="0" indent="0">
              <a:buNone/>
            </a:pPr>
            <a:endParaRPr lang="fr-FR" dirty="0" smtClean="0">
              <a:solidFill>
                <a:schemeClr val="tx1"/>
              </a:solidFill>
            </a:endParaRPr>
          </a:p>
          <a:p>
            <a:r>
              <a:rPr lang="fr-FR" dirty="0" err="1" smtClean="0">
                <a:solidFill>
                  <a:schemeClr val="tx1"/>
                </a:solidFill>
              </a:rPr>
              <a:t>Clusterplan</a:t>
            </a:r>
            <a:r>
              <a:rPr lang="fr-FR" dirty="0" smtClean="0">
                <a:solidFill>
                  <a:schemeClr val="tx1"/>
                </a:solidFill>
              </a:rPr>
              <a:t> </a:t>
            </a:r>
            <a:r>
              <a:rPr lang="fr-FR" dirty="0" err="1" smtClean="0">
                <a:solidFill>
                  <a:schemeClr val="tx1"/>
                </a:solidFill>
              </a:rPr>
              <a:t>voor</a:t>
            </a:r>
            <a:r>
              <a:rPr lang="fr-FR" dirty="0" smtClean="0">
                <a:solidFill>
                  <a:schemeClr val="tx1"/>
                </a:solidFill>
              </a:rPr>
              <a:t> </a:t>
            </a:r>
            <a:r>
              <a:rPr lang="fr-FR" dirty="0" err="1" smtClean="0">
                <a:solidFill>
                  <a:schemeClr val="tx1"/>
                </a:solidFill>
              </a:rPr>
              <a:t>kleine</a:t>
            </a:r>
            <a:r>
              <a:rPr lang="fr-FR" dirty="0" smtClean="0">
                <a:solidFill>
                  <a:schemeClr val="tx1"/>
                </a:solidFill>
              </a:rPr>
              <a:t> </a:t>
            </a:r>
            <a:r>
              <a:rPr lang="fr-FR" dirty="0" err="1" smtClean="0">
                <a:solidFill>
                  <a:schemeClr val="tx1"/>
                </a:solidFill>
              </a:rPr>
              <a:t>OCMW’s</a:t>
            </a:r>
            <a:endParaRPr lang="fr-FR" dirty="0" smtClean="0">
              <a:solidFill>
                <a:schemeClr val="tx1"/>
              </a:solidFill>
            </a:endParaRPr>
          </a:p>
          <a:p>
            <a:pPr marL="0" indent="0">
              <a:buNone/>
            </a:pPr>
            <a:endParaRPr lang="fr-BE" dirty="0"/>
          </a:p>
        </p:txBody>
      </p:sp>
    </p:spTree>
    <p:extLst>
      <p:ext uri="{BB962C8B-B14F-4D97-AF65-F5344CB8AC3E}">
        <p14:creationId xmlns:p14="http://schemas.microsoft.com/office/powerpoint/2010/main" val="2281737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1219200" y="0"/>
            <a:ext cx="7772400" cy="838200"/>
          </a:xfrm>
        </p:spPr>
        <p:txBody>
          <a:bodyPr/>
          <a:lstStyle/>
          <a:p>
            <a:r>
              <a:rPr lang="nl-BE" sz="2400" dirty="0" smtClean="0"/>
              <a:t/>
            </a:r>
            <a:br>
              <a:rPr lang="nl-BE" sz="2400" dirty="0" smtClean="0"/>
            </a:br>
            <a:r>
              <a:rPr lang="nl-BE" sz="2400" dirty="0" smtClean="0"/>
              <a:t>Doelstelling</a:t>
            </a:r>
            <a:br>
              <a:rPr lang="nl-BE" sz="2400" dirty="0" smtClean="0"/>
            </a:br>
            <a:endParaRPr lang="en-GB" altLang="fr-FR" sz="2400" dirty="0">
              <a:solidFill>
                <a:srgbClr val="666666"/>
              </a:solidFill>
            </a:endParaRPr>
          </a:p>
        </p:txBody>
      </p:sp>
      <p:sp>
        <p:nvSpPr>
          <p:cNvPr id="7171" name="Rectangle 1027"/>
          <p:cNvSpPr>
            <a:spLocks noGrp="1" noChangeArrowheads="1"/>
          </p:cNvSpPr>
          <p:nvPr>
            <p:ph type="body" idx="1"/>
          </p:nvPr>
        </p:nvSpPr>
        <p:spPr/>
        <p:txBody>
          <a:bodyPr/>
          <a:lstStyle/>
          <a:p>
            <a:r>
              <a:rPr lang="fr-FR" sz="2400" dirty="0" smtClean="0">
                <a:solidFill>
                  <a:schemeClr val="tx1"/>
                </a:solidFill>
              </a:rPr>
              <a:t>Ter </a:t>
            </a:r>
            <a:r>
              <a:rPr lang="fr-FR" sz="2400" dirty="0" err="1" smtClean="0">
                <a:solidFill>
                  <a:schemeClr val="tx1"/>
                </a:solidFill>
              </a:rPr>
              <a:t>ondersteuning</a:t>
            </a:r>
            <a:r>
              <a:rPr lang="fr-FR" sz="2400" dirty="0" smtClean="0">
                <a:solidFill>
                  <a:schemeClr val="tx1"/>
                </a:solidFill>
              </a:rPr>
              <a:t> van </a:t>
            </a:r>
            <a:r>
              <a:rPr lang="fr-FR" sz="2400" dirty="0" err="1" smtClean="0">
                <a:solidFill>
                  <a:schemeClr val="tx1"/>
                </a:solidFill>
              </a:rPr>
              <a:t>specifieke</a:t>
            </a:r>
            <a:r>
              <a:rPr lang="fr-FR" sz="2400" dirty="0" smtClean="0">
                <a:solidFill>
                  <a:schemeClr val="tx1"/>
                </a:solidFill>
              </a:rPr>
              <a:t> </a:t>
            </a:r>
            <a:r>
              <a:rPr lang="fr-FR" sz="2400" dirty="0" err="1" smtClean="0">
                <a:solidFill>
                  <a:schemeClr val="tx1"/>
                </a:solidFill>
              </a:rPr>
              <a:t>initiatieven</a:t>
            </a:r>
            <a:r>
              <a:rPr lang="fr-FR" sz="2400" dirty="0" smtClean="0">
                <a:solidFill>
                  <a:schemeClr val="tx1"/>
                </a:solidFill>
              </a:rPr>
              <a:t> </a:t>
            </a:r>
            <a:r>
              <a:rPr lang="fr-FR" sz="2400" dirty="0" err="1" smtClean="0">
                <a:solidFill>
                  <a:schemeClr val="tx1"/>
                </a:solidFill>
              </a:rPr>
              <a:t>gericht</a:t>
            </a:r>
            <a:r>
              <a:rPr lang="fr-FR" sz="2400" dirty="0" smtClean="0">
                <a:solidFill>
                  <a:schemeClr val="tx1"/>
                </a:solidFill>
              </a:rPr>
              <a:t> op sociale </a:t>
            </a:r>
            <a:r>
              <a:rPr lang="fr-FR" sz="2400" dirty="0" err="1" smtClean="0">
                <a:solidFill>
                  <a:schemeClr val="tx1"/>
                </a:solidFill>
              </a:rPr>
              <a:t>activering</a:t>
            </a:r>
            <a:r>
              <a:rPr lang="fr-FR" sz="2400" dirty="0" smtClean="0">
                <a:solidFill>
                  <a:schemeClr val="tx1"/>
                </a:solidFill>
              </a:rPr>
              <a:t> </a:t>
            </a:r>
            <a:r>
              <a:rPr lang="fr-BE" altLang="fr-FR" sz="2100" b="1" dirty="0">
                <a:solidFill>
                  <a:srgbClr val="000000"/>
                </a:solidFill>
                <a:sym typeface="Wingdings" pitchFamily="2" charset="2"/>
              </a:rPr>
              <a:t> </a:t>
            </a:r>
            <a:r>
              <a:rPr lang="fr-BE" altLang="fr-FR" sz="2100" b="1" dirty="0">
                <a:solidFill>
                  <a:srgbClr val="CC0000"/>
                </a:solidFill>
                <a:sym typeface="Wingdings" pitchFamily="2" charset="2"/>
              </a:rPr>
              <a:t> </a:t>
            </a:r>
            <a:r>
              <a:rPr lang="fr-BE" altLang="fr-FR" sz="2100" b="1" dirty="0" smtClean="0">
                <a:solidFill>
                  <a:srgbClr val="CC0000"/>
                </a:solidFill>
                <a:sym typeface="Wingdings" pitchFamily="2" charset="2"/>
              </a:rPr>
              <a:t>NIEUW </a:t>
            </a:r>
            <a:r>
              <a:rPr lang="fr-BE" altLang="fr-FR" sz="2100" b="1" dirty="0" smtClean="0">
                <a:solidFill>
                  <a:srgbClr val="000000"/>
                </a:solidFill>
                <a:sym typeface="Wingdings" pitchFamily="2" charset="2"/>
              </a:rPr>
              <a:t> </a:t>
            </a:r>
            <a:endParaRPr lang="fr-FR" sz="2400" dirty="0" smtClean="0">
              <a:solidFill>
                <a:schemeClr val="tx1"/>
              </a:solidFill>
            </a:endParaRPr>
          </a:p>
          <a:p>
            <a:r>
              <a:rPr lang="fr-FR" sz="2400" dirty="0" err="1" smtClean="0">
                <a:solidFill>
                  <a:schemeClr val="tx1"/>
                </a:solidFill>
              </a:rPr>
              <a:t>Verhogen</a:t>
            </a:r>
            <a:r>
              <a:rPr lang="fr-FR" sz="2400" dirty="0" smtClean="0">
                <a:solidFill>
                  <a:schemeClr val="tx1"/>
                </a:solidFill>
              </a:rPr>
              <a:t> </a:t>
            </a:r>
            <a:r>
              <a:rPr lang="fr-FR" sz="2400" dirty="0" err="1" smtClean="0">
                <a:solidFill>
                  <a:schemeClr val="tx1"/>
                </a:solidFill>
              </a:rPr>
              <a:t>maatschappelijke</a:t>
            </a:r>
            <a:r>
              <a:rPr lang="fr-FR" sz="2400" dirty="0" smtClean="0">
                <a:solidFill>
                  <a:schemeClr val="tx1"/>
                </a:solidFill>
              </a:rPr>
              <a:t> </a:t>
            </a:r>
            <a:r>
              <a:rPr lang="fr-FR" sz="2400" dirty="0" err="1" smtClean="0">
                <a:solidFill>
                  <a:schemeClr val="tx1"/>
                </a:solidFill>
              </a:rPr>
              <a:t>participatie</a:t>
            </a:r>
            <a:r>
              <a:rPr lang="fr-FR" sz="2400" dirty="0" smtClean="0">
                <a:solidFill>
                  <a:schemeClr val="tx1"/>
                </a:solidFill>
              </a:rPr>
              <a:t> van OCMW-</a:t>
            </a:r>
            <a:r>
              <a:rPr lang="fr-FR" sz="2400" dirty="0" err="1" smtClean="0">
                <a:solidFill>
                  <a:schemeClr val="tx1"/>
                </a:solidFill>
              </a:rPr>
              <a:t>gebruikers</a:t>
            </a:r>
            <a:endParaRPr lang="fr-FR" sz="2400" dirty="0" smtClean="0">
              <a:solidFill>
                <a:schemeClr val="tx1"/>
              </a:solidFill>
            </a:endParaRPr>
          </a:p>
          <a:p>
            <a:r>
              <a:rPr lang="fr-FR" sz="2400" dirty="0">
                <a:solidFill>
                  <a:schemeClr val="tx1"/>
                </a:solidFill>
              </a:rPr>
              <a:t>Sociale </a:t>
            </a:r>
            <a:r>
              <a:rPr lang="fr-FR" sz="2400" dirty="0" err="1">
                <a:solidFill>
                  <a:schemeClr val="tx1"/>
                </a:solidFill>
              </a:rPr>
              <a:t>activering</a:t>
            </a:r>
            <a:r>
              <a:rPr lang="fr-FR" sz="2400" dirty="0">
                <a:solidFill>
                  <a:schemeClr val="tx1"/>
                </a:solidFill>
              </a:rPr>
              <a:t> = </a:t>
            </a:r>
          </a:p>
        </p:txBody>
      </p:sp>
      <p:sp>
        <p:nvSpPr>
          <p:cNvPr id="2" name="Rechthoek 1"/>
          <p:cNvSpPr/>
          <p:nvPr/>
        </p:nvSpPr>
        <p:spPr>
          <a:xfrm>
            <a:off x="755576" y="3429000"/>
            <a:ext cx="7632848" cy="2736304"/>
          </a:xfrm>
          <a:prstGeom prst="rect">
            <a:avLst/>
          </a:prstGeom>
          <a:solidFill>
            <a:srgbClr val="FEAE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nl-NL" i="1" dirty="0">
                <a:solidFill>
                  <a:schemeClr val="tx1"/>
                </a:solidFill>
              </a:rPr>
              <a:t>het verhogen van de maatschappelijke participatie en het doorbreken van sociaal isolement door maatschappelijk zinvolle activiteiten te ondernemen, ofwel als een doel op zich, ofwel als een eerste stap in een traject voor </a:t>
            </a:r>
            <a:r>
              <a:rPr lang="nl-NL" i="1" dirty="0" err="1">
                <a:solidFill>
                  <a:schemeClr val="tx1"/>
                </a:solidFill>
              </a:rPr>
              <a:t>socio</a:t>
            </a:r>
            <a:r>
              <a:rPr lang="nl-NL" i="1" dirty="0">
                <a:solidFill>
                  <a:schemeClr val="tx1"/>
                </a:solidFill>
              </a:rPr>
              <a:t>-professionele inschakeling, ofwel als een eerste stap in een (latere) betaalde tewerkstelling;</a:t>
            </a:r>
            <a:endParaRPr lang="fr-BE" i="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smtClean="0"/>
              <a:t/>
            </a:r>
            <a:br>
              <a:rPr lang="nl-BE" dirty="0" smtClean="0"/>
            </a:br>
            <a:r>
              <a:rPr lang="nl-BE" dirty="0" smtClean="0"/>
              <a:t>Wettelijke basis</a:t>
            </a:r>
            <a:br>
              <a:rPr lang="nl-BE" dirty="0" smtClean="0"/>
            </a:br>
            <a:endParaRPr lang="fr-BE" dirty="0"/>
          </a:p>
        </p:txBody>
      </p:sp>
      <p:sp>
        <p:nvSpPr>
          <p:cNvPr id="3" name="Espace réservé du contenu 2"/>
          <p:cNvSpPr>
            <a:spLocks noGrp="1"/>
          </p:cNvSpPr>
          <p:nvPr>
            <p:ph idx="1"/>
          </p:nvPr>
        </p:nvSpPr>
        <p:spPr/>
        <p:txBody>
          <a:bodyPr/>
          <a:lstStyle/>
          <a:p>
            <a:endParaRPr lang="fr-BE" sz="2800" dirty="0" smtClean="0">
              <a:solidFill>
                <a:schemeClr val="tx1"/>
              </a:solidFill>
            </a:endParaRPr>
          </a:p>
          <a:p>
            <a:endParaRPr lang="fr-BE" dirty="0"/>
          </a:p>
        </p:txBody>
      </p:sp>
      <p:sp>
        <p:nvSpPr>
          <p:cNvPr id="5" name="Espace réservé du contenu 2"/>
          <p:cNvSpPr txBox="1">
            <a:spLocks/>
          </p:cNvSpPr>
          <p:nvPr/>
        </p:nvSpPr>
        <p:spPr bwMode="auto">
          <a:xfrm>
            <a:off x="838200" y="1295400"/>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rgbClr val="5F5F5F"/>
                </a:solidFill>
                <a:latin typeface="+mn-lt"/>
                <a:ea typeface="+mn-ea"/>
                <a:cs typeface="+mn-cs"/>
              </a:defRPr>
            </a:lvl1pPr>
            <a:lvl2pPr marL="742950" indent="-285750" algn="l" rtl="0" eaLnBrk="1" fontAlgn="base" hangingPunct="1">
              <a:spcBef>
                <a:spcPct val="20000"/>
              </a:spcBef>
              <a:spcAft>
                <a:spcPct val="0"/>
              </a:spcAft>
              <a:buChar char="–"/>
              <a:defRPr sz="2500" b="1">
                <a:solidFill>
                  <a:schemeClr val="tx1"/>
                </a:solidFill>
                <a:latin typeface="+mn-lt"/>
              </a:defRPr>
            </a:lvl2pPr>
            <a:lvl3pPr marL="1143000" indent="-228600" algn="l" rtl="0" eaLnBrk="1" fontAlgn="base" hangingPunct="1">
              <a:spcBef>
                <a:spcPct val="20000"/>
              </a:spcBef>
              <a:spcAft>
                <a:spcPct val="0"/>
              </a:spcAft>
              <a:buChar char="•"/>
              <a:defRPr sz="2400">
                <a:solidFill>
                  <a:srgbClr val="333333"/>
                </a:solidFill>
                <a:latin typeface="+mn-lt"/>
              </a:defRPr>
            </a:lvl3pPr>
            <a:lvl4pPr marL="1600200" indent="-228600" algn="l" rtl="0" eaLnBrk="1" fontAlgn="base" hangingPunct="1">
              <a:spcBef>
                <a:spcPct val="20000"/>
              </a:spcBef>
              <a:spcAft>
                <a:spcPct val="0"/>
              </a:spcAft>
              <a:buChar char="–"/>
              <a:defRPr sz="2000">
                <a:solidFill>
                  <a:srgbClr val="5F5F5F"/>
                </a:solidFill>
                <a:latin typeface="+mn-lt"/>
              </a:defRPr>
            </a:lvl4pPr>
            <a:lvl5pPr marL="2057400" indent="-228600" algn="l" rtl="0" eaLnBrk="1" fontAlgn="base" hangingPunct="1">
              <a:spcBef>
                <a:spcPct val="20000"/>
              </a:spcBef>
              <a:spcAft>
                <a:spcPct val="0"/>
              </a:spcAft>
              <a:buChar char="»"/>
              <a:defRPr b="1">
                <a:solidFill>
                  <a:srgbClr val="FEAE00"/>
                </a:solidFill>
                <a:latin typeface="+mn-lt"/>
              </a:defRPr>
            </a:lvl5pPr>
            <a:lvl6pPr marL="2514600" indent="-228600" algn="l" rtl="0" eaLnBrk="1" fontAlgn="base" hangingPunct="1">
              <a:spcBef>
                <a:spcPct val="20000"/>
              </a:spcBef>
              <a:spcAft>
                <a:spcPct val="0"/>
              </a:spcAft>
              <a:buChar char="»"/>
              <a:defRPr b="1">
                <a:solidFill>
                  <a:srgbClr val="FEAE00"/>
                </a:solidFill>
                <a:latin typeface="+mn-lt"/>
              </a:defRPr>
            </a:lvl6pPr>
            <a:lvl7pPr marL="2971800" indent="-228600" algn="l" rtl="0" eaLnBrk="1" fontAlgn="base" hangingPunct="1">
              <a:spcBef>
                <a:spcPct val="20000"/>
              </a:spcBef>
              <a:spcAft>
                <a:spcPct val="0"/>
              </a:spcAft>
              <a:buChar char="»"/>
              <a:defRPr b="1">
                <a:solidFill>
                  <a:srgbClr val="FEAE00"/>
                </a:solidFill>
                <a:latin typeface="+mn-lt"/>
              </a:defRPr>
            </a:lvl7pPr>
            <a:lvl8pPr marL="3429000" indent="-228600" algn="l" rtl="0" eaLnBrk="1" fontAlgn="base" hangingPunct="1">
              <a:spcBef>
                <a:spcPct val="20000"/>
              </a:spcBef>
              <a:spcAft>
                <a:spcPct val="0"/>
              </a:spcAft>
              <a:buChar char="»"/>
              <a:defRPr b="1">
                <a:solidFill>
                  <a:srgbClr val="FEAE00"/>
                </a:solidFill>
                <a:latin typeface="+mn-lt"/>
              </a:defRPr>
            </a:lvl8pPr>
            <a:lvl9pPr marL="3886200" indent="-228600" algn="l" rtl="0" eaLnBrk="1" fontAlgn="base" hangingPunct="1">
              <a:spcBef>
                <a:spcPct val="20000"/>
              </a:spcBef>
              <a:spcAft>
                <a:spcPct val="0"/>
              </a:spcAft>
              <a:buChar char="»"/>
              <a:defRPr b="1">
                <a:solidFill>
                  <a:srgbClr val="FEAE00"/>
                </a:solidFill>
                <a:latin typeface="+mn-lt"/>
              </a:defRPr>
            </a:lvl9pPr>
          </a:lstStyle>
          <a:p>
            <a:pPr marL="0" indent="0">
              <a:buFontTx/>
              <a:buNone/>
            </a:pPr>
            <a:endParaRPr lang="fr-FR" kern="0" dirty="0" smtClean="0"/>
          </a:p>
          <a:p>
            <a:r>
              <a:rPr lang="nl-NL" sz="2400" kern="0" dirty="0">
                <a:solidFill>
                  <a:schemeClr val="tx1"/>
                </a:solidFill>
              </a:rPr>
              <a:t>Koninklijk besluit houdende toekenning van een toelage aan de Openbare Centra voor Maatschappelijk Welzijn die deelnemen aan het “Clusterplan voor kleine </a:t>
            </a:r>
            <a:r>
              <a:rPr lang="nl-NL" sz="2400" kern="0" dirty="0" err="1">
                <a:solidFill>
                  <a:schemeClr val="tx1"/>
                </a:solidFill>
              </a:rPr>
              <a:t>OCMW’s</a:t>
            </a:r>
            <a:r>
              <a:rPr lang="nl-NL" sz="2400" kern="0" dirty="0">
                <a:solidFill>
                  <a:schemeClr val="tx1"/>
                </a:solidFill>
              </a:rPr>
              <a:t>” voor het jaar </a:t>
            </a:r>
            <a:r>
              <a:rPr lang="nl-NL" sz="2400" kern="0" dirty="0" smtClean="0">
                <a:solidFill>
                  <a:schemeClr val="tx1"/>
                </a:solidFill>
              </a:rPr>
              <a:t>2015</a:t>
            </a:r>
          </a:p>
          <a:p>
            <a:pPr marL="0" indent="0">
              <a:buFontTx/>
              <a:buNone/>
            </a:pPr>
            <a:endParaRPr lang="fr-FR" sz="2400" kern="0" dirty="0" smtClean="0">
              <a:solidFill>
                <a:schemeClr val="tx1"/>
              </a:solidFill>
            </a:endParaRPr>
          </a:p>
          <a:p>
            <a:r>
              <a:rPr lang="nl-NL" sz="2400" kern="0" dirty="0">
                <a:solidFill>
                  <a:schemeClr val="tx1"/>
                </a:solidFill>
              </a:rPr>
              <a:t>Koninklijk besluit houdende toekenning van een toelage aan de </a:t>
            </a:r>
            <a:r>
              <a:rPr lang="nl-NL" sz="2400" kern="0" dirty="0" err="1">
                <a:solidFill>
                  <a:schemeClr val="tx1"/>
                </a:solidFill>
              </a:rPr>
              <a:t>OCMW’s</a:t>
            </a:r>
            <a:r>
              <a:rPr lang="nl-NL" sz="2400" kern="0" dirty="0">
                <a:solidFill>
                  <a:schemeClr val="tx1"/>
                </a:solidFill>
              </a:rPr>
              <a:t> van sommige steden en gemeenten voor specifieke initiatieven gericht op sociale activering voor het jaar </a:t>
            </a:r>
            <a:r>
              <a:rPr lang="nl-NL" sz="2400" kern="0" dirty="0" smtClean="0">
                <a:solidFill>
                  <a:schemeClr val="tx1"/>
                </a:solidFill>
              </a:rPr>
              <a:t>2015</a:t>
            </a:r>
            <a:endParaRPr lang="fr-BE" sz="2400" kern="0" dirty="0"/>
          </a:p>
        </p:txBody>
      </p:sp>
    </p:spTree>
    <p:extLst>
      <p:ext uri="{BB962C8B-B14F-4D97-AF65-F5344CB8AC3E}">
        <p14:creationId xmlns:p14="http://schemas.microsoft.com/office/powerpoint/2010/main" val="2910535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smtClean="0"/>
              <a:t>Selectie </a:t>
            </a:r>
            <a:r>
              <a:rPr lang="nl-BE" dirty="0" err="1" smtClean="0"/>
              <a:t>OCMW’s</a:t>
            </a:r>
            <a:r>
              <a:rPr lang="nl-BE" dirty="0" smtClean="0"/>
              <a:t/>
            </a:r>
            <a:br>
              <a:rPr lang="nl-BE" dirty="0" smtClean="0"/>
            </a:br>
            <a:endParaRPr lang="fr-BE" dirty="0"/>
          </a:p>
        </p:txBody>
      </p:sp>
      <p:sp>
        <p:nvSpPr>
          <p:cNvPr id="3" name="Espace réservé du contenu 2"/>
          <p:cNvSpPr>
            <a:spLocks noGrp="1"/>
          </p:cNvSpPr>
          <p:nvPr>
            <p:ph idx="1"/>
          </p:nvPr>
        </p:nvSpPr>
        <p:spPr>
          <a:xfrm>
            <a:off x="685800" y="1143000"/>
            <a:ext cx="7772400" cy="5094312"/>
          </a:xfrm>
        </p:spPr>
        <p:txBody>
          <a:bodyPr/>
          <a:lstStyle/>
          <a:p>
            <a:pPr lvl="0" fontAlgn="auto">
              <a:spcAft>
                <a:spcPts val="0"/>
              </a:spcAft>
              <a:buFont typeface="Arial" panose="020B0604020202020204" pitchFamily="34" charset="0"/>
              <a:buChar char="•"/>
            </a:pPr>
            <a:r>
              <a:rPr lang="nl-BE" kern="1200" dirty="0" smtClean="0">
                <a:solidFill>
                  <a:prstClr val="black"/>
                </a:solidFill>
                <a:latin typeface="Calibri"/>
              </a:rPr>
              <a:t>Selectiecriteria Verhoogde Staatstoelage </a:t>
            </a:r>
          </a:p>
          <a:p>
            <a:pPr marL="457200" lvl="1" indent="0" fontAlgn="auto">
              <a:spcAft>
                <a:spcPts val="0"/>
              </a:spcAft>
              <a:buNone/>
            </a:pPr>
            <a:r>
              <a:rPr lang="nl-NL" sz="2400" b="0" kern="1200" dirty="0" smtClean="0">
                <a:solidFill>
                  <a:prstClr val="black"/>
                </a:solidFill>
                <a:latin typeface="Calibri"/>
              </a:rPr>
              <a:t>1</a:t>
            </a:r>
            <a:r>
              <a:rPr lang="nl-NL" sz="2400" b="0" kern="1200" dirty="0">
                <a:solidFill>
                  <a:prstClr val="black"/>
                </a:solidFill>
                <a:latin typeface="Calibri"/>
              </a:rPr>
              <a:t>° opgenomen zijn in de lijst van </a:t>
            </a:r>
            <a:r>
              <a:rPr lang="nl-NL" sz="2400" b="0" kern="1200" dirty="0" smtClean="0">
                <a:solidFill>
                  <a:prstClr val="black"/>
                </a:solidFill>
                <a:latin typeface="Calibri"/>
              </a:rPr>
              <a:t>steden en gemeenten die een federale toelage krijgen binnen het stedelijk beleid (KB van 12 aug. 2000)</a:t>
            </a:r>
            <a:endParaRPr lang="nl-NL" sz="2400" b="0" kern="1200" dirty="0">
              <a:solidFill>
                <a:prstClr val="black"/>
              </a:solidFill>
              <a:latin typeface="Calibri"/>
            </a:endParaRPr>
          </a:p>
          <a:p>
            <a:pPr marL="457200" lvl="1" indent="0" fontAlgn="auto">
              <a:spcAft>
                <a:spcPts val="0"/>
              </a:spcAft>
              <a:buNone/>
            </a:pPr>
            <a:r>
              <a:rPr lang="nl-NL" sz="2400" b="0" kern="1200" dirty="0">
                <a:solidFill>
                  <a:prstClr val="black"/>
                </a:solidFill>
                <a:latin typeface="Calibri"/>
              </a:rPr>
              <a:t>2° minstens 40.000 inwoners tellen</a:t>
            </a:r>
            <a:r>
              <a:rPr lang="nl-NL" sz="2400" b="0" kern="1200" dirty="0" smtClean="0">
                <a:solidFill>
                  <a:prstClr val="black"/>
                </a:solidFill>
                <a:latin typeface="Calibri"/>
              </a:rPr>
              <a:t>;</a:t>
            </a:r>
            <a:endParaRPr lang="nl-NL" sz="2400" b="0" kern="1200" dirty="0">
              <a:solidFill>
                <a:prstClr val="black"/>
              </a:solidFill>
              <a:latin typeface="Calibri"/>
            </a:endParaRPr>
          </a:p>
          <a:p>
            <a:pPr marL="457200" lvl="1" indent="0" fontAlgn="auto">
              <a:spcAft>
                <a:spcPts val="0"/>
              </a:spcAft>
              <a:buNone/>
            </a:pPr>
            <a:r>
              <a:rPr lang="nl-NL" sz="2400" b="0" kern="1200" dirty="0">
                <a:solidFill>
                  <a:prstClr val="black"/>
                </a:solidFill>
                <a:latin typeface="Calibri"/>
              </a:rPr>
              <a:t>3° </a:t>
            </a:r>
            <a:r>
              <a:rPr lang="nl-NL" sz="2400" b="0" kern="1200" dirty="0" smtClean="0">
                <a:solidFill>
                  <a:prstClr val="black"/>
                </a:solidFill>
                <a:latin typeface="Calibri"/>
              </a:rPr>
              <a:t>in aanmerking komen voor de </a:t>
            </a:r>
            <a:r>
              <a:rPr lang="nl-NL" sz="2400" b="0" kern="1200" dirty="0">
                <a:solidFill>
                  <a:prstClr val="black"/>
                </a:solidFill>
                <a:latin typeface="Calibri"/>
              </a:rPr>
              <a:t>verhoogde staatstoelage </a:t>
            </a:r>
            <a:r>
              <a:rPr lang="nl-NL" sz="2400" b="0" kern="1200" dirty="0" smtClean="0">
                <a:solidFill>
                  <a:prstClr val="black"/>
                </a:solidFill>
                <a:latin typeface="Calibri"/>
              </a:rPr>
              <a:t>overeenkomstig </a:t>
            </a:r>
            <a:r>
              <a:rPr lang="nl-NL" sz="2400" b="0" kern="1200" dirty="0">
                <a:solidFill>
                  <a:prstClr val="black"/>
                </a:solidFill>
                <a:latin typeface="Calibri"/>
              </a:rPr>
              <a:t>artikel 32, §§ 2 tot 5, van de </a:t>
            </a:r>
            <a:r>
              <a:rPr lang="nl-NL" sz="2400" b="0" kern="1200" dirty="0" smtClean="0">
                <a:solidFill>
                  <a:prstClr val="black"/>
                </a:solidFill>
                <a:latin typeface="Calibri"/>
              </a:rPr>
              <a:t>RMI-wet;</a:t>
            </a:r>
          </a:p>
          <a:p>
            <a:pPr marL="457200" lvl="1" indent="0" fontAlgn="auto">
              <a:spcAft>
                <a:spcPts val="0"/>
              </a:spcAft>
              <a:buNone/>
            </a:pPr>
            <a:endParaRPr lang="nl-NL" sz="2400" b="0" kern="1200" dirty="0" smtClean="0">
              <a:solidFill>
                <a:prstClr val="black"/>
              </a:solidFill>
              <a:latin typeface="Calibri"/>
            </a:endParaRPr>
          </a:p>
          <a:p>
            <a:pPr marL="457200" lvl="1" indent="0" fontAlgn="auto">
              <a:spcAft>
                <a:spcPts val="0"/>
              </a:spcAft>
              <a:buNone/>
            </a:pPr>
            <a:r>
              <a:rPr lang="nl-NL" b="0" kern="1200" dirty="0" smtClean="0">
                <a:solidFill>
                  <a:prstClr val="black"/>
                </a:solidFill>
                <a:latin typeface="Calibri"/>
              </a:rPr>
              <a:t>	=&gt; minstens 2 van de 3 criteria</a:t>
            </a:r>
          </a:p>
          <a:p>
            <a:pPr marL="457200" lvl="1" indent="0" fontAlgn="auto">
              <a:spcAft>
                <a:spcPts val="0"/>
              </a:spcAft>
              <a:buNone/>
            </a:pPr>
            <a:r>
              <a:rPr lang="nl-NL" b="0" kern="1200" dirty="0" smtClean="0">
                <a:solidFill>
                  <a:prstClr val="black"/>
                </a:solidFill>
                <a:latin typeface="Calibri"/>
              </a:rPr>
              <a:t>	=&gt; o.b.v. gegevens op 1 januari 2013</a:t>
            </a:r>
          </a:p>
          <a:p>
            <a:pPr marL="457200" lvl="1" indent="0" fontAlgn="auto">
              <a:spcAft>
                <a:spcPts val="0"/>
              </a:spcAft>
              <a:buNone/>
            </a:pPr>
            <a:r>
              <a:rPr lang="nl-NL" b="0" kern="1200" dirty="0" smtClean="0">
                <a:solidFill>
                  <a:prstClr val="black"/>
                </a:solidFill>
                <a:latin typeface="Calibri"/>
              </a:rPr>
              <a:t>	=&gt; lijst </a:t>
            </a:r>
            <a:r>
              <a:rPr lang="nl-NL" b="0" kern="1200" dirty="0" err="1" smtClean="0">
                <a:solidFill>
                  <a:prstClr val="black"/>
                </a:solidFill>
                <a:latin typeface="Calibri"/>
              </a:rPr>
              <a:t>OCMW’s</a:t>
            </a:r>
            <a:r>
              <a:rPr lang="nl-NL" b="0" kern="1200" dirty="0" smtClean="0">
                <a:solidFill>
                  <a:prstClr val="black"/>
                </a:solidFill>
                <a:latin typeface="Calibri"/>
              </a:rPr>
              <a:t> als bijlage KB</a:t>
            </a:r>
            <a:endParaRPr lang="nl-NL" b="0" kern="1200" dirty="0">
              <a:solidFill>
                <a:prstClr val="black"/>
              </a:solidFill>
              <a:latin typeface="Calibri"/>
            </a:endParaRPr>
          </a:p>
          <a:p>
            <a:pPr lvl="1" fontAlgn="auto">
              <a:spcAft>
                <a:spcPts val="0"/>
              </a:spcAft>
              <a:buFont typeface="Arial" panose="020B0604020202020204" pitchFamily="34" charset="0"/>
              <a:buChar char="•"/>
            </a:pPr>
            <a:endParaRPr lang="nl-BE" kern="1200" dirty="0">
              <a:solidFill>
                <a:prstClr val="black"/>
              </a:solidFill>
              <a:latin typeface="Calibri"/>
            </a:endParaRPr>
          </a:p>
          <a:p>
            <a:pPr lvl="0" fontAlgn="auto">
              <a:spcAft>
                <a:spcPts val="0"/>
              </a:spcAft>
              <a:buFont typeface="Arial" panose="020B0604020202020204" pitchFamily="34" charset="0"/>
              <a:buChar char="•"/>
            </a:pPr>
            <a:endParaRPr lang="nl-BE" kern="1200" dirty="0">
              <a:solidFill>
                <a:prstClr val="black"/>
              </a:solidFill>
              <a:latin typeface="Calibri"/>
            </a:endParaRPr>
          </a:p>
          <a:p>
            <a:endParaRPr lang="fr-BE" dirty="0"/>
          </a:p>
        </p:txBody>
      </p:sp>
    </p:spTree>
    <p:extLst>
      <p:ext uri="{BB962C8B-B14F-4D97-AF65-F5344CB8AC3E}">
        <p14:creationId xmlns:p14="http://schemas.microsoft.com/office/powerpoint/2010/main" val="2202838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smtClean="0"/>
              <a:t/>
            </a:r>
            <a:br>
              <a:rPr lang="nl-BE" dirty="0" smtClean="0"/>
            </a:br>
            <a:r>
              <a:rPr lang="nl-BE" dirty="0" smtClean="0"/>
              <a:t>Selectie </a:t>
            </a:r>
            <a:r>
              <a:rPr lang="nl-BE" dirty="0" err="1" smtClean="0"/>
              <a:t>OCMW’s</a:t>
            </a:r>
            <a:r>
              <a:rPr lang="nl-BE" dirty="0" smtClean="0"/>
              <a:t/>
            </a:r>
            <a:br>
              <a:rPr lang="nl-BE" dirty="0" smtClean="0"/>
            </a:br>
            <a:endParaRPr lang="fr-BE" dirty="0"/>
          </a:p>
        </p:txBody>
      </p:sp>
      <p:sp>
        <p:nvSpPr>
          <p:cNvPr id="3" name="Espace réservé du contenu 2"/>
          <p:cNvSpPr>
            <a:spLocks noGrp="1"/>
          </p:cNvSpPr>
          <p:nvPr>
            <p:ph idx="1"/>
          </p:nvPr>
        </p:nvSpPr>
        <p:spPr/>
        <p:txBody>
          <a:bodyPr/>
          <a:lstStyle/>
          <a:p>
            <a:r>
              <a:rPr lang="nl-BE" sz="2800" b="1" dirty="0" smtClean="0">
                <a:solidFill>
                  <a:schemeClr val="tx1"/>
                </a:solidFill>
              </a:rPr>
              <a:t>Clusters</a:t>
            </a:r>
          </a:p>
          <a:p>
            <a:pPr marL="0" indent="0">
              <a:buNone/>
            </a:pPr>
            <a:endParaRPr lang="nl-BE" sz="2800" b="1" dirty="0" smtClean="0">
              <a:solidFill>
                <a:schemeClr val="tx1"/>
              </a:solidFill>
            </a:endParaRPr>
          </a:p>
          <a:p>
            <a:pPr lvl="1"/>
            <a:r>
              <a:rPr lang="nl-BE" sz="2100" b="1" dirty="0" smtClean="0">
                <a:solidFill>
                  <a:schemeClr val="tx1"/>
                </a:solidFill>
              </a:rPr>
              <a:t>Minister bevoegd voor maatschappelijke integratie selecteert de clusters die gebruik kunnen maken van deze subsidiemaatregel =&gt; continuering bestaande clusters</a:t>
            </a:r>
          </a:p>
          <a:p>
            <a:pPr marL="457200" lvl="1" indent="0">
              <a:buNone/>
            </a:pPr>
            <a:endParaRPr lang="nl-BE" sz="2100" b="1" dirty="0" smtClean="0">
              <a:solidFill>
                <a:schemeClr val="tx1"/>
              </a:solidFill>
            </a:endParaRPr>
          </a:p>
          <a:p>
            <a:pPr lvl="1"/>
            <a:r>
              <a:rPr lang="nl-BE" sz="2100" dirty="0" smtClean="0"/>
              <a:t>Clustersamenstelling + clusterpromotor als bijlage toegevoegd aan het KB</a:t>
            </a:r>
          </a:p>
          <a:p>
            <a:pPr marL="457200" lvl="1" indent="0">
              <a:buNone/>
            </a:pPr>
            <a:endParaRPr lang="nl-BE" sz="2100" dirty="0" smtClean="0"/>
          </a:p>
          <a:p>
            <a:pPr lvl="1"/>
            <a:r>
              <a:rPr lang="nl-BE" sz="2100" dirty="0">
                <a:solidFill>
                  <a:srgbClr val="000000"/>
                </a:solidFill>
              </a:rPr>
              <a:t>Wanneer het aantal &lt; 20 kan de Minister deze lijst aanvullen</a:t>
            </a:r>
          </a:p>
          <a:p>
            <a:pPr lvl="1"/>
            <a:endParaRPr lang="nl-BE" sz="2100" b="1" dirty="0" smtClean="0">
              <a:solidFill>
                <a:schemeClr val="tx1"/>
              </a:solidFill>
            </a:endParaRPr>
          </a:p>
          <a:p>
            <a:pPr marL="0" indent="0">
              <a:buNone/>
            </a:pPr>
            <a:endParaRPr lang="fr-BE" dirty="0"/>
          </a:p>
        </p:txBody>
      </p:sp>
    </p:spTree>
    <p:extLst>
      <p:ext uri="{BB962C8B-B14F-4D97-AF65-F5344CB8AC3E}">
        <p14:creationId xmlns:p14="http://schemas.microsoft.com/office/powerpoint/2010/main" val="439739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nl-BE" sz="4000" b="0" i="0" u="none" strike="noStrike" kern="1200" cap="none" spc="0" normalizeH="0" baseline="0" noProof="0" dirty="0" smtClean="0">
                <a:ln>
                  <a:noFill/>
                </a:ln>
                <a:solidFill>
                  <a:prstClr val="black"/>
                </a:solidFill>
                <a:effectLst/>
                <a:uLnTx/>
                <a:uFillTx/>
                <a:latin typeface="Calibri"/>
              </a:rPr>
              <a:t>Financiering</a:t>
            </a:r>
            <a:endParaRPr lang="fr-BE" dirty="0"/>
          </a:p>
        </p:txBody>
      </p:sp>
      <p:sp>
        <p:nvSpPr>
          <p:cNvPr id="3" name="Espace réservé du contenu 2"/>
          <p:cNvSpPr>
            <a:spLocks noGrp="1"/>
          </p:cNvSpPr>
          <p:nvPr>
            <p:ph idx="1"/>
          </p:nvPr>
        </p:nvSpPr>
        <p:spPr/>
        <p:txBody>
          <a:bodyPr/>
          <a:lstStyle/>
          <a:p>
            <a:pPr lvl="0" fontAlgn="auto">
              <a:spcAft>
                <a:spcPts val="0"/>
              </a:spcAft>
              <a:buFont typeface="Arial" panose="020B0604020202020204" pitchFamily="34" charset="0"/>
              <a:buChar char="•"/>
            </a:pPr>
            <a:r>
              <a:rPr lang="nl-BE" b="1" kern="1200" dirty="0" smtClean="0">
                <a:solidFill>
                  <a:prstClr val="black"/>
                </a:solidFill>
                <a:latin typeface="Calibri"/>
              </a:rPr>
              <a:t>Verhoogde Staatstoelage</a:t>
            </a:r>
          </a:p>
          <a:p>
            <a:pPr marL="0" lvl="0" indent="0" fontAlgn="auto">
              <a:spcAft>
                <a:spcPts val="0"/>
              </a:spcAft>
              <a:buNone/>
            </a:pPr>
            <a:endParaRPr lang="nl-BE" b="1" kern="1200" dirty="0" smtClean="0">
              <a:solidFill>
                <a:prstClr val="black"/>
              </a:solidFill>
              <a:latin typeface="Calibri"/>
            </a:endParaRPr>
          </a:p>
          <a:p>
            <a:pPr lvl="1" fontAlgn="auto">
              <a:spcAft>
                <a:spcPts val="0"/>
              </a:spcAft>
              <a:buFont typeface="Arial" panose="020B0604020202020204" pitchFamily="34" charset="0"/>
              <a:buChar char="•"/>
            </a:pPr>
            <a:r>
              <a:rPr lang="nl-BE" b="1" kern="1200" dirty="0" smtClean="0">
                <a:solidFill>
                  <a:prstClr val="black"/>
                </a:solidFill>
                <a:latin typeface="Calibri"/>
              </a:rPr>
              <a:t>Totaalbedrag: 6.534.763,86 €</a:t>
            </a:r>
          </a:p>
          <a:p>
            <a:pPr lvl="1" fontAlgn="auto">
              <a:spcAft>
                <a:spcPts val="0"/>
              </a:spcAft>
              <a:buFont typeface="Arial" panose="020B0604020202020204" pitchFamily="34" charset="0"/>
              <a:buChar char="•"/>
            </a:pPr>
            <a:r>
              <a:rPr lang="nl-BE" b="1" kern="1200" dirty="0" smtClean="0">
                <a:solidFill>
                  <a:prstClr val="black"/>
                </a:solidFill>
                <a:latin typeface="Calibri"/>
              </a:rPr>
              <a:t>Bedrag wordt verdeeld </a:t>
            </a:r>
            <a:r>
              <a:rPr lang="nl-BE" b="1" kern="1200" dirty="0" err="1" smtClean="0">
                <a:solidFill>
                  <a:prstClr val="black"/>
                </a:solidFill>
                <a:latin typeface="Calibri"/>
              </a:rPr>
              <a:t>i.f.v</a:t>
            </a:r>
            <a:r>
              <a:rPr lang="nl-BE" b="1" kern="1200" dirty="0" smtClean="0">
                <a:solidFill>
                  <a:prstClr val="black"/>
                </a:solidFill>
                <a:latin typeface="Calibri"/>
              </a:rPr>
              <a:t>. aantal art.60 in voege op 1 januari 2013</a:t>
            </a:r>
          </a:p>
          <a:p>
            <a:pPr lvl="1" fontAlgn="auto">
              <a:spcAft>
                <a:spcPts val="0"/>
              </a:spcAft>
              <a:buFont typeface="Arial" panose="020B0604020202020204" pitchFamily="34" charset="0"/>
              <a:buChar char="•"/>
            </a:pPr>
            <a:r>
              <a:rPr lang="nl-BE" b="1" kern="1200" dirty="0" smtClean="0">
                <a:solidFill>
                  <a:prstClr val="black"/>
                </a:solidFill>
                <a:latin typeface="Calibri"/>
              </a:rPr>
              <a:t>Bedrag per OCMW als bijlage bij KB</a:t>
            </a:r>
          </a:p>
          <a:p>
            <a:pPr lvl="1" fontAlgn="auto">
              <a:spcAft>
                <a:spcPts val="0"/>
              </a:spcAft>
              <a:buFont typeface="Arial" panose="020B0604020202020204" pitchFamily="34" charset="0"/>
              <a:buChar char="•"/>
            </a:pPr>
            <a:r>
              <a:rPr lang="nl-NL" kern="1200" dirty="0">
                <a:solidFill>
                  <a:prstClr val="black"/>
                </a:solidFill>
                <a:latin typeface="Calibri"/>
              </a:rPr>
              <a:t>Toelage kan besteed worden aan werkings-en personeelskosten</a:t>
            </a:r>
          </a:p>
          <a:p>
            <a:pPr marL="457200" lvl="1" indent="0" fontAlgn="auto">
              <a:spcAft>
                <a:spcPts val="0"/>
              </a:spcAft>
              <a:buNone/>
            </a:pPr>
            <a:endParaRPr lang="nl-BE" b="1" kern="1200" dirty="0" smtClean="0">
              <a:solidFill>
                <a:prstClr val="black"/>
              </a:solidFill>
              <a:latin typeface="Calibri"/>
            </a:endParaRPr>
          </a:p>
          <a:p>
            <a:endParaRPr lang="fr-BE" dirty="0"/>
          </a:p>
        </p:txBody>
      </p:sp>
    </p:spTree>
    <p:extLst>
      <p:ext uri="{BB962C8B-B14F-4D97-AF65-F5344CB8AC3E}">
        <p14:creationId xmlns:p14="http://schemas.microsoft.com/office/powerpoint/2010/main" val="917954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nl-BE" sz="4000" b="0" i="0" u="none" strike="noStrike" kern="1200" cap="none" spc="0" normalizeH="0" baseline="0" noProof="0" dirty="0" smtClean="0">
                <a:ln>
                  <a:noFill/>
                </a:ln>
                <a:solidFill>
                  <a:prstClr val="black"/>
                </a:solidFill>
                <a:effectLst/>
                <a:uLnTx/>
                <a:uFillTx/>
                <a:latin typeface="Calibri"/>
              </a:rPr>
              <a:t>Financiering</a:t>
            </a:r>
            <a:endParaRPr lang="fr-BE" dirty="0"/>
          </a:p>
        </p:txBody>
      </p:sp>
      <p:sp>
        <p:nvSpPr>
          <p:cNvPr id="3" name="Espace réservé du contenu 2"/>
          <p:cNvSpPr>
            <a:spLocks noGrp="1"/>
          </p:cNvSpPr>
          <p:nvPr>
            <p:ph idx="1"/>
          </p:nvPr>
        </p:nvSpPr>
        <p:spPr/>
        <p:txBody>
          <a:bodyPr/>
          <a:lstStyle/>
          <a:p>
            <a:pPr marL="342900" lvl="1" indent="-342900" fontAlgn="auto">
              <a:spcAft>
                <a:spcPts val="0"/>
              </a:spcAft>
              <a:buFont typeface="Arial" panose="020B0604020202020204" pitchFamily="34" charset="0"/>
              <a:buChar char="•"/>
            </a:pPr>
            <a:r>
              <a:rPr kumimoji="0" lang="nl-BE" sz="2800" i="0" u="none" strike="noStrike" kern="1200" cap="none" spc="0" normalizeH="0" baseline="0" noProof="0" dirty="0" smtClean="0">
                <a:ln>
                  <a:noFill/>
                </a:ln>
                <a:solidFill>
                  <a:prstClr val="black"/>
                </a:solidFill>
                <a:effectLst/>
                <a:uLnTx/>
                <a:uFillTx/>
                <a:latin typeface="Calibri"/>
              </a:rPr>
              <a:t>Cluster</a:t>
            </a:r>
            <a:endParaRPr kumimoji="0" lang="nl-BE" sz="3200" i="0" u="none" strike="noStrike" kern="1200" cap="none" spc="0" normalizeH="0" baseline="0" noProof="0" dirty="0" smtClean="0">
              <a:ln>
                <a:noFill/>
              </a:ln>
              <a:solidFill>
                <a:prstClr val="black"/>
              </a:solidFill>
              <a:effectLst/>
              <a:uLnTx/>
              <a:uFillTx/>
              <a:latin typeface="Calibri"/>
            </a:endParaRPr>
          </a:p>
          <a:p>
            <a:pPr lvl="0" fontAlgn="auto">
              <a:spcAft>
                <a:spcPts val="0"/>
              </a:spcAft>
              <a:buFont typeface="Arial" panose="020B0604020202020204" pitchFamily="34" charset="0"/>
              <a:buChar char="•"/>
            </a:pPr>
            <a:endParaRPr lang="nl-BE" kern="1200" dirty="0">
              <a:solidFill>
                <a:prstClr val="black"/>
              </a:solidFill>
              <a:latin typeface="Calibri"/>
            </a:endParaRPr>
          </a:p>
          <a:p>
            <a:pPr lvl="0" fontAlgn="auto">
              <a:spcAft>
                <a:spcPts val="0"/>
              </a:spcAft>
              <a:buFont typeface="Arial" panose="020B0604020202020204" pitchFamily="34" charset="0"/>
              <a:buChar char="•"/>
            </a:pPr>
            <a:r>
              <a:rPr lang="fr-FR" sz="2800" kern="1200" dirty="0" err="1" smtClean="0">
                <a:solidFill>
                  <a:prstClr val="black"/>
                </a:solidFill>
                <a:latin typeface="Calibri"/>
              </a:rPr>
              <a:t>Totaalbedrag</a:t>
            </a:r>
            <a:r>
              <a:rPr lang="fr-FR" sz="2800" kern="1200" dirty="0" smtClean="0">
                <a:solidFill>
                  <a:prstClr val="black"/>
                </a:solidFill>
                <a:latin typeface="Calibri"/>
              </a:rPr>
              <a:t> 2015: 200.000€</a:t>
            </a:r>
          </a:p>
          <a:p>
            <a:pPr lvl="0" fontAlgn="auto">
              <a:spcAft>
                <a:spcPts val="0"/>
              </a:spcAft>
              <a:buFont typeface="Arial" panose="020B0604020202020204" pitchFamily="34" charset="0"/>
              <a:buChar char="•"/>
            </a:pPr>
            <a:r>
              <a:rPr lang="fr-FR" sz="2800" kern="1200" dirty="0" smtClean="0">
                <a:solidFill>
                  <a:prstClr val="black"/>
                </a:solidFill>
                <a:latin typeface="Calibri"/>
              </a:rPr>
              <a:t>Per cluster max. 10.000€</a:t>
            </a:r>
          </a:p>
          <a:p>
            <a:pPr lvl="0" fontAlgn="auto">
              <a:spcAft>
                <a:spcPts val="0"/>
              </a:spcAft>
              <a:buFont typeface="Arial" panose="020B0604020202020204" pitchFamily="34" charset="0"/>
              <a:buChar char="•"/>
            </a:pPr>
            <a:r>
              <a:rPr lang="fr-FR" sz="2800" kern="1200" dirty="0" err="1" smtClean="0">
                <a:solidFill>
                  <a:prstClr val="black"/>
                </a:solidFill>
                <a:latin typeface="Calibri"/>
              </a:rPr>
              <a:t>Toelage</a:t>
            </a:r>
            <a:r>
              <a:rPr lang="fr-FR" sz="2800" kern="1200" dirty="0" smtClean="0">
                <a:solidFill>
                  <a:prstClr val="black"/>
                </a:solidFill>
                <a:latin typeface="Calibri"/>
              </a:rPr>
              <a:t> kan </a:t>
            </a:r>
            <a:r>
              <a:rPr lang="fr-FR" sz="2800" kern="1200" dirty="0" err="1" smtClean="0">
                <a:solidFill>
                  <a:prstClr val="black"/>
                </a:solidFill>
                <a:latin typeface="Calibri"/>
              </a:rPr>
              <a:t>besteed</a:t>
            </a:r>
            <a:r>
              <a:rPr lang="fr-FR" sz="2800" kern="1200" dirty="0" smtClean="0">
                <a:solidFill>
                  <a:prstClr val="black"/>
                </a:solidFill>
                <a:latin typeface="Calibri"/>
              </a:rPr>
              <a:t> </a:t>
            </a:r>
            <a:r>
              <a:rPr lang="fr-FR" sz="2800" kern="1200" dirty="0" err="1" smtClean="0">
                <a:solidFill>
                  <a:prstClr val="black"/>
                </a:solidFill>
                <a:latin typeface="Calibri"/>
              </a:rPr>
              <a:t>worden</a:t>
            </a:r>
            <a:r>
              <a:rPr lang="fr-FR" sz="2800" kern="1200" dirty="0" smtClean="0">
                <a:solidFill>
                  <a:prstClr val="black"/>
                </a:solidFill>
                <a:latin typeface="Calibri"/>
              </a:rPr>
              <a:t> </a:t>
            </a:r>
            <a:r>
              <a:rPr lang="fr-FR" sz="2800" kern="1200" dirty="0" err="1" smtClean="0">
                <a:solidFill>
                  <a:prstClr val="black"/>
                </a:solidFill>
                <a:latin typeface="Calibri"/>
              </a:rPr>
              <a:t>aan</a:t>
            </a:r>
            <a:r>
              <a:rPr lang="fr-FR" sz="2800" kern="1200" dirty="0" smtClean="0">
                <a:solidFill>
                  <a:prstClr val="black"/>
                </a:solidFill>
                <a:latin typeface="Calibri"/>
              </a:rPr>
              <a:t> </a:t>
            </a:r>
            <a:r>
              <a:rPr lang="fr-FR" sz="2800" kern="1200" dirty="0" err="1" smtClean="0">
                <a:solidFill>
                  <a:prstClr val="black"/>
                </a:solidFill>
                <a:latin typeface="Calibri"/>
              </a:rPr>
              <a:t>werkings</a:t>
            </a:r>
            <a:r>
              <a:rPr lang="fr-FR" sz="2800" kern="1200" dirty="0" smtClean="0">
                <a:solidFill>
                  <a:prstClr val="black"/>
                </a:solidFill>
                <a:latin typeface="Calibri"/>
              </a:rPr>
              <a:t>-en </a:t>
            </a:r>
            <a:r>
              <a:rPr lang="fr-FR" sz="2800" kern="1200" dirty="0" err="1" smtClean="0">
                <a:solidFill>
                  <a:prstClr val="black"/>
                </a:solidFill>
                <a:latin typeface="Calibri"/>
              </a:rPr>
              <a:t>personeelskosten</a:t>
            </a:r>
            <a:endParaRPr lang="fr-FR" sz="2800" kern="1200" dirty="0" smtClean="0">
              <a:solidFill>
                <a:prstClr val="black"/>
              </a:solidFill>
              <a:latin typeface="Calibri"/>
            </a:endParaRPr>
          </a:p>
          <a:p>
            <a:pPr lvl="0" fontAlgn="auto">
              <a:spcAft>
                <a:spcPts val="0"/>
              </a:spcAft>
              <a:buFont typeface="Arial" panose="020B0604020202020204" pitchFamily="34" charset="0"/>
              <a:buChar char="•"/>
            </a:pPr>
            <a:r>
              <a:rPr lang="fr-FR" sz="2800" kern="1200" dirty="0" err="1" smtClean="0">
                <a:solidFill>
                  <a:prstClr val="black"/>
                </a:solidFill>
                <a:latin typeface="Calibri"/>
              </a:rPr>
              <a:t>Gemeenschappelijk</a:t>
            </a:r>
            <a:r>
              <a:rPr lang="fr-FR" sz="2800" kern="1200" dirty="0" smtClean="0">
                <a:solidFill>
                  <a:prstClr val="black"/>
                </a:solidFill>
                <a:latin typeface="Calibri"/>
              </a:rPr>
              <a:t> </a:t>
            </a:r>
            <a:r>
              <a:rPr lang="fr-FR" sz="2800" kern="1200" dirty="0" err="1" smtClean="0">
                <a:solidFill>
                  <a:prstClr val="black"/>
                </a:solidFill>
                <a:latin typeface="Calibri"/>
              </a:rPr>
              <a:t>beleid</a:t>
            </a:r>
            <a:r>
              <a:rPr lang="fr-FR" sz="2800" kern="1200" dirty="0" smtClean="0">
                <a:solidFill>
                  <a:prstClr val="black"/>
                </a:solidFill>
                <a:latin typeface="Calibri"/>
              </a:rPr>
              <a:t> sociale </a:t>
            </a:r>
            <a:r>
              <a:rPr lang="fr-FR" sz="2800" kern="1200" dirty="0" err="1" smtClean="0">
                <a:solidFill>
                  <a:prstClr val="black"/>
                </a:solidFill>
                <a:latin typeface="Calibri"/>
              </a:rPr>
              <a:t>activering</a:t>
            </a:r>
            <a:endParaRPr lang="fr-FR" sz="2800" kern="1200" dirty="0" smtClean="0">
              <a:solidFill>
                <a:prstClr val="black"/>
              </a:solidFill>
              <a:latin typeface="Calibri"/>
            </a:endParaRPr>
          </a:p>
          <a:p>
            <a:endParaRPr lang="fr-BE" dirty="0"/>
          </a:p>
        </p:txBody>
      </p:sp>
    </p:spTree>
    <p:extLst>
      <p:ext uri="{BB962C8B-B14F-4D97-AF65-F5344CB8AC3E}">
        <p14:creationId xmlns:p14="http://schemas.microsoft.com/office/powerpoint/2010/main" val="515805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e - Présentation 2">
  <a:themeElements>
    <a:clrScheme name="Thème Offic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hème Offic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Presentatie - Présentation 2</Template>
  <TotalTime>745</TotalTime>
  <Words>1026</Words>
  <Application>Microsoft Office PowerPoint</Application>
  <PresentationFormat>On-screen Show (4:3)</PresentationFormat>
  <Paragraphs>197</Paragraphs>
  <Slides>23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MS PGothic</vt:lpstr>
      <vt:lpstr>Arial</vt:lpstr>
      <vt:lpstr>Calibri</vt:lpstr>
      <vt:lpstr>Cambria</vt:lpstr>
      <vt:lpstr>Gill Sans MT</vt:lpstr>
      <vt:lpstr>Gill Sans Std</vt:lpstr>
      <vt:lpstr>Symbol</vt:lpstr>
      <vt:lpstr>Times New Roman</vt:lpstr>
      <vt:lpstr>Wingdings</vt:lpstr>
      <vt:lpstr>Presentatie - Présentation 2</vt:lpstr>
      <vt:lpstr>Werkgroep activering</vt:lpstr>
      <vt:lpstr>Agenda </vt:lpstr>
      <vt:lpstr>Subsidie clusters en verhoogde toelage 2015 </vt:lpstr>
      <vt:lpstr> Doelstelling </vt:lpstr>
      <vt:lpstr> Wettelijke basis </vt:lpstr>
      <vt:lpstr>Selectie OCMW’s </vt:lpstr>
      <vt:lpstr> Selectie OCMW’s </vt:lpstr>
      <vt:lpstr>Financiering</vt:lpstr>
      <vt:lpstr>Financiering</vt:lpstr>
      <vt:lpstr>Financiering</vt:lpstr>
      <vt:lpstr>Subsidieperiode</vt:lpstr>
      <vt:lpstr>Procedure E-CONVENTION </vt:lpstr>
      <vt:lpstr>Procedure E-CONVENTION </vt:lpstr>
      <vt:lpstr>Procedure E-CONVENTION </vt:lpstr>
      <vt:lpstr>Overeenkomst </vt:lpstr>
      <vt:lpstr>  </vt:lpstr>
      <vt:lpstr>Evaluatie </vt:lpstr>
      <vt:lpstr>Evaluatie</vt:lpstr>
      <vt:lpstr>Evaluatie   </vt:lpstr>
      <vt:lpstr>Instrumenten</vt:lpstr>
      <vt:lpstr>Vragen??</vt:lpstr>
      <vt:lpstr>KB participatie en sociale activering </vt:lpstr>
      <vt:lpstr>Beste praktijk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 here your title</dc:title>
  <dc:creator>Wittke Evelyne</dc:creator>
  <cp:lastModifiedBy>Ameye Mattijs</cp:lastModifiedBy>
  <cp:revision>57</cp:revision>
  <cp:lastPrinted>2015-03-30T12:04:53Z</cp:lastPrinted>
  <dcterms:created xsi:type="dcterms:W3CDTF">2014-02-19T08:01:47Z</dcterms:created>
  <dcterms:modified xsi:type="dcterms:W3CDTF">2017-06-20T14:25:34Z</dcterms:modified>
</cp:coreProperties>
</file>