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7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E00"/>
    <a:srgbClr val="4D4D4D"/>
    <a:srgbClr val="333333"/>
    <a:srgbClr val="666666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60DD7D-986C-4295-B437-140964AA4FFA}" type="slidenum">
              <a:rPr lang="en-GB" altLang="fr-FR"/>
              <a:pPr/>
              <a:t>‹nr.›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697412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Click to edit Master text styles</a:t>
            </a:r>
          </a:p>
          <a:p>
            <a:pPr lvl="1"/>
            <a:r>
              <a:rPr lang="en-GB" altLang="fr-FR" smtClean="0"/>
              <a:t>Second level</a:t>
            </a:r>
          </a:p>
          <a:p>
            <a:pPr lvl="2"/>
            <a:r>
              <a:rPr lang="en-GB" altLang="fr-FR" smtClean="0"/>
              <a:t>Third level</a:t>
            </a:r>
          </a:p>
          <a:p>
            <a:pPr lvl="3"/>
            <a:r>
              <a:rPr lang="en-GB" altLang="fr-FR" smtClean="0"/>
              <a:t>Fourth level</a:t>
            </a:r>
          </a:p>
          <a:p>
            <a:pPr lvl="4"/>
            <a:r>
              <a:rPr lang="en-GB" altLang="fr-FR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8EF978-3DAE-4ADE-A2EB-E01D583CF436}" type="slidenum">
              <a:rPr lang="en-GB" altLang="fr-FR"/>
              <a:pPr/>
              <a:t>‹nr.›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803268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1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3150110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10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11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12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13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2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143075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3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4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5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6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7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8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EF978-3DAE-4ADE-A2EB-E01D583CF436}" type="slidenum">
              <a:rPr lang="en-GB" altLang="fr-FR" smtClean="0"/>
              <a:pPr/>
              <a:t>9</a:t>
            </a:fld>
            <a:endParaRPr lang="nl-BE" altLang="fr-FR"/>
          </a:p>
        </p:txBody>
      </p:sp>
    </p:spTree>
    <p:extLst>
      <p:ext uri="{BB962C8B-B14F-4D97-AF65-F5344CB8AC3E}">
        <p14:creationId xmlns:p14="http://schemas.microsoft.com/office/powerpoint/2010/main" val="252489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  <a:endParaRPr lang="en-GB" altLang="fr-FR" noProof="0" smtClean="0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380DA0BF-69CA-43D2-AB46-23C029F87AC3}" type="slidenum">
              <a:rPr lang="en-GB" altLang="fr-FR"/>
              <a:pPr/>
              <a:t>‹nr.›</a:t>
            </a:fld>
            <a:endParaRPr lang="en-GB" altLang="fr-FR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Modifiez le style du titre</a:t>
            </a:r>
            <a:endParaRPr lang="en-GB" altLang="fr-F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058289-6350-420B-96C2-8B6801EE0F13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18695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095500" cy="5867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341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0A1364-5EBC-4BF8-B95A-3CC89D75822C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00010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E8CD83-2967-47C8-B519-01AA35656595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91730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3F305B-FC9D-429B-9241-2C80CBBC99F1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6764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A0D337-DFF2-42BB-818D-93BBE334632C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62038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D015BA-5CD0-4881-857A-E3720A61B9E4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3102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FAADBB-EEF7-420C-85FA-B96D0E46418E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573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F099D2-A257-4A96-810F-5BE4BF0E88B2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97190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F30761-5412-467D-A77A-1E54EDDD5E22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3829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56BFD5-7E9E-4A78-80D7-07097F32AEBF}" type="slidenum">
              <a:rPr lang="en-GB" altLang="fr-FR"/>
              <a:pPr/>
              <a:t>‹nr.›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7468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0" name="Picture 26" descr="ALLElogos_backg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9225"/>
            <a:ext cx="9144000" cy="5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header5bi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GB" altLang="fr-F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4770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fld id="{DF1B2208-7535-403B-82F2-5808ABEFDC5C}" type="slidenum">
              <a:rPr lang="en-GB" altLang="fr-FR"/>
              <a:pPr/>
              <a:t>‹nr.›</a:t>
            </a:fld>
            <a:endParaRPr lang="en-GB" alt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  <a:endParaRPr lang="en-GB" altLang="fr-F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5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FEAE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FEAE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FEAE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FEAE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FEAE00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15900" y="230188"/>
            <a:ext cx="2735263" cy="3656012"/>
          </a:xfrm>
          <a:prstGeom prst="rect">
            <a:avLst/>
          </a:prstGeom>
          <a:solidFill>
            <a:srgbClr val="FEAE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4087906"/>
            <a:ext cx="8458200" cy="637238"/>
          </a:xfrm>
        </p:spPr>
        <p:txBody>
          <a:bodyPr/>
          <a:lstStyle/>
          <a:p>
            <a:pPr algn="l"/>
            <a:r>
              <a:rPr lang="en-GB" altLang="fr-FR" sz="3400" dirty="0" smtClean="0">
                <a:solidFill>
                  <a:schemeClr val="tx1"/>
                </a:solidFill>
              </a:rPr>
              <a:t/>
            </a:r>
            <a:br>
              <a:rPr lang="en-GB" altLang="fr-FR" sz="3400" dirty="0" smtClean="0">
                <a:solidFill>
                  <a:schemeClr val="tx1"/>
                </a:solidFill>
              </a:rPr>
            </a:br>
            <a:r>
              <a:rPr lang="en-GB" altLang="fr-FR" sz="3400" dirty="0" smtClean="0">
                <a:solidFill>
                  <a:schemeClr val="tx1"/>
                </a:solidFill>
              </a:rPr>
              <a:t/>
            </a:r>
            <a:br>
              <a:rPr lang="en-GB" altLang="fr-FR" sz="3400" dirty="0" smtClean="0">
                <a:solidFill>
                  <a:schemeClr val="tx1"/>
                </a:solidFill>
              </a:rPr>
            </a:br>
            <a:r>
              <a:rPr lang="en-GB" altLang="fr-FR" sz="3400" dirty="0">
                <a:solidFill>
                  <a:schemeClr val="tx1"/>
                </a:solidFill>
              </a:rPr>
              <a:t/>
            </a:r>
            <a:br>
              <a:rPr lang="en-GB" altLang="fr-FR" sz="3400" dirty="0">
                <a:solidFill>
                  <a:schemeClr val="tx1"/>
                </a:solidFill>
              </a:rPr>
            </a:br>
            <a:r>
              <a:rPr lang="en-GB" altLang="fr-FR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BIENVENUE</a:t>
            </a:r>
            <a:r>
              <a:rPr lang="en-GB" altLang="fr-F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fr-FR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fr-FR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Groupe</a:t>
            </a:r>
            <a:r>
              <a:rPr lang="en-GB" alt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travail Activation</a:t>
            </a:r>
            <a:br>
              <a:rPr lang="en-GB" alt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en-GB" altLang="fr-FR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juin</a:t>
            </a:r>
            <a:r>
              <a:rPr lang="en-GB" alt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r>
              <a:rPr lang="nl-BE" alt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nl-BE" altLang="fr-F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nl-BE" altLang="fr-FR" sz="2000" dirty="0">
              <a:solidFill>
                <a:schemeClr val="tx1"/>
              </a:solidFill>
            </a:endParaRPr>
          </a:p>
        </p:txBody>
      </p:sp>
      <p:pic>
        <p:nvPicPr>
          <p:cNvPr id="2054" name="Picture 6" descr="POD_logo_gro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562600"/>
            <a:ext cx="19685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ppt_cove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0188"/>
            <a:ext cx="5988050" cy="365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Sont supprimés :</a:t>
            </a:r>
          </a:p>
          <a:p>
            <a:pPr marL="0" indent="0">
              <a:buNone/>
            </a:pPr>
            <a:endParaRPr lang="fr-FR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les articles ayant trait aux conditions spécifiques des PIIS « formation » et « menant à un contrat de travail »</a:t>
            </a:r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Est maintenu :</a:t>
            </a:r>
          </a:p>
          <a:p>
            <a:pPr marL="0" indent="0">
              <a:buNone/>
            </a:pPr>
            <a:endParaRPr lang="fr-FR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l’article 21 ayant trait aux conditions spécifiques des PIIS « Étudiants de plein exercice » en spécifiant </a:t>
            </a:r>
            <a:r>
              <a:rPr lang="fr-BE" sz="2400" smtClean="0"/>
              <a:t>qu’il s’agit </a:t>
            </a:r>
            <a:r>
              <a:rPr lang="fr-BE" sz="2400" dirty="0" smtClean="0"/>
              <a:t>de personnes de moins de 25 ans</a:t>
            </a:r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9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Nouveau : introduction de la notion ‘service communautaire’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peut faire partie intégrante du projet individualisé d’intégration sociale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doit répondre aux conditions suivantes :</a:t>
            </a:r>
          </a:p>
          <a:p>
            <a:pPr lvl="1"/>
            <a:r>
              <a:rPr lang="fr-BE" sz="1600" dirty="0" smtClean="0"/>
              <a:t>détermination </a:t>
            </a:r>
            <a:r>
              <a:rPr lang="fr-BE" sz="1600" dirty="0"/>
              <a:t>de commun accord : </a:t>
            </a:r>
            <a:r>
              <a:rPr lang="fr-BE" sz="1600" dirty="0" smtClean="0"/>
              <a:t>la </a:t>
            </a:r>
            <a:r>
              <a:rPr lang="fr-BE" sz="1600" dirty="0"/>
              <a:t>nature du service </a:t>
            </a:r>
            <a:r>
              <a:rPr lang="fr-BE" sz="1600" dirty="0" smtClean="0"/>
              <a:t>presté, les </a:t>
            </a:r>
            <a:r>
              <a:rPr lang="fr-BE" sz="1600" dirty="0"/>
              <a:t>horaires de </a:t>
            </a:r>
            <a:r>
              <a:rPr lang="fr-BE" sz="1600" dirty="0" smtClean="0"/>
              <a:t>prestation, les </a:t>
            </a:r>
            <a:r>
              <a:rPr lang="fr-BE" sz="1600" dirty="0"/>
              <a:t>modalités d’indemnisation </a:t>
            </a:r>
            <a:r>
              <a:rPr lang="fr-BE" sz="1600" dirty="0" smtClean="0"/>
              <a:t>éventuelle et la </a:t>
            </a:r>
            <a:r>
              <a:rPr lang="fr-BE" sz="1600" dirty="0"/>
              <a:t>durée du </a:t>
            </a:r>
            <a:r>
              <a:rPr lang="fr-BE" sz="1600" dirty="0" smtClean="0"/>
              <a:t>service</a:t>
            </a:r>
            <a:endParaRPr lang="fr-BE" sz="1600" dirty="0"/>
          </a:p>
          <a:p>
            <a:pPr lvl="1"/>
            <a:r>
              <a:rPr lang="fr-BE" sz="1600" dirty="0"/>
              <a:t>ne peut porter concurrence à une activité exercée en qualité de travailleur salarié, indépendant ou </a:t>
            </a:r>
            <a:r>
              <a:rPr lang="fr-BE" sz="1600" dirty="0" smtClean="0"/>
              <a:t>statutaire</a:t>
            </a:r>
            <a:endParaRPr lang="fr-BE" sz="1600" dirty="0"/>
          </a:p>
          <a:p>
            <a:pPr lvl="1"/>
            <a:r>
              <a:rPr lang="fr-BE" sz="1600" dirty="0" smtClean="0"/>
              <a:t>peut </a:t>
            </a:r>
            <a:r>
              <a:rPr lang="fr-BE" sz="1600" dirty="0"/>
              <a:t>être presté en faveur d’une association sans but </a:t>
            </a:r>
            <a:r>
              <a:rPr lang="fr-BE" sz="1600" dirty="0" smtClean="0"/>
              <a:t>lucratif</a:t>
            </a:r>
          </a:p>
          <a:p>
            <a:pPr lvl="1"/>
            <a:r>
              <a:rPr lang="fr-BE" sz="1600" dirty="0" smtClean="0"/>
              <a:t>le CPAS doit prévoir une assurance qui couvre </a:t>
            </a:r>
            <a:r>
              <a:rPr lang="fr-BE" sz="1600" dirty="0"/>
              <a:t>les </a:t>
            </a:r>
            <a:r>
              <a:rPr lang="fr-BE" sz="1600" dirty="0" smtClean="0"/>
              <a:t>dommages </a:t>
            </a:r>
            <a:r>
              <a:rPr lang="fr-BE" sz="1600" dirty="0"/>
              <a:t>causés aux bénéficiaires ou aux </a:t>
            </a:r>
            <a:r>
              <a:rPr lang="fr-BE" sz="1600" dirty="0" smtClean="0"/>
              <a:t>tiers, le cas échéant</a:t>
            </a:r>
          </a:p>
          <a:p>
            <a:pPr lvl="1"/>
            <a:r>
              <a:rPr lang="fr-FR" sz="1600" dirty="0" smtClean="0"/>
              <a:t>les </a:t>
            </a:r>
            <a:r>
              <a:rPr lang="fr-FR" sz="1600" dirty="0"/>
              <a:t>indemnités </a:t>
            </a:r>
            <a:r>
              <a:rPr lang="fr-FR" sz="1600" dirty="0" smtClean="0"/>
              <a:t>des frais doivent </a:t>
            </a:r>
            <a:r>
              <a:rPr lang="fr-FR" sz="1600" dirty="0"/>
              <a:t>être considérées comme étant des indemnités au sens de l'article 22, § 1er, </a:t>
            </a:r>
            <a:r>
              <a:rPr lang="fr-FR" sz="1600" dirty="0" smtClean="0"/>
              <a:t>q, du règlement général</a:t>
            </a:r>
          </a:p>
          <a:p>
            <a:pPr lvl="1"/>
            <a:r>
              <a:rPr lang="fr-FR" sz="1600" dirty="0" smtClean="0"/>
              <a:t>le service communautaire doit respecter les dispositions de la loi du </a:t>
            </a:r>
            <a:r>
              <a:rPr lang="fr-BE" sz="1600" dirty="0" smtClean="0"/>
              <a:t>3 juillet 2005 relative </a:t>
            </a:r>
            <a:r>
              <a:rPr lang="fr-BE" sz="1600" dirty="0"/>
              <a:t>aux droits des </a:t>
            </a:r>
            <a:r>
              <a:rPr lang="fr-BE" sz="1600" dirty="0" smtClean="0"/>
              <a:t>volontaires</a:t>
            </a:r>
            <a:endParaRPr lang="fr-BE" sz="1600" dirty="0"/>
          </a:p>
          <a:p>
            <a:pPr marL="457200" lvl="1" indent="0">
              <a:buNone/>
            </a:pPr>
            <a:endParaRPr lang="fr-BE" sz="1700" dirty="0"/>
          </a:p>
          <a:p>
            <a:pPr>
              <a:buFont typeface="Wingdings" panose="05000000000000000000" pitchFamily="2" charset="2"/>
              <a:buChar char="§"/>
            </a:pPr>
            <a:endParaRPr lang="fr-BE" sz="2400" dirty="0" smtClean="0"/>
          </a:p>
          <a:p>
            <a:pPr marL="0" indent="0">
              <a:buNone/>
            </a:pP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234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Nouveau :</a:t>
            </a:r>
          </a:p>
          <a:p>
            <a:pPr marL="0" indent="0">
              <a:buNone/>
            </a:pPr>
            <a:endParaRPr lang="fr-FR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sz="2400" dirty="0"/>
              <a:t>les articles 60/1 + 60/2 : </a:t>
            </a:r>
            <a:r>
              <a:rPr lang="fr-FR" sz="2400" dirty="0" smtClean="0"/>
              <a:t>la décision motivée d’une prolongation d’un an du PIIS avec financement voire de la seconde chance, </a:t>
            </a:r>
            <a:r>
              <a:rPr lang="fr-BE" sz="2400" dirty="0" smtClean="0"/>
              <a:t>doit </a:t>
            </a:r>
            <a:r>
              <a:rPr lang="fr-BE" sz="2400" dirty="0"/>
              <a:t>être prise par le Conseil ou par l'organe </a:t>
            </a:r>
            <a:r>
              <a:rPr lang="fr-BE" sz="2400" dirty="0" smtClean="0"/>
              <a:t>compétent sur base de l’enquête sociale</a:t>
            </a:r>
            <a:endParaRPr lang="fr-BE" sz="2400" dirty="0"/>
          </a:p>
          <a:p>
            <a:pPr marL="0" indent="0">
              <a:buNone/>
            </a:pPr>
            <a:endParaRPr lang="fr-BE" sz="2400" dirty="0"/>
          </a:p>
          <a:p>
            <a:pPr>
              <a:buFont typeface="Wingdings" panose="05000000000000000000" pitchFamily="2" charset="2"/>
              <a:buChar char="§"/>
            </a:pPr>
            <a:endParaRPr lang="fr-BE" sz="2400" dirty="0" smtClean="0"/>
          </a:p>
          <a:p>
            <a:pPr marL="0" indent="0">
              <a:buNone/>
            </a:pP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762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mesures de support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BE" dirty="0" smtClean="0"/>
              <a:t>Guide PIIS pour les usagers</a:t>
            </a:r>
            <a:endParaRPr lang="fr-BE" dirty="0"/>
          </a:p>
          <a:p>
            <a:pPr marL="514350" indent="-514350">
              <a:buFont typeface="+mj-lt"/>
              <a:buAutoNum type="arabicPeriod"/>
            </a:pPr>
            <a:endParaRPr lang="fr-BE" dirty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Formation PIIS pour les travailleurs sociaux</a:t>
            </a:r>
            <a:endParaRPr lang="fr-BE" dirty="0"/>
          </a:p>
          <a:p>
            <a:pPr marL="514350" indent="-514350">
              <a:buFont typeface="+mj-lt"/>
              <a:buAutoNum type="arabicPeriod"/>
            </a:pPr>
            <a:endParaRPr lang="fr-BE" dirty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Outil informatique intégré PIIS</a:t>
            </a:r>
            <a:endParaRPr lang="fr-BE" dirty="0"/>
          </a:p>
          <a:p>
            <a:pPr marL="514350" indent="-514350">
              <a:buFont typeface="+mj-lt"/>
              <a:buAutoNum type="arabicPeriod"/>
            </a:pPr>
            <a:endParaRPr lang="fr-BE" dirty="0"/>
          </a:p>
          <a:p>
            <a:pPr marL="514350" indent="-514350">
              <a:buFont typeface="+mj-lt"/>
              <a:buAutoNum type="arabicPeriod"/>
            </a:pPr>
            <a:r>
              <a:rPr lang="fr-BE" dirty="0" smtClean="0"/>
              <a:t>Rapport social électronique </a:t>
            </a:r>
            <a:r>
              <a:rPr lang="fr-BE" dirty="0" err="1" smtClean="0"/>
              <a:t>fase</a:t>
            </a:r>
            <a:r>
              <a:rPr lang="fr-BE" dirty="0" smtClean="0"/>
              <a:t> 2</a:t>
            </a:r>
            <a:endParaRPr lang="fr-BE" dirty="0"/>
          </a:p>
          <a:p>
            <a:pPr marL="914400" lvl="1" indent="-514350"/>
            <a:r>
              <a:rPr lang="fr-BE" sz="2400" b="0" dirty="0" smtClean="0"/>
              <a:t>Motivation</a:t>
            </a:r>
          </a:p>
          <a:p>
            <a:pPr marL="914400" lvl="1" indent="-514350"/>
            <a:r>
              <a:rPr lang="fr-BE" sz="2400" b="0" dirty="0" smtClean="0"/>
              <a:t>PIIS</a:t>
            </a:r>
            <a:endParaRPr lang="fr-BE" sz="2400" b="0" dirty="0"/>
          </a:p>
          <a:p>
            <a:pPr marL="400050" lvl="1" indent="0">
              <a:buNone/>
            </a:pPr>
            <a:endParaRPr lang="fr-BE" sz="2400" b="0" dirty="0"/>
          </a:p>
          <a:p>
            <a:pPr marL="0" indent="0">
              <a:buNone/>
            </a:pP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54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Ordre du jour</a:t>
            </a:r>
            <a:endParaRPr lang="nl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531033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Validation du compte rendu de la séance précédente</a:t>
            </a:r>
            <a:endParaRPr lang="fr-BE" sz="2800" dirty="0"/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Réforme PIIS – modification de la loi + arrêté royal : état des lieux</a:t>
            </a:r>
            <a:endParaRPr lang="fr-BE" sz="2800" dirty="0"/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Réforme PIIS – mesures de </a:t>
            </a:r>
            <a:r>
              <a:rPr lang="fr-FR" sz="2800" dirty="0" smtClean="0"/>
              <a:t>support</a:t>
            </a:r>
            <a:r>
              <a:rPr lang="fr-FR" sz="2800" dirty="0"/>
              <a:t> : état des lieux</a:t>
            </a:r>
            <a:endParaRPr lang="fr-BE" sz="2800" dirty="0"/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VBO Taskforce Réfugiés (par Anton Sabbe)</a:t>
            </a:r>
            <a:endParaRPr lang="fr-BE" sz="2800" dirty="0"/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Le PIIS dans la pratique: CPAS </a:t>
            </a:r>
            <a:r>
              <a:rPr lang="fr-FR" sz="2800" dirty="0" smtClean="0"/>
              <a:t>de Chimay</a:t>
            </a:r>
            <a:endParaRPr lang="fr-BE" sz="2800" dirty="0"/>
          </a:p>
          <a:p>
            <a:pPr marL="514350" lvl="0" indent="-514350">
              <a:buFont typeface="+mj-lt"/>
              <a:buAutoNum type="arabicPeriod"/>
            </a:pPr>
            <a:r>
              <a:rPr lang="fr-FR" sz="2800" dirty="0"/>
              <a:t>Divers</a:t>
            </a:r>
            <a:endParaRPr lang="fr-BE" sz="2800" dirty="0"/>
          </a:p>
          <a:p>
            <a:pPr marL="0" lvl="0" indent="0">
              <a:spcAft>
                <a:spcPts val="0"/>
              </a:spcAft>
              <a:buNone/>
            </a:pPr>
            <a:endParaRPr lang="fr-BE" dirty="0">
              <a:latin typeface="Calibri"/>
              <a:ea typeface="Calibri"/>
              <a:cs typeface="Times New Roman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307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 de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loi 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2383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BE" sz="2400" b="1" dirty="0"/>
              <a:t>Première lecture en conseil des </a:t>
            </a:r>
            <a:r>
              <a:rPr lang="fr-BE" sz="2400" b="1" dirty="0" smtClean="0"/>
              <a:t>ministres : OK</a:t>
            </a:r>
            <a:endParaRPr lang="fr-BE" sz="2400" b="1" dirty="0"/>
          </a:p>
          <a:p>
            <a:pPr>
              <a:spcAft>
                <a:spcPts val="1200"/>
              </a:spcAft>
            </a:pPr>
            <a:r>
              <a:rPr lang="fr-BE" sz="2400" b="1" dirty="0"/>
              <a:t>Avis Conseil </a:t>
            </a:r>
            <a:r>
              <a:rPr lang="fr-BE" sz="2400" b="1" dirty="0" smtClean="0"/>
              <a:t>d’État : OK</a:t>
            </a:r>
            <a:endParaRPr lang="fr-BE" sz="2400" b="1" dirty="0"/>
          </a:p>
          <a:p>
            <a:pPr>
              <a:spcAft>
                <a:spcPts val="1200"/>
              </a:spcAft>
            </a:pPr>
            <a:r>
              <a:rPr lang="fr-BE" sz="2400" b="1" dirty="0"/>
              <a:t>Deuxième lecture en conseil des </a:t>
            </a:r>
            <a:r>
              <a:rPr lang="fr-BE" sz="2400" b="1" dirty="0" smtClean="0"/>
              <a:t>ministres : OK</a:t>
            </a:r>
            <a:endParaRPr lang="fr-BE" sz="2400" b="1" dirty="0"/>
          </a:p>
          <a:p>
            <a:r>
              <a:rPr lang="fr-BE" sz="2400" b="1" dirty="0"/>
              <a:t>Chambre des Représentants : </a:t>
            </a:r>
          </a:p>
          <a:p>
            <a:pPr lvl="1"/>
            <a:r>
              <a:rPr lang="fr-BE" sz="2400" i="1" dirty="0" smtClean="0">
                <a:solidFill>
                  <a:srgbClr val="FFC000"/>
                </a:solidFill>
              </a:rPr>
              <a:t>Travail en commissions</a:t>
            </a:r>
            <a:endParaRPr lang="fr-BE" sz="2100" dirty="0">
              <a:solidFill>
                <a:srgbClr val="FFC000"/>
              </a:solidFill>
            </a:endParaRPr>
          </a:p>
          <a:p>
            <a:pPr lvl="1">
              <a:spcAft>
                <a:spcPts val="1200"/>
              </a:spcAft>
            </a:pPr>
            <a:r>
              <a:rPr lang="fr-BE" sz="2100" dirty="0"/>
              <a:t>vote en séance plénière</a:t>
            </a:r>
          </a:p>
          <a:p>
            <a:pPr>
              <a:spcAft>
                <a:spcPts val="1200"/>
              </a:spcAft>
            </a:pPr>
            <a:r>
              <a:rPr lang="fr-BE" sz="2400" b="1" dirty="0"/>
              <a:t>Publication au Moniteur belge</a:t>
            </a:r>
          </a:p>
          <a:p>
            <a:pPr marL="342900" lvl="1" indent="-342900">
              <a:spcAft>
                <a:spcPts val="1200"/>
              </a:spcAft>
              <a:buChar char="•"/>
            </a:pPr>
            <a:r>
              <a:rPr lang="fr-BE" sz="2400" dirty="0">
                <a:solidFill>
                  <a:srgbClr val="5F5F5F"/>
                </a:solidFill>
              </a:rPr>
              <a:t>Entrée en vigueur </a:t>
            </a:r>
            <a:r>
              <a:rPr lang="fr-BE" sz="2400" dirty="0" smtClean="0">
                <a:solidFill>
                  <a:srgbClr val="5F5F5F"/>
                </a:solidFill>
              </a:rPr>
              <a:t>prévue au </a:t>
            </a:r>
            <a:r>
              <a:rPr lang="fr-BE" sz="2400" dirty="0">
                <a:solidFill>
                  <a:srgbClr val="5F5F5F"/>
                </a:solidFill>
              </a:rPr>
              <a:t>1er septembre 2016</a:t>
            </a:r>
          </a:p>
          <a:p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2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 de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loi 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BE" sz="2000" b="1" dirty="0" smtClean="0">
                <a:solidFill>
                  <a:schemeClr val="tx1"/>
                </a:solidFill>
              </a:rPr>
              <a:t>Pour rappel : en quoi consistent les modifications législatives ? </a:t>
            </a:r>
            <a:endParaRPr lang="fr-BE" sz="2000" b="1" dirty="0">
              <a:solidFill>
                <a:schemeClr val="tx1"/>
              </a:solidFill>
            </a:endParaRPr>
          </a:p>
          <a:p>
            <a:r>
              <a:rPr lang="fr-BE" sz="2400" b="1" dirty="0" smtClean="0"/>
              <a:t>Extension du groupe cible</a:t>
            </a:r>
          </a:p>
          <a:p>
            <a:pPr lvl="1"/>
            <a:r>
              <a:rPr lang="fr-BE" sz="1600" b="0" dirty="0" smtClean="0"/>
              <a:t>obligation pour tous les nouveaux dossiers d’octroi DIS y compris les personnes bénéficiant du statut de protection subsidiaire (ces personnes seront intégrées dans le champ d’application de la loi DIS)</a:t>
            </a:r>
            <a:endParaRPr lang="fr-BE" sz="1600" b="0" dirty="0"/>
          </a:p>
          <a:p>
            <a:pPr lvl="1"/>
            <a:r>
              <a:rPr lang="fr-BE" sz="1600" b="0" dirty="0"/>
              <a:t>d</a:t>
            </a:r>
            <a:r>
              <a:rPr lang="fr-BE" sz="1600" b="0" dirty="0" smtClean="0"/>
              <a:t>érogation possible pour des raisons de santé/équité</a:t>
            </a:r>
          </a:p>
          <a:p>
            <a:r>
              <a:rPr lang="fr-BE" sz="2300" b="1" dirty="0" smtClean="0"/>
              <a:t>Hiérarchie dans l’orientation du PIIS : le PIIS porte</a:t>
            </a:r>
            <a:endParaRPr lang="fr-BE" sz="2300" b="1" dirty="0"/>
          </a:p>
          <a:p>
            <a:pPr lvl="1"/>
            <a:r>
              <a:rPr lang="fr-BE" sz="1600" b="0" dirty="0" smtClean="0"/>
              <a:t>de préférence sur l’insertion professionnelle</a:t>
            </a:r>
            <a:endParaRPr lang="fr-BE" sz="1600" b="0" dirty="0"/>
          </a:p>
          <a:p>
            <a:pPr lvl="1"/>
            <a:r>
              <a:rPr lang="fr-BE" sz="1600" b="0" dirty="0" smtClean="0"/>
              <a:t>ou, à défaut, sur l’insertion sociale</a:t>
            </a:r>
            <a:endParaRPr lang="fr-BE" sz="1600" b="0" dirty="0"/>
          </a:p>
          <a:p>
            <a:r>
              <a:rPr lang="fr-BE" sz="2400" b="1" dirty="0" smtClean="0"/>
              <a:t>Financement</a:t>
            </a:r>
            <a:endParaRPr lang="fr-BE" sz="2400" b="1" dirty="0"/>
          </a:p>
          <a:p>
            <a:pPr lvl="1"/>
            <a:r>
              <a:rPr lang="fr-BE" sz="1600" b="0" dirty="0"/>
              <a:t>10% </a:t>
            </a:r>
            <a:r>
              <a:rPr lang="fr-BE" sz="1600" b="0" dirty="0" smtClean="0"/>
              <a:t>du montant du revenu d’intégration octroyé pendant un an au maximum</a:t>
            </a:r>
            <a:endParaRPr lang="fr-BE" sz="1600" b="0" dirty="0"/>
          </a:p>
          <a:p>
            <a:pPr lvl="1"/>
            <a:r>
              <a:rPr lang="fr-BE" sz="1600" b="0" dirty="0" smtClean="0"/>
              <a:t>prolongation possible d’un an si nécessaire et motivé</a:t>
            </a:r>
            <a:endParaRPr lang="fr-BE" sz="1600" b="0" dirty="0"/>
          </a:p>
          <a:p>
            <a:pPr lvl="1"/>
            <a:r>
              <a:rPr lang="fr-BE" sz="1600" b="0" dirty="0" smtClean="0"/>
              <a:t>‘seconde’ chance possible à titre exceptionnel si la personne n’a pas bénéficié du droit à l’intégration sociale pendant les 12 mois précédents et si la personne est extrêmement fragilisée</a:t>
            </a:r>
            <a:endParaRPr lang="fr-BE" sz="1600" b="0" dirty="0"/>
          </a:p>
          <a:p>
            <a:pPr lvl="1"/>
            <a:r>
              <a:rPr lang="fr-BE" sz="1600" b="0" dirty="0" smtClean="0"/>
              <a:t>suppression des taux de remboursements majorés actuels</a:t>
            </a:r>
            <a:endParaRPr lang="fr-BE" sz="1600" b="0" dirty="0"/>
          </a:p>
          <a:p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modification de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loi 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lvl="0"/>
            <a:r>
              <a:rPr lang="nl-NL" sz="2300" b="1" dirty="0" smtClean="0"/>
              <a:t>Service communautaire</a:t>
            </a:r>
            <a:endParaRPr lang="nl-NL" sz="2300" b="1" dirty="0"/>
          </a:p>
          <a:p>
            <a:pPr lvl="1"/>
            <a:r>
              <a:rPr lang="nl-NL" sz="1600" b="0" dirty="0" smtClean="0">
                <a:solidFill>
                  <a:srgbClr val="000000"/>
                </a:solidFill>
              </a:rPr>
              <a:t>piste </a:t>
            </a:r>
            <a:r>
              <a:rPr lang="nl-NL" sz="1600" b="0" dirty="0" err="1" smtClean="0">
                <a:solidFill>
                  <a:srgbClr val="000000"/>
                </a:solidFill>
              </a:rPr>
              <a:t>d’activation</a:t>
            </a:r>
            <a:r>
              <a:rPr lang="nl-NL" sz="1600" b="0" dirty="0" smtClean="0">
                <a:solidFill>
                  <a:srgbClr val="000000"/>
                </a:solidFill>
              </a:rPr>
              <a:t> </a:t>
            </a:r>
            <a:r>
              <a:rPr lang="nl-NL" sz="1600" b="0" dirty="0" err="1" smtClean="0">
                <a:solidFill>
                  <a:srgbClr val="000000"/>
                </a:solidFill>
              </a:rPr>
              <a:t>possible</a:t>
            </a:r>
            <a:endParaRPr lang="nl-NL" sz="1600" b="0" dirty="0">
              <a:solidFill>
                <a:srgbClr val="000000"/>
              </a:solidFill>
            </a:endParaRPr>
          </a:p>
          <a:p>
            <a:pPr lvl="1"/>
            <a:r>
              <a:rPr lang="fr-FR" sz="1600" b="0" dirty="0">
                <a:solidFill>
                  <a:srgbClr val="000000"/>
                </a:solidFill>
              </a:rPr>
              <a:t>consiste </a:t>
            </a:r>
            <a:r>
              <a:rPr lang="fr-FR" sz="1600" b="0" dirty="0">
                <a:solidFill>
                  <a:srgbClr val="000000"/>
                </a:solidFill>
              </a:rPr>
              <a:t>à exercer des activités sur une base volontaire qui constituent une contribution positive tant pour le parcours de développement personnel de l'intéressé que pour la société.</a:t>
            </a:r>
            <a:endParaRPr lang="fr-BE" sz="1600" b="0" dirty="0">
              <a:solidFill>
                <a:srgbClr val="000000"/>
              </a:solidFill>
            </a:endParaRPr>
          </a:p>
          <a:p>
            <a:pPr lvl="1"/>
            <a:r>
              <a:rPr lang="nl-NL" sz="1600" b="0" dirty="0" err="1" smtClean="0">
                <a:solidFill>
                  <a:srgbClr val="000000"/>
                </a:solidFill>
              </a:rPr>
              <a:t>l’acceptation</a:t>
            </a:r>
            <a:r>
              <a:rPr lang="nl-NL" sz="1600" b="0" dirty="0" smtClean="0">
                <a:solidFill>
                  <a:srgbClr val="000000"/>
                </a:solidFill>
              </a:rPr>
              <a:t> </a:t>
            </a:r>
            <a:r>
              <a:rPr lang="nl-NL" sz="1600" b="0" dirty="0" err="1" smtClean="0">
                <a:solidFill>
                  <a:srgbClr val="000000"/>
                </a:solidFill>
              </a:rPr>
              <a:t>d’un</a:t>
            </a:r>
            <a:r>
              <a:rPr lang="nl-NL" sz="1600" b="0" dirty="0" smtClean="0">
                <a:solidFill>
                  <a:srgbClr val="000000"/>
                </a:solidFill>
              </a:rPr>
              <a:t> service communautaire fait </a:t>
            </a:r>
            <a:r>
              <a:rPr lang="nl-NL" sz="1600" b="0" dirty="0" err="1" smtClean="0">
                <a:solidFill>
                  <a:srgbClr val="000000"/>
                </a:solidFill>
              </a:rPr>
              <a:t>preuve</a:t>
            </a:r>
            <a:r>
              <a:rPr lang="nl-NL" sz="1600" b="0" dirty="0" smtClean="0">
                <a:solidFill>
                  <a:srgbClr val="000000"/>
                </a:solidFill>
              </a:rPr>
              <a:t> de la </a:t>
            </a:r>
            <a:r>
              <a:rPr lang="nl-NL" sz="1600" b="0" dirty="0" err="1" smtClean="0">
                <a:solidFill>
                  <a:srgbClr val="000000"/>
                </a:solidFill>
              </a:rPr>
              <a:t>disposition</a:t>
            </a:r>
            <a:r>
              <a:rPr lang="nl-NL" sz="1600" b="0" dirty="0" smtClean="0">
                <a:solidFill>
                  <a:srgbClr val="000000"/>
                </a:solidFill>
              </a:rPr>
              <a:t> au </a:t>
            </a:r>
            <a:r>
              <a:rPr lang="nl-NL" sz="1600" b="0" dirty="0" err="1" smtClean="0">
                <a:solidFill>
                  <a:srgbClr val="000000"/>
                </a:solidFill>
              </a:rPr>
              <a:t>travail</a:t>
            </a:r>
            <a:endParaRPr lang="nl-NL" sz="1600" b="0" dirty="0">
              <a:solidFill>
                <a:srgbClr val="000000"/>
              </a:solidFill>
            </a:endParaRPr>
          </a:p>
          <a:p>
            <a:r>
              <a:rPr lang="nl-NL" sz="2300" b="1" dirty="0" err="1" smtClean="0"/>
              <a:t>Délai</a:t>
            </a:r>
            <a:r>
              <a:rPr lang="nl-NL" sz="2300" b="1" dirty="0" smtClean="0"/>
              <a:t> pour </a:t>
            </a:r>
            <a:r>
              <a:rPr lang="nl-NL" sz="2300" b="1" dirty="0" err="1" smtClean="0"/>
              <a:t>conclure</a:t>
            </a:r>
            <a:r>
              <a:rPr lang="nl-NL" sz="2300" b="1" dirty="0" smtClean="0"/>
              <a:t> </a:t>
            </a:r>
            <a:r>
              <a:rPr lang="nl-NL" sz="2300" b="1" dirty="0" err="1" smtClean="0"/>
              <a:t>un</a:t>
            </a:r>
            <a:r>
              <a:rPr lang="nl-NL" sz="2300" b="1" dirty="0" smtClean="0"/>
              <a:t> PIIS</a:t>
            </a:r>
            <a:endParaRPr lang="nl-NL" sz="2300" b="1" dirty="0"/>
          </a:p>
          <a:p>
            <a:pPr lvl="1"/>
            <a:r>
              <a:rPr lang="nl-NL" sz="1600" b="0" dirty="0"/>
              <a:t>3 </a:t>
            </a:r>
            <a:r>
              <a:rPr lang="nl-NL" sz="1600" b="0" dirty="0" err="1" smtClean="0"/>
              <a:t>mois</a:t>
            </a:r>
            <a:r>
              <a:rPr lang="nl-NL" sz="1600" b="0" dirty="0" smtClean="0"/>
              <a:t> </a:t>
            </a:r>
            <a:r>
              <a:rPr lang="nl-NL" sz="1600" b="0" dirty="0" err="1" smtClean="0"/>
              <a:t>après</a:t>
            </a:r>
            <a:r>
              <a:rPr lang="nl-NL" sz="1600" b="0" dirty="0" smtClean="0"/>
              <a:t> la </a:t>
            </a:r>
            <a:r>
              <a:rPr lang="nl-NL" sz="1600" b="0" dirty="0" err="1" smtClean="0"/>
              <a:t>décision</a:t>
            </a:r>
            <a:r>
              <a:rPr lang="nl-NL" sz="1600" b="0" dirty="0" smtClean="0"/>
              <a:t> </a:t>
            </a:r>
            <a:r>
              <a:rPr lang="nl-NL" sz="1600" b="0" dirty="0" err="1" smtClean="0"/>
              <a:t>d’octroi</a:t>
            </a:r>
            <a:r>
              <a:rPr lang="nl-NL" sz="1600" b="0" dirty="0" smtClean="0"/>
              <a:t> du CPAS</a:t>
            </a:r>
            <a:endParaRPr lang="nl-NL" sz="1600" b="0" dirty="0"/>
          </a:p>
          <a:p>
            <a:r>
              <a:rPr lang="nl-NL" sz="2300" b="1" dirty="0" err="1" smtClean="0"/>
              <a:t>Sanction</a:t>
            </a:r>
            <a:endParaRPr lang="nl-NL" sz="2300" b="1" dirty="0"/>
          </a:p>
          <a:p>
            <a:pPr lvl="1"/>
            <a:r>
              <a:rPr lang="nl-NL" sz="1600" b="0" dirty="0" err="1" smtClean="0"/>
              <a:t>introduction</a:t>
            </a:r>
            <a:r>
              <a:rPr lang="nl-NL" sz="1600" b="0" dirty="0" smtClean="0"/>
              <a:t> </a:t>
            </a:r>
            <a:r>
              <a:rPr lang="nl-NL" sz="1600" b="0" dirty="0" err="1" smtClean="0"/>
              <a:t>d’un</a:t>
            </a:r>
            <a:r>
              <a:rPr lang="nl-NL" sz="1600" b="0" dirty="0" smtClean="0"/>
              <a:t> </a:t>
            </a:r>
            <a:r>
              <a:rPr lang="nl-NL" sz="1600" b="0" dirty="0" err="1" smtClean="0"/>
              <a:t>délai</a:t>
            </a:r>
            <a:endParaRPr lang="nl-NL" sz="1600" b="0" dirty="0"/>
          </a:p>
          <a:p>
            <a:pPr lvl="1"/>
            <a:r>
              <a:rPr lang="nl-NL" sz="1600" b="0" dirty="0" err="1" smtClean="0"/>
              <a:t>introduction</a:t>
            </a:r>
            <a:r>
              <a:rPr lang="nl-NL" sz="1600" b="0" dirty="0" smtClean="0"/>
              <a:t> du </a:t>
            </a:r>
            <a:r>
              <a:rPr lang="nl-NL" sz="1600" b="0" dirty="0" err="1" smtClean="0"/>
              <a:t>sursis</a:t>
            </a:r>
            <a:endParaRPr lang="nl-NL" sz="1600" b="0" dirty="0"/>
          </a:p>
          <a:p>
            <a:r>
              <a:rPr lang="nl-NL" sz="2300" b="1" dirty="0"/>
              <a:t>Entrée en </a:t>
            </a:r>
            <a:r>
              <a:rPr lang="nl-NL" sz="2300" b="1" dirty="0" err="1"/>
              <a:t>vigueur</a:t>
            </a:r>
            <a:r>
              <a:rPr lang="nl-NL" sz="2300" b="1" dirty="0"/>
              <a:t> </a:t>
            </a:r>
          </a:p>
          <a:p>
            <a:pPr lvl="1"/>
            <a:r>
              <a:rPr lang="nl-NL" sz="1600" b="0" dirty="0" err="1"/>
              <a:t>prévue</a:t>
            </a:r>
            <a:r>
              <a:rPr lang="nl-NL" sz="1600" b="0" dirty="0"/>
              <a:t> au 1er </a:t>
            </a:r>
            <a:r>
              <a:rPr lang="nl-NL" sz="1600" b="0" dirty="0" err="1"/>
              <a:t>septembre</a:t>
            </a:r>
            <a:r>
              <a:rPr lang="nl-NL" sz="1600" b="0" dirty="0"/>
              <a:t> 2016 </a:t>
            </a:r>
          </a:p>
          <a:p>
            <a:pPr lvl="1"/>
            <a:r>
              <a:rPr lang="nl-NL" sz="1600" b="0" dirty="0" err="1"/>
              <a:t>avec</a:t>
            </a:r>
            <a:r>
              <a:rPr lang="nl-NL" sz="1600" b="0" dirty="0"/>
              <a:t> </a:t>
            </a:r>
            <a:r>
              <a:rPr lang="nl-NL" sz="1600" b="0" dirty="0" err="1"/>
              <a:t>effet</a:t>
            </a:r>
            <a:r>
              <a:rPr lang="nl-NL" sz="1600" b="0" dirty="0"/>
              <a:t> </a:t>
            </a:r>
            <a:r>
              <a:rPr lang="nl-NL" sz="1600" b="0" dirty="0" err="1"/>
              <a:t>rétroactif</a:t>
            </a:r>
            <a:r>
              <a:rPr lang="nl-NL" sz="1600" b="0" dirty="0"/>
              <a:t> (les nouveaux dossiers des 6 </a:t>
            </a:r>
            <a:r>
              <a:rPr lang="nl-NL" sz="1600" b="0" dirty="0" err="1"/>
              <a:t>mois</a:t>
            </a:r>
            <a:r>
              <a:rPr lang="nl-NL" sz="1600" b="0" dirty="0"/>
              <a:t> </a:t>
            </a:r>
            <a:r>
              <a:rPr lang="nl-NL" sz="1600" b="0" dirty="0" err="1"/>
              <a:t>préalable</a:t>
            </a:r>
            <a:r>
              <a:rPr lang="nl-NL" sz="1600" b="0" dirty="0"/>
              <a:t> à la date </a:t>
            </a:r>
            <a:r>
              <a:rPr lang="nl-NL" sz="1600" b="0" dirty="0" err="1"/>
              <a:t>d’entrée</a:t>
            </a:r>
            <a:r>
              <a:rPr lang="nl-NL" sz="1600" b="0" dirty="0"/>
              <a:t> en </a:t>
            </a:r>
            <a:r>
              <a:rPr lang="nl-NL" sz="1600" b="0" dirty="0" err="1"/>
              <a:t>vigueur</a:t>
            </a:r>
            <a:r>
              <a:rPr lang="nl-NL" sz="1600" b="0" dirty="0"/>
              <a:t> – PIIS à faire </a:t>
            </a:r>
            <a:r>
              <a:rPr lang="nl-NL" sz="1600" b="0" dirty="0" err="1"/>
              <a:t>endéans</a:t>
            </a:r>
            <a:r>
              <a:rPr lang="nl-NL" sz="1600" b="0" dirty="0"/>
              <a:t> </a:t>
            </a:r>
            <a:r>
              <a:rPr lang="nl-NL" sz="1600" b="0" dirty="0" err="1"/>
              <a:t>l’an</a:t>
            </a:r>
            <a:r>
              <a:rPr lang="nl-NL" sz="1600" b="0" dirty="0"/>
              <a:t> </a:t>
            </a:r>
            <a:r>
              <a:rPr lang="nl-NL" sz="1600" b="0" dirty="0" err="1"/>
              <a:t>suivant</a:t>
            </a:r>
            <a:r>
              <a:rPr lang="nl-NL" sz="1600" b="0" dirty="0"/>
              <a:t> la date </a:t>
            </a:r>
            <a:r>
              <a:rPr lang="nl-NL" sz="1600" b="0" dirty="0" err="1"/>
              <a:t>d’entrée</a:t>
            </a:r>
            <a:r>
              <a:rPr lang="nl-NL" sz="1600" b="0" dirty="0"/>
              <a:t> en </a:t>
            </a:r>
            <a:r>
              <a:rPr lang="nl-NL" sz="1600" b="0" dirty="0" err="1"/>
              <a:t>vigueur</a:t>
            </a:r>
            <a:r>
              <a:rPr lang="nl-NL" sz="1600" b="0" dirty="0"/>
              <a:t>)</a:t>
            </a:r>
            <a:endParaRPr lang="nl-NL" sz="1600" b="0" dirty="0"/>
          </a:p>
          <a:p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3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/>
              <a:t>Arrêté royal </a:t>
            </a:r>
            <a:r>
              <a:rPr lang="fr-FR" sz="2400" b="1" dirty="0" smtClean="0"/>
              <a:t>du 11 juillet 2002 portant </a:t>
            </a:r>
            <a:r>
              <a:rPr lang="fr-FR" sz="2400" b="1" dirty="0"/>
              <a:t>règlement général en matière de droit à l’intégration </a:t>
            </a:r>
            <a:r>
              <a:rPr lang="fr-FR" sz="2400" b="1" dirty="0" smtClean="0"/>
              <a:t>sociale</a:t>
            </a:r>
          </a:p>
          <a:p>
            <a:pPr marL="0" indent="0">
              <a:buNone/>
            </a:pPr>
            <a:endParaRPr lang="fr-FR" sz="2000" b="1" dirty="0"/>
          </a:p>
          <a:p>
            <a:pPr marL="457200" indent="-457200">
              <a:buFont typeface="+mj-lt"/>
              <a:buAutoNum type="arabicPeriod"/>
            </a:pPr>
            <a:r>
              <a:rPr lang="fr-BE" sz="2000" dirty="0" smtClean="0"/>
              <a:t>Ce qui est maintenu</a:t>
            </a:r>
            <a:endParaRPr lang="fr-BE" sz="2000" dirty="0"/>
          </a:p>
          <a:p>
            <a:pPr marL="457200" indent="-457200">
              <a:buFont typeface="+mj-lt"/>
              <a:buAutoNum type="arabicPeriod"/>
            </a:pPr>
            <a:r>
              <a:rPr lang="fr-BE" sz="2000" dirty="0" smtClean="0"/>
              <a:t>Ce qui est modifié</a:t>
            </a:r>
          </a:p>
          <a:p>
            <a:pPr marL="457200" indent="-457200">
              <a:buFont typeface="+mj-lt"/>
              <a:buAutoNum type="arabicPeriod"/>
            </a:pPr>
            <a:r>
              <a:rPr lang="fr-BE" sz="2000" dirty="0" smtClean="0"/>
              <a:t>Ce qui est supprimé</a:t>
            </a:r>
            <a:endParaRPr lang="fr-BE" sz="2000" dirty="0"/>
          </a:p>
          <a:p>
            <a:pPr marL="457200" indent="-457200">
              <a:buFont typeface="+mj-lt"/>
              <a:buAutoNum type="arabicPeriod"/>
            </a:pPr>
            <a:r>
              <a:rPr lang="fr-BE" sz="2000" dirty="0" smtClean="0"/>
              <a:t>Ce </a:t>
            </a:r>
            <a:r>
              <a:rPr lang="fr-BE" sz="2000" dirty="0"/>
              <a:t>qui </a:t>
            </a:r>
            <a:r>
              <a:rPr lang="fr-BE" sz="2000" dirty="0" smtClean="0"/>
              <a:t>est nouveau</a:t>
            </a:r>
            <a:endParaRPr lang="fr-BE" sz="2000" dirty="0"/>
          </a:p>
          <a:p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Sont maintenus :</a:t>
            </a:r>
            <a:endParaRPr lang="fr-FR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article </a:t>
            </a:r>
            <a:r>
              <a:rPr lang="fr-BE" sz="2400" dirty="0"/>
              <a:t>10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800" dirty="0"/>
              <a:t>travailleur social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800" dirty="0"/>
              <a:t>en concertation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800" dirty="0"/>
              <a:t>formalisé dans un contrat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BE" sz="1800" dirty="0"/>
              <a:t>convention-cadre </a:t>
            </a:r>
            <a:r>
              <a:rPr lang="fr-BE" sz="1800" dirty="0" smtClean="0"/>
              <a:t>Conseil</a:t>
            </a:r>
            <a:endParaRPr lang="fr-BE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article 12 : conditions nécessaires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article 13 : libre choix du demandeur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article 14 : intervention de tiers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article 16 : remplaçant du travailleur social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article 17 : changement de résidence de l’usager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article 18 : évaluation globale</a:t>
            </a:r>
          </a:p>
          <a:p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04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Est </a:t>
            </a:r>
            <a:r>
              <a:rPr lang="fr-FR" sz="2400" b="1" dirty="0"/>
              <a:t>modifié : </a:t>
            </a:r>
            <a:r>
              <a:rPr lang="fr-FR" sz="2400" b="1" dirty="0" smtClean="0"/>
              <a:t>l’</a:t>
            </a:r>
            <a:r>
              <a:rPr lang="fr-BE" sz="2400" b="1" dirty="0" smtClean="0"/>
              <a:t>article </a:t>
            </a:r>
            <a:r>
              <a:rPr lang="fr-BE" sz="2400" b="1" dirty="0"/>
              <a:t>11 </a:t>
            </a:r>
            <a:r>
              <a:rPr lang="fr-BE" sz="2400" b="1" dirty="0" smtClean="0"/>
              <a:t>concernant </a:t>
            </a:r>
            <a:r>
              <a:rPr lang="fr-BE" sz="2400" b="1" dirty="0"/>
              <a:t>la conclusion du </a:t>
            </a:r>
            <a:r>
              <a:rPr lang="fr-BE" sz="2400" b="1" dirty="0" smtClean="0"/>
              <a:t>contrat</a:t>
            </a:r>
            <a:endParaRPr lang="fr-BE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/>
              <a:t>aux </a:t>
            </a:r>
            <a:r>
              <a:rPr lang="fr-BE" sz="2400" dirty="0" smtClean="0"/>
              <a:t>notions et obligations </a:t>
            </a:r>
            <a:r>
              <a:rPr lang="fr-BE" sz="2400" dirty="0"/>
              <a:t>déjà existantes de</a:t>
            </a:r>
            <a:r>
              <a:rPr lang="fr-BE" sz="1800" dirty="0"/>
              <a:t> </a:t>
            </a:r>
          </a:p>
          <a:p>
            <a:pPr lvl="1"/>
            <a:r>
              <a:rPr lang="fr-BE" sz="1800" dirty="0"/>
              <a:t>fixer la durée et les modalités d’évaluation</a:t>
            </a:r>
          </a:p>
          <a:p>
            <a:pPr lvl="1"/>
            <a:r>
              <a:rPr lang="fr-BE" sz="1800" dirty="0"/>
              <a:t>préciser les engagements des deux parties</a:t>
            </a:r>
          </a:p>
          <a:p>
            <a:pPr lvl="1"/>
            <a:r>
              <a:rPr lang="fr-BE" sz="1800" dirty="0"/>
              <a:t>informer l’usager du contenu, portée et conséquences du contrat avant la signature du contrat</a:t>
            </a:r>
          </a:p>
          <a:p>
            <a:pPr lvl="1"/>
            <a:r>
              <a:rPr lang="fr-BE" sz="1800" dirty="0"/>
              <a:t>définir les aides complémentaires éventuelles liées aux exigences du projet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BE" sz="2400" u="sng" dirty="0" smtClean="0"/>
              <a:t>sont </a:t>
            </a:r>
            <a:r>
              <a:rPr lang="fr-BE" sz="2400" u="sng" dirty="0"/>
              <a:t>ajoutées les notions suivantes</a:t>
            </a:r>
            <a:r>
              <a:rPr lang="fr-BE" sz="2400" dirty="0"/>
              <a:t> :</a:t>
            </a:r>
          </a:p>
          <a:p>
            <a:pPr lvl="1"/>
            <a:r>
              <a:rPr lang="fr-BE" sz="1800" dirty="0"/>
              <a:t>évaluation des besoins de la personne</a:t>
            </a:r>
          </a:p>
          <a:p>
            <a:pPr lvl="1"/>
            <a:r>
              <a:rPr lang="fr-BE" sz="1800" dirty="0"/>
              <a:t>mention des objectifs à atteindre (en lien avec les engagements des deux parties et les modalités convenues)</a:t>
            </a:r>
          </a:p>
          <a:p>
            <a:pPr lvl="1"/>
            <a:r>
              <a:rPr lang="fr-BE" sz="1800" dirty="0"/>
              <a:t>mention des domaines d’action sur lesquels portera le projet</a:t>
            </a:r>
          </a:p>
          <a:p>
            <a:pPr lvl="1"/>
            <a:r>
              <a:rPr lang="fr-BE" sz="1800" dirty="0"/>
              <a:t>détermination d’échéances</a:t>
            </a:r>
          </a:p>
          <a:p>
            <a:endParaRPr lang="fr-BE" sz="1800" dirty="0"/>
          </a:p>
          <a:p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1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BE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Réforme PIIS </a:t>
            </a:r>
            <a:r>
              <a:rPr lang="fr-F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arrêté d’exécution</a:t>
            </a:r>
            <a:endParaRPr lang="fr-BE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143000"/>
            <a:ext cx="8206680" cy="523832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/>
              <a:t>Est modifié :</a:t>
            </a:r>
          </a:p>
          <a:p>
            <a:pPr marL="0" indent="0">
              <a:buNone/>
            </a:pPr>
            <a:endParaRPr lang="fr-FR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l’article </a:t>
            </a:r>
            <a:r>
              <a:rPr lang="fr-BE" sz="2400" dirty="0"/>
              <a:t>15 relatif à l’évaluation </a:t>
            </a:r>
            <a:r>
              <a:rPr lang="fr-BE" sz="2400" dirty="0" smtClean="0"/>
              <a:t>(au moins 3 </a:t>
            </a:r>
            <a:r>
              <a:rPr lang="fr-BE" sz="2400" dirty="0"/>
              <a:t>fois par an dont deux fois sous la forme d’un entretien </a:t>
            </a:r>
            <a:r>
              <a:rPr lang="fr-BE" sz="2400" dirty="0" smtClean="0"/>
              <a:t>personnel)</a:t>
            </a:r>
            <a:endParaRPr lang="fr-BE" sz="1200" dirty="0"/>
          </a:p>
          <a:p>
            <a:pPr>
              <a:buFont typeface="Wingdings" panose="05000000000000000000" pitchFamily="2" charset="2"/>
              <a:buChar char="§"/>
            </a:pPr>
            <a:endParaRPr lang="fr-BE" sz="2400" dirty="0" smtClean="0"/>
          </a:p>
          <a:p>
            <a:pPr marL="0" indent="0">
              <a:buNone/>
            </a:pPr>
            <a:r>
              <a:rPr lang="fr-FR" sz="2400" b="1" dirty="0"/>
              <a:t>Sont </a:t>
            </a:r>
            <a:r>
              <a:rPr lang="fr-FR" sz="2400" b="1" dirty="0" smtClean="0"/>
              <a:t>ajoutés </a:t>
            </a:r>
            <a:r>
              <a:rPr lang="fr-FR" sz="2400" b="1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endParaRPr lang="fr-BE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l’article 18/1 relatif au rôle de l’Inspection du SPP Intégration sociale</a:t>
            </a:r>
            <a:endParaRPr lang="fr-BE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fr-BE" sz="2400" dirty="0" smtClean="0"/>
              <a:t>l’article 18/2 relatif aux aides complémentaires en cas d’une formation professionnelle/expérience professionnelle</a:t>
            </a:r>
            <a:endParaRPr lang="fr-BE" sz="2000" b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- Présentation 2">
  <a:themeElements>
    <a:clrScheme name="Thème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4735</TotalTime>
  <Words>732</Words>
  <Application>Microsoft Office PowerPoint</Application>
  <PresentationFormat>Diavoorstelling (4:3)</PresentationFormat>
  <Paragraphs>131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Presentatie - Présentation 2</vt:lpstr>
      <vt:lpstr>   BIENVENUE Groupe de travail Activation 28 juin 2016 </vt:lpstr>
      <vt:lpstr>Ordre du jour</vt:lpstr>
      <vt:lpstr>2. Réforme PIIS : modification de la loi </vt:lpstr>
      <vt:lpstr>2. Réforme PIIS : modification de la loi </vt:lpstr>
      <vt:lpstr>2. Réforme PIIS : modification de la loi </vt:lpstr>
      <vt:lpstr>2. Réforme PIIS : arrêté d’exécution</vt:lpstr>
      <vt:lpstr>2. Réforme PIIS : arrêté d’exécution</vt:lpstr>
      <vt:lpstr>2. Réforme PIIS : arrêté d’exécution</vt:lpstr>
      <vt:lpstr>2. Réforme PIIS : arrêté d’exécution</vt:lpstr>
      <vt:lpstr>2. Réforme PIIS : arrêté d’exécution</vt:lpstr>
      <vt:lpstr>2. Réforme PIIS : arrêté d’exécution</vt:lpstr>
      <vt:lpstr>2. Réforme PIIS : arrêté d’exécution</vt:lpstr>
      <vt:lpstr>3. Réforme PIIS : mesures de support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 here your title</dc:title>
  <dc:creator>Wittke Evelyne</dc:creator>
  <cp:lastModifiedBy>Dewulf Jacqueline</cp:lastModifiedBy>
  <cp:revision>335</cp:revision>
  <cp:lastPrinted>2016-06-27T15:47:58Z</cp:lastPrinted>
  <dcterms:created xsi:type="dcterms:W3CDTF">2014-02-19T08:01:47Z</dcterms:created>
  <dcterms:modified xsi:type="dcterms:W3CDTF">2016-06-27T16:01:38Z</dcterms:modified>
</cp:coreProperties>
</file>