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1.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32" r:id="rId4"/>
    <p:sldMasterId id="2147483651" r:id="rId5"/>
    <p:sldMasterId id="2147483706" r:id="rId6"/>
    <p:sldMasterId id="2147483718" r:id="rId7"/>
    <p:sldMasterId id="2147483714" r:id="rId8"/>
    <p:sldMasterId id="2147483654" r:id="rId9"/>
    <p:sldMasterId id="2147483702" r:id="rId10"/>
    <p:sldMasterId id="2147483698" r:id="rId11"/>
    <p:sldMasterId id="2147483662" r:id="rId12"/>
    <p:sldMasterId id="2147483670" r:id="rId13"/>
    <p:sldMasterId id="2147483679" r:id="rId14"/>
    <p:sldMasterId id="2147483694" r:id="rId15"/>
    <p:sldMasterId id="2147483710" r:id="rId16"/>
    <p:sldMasterId id="2147483689" r:id="rId17"/>
    <p:sldMasterId id="2147483722" r:id="rId18"/>
  </p:sldMasterIdLst>
  <p:notesMasterIdLst>
    <p:notesMasterId r:id="rId43"/>
  </p:notesMasterIdLst>
  <p:handoutMasterIdLst>
    <p:handoutMasterId r:id="rId44"/>
  </p:handoutMasterIdLst>
  <p:sldIdLst>
    <p:sldId id="259" r:id="rId19"/>
    <p:sldId id="339" r:id="rId20"/>
    <p:sldId id="346" r:id="rId21"/>
    <p:sldId id="351" r:id="rId22"/>
    <p:sldId id="352" r:id="rId23"/>
    <p:sldId id="308" r:id="rId24"/>
    <p:sldId id="340" r:id="rId25"/>
    <p:sldId id="329" r:id="rId26"/>
    <p:sldId id="343" r:id="rId27"/>
    <p:sldId id="353" r:id="rId28"/>
    <p:sldId id="347" r:id="rId29"/>
    <p:sldId id="357" r:id="rId30"/>
    <p:sldId id="354" r:id="rId31"/>
    <p:sldId id="365" r:id="rId32"/>
    <p:sldId id="369" r:id="rId33"/>
    <p:sldId id="370" r:id="rId34"/>
    <p:sldId id="371" r:id="rId35"/>
    <p:sldId id="367" r:id="rId36"/>
    <p:sldId id="372" r:id="rId37"/>
    <p:sldId id="368" r:id="rId38"/>
    <p:sldId id="358" r:id="rId39"/>
    <p:sldId id="359" r:id="rId40"/>
    <p:sldId id="361" r:id="rId41"/>
    <p:sldId id="360" r:id="rId42"/>
  </p:sldIdLst>
  <p:sldSz cx="9144000" cy="6858000" type="screen4x3"/>
  <p:notesSz cx="6807200" cy="99393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213D4F"/>
    <a:srgbClr val="000000"/>
    <a:srgbClr val="717171"/>
    <a:srgbClr val="595959"/>
    <a:srgbClr val="505150"/>
    <a:srgbClr val="6D6E71"/>
    <a:srgbClr val="275772"/>
    <a:srgbClr val="1413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92" autoAdjust="0"/>
    <p:restoredTop sz="96433" autoAdjust="0"/>
  </p:normalViewPr>
  <p:slideViewPr>
    <p:cSldViewPr snapToGrid="0" snapToObjects="1">
      <p:cViewPr varScale="1">
        <p:scale>
          <a:sx n="118" d="100"/>
          <a:sy n="118" d="100"/>
        </p:scale>
        <p:origin x="1188" y="90"/>
      </p:cViewPr>
      <p:guideLst>
        <p:guide orient="horz" pos="2183"/>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1" d="100"/>
          <a:sy n="61" d="100"/>
        </p:scale>
        <p:origin x="370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4DA5F-A794-45F6-9212-D177F0CA043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nl-BE"/>
        </a:p>
      </dgm:t>
    </dgm:pt>
    <dgm:pt modelId="{67FA9B15-39C6-4C23-B514-6B7DFD36048D}">
      <dgm:prSet phldrT="[Text]" custT="1"/>
      <dgm:spPr>
        <a:xfrm>
          <a:off x="381929" y="131426"/>
          <a:ext cx="5347008" cy="501840"/>
        </a:xfrm>
        <a:prstGeom prst="roundRect">
          <a:avLst/>
        </a:prstGeom>
        <a:solidFill>
          <a:srgbClr val="30537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BE" sz="1400" dirty="0" smtClean="0">
              <a:solidFill>
                <a:sysClr val="window" lastClr="FFFFFF"/>
              </a:solidFill>
              <a:latin typeface="Arial"/>
              <a:ea typeface="+mn-ea"/>
              <a:cs typeface="+mn-cs"/>
            </a:rPr>
            <a:t>11 september 2015</a:t>
          </a:r>
          <a:endParaRPr lang="nl-BE" sz="1400" dirty="0">
            <a:solidFill>
              <a:sysClr val="window" lastClr="FFFFFF"/>
            </a:solidFill>
            <a:latin typeface="Arial"/>
            <a:ea typeface="+mn-ea"/>
            <a:cs typeface="+mn-cs"/>
          </a:endParaRPr>
        </a:p>
      </dgm:t>
    </dgm:pt>
    <dgm:pt modelId="{E2160028-0317-4347-98AF-758FBD4C1F56}" type="parTrans" cxnId="{CFAAFEB5-22E3-4074-A497-76ADF03DE430}">
      <dgm:prSet/>
      <dgm:spPr/>
      <dgm:t>
        <a:bodyPr/>
        <a:lstStyle/>
        <a:p>
          <a:endParaRPr lang="nl-BE" sz="1200"/>
        </a:p>
      </dgm:t>
    </dgm:pt>
    <dgm:pt modelId="{9E3400FA-417F-42AB-8112-25BBC5AE0B24}" type="sibTrans" cxnId="{CFAAFEB5-22E3-4074-A497-76ADF03DE430}">
      <dgm:prSet/>
      <dgm:spPr/>
      <dgm:t>
        <a:bodyPr/>
        <a:lstStyle/>
        <a:p>
          <a:endParaRPr lang="nl-BE" sz="1200"/>
        </a:p>
      </dgm:t>
    </dgm:pt>
    <dgm:pt modelId="{E16B48ED-9114-4369-868A-A86D51EFF362}">
      <dgm:prSet phldrT="[Text]" custT="1"/>
      <dgm:spPr>
        <a:xfrm>
          <a:off x="381929" y="1759346"/>
          <a:ext cx="5347008" cy="501840"/>
        </a:xfrm>
        <a:prstGeom prst="roundRect">
          <a:avLst/>
        </a:prstGeom>
        <a:solidFill>
          <a:srgbClr val="30537D">
            <a:hueOff val="-187736"/>
            <a:satOff val="13164"/>
            <a:lumOff val="18922"/>
            <a:alphaOff val="0"/>
          </a:srgbClr>
        </a:solidFill>
        <a:ln w="25400" cap="flat" cmpd="sng" algn="ctr">
          <a:solidFill>
            <a:sysClr val="window" lastClr="FFFFFF">
              <a:hueOff val="0"/>
              <a:satOff val="0"/>
              <a:lumOff val="0"/>
              <a:alphaOff val="0"/>
            </a:sysClr>
          </a:solidFill>
          <a:prstDash val="solid"/>
        </a:ln>
        <a:effectLst/>
      </dgm:spPr>
      <dgm:t>
        <a:bodyPr/>
        <a:lstStyle/>
        <a:p>
          <a:r>
            <a:rPr lang="nl-BE" sz="1400" dirty="0" smtClean="0">
              <a:solidFill>
                <a:sysClr val="window" lastClr="FFFFFF"/>
              </a:solidFill>
              <a:latin typeface="Arial"/>
              <a:ea typeface="+mn-ea"/>
              <a:cs typeface="+mn-cs"/>
            </a:rPr>
            <a:t>20 oktober 2015</a:t>
          </a:r>
          <a:endParaRPr lang="nl-BE" sz="1400" dirty="0">
            <a:solidFill>
              <a:sysClr val="window" lastClr="FFFFFF"/>
            </a:solidFill>
            <a:latin typeface="Arial"/>
            <a:ea typeface="+mn-ea"/>
            <a:cs typeface="+mn-cs"/>
          </a:endParaRPr>
        </a:p>
      </dgm:t>
    </dgm:pt>
    <dgm:pt modelId="{1A4AF4F4-D3D4-4BDB-9899-FECCA0146286}" type="parTrans" cxnId="{6BD1C7B9-E88A-465B-8C7F-C3BBB0FDEAB2}">
      <dgm:prSet/>
      <dgm:spPr/>
      <dgm:t>
        <a:bodyPr/>
        <a:lstStyle/>
        <a:p>
          <a:endParaRPr lang="nl-BE" sz="1200"/>
        </a:p>
      </dgm:t>
    </dgm:pt>
    <dgm:pt modelId="{CAFE325E-4615-4515-8DF1-37E6CC2A3E96}" type="sibTrans" cxnId="{6BD1C7B9-E88A-465B-8C7F-C3BBB0FDEAB2}">
      <dgm:prSet/>
      <dgm:spPr/>
      <dgm:t>
        <a:bodyPr/>
        <a:lstStyle/>
        <a:p>
          <a:endParaRPr lang="nl-BE" sz="1200"/>
        </a:p>
      </dgm:t>
    </dgm:pt>
    <dgm:pt modelId="{B385DBCC-E869-4A15-ABF5-919D48C98A5E}">
      <dgm:prSet phldrT="[Text]" custT="1"/>
      <dgm:spPr>
        <a:xfrm>
          <a:off x="381929" y="3655016"/>
          <a:ext cx="5347008" cy="501840"/>
        </a:xfrm>
        <a:prstGeom prst="roundRect">
          <a:avLst/>
        </a:prstGeom>
        <a:solidFill>
          <a:srgbClr val="30537D">
            <a:hueOff val="-375471"/>
            <a:satOff val="26328"/>
            <a:lumOff val="37843"/>
            <a:alphaOff val="0"/>
          </a:srgbClr>
        </a:solidFill>
        <a:ln w="25400" cap="flat" cmpd="sng" algn="ctr">
          <a:solidFill>
            <a:sysClr val="window" lastClr="FFFFFF">
              <a:hueOff val="0"/>
              <a:satOff val="0"/>
              <a:lumOff val="0"/>
              <a:alphaOff val="0"/>
            </a:sysClr>
          </a:solidFill>
          <a:prstDash val="solid"/>
        </a:ln>
        <a:effectLst/>
      </dgm:spPr>
      <dgm:t>
        <a:bodyPr/>
        <a:lstStyle/>
        <a:p>
          <a:r>
            <a:rPr lang="nl-BE" sz="1400" dirty="0" smtClean="0">
              <a:solidFill>
                <a:sysClr val="window" lastClr="FFFFFF"/>
              </a:solidFill>
              <a:latin typeface="Arial"/>
              <a:ea typeface="+mn-ea"/>
              <a:cs typeface="+mn-cs"/>
            </a:rPr>
            <a:t>Januari - Februari 2016</a:t>
          </a:r>
          <a:endParaRPr lang="nl-BE" sz="1400" dirty="0">
            <a:solidFill>
              <a:sysClr val="window" lastClr="FFFFFF"/>
            </a:solidFill>
            <a:latin typeface="Arial"/>
            <a:ea typeface="+mn-ea"/>
            <a:cs typeface="+mn-cs"/>
          </a:endParaRPr>
        </a:p>
      </dgm:t>
    </dgm:pt>
    <dgm:pt modelId="{E4CCE583-8D11-4D5B-AEDA-BC38710F8979}" type="parTrans" cxnId="{13CE1044-66CD-493E-AD4D-85D489885EC9}">
      <dgm:prSet/>
      <dgm:spPr/>
      <dgm:t>
        <a:bodyPr/>
        <a:lstStyle/>
        <a:p>
          <a:endParaRPr lang="nl-BE" sz="1200"/>
        </a:p>
      </dgm:t>
    </dgm:pt>
    <dgm:pt modelId="{4EB738F9-1BD8-4C59-84A3-E7D70DFBA37D}" type="sibTrans" cxnId="{13CE1044-66CD-493E-AD4D-85D489885EC9}">
      <dgm:prSet/>
      <dgm:spPr/>
      <dgm:t>
        <a:bodyPr/>
        <a:lstStyle/>
        <a:p>
          <a:endParaRPr lang="nl-BE" sz="1200"/>
        </a:p>
      </dgm:t>
    </dgm:pt>
    <dgm:pt modelId="{562882B3-214C-4BE0-B6FE-28EB4ABE40B0}">
      <dgm:prSet phldrT="[Text]" custT="1"/>
      <dgm:spPr>
        <a:xfrm>
          <a:off x="0" y="2010266"/>
          <a:ext cx="7638584" cy="1552950"/>
        </a:xfrm>
        <a:prstGeom prst="rect">
          <a:avLst/>
        </a:prstGeom>
        <a:solidFill>
          <a:sysClr val="window" lastClr="FFFFFF">
            <a:alpha val="90000"/>
            <a:hueOff val="0"/>
            <a:satOff val="0"/>
            <a:lumOff val="0"/>
            <a:alphaOff val="0"/>
          </a:sysClr>
        </a:solidFill>
        <a:ln w="25400" cap="flat" cmpd="sng" algn="ctr">
          <a:solidFill>
            <a:srgbClr val="30537D">
              <a:hueOff val="-187736"/>
              <a:satOff val="13164"/>
              <a:lumOff val="18922"/>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Mission Statement</a:t>
          </a:r>
          <a:endParaRPr lang="nl-BE" sz="1200" dirty="0">
            <a:solidFill>
              <a:sysClr val="windowText" lastClr="000000">
                <a:hueOff val="0"/>
                <a:satOff val="0"/>
                <a:lumOff val="0"/>
                <a:alphaOff val="0"/>
              </a:sysClr>
            </a:solidFill>
            <a:latin typeface="Arial"/>
            <a:ea typeface="+mn-ea"/>
            <a:cs typeface="+mn-cs"/>
          </a:endParaRPr>
        </a:p>
      </dgm:t>
    </dgm:pt>
    <dgm:pt modelId="{D602D9F2-E4B9-4269-9215-EDFE11D5779F}" type="parTrans" cxnId="{EC4EC099-585E-4651-9211-0B3C2407C2C0}">
      <dgm:prSet/>
      <dgm:spPr/>
      <dgm:t>
        <a:bodyPr/>
        <a:lstStyle/>
        <a:p>
          <a:endParaRPr lang="nl-BE" sz="1200"/>
        </a:p>
      </dgm:t>
    </dgm:pt>
    <dgm:pt modelId="{CB37C1AF-EDB6-476E-9F41-5750BAF8924C}" type="sibTrans" cxnId="{EC4EC099-585E-4651-9211-0B3C2407C2C0}">
      <dgm:prSet/>
      <dgm:spPr/>
      <dgm:t>
        <a:bodyPr/>
        <a:lstStyle/>
        <a:p>
          <a:endParaRPr lang="nl-BE" sz="1200"/>
        </a:p>
      </dgm:t>
    </dgm:pt>
    <dgm:pt modelId="{4B5FAC06-5DB7-413F-86CD-478B5D149BFB}">
      <dgm:prSet phldrT="[Text]" custT="1"/>
      <dgm:spPr>
        <a:xfrm>
          <a:off x="0" y="2010266"/>
          <a:ext cx="7638584" cy="1552950"/>
        </a:xfrm>
        <a:prstGeom prst="rect">
          <a:avLst/>
        </a:prstGeom>
        <a:solidFill>
          <a:sysClr val="window" lastClr="FFFFFF">
            <a:alpha val="90000"/>
            <a:hueOff val="0"/>
            <a:satOff val="0"/>
            <a:lumOff val="0"/>
            <a:alphaOff val="0"/>
          </a:sysClr>
        </a:solidFill>
        <a:ln w="25400" cap="flat" cmpd="sng" algn="ctr">
          <a:solidFill>
            <a:srgbClr val="30537D">
              <a:hueOff val="-187736"/>
              <a:satOff val="13164"/>
              <a:lumOff val="18922"/>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Organisatie: stuur- &amp; coördinatiegroep</a:t>
          </a:r>
          <a:endParaRPr lang="nl-BE" sz="1200" dirty="0">
            <a:solidFill>
              <a:sysClr val="windowText" lastClr="000000">
                <a:hueOff val="0"/>
                <a:satOff val="0"/>
                <a:lumOff val="0"/>
                <a:alphaOff val="0"/>
              </a:sysClr>
            </a:solidFill>
            <a:latin typeface="Arial"/>
            <a:ea typeface="+mn-ea"/>
            <a:cs typeface="+mn-cs"/>
          </a:endParaRPr>
        </a:p>
      </dgm:t>
    </dgm:pt>
    <dgm:pt modelId="{C522C0EF-0668-4460-8F55-9DAE11F87005}" type="parTrans" cxnId="{511BBD5E-9999-4E60-9ABD-6F29806E4354}">
      <dgm:prSet/>
      <dgm:spPr/>
      <dgm:t>
        <a:bodyPr/>
        <a:lstStyle/>
        <a:p>
          <a:endParaRPr lang="nl-BE" sz="1200"/>
        </a:p>
      </dgm:t>
    </dgm:pt>
    <dgm:pt modelId="{CAEBC203-9783-4DD9-AD71-C9A995A45A4F}" type="sibTrans" cxnId="{511BBD5E-9999-4E60-9ABD-6F29806E4354}">
      <dgm:prSet/>
      <dgm:spPr/>
      <dgm:t>
        <a:bodyPr/>
        <a:lstStyle/>
        <a:p>
          <a:endParaRPr lang="nl-BE" sz="1200"/>
        </a:p>
      </dgm:t>
    </dgm:pt>
    <dgm:pt modelId="{F1CEC527-6C4C-4EB0-AE7B-EA48E11301CA}">
      <dgm:prSet phldrT="[Text]" custT="1"/>
      <dgm:spPr>
        <a:xfrm>
          <a:off x="0" y="2010266"/>
          <a:ext cx="7638584" cy="1552950"/>
        </a:xfrm>
        <a:prstGeom prst="rect">
          <a:avLst/>
        </a:prstGeom>
        <a:solidFill>
          <a:sysClr val="window" lastClr="FFFFFF">
            <a:alpha val="90000"/>
            <a:hueOff val="0"/>
            <a:satOff val="0"/>
            <a:lumOff val="0"/>
            <a:alphaOff val="0"/>
          </a:sysClr>
        </a:solidFill>
        <a:ln w="25400" cap="flat" cmpd="sng" algn="ctr">
          <a:solidFill>
            <a:srgbClr val="30537D">
              <a:hueOff val="-187736"/>
              <a:satOff val="13164"/>
              <a:lumOff val="18922"/>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Presentatie veldonderzoek</a:t>
          </a:r>
          <a:endParaRPr lang="nl-BE" sz="1200" dirty="0">
            <a:solidFill>
              <a:sysClr val="windowText" lastClr="000000">
                <a:hueOff val="0"/>
                <a:satOff val="0"/>
                <a:lumOff val="0"/>
                <a:alphaOff val="0"/>
              </a:sysClr>
            </a:solidFill>
            <a:latin typeface="Arial"/>
            <a:ea typeface="+mn-ea"/>
            <a:cs typeface="+mn-cs"/>
          </a:endParaRPr>
        </a:p>
      </dgm:t>
    </dgm:pt>
    <dgm:pt modelId="{22C965EF-3C66-4B24-BBA0-EC6349A2ABC9}" type="parTrans" cxnId="{DEA3BCCD-828B-4CBD-8648-A70FE41F0D4C}">
      <dgm:prSet/>
      <dgm:spPr/>
      <dgm:t>
        <a:bodyPr/>
        <a:lstStyle/>
        <a:p>
          <a:endParaRPr lang="nl-BE" sz="1200"/>
        </a:p>
      </dgm:t>
    </dgm:pt>
    <dgm:pt modelId="{FDE61993-1EC8-4F68-9669-381A2D2DE27A}" type="sibTrans" cxnId="{DEA3BCCD-828B-4CBD-8648-A70FE41F0D4C}">
      <dgm:prSet/>
      <dgm:spPr/>
      <dgm:t>
        <a:bodyPr/>
        <a:lstStyle/>
        <a:p>
          <a:endParaRPr lang="nl-BE" sz="1200"/>
        </a:p>
      </dgm:t>
    </dgm:pt>
    <dgm:pt modelId="{1333DB73-CD1A-4930-913B-CF30DC681B71}">
      <dgm:prSet phldrT="[Text]" custT="1"/>
      <dgm:spPr>
        <a:xfrm>
          <a:off x="0" y="2010266"/>
          <a:ext cx="7638584" cy="1552950"/>
        </a:xfrm>
        <a:prstGeom prst="rect">
          <a:avLst/>
        </a:prstGeom>
        <a:solidFill>
          <a:sysClr val="window" lastClr="FFFFFF">
            <a:alpha val="90000"/>
            <a:hueOff val="0"/>
            <a:satOff val="0"/>
            <a:lumOff val="0"/>
            <a:alphaOff val="0"/>
          </a:sysClr>
        </a:solidFill>
        <a:ln w="25400" cap="flat" cmpd="sng" algn="ctr">
          <a:solidFill>
            <a:srgbClr val="30537D">
              <a:hueOff val="-187736"/>
              <a:satOff val="13164"/>
              <a:lumOff val="18922"/>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Voorstel clusterwerking</a:t>
          </a:r>
          <a:endParaRPr lang="nl-BE" sz="1200" dirty="0">
            <a:solidFill>
              <a:sysClr val="windowText" lastClr="000000">
                <a:hueOff val="0"/>
                <a:satOff val="0"/>
                <a:lumOff val="0"/>
                <a:alphaOff val="0"/>
              </a:sysClr>
            </a:solidFill>
            <a:latin typeface="Arial"/>
            <a:ea typeface="+mn-ea"/>
            <a:cs typeface="+mn-cs"/>
          </a:endParaRPr>
        </a:p>
      </dgm:t>
    </dgm:pt>
    <dgm:pt modelId="{3B369D51-AC32-4E0C-8337-A9BCCFDFC90C}" type="parTrans" cxnId="{C7FC6403-4B71-40A9-8889-720F593F3352}">
      <dgm:prSet/>
      <dgm:spPr/>
      <dgm:t>
        <a:bodyPr/>
        <a:lstStyle/>
        <a:p>
          <a:endParaRPr lang="nl-BE" sz="1200"/>
        </a:p>
      </dgm:t>
    </dgm:pt>
    <dgm:pt modelId="{FF0A4CD2-4277-44CA-A106-94A9AC3713C0}" type="sibTrans" cxnId="{C7FC6403-4B71-40A9-8889-720F593F3352}">
      <dgm:prSet/>
      <dgm:spPr/>
      <dgm:t>
        <a:bodyPr/>
        <a:lstStyle/>
        <a:p>
          <a:endParaRPr lang="nl-BE" sz="1200"/>
        </a:p>
      </dgm:t>
    </dgm:pt>
    <dgm:pt modelId="{3456CE9C-0263-4D9D-8610-7A76DF0ECFF5}">
      <dgm:prSet phldrT="[Text]" custT="1"/>
      <dgm:spPr>
        <a:xfrm>
          <a:off x="0" y="382346"/>
          <a:ext cx="7638584" cy="1285200"/>
        </a:xfrm>
        <a:prstGeom prst="rect">
          <a:avLst/>
        </a:prstGeom>
        <a:solidFill>
          <a:sysClr val="window" lastClr="FFFFFF">
            <a:alpha val="90000"/>
            <a:hueOff val="0"/>
            <a:satOff val="0"/>
            <a:lumOff val="0"/>
            <a:alphaOff val="0"/>
          </a:sysClr>
        </a:solidFill>
        <a:ln w="25400" cap="flat" cmpd="sng" algn="ctr">
          <a:solidFill>
            <a:srgbClr val="30537D">
              <a:hueOff val="0"/>
              <a:satOff val="0"/>
              <a:lumOff val="0"/>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Kick-off</a:t>
          </a:r>
          <a:endParaRPr lang="nl-BE" sz="1200" dirty="0">
            <a:solidFill>
              <a:sysClr val="windowText" lastClr="000000">
                <a:hueOff val="0"/>
                <a:satOff val="0"/>
                <a:lumOff val="0"/>
                <a:alphaOff val="0"/>
              </a:sysClr>
            </a:solidFill>
            <a:latin typeface="Arial"/>
            <a:ea typeface="+mn-ea"/>
            <a:cs typeface="+mn-cs"/>
          </a:endParaRPr>
        </a:p>
      </dgm:t>
    </dgm:pt>
    <dgm:pt modelId="{927728EC-5E66-4C6D-9F9E-CEE608FF3D46}" type="parTrans" cxnId="{B3FE2A20-5B86-4218-809A-BD4FC7422B19}">
      <dgm:prSet/>
      <dgm:spPr/>
      <dgm:t>
        <a:bodyPr/>
        <a:lstStyle/>
        <a:p>
          <a:endParaRPr lang="nl-BE" sz="1200"/>
        </a:p>
      </dgm:t>
    </dgm:pt>
    <dgm:pt modelId="{D14AC17D-D0D1-4C4E-96C2-A72A32B587C6}" type="sibTrans" cxnId="{B3FE2A20-5B86-4218-809A-BD4FC7422B19}">
      <dgm:prSet/>
      <dgm:spPr/>
      <dgm:t>
        <a:bodyPr/>
        <a:lstStyle/>
        <a:p>
          <a:endParaRPr lang="nl-BE" sz="1200"/>
        </a:p>
      </dgm:t>
    </dgm:pt>
    <dgm:pt modelId="{DD6035CA-94C1-4956-8C90-C78E5FF62465}">
      <dgm:prSet phldrT="[Text]" custT="1"/>
      <dgm:spPr>
        <a:xfrm>
          <a:off x="0" y="382346"/>
          <a:ext cx="7638584" cy="1285200"/>
        </a:xfrm>
        <a:prstGeom prst="rect">
          <a:avLst/>
        </a:prstGeom>
        <a:solidFill>
          <a:sysClr val="window" lastClr="FFFFFF">
            <a:alpha val="90000"/>
            <a:hueOff val="0"/>
            <a:satOff val="0"/>
            <a:lumOff val="0"/>
            <a:alphaOff val="0"/>
          </a:sysClr>
        </a:solidFill>
        <a:ln w="25400" cap="flat" cmpd="sng" algn="ctr">
          <a:solidFill>
            <a:srgbClr val="30537D">
              <a:hueOff val="0"/>
              <a:satOff val="0"/>
              <a:lumOff val="0"/>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Kennismaking en ronde tafel</a:t>
          </a:r>
          <a:endParaRPr lang="nl-BE" sz="1200" dirty="0">
            <a:solidFill>
              <a:sysClr val="windowText" lastClr="000000">
                <a:hueOff val="0"/>
                <a:satOff val="0"/>
                <a:lumOff val="0"/>
                <a:alphaOff val="0"/>
              </a:sysClr>
            </a:solidFill>
            <a:latin typeface="Arial"/>
            <a:ea typeface="+mn-ea"/>
            <a:cs typeface="+mn-cs"/>
          </a:endParaRPr>
        </a:p>
      </dgm:t>
    </dgm:pt>
    <dgm:pt modelId="{6CD3BEAD-5943-475E-B604-E6AA749AC95A}" type="parTrans" cxnId="{F9F9B24C-2D8B-4C8F-B194-F65C16ED1E6A}">
      <dgm:prSet/>
      <dgm:spPr/>
      <dgm:t>
        <a:bodyPr/>
        <a:lstStyle/>
        <a:p>
          <a:endParaRPr lang="nl-BE" sz="1200"/>
        </a:p>
      </dgm:t>
    </dgm:pt>
    <dgm:pt modelId="{C4207097-27CC-4FE5-87C4-E44A705D579E}" type="sibTrans" cxnId="{F9F9B24C-2D8B-4C8F-B194-F65C16ED1E6A}">
      <dgm:prSet/>
      <dgm:spPr/>
      <dgm:t>
        <a:bodyPr/>
        <a:lstStyle/>
        <a:p>
          <a:endParaRPr lang="nl-BE" sz="1200"/>
        </a:p>
      </dgm:t>
    </dgm:pt>
    <dgm:pt modelId="{54839AC5-123C-4462-AC43-92ED1CA294A5}">
      <dgm:prSet phldrT="[Text]" custT="1"/>
      <dgm:spPr>
        <a:xfrm>
          <a:off x="0" y="3905936"/>
          <a:ext cx="7638584" cy="990675"/>
        </a:xfrm>
        <a:prstGeom prst="rect">
          <a:avLst/>
        </a:prstGeom>
        <a:solidFill>
          <a:sysClr val="window" lastClr="FFFFFF">
            <a:alpha val="90000"/>
            <a:hueOff val="0"/>
            <a:satOff val="0"/>
            <a:lumOff val="0"/>
            <a:alphaOff val="0"/>
          </a:sysClr>
        </a:solidFill>
        <a:ln w="25400" cap="flat" cmpd="sng" algn="ctr">
          <a:solidFill>
            <a:srgbClr val="30537D">
              <a:hueOff val="-375471"/>
              <a:satOff val="26328"/>
              <a:lumOff val="37843"/>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Eerste </a:t>
          </a:r>
          <a:r>
            <a:rPr lang="nl-BE" sz="1200" dirty="0" err="1" smtClean="0">
              <a:solidFill>
                <a:sysClr val="windowText" lastClr="000000">
                  <a:hueOff val="0"/>
                  <a:satOff val="0"/>
                  <a:lumOff val="0"/>
                  <a:alphaOff val="0"/>
                </a:sysClr>
              </a:solidFill>
              <a:latin typeface="Arial"/>
              <a:ea typeface="+mn-ea"/>
              <a:cs typeface="+mn-cs"/>
            </a:rPr>
            <a:t>clusterwerkgroepvergaderingen</a:t>
          </a:r>
          <a:endParaRPr lang="nl-BE" sz="1200" dirty="0">
            <a:solidFill>
              <a:sysClr val="windowText" lastClr="000000">
                <a:hueOff val="0"/>
                <a:satOff val="0"/>
                <a:lumOff val="0"/>
                <a:alphaOff val="0"/>
              </a:sysClr>
            </a:solidFill>
            <a:latin typeface="Arial"/>
            <a:ea typeface="+mn-ea"/>
            <a:cs typeface="+mn-cs"/>
          </a:endParaRPr>
        </a:p>
      </dgm:t>
    </dgm:pt>
    <dgm:pt modelId="{B6517AE2-3745-4FB0-B6C2-F1A27DBF49F8}" type="parTrans" cxnId="{315A4259-055C-4BA5-9BEC-0CAB865916EE}">
      <dgm:prSet/>
      <dgm:spPr/>
      <dgm:t>
        <a:bodyPr/>
        <a:lstStyle/>
        <a:p>
          <a:endParaRPr lang="nl-BE" sz="1200"/>
        </a:p>
      </dgm:t>
    </dgm:pt>
    <dgm:pt modelId="{3B807538-B549-4907-AFB7-9EE3DFD9F41B}" type="sibTrans" cxnId="{315A4259-055C-4BA5-9BEC-0CAB865916EE}">
      <dgm:prSet/>
      <dgm:spPr/>
      <dgm:t>
        <a:bodyPr/>
        <a:lstStyle/>
        <a:p>
          <a:endParaRPr lang="nl-BE" sz="1200"/>
        </a:p>
      </dgm:t>
    </dgm:pt>
    <dgm:pt modelId="{6D5B7BE7-2253-44B5-992B-03920FB864F5}">
      <dgm:prSet phldrT="[Text]" custT="1"/>
      <dgm:spPr>
        <a:xfrm>
          <a:off x="0" y="382346"/>
          <a:ext cx="7638584" cy="1285200"/>
        </a:xfrm>
        <a:prstGeom prst="rect">
          <a:avLst/>
        </a:prstGeom>
        <a:solidFill>
          <a:sysClr val="window" lastClr="FFFFFF">
            <a:alpha val="90000"/>
            <a:hueOff val="0"/>
            <a:satOff val="0"/>
            <a:lumOff val="0"/>
            <a:alphaOff val="0"/>
          </a:sysClr>
        </a:solidFill>
        <a:ln w="25400" cap="flat" cmpd="sng" algn="ctr">
          <a:solidFill>
            <a:srgbClr val="30537D">
              <a:hueOff val="0"/>
              <a:satOff val="0"/>
              <a:lumOff val="0"/>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VBO 14-puntenplan</a:t>
          </a:r>
          <a:endParaRPr lang="nl-BE" sz="1200" dirty="0">
            <a:solidFill>
              <a:sysClr val="windowText" lastClr="000000">
                <a:hueOff val="0"/>
                <a:satOff val="0"/>
                <a:lumOff val="0"/>
                <a:alphaOff val="0"/>
              </a:sysClr>
            </a:solidFill>
            <a:latin typeface="Arial"/>
            <a:ea typeface="+mn-ea"/>
            <a:cs typeface="+mn-cs"/>
          </a:endParaRPr>
        </a:p>
      </dgm:t>
    </dgm:pt>
    <dgm:pt modelId="{0422FCA9-0181-4830-B26D-54C3AC03143D}" type="parTrans" cxnId="{8F28D0B9-9621-472E-82A8-1E81A9F35779}">
      <dgm:prSet/>
      <dgm:spPr/>
      <dgm:t>
        <a:bodyPr/>
        <a:lstStyle/>
        <a:p>
          <a:endParaRPr lang="nl-BE" sz="1200"/>
        </a:p>
      </dgm:t>
    </dgm:pt>
    <dgm:pt modelId="{CA30E733-6416-4748-B736-9289C8D51226}" type="sibTrans" cxnId="{8F28D0B9-9621-472E-82A8-1E81A9F35779}">
      <dgm:prSet/>
      <dgm:spPr/>
      <dgm:t>
        <a:bodyPr/>
        <a:lstStyle/>
        <a:p>
          <a:endParaRPr lang="nl-BE" sz="1200"/>
        </a:p>
      </dgm:t>
    </dgm:pt>
    <dgm:pt modelId="{351988E4-8C97-494C-B12A-76A562E79495}">
      <dgm:prSet phldrT="[Text]" custT="1"/>
      <dgm:spPr>
        <a:xfrm>
          <a:off x="0" y="3905936"/>
          <a:ext cx="7638584" cy="990675"/>
        </a:xfrm>
        <a:prstGeom prst="rect">
          <a:avLst/>
        </a:prstGeom>
        <a:solidFill>
          <a:sysClr val="window" lastClr="FFFFFF">
            <a:alpha val="90000"/>
            <a:hueOff val="0"/>
            <a:satOff val="0"/>
            <a:lumOff val="0"/>
            <a:alphaOff val="0"/>
          </a:sysClr>
        </a:solidFill>
        <a:ln w="25400" cap="flat" cmpd="sng" algn="ctr">
          <a:solidFill>
            <a:srgbClr val="30537D">
              <a:hueOff val="-375471"/>
              <a:satOff val="26328"/>
              <a:lumOff val="37843"/>
              <a:alphaOff val="0"/>
            </a:srgbClr>
          </a:solidFill>
          <a:prstDash val="solid"/>
        </a:ln>
        <a:effectLst/>
      </dgm:spPr>
      <dgm:t>
        <a:bodyPr/>
        <a:lstStyle/>
        <a:p>
          <a:r>
            <a:rPr lang="nl-BE" sz="1200" dirty="0" err="1" smtClean="0">
              <a:solidFill>
                <a:sysClr val="windowText" lastClr="000000">
                  <a:hueOff val="0"/>
                  <a:satOff val="0"/>
                  <a:lumOff val="0"/>
                  <a:alphaOff val="0"/>
                </a:sysClr>
              </a:solidFill>
              <a:latin typeface="Arial"/>
              <a:ea typeface="+mn-ea"/>
              <a:cs typeface="+mn-cs"/>
            </a:rPr>
            <a:t>Contactnames</a:t>
          </a:r>
          <a:r>
            <a:rPr lang="nl-BE" sz="1200" dirty="0" smtClean="0">
              <a:solidFill>
                <a:sysClr val="windowText" lastClr="000000">
                  <a:hueOff val="0"/>
                  <a:satOff val="0"/>
                  <a:lumOff val="0"/>
                  <a:alphaOff val="0"/>
                </a:sysClr>
              </a:solidFill>
              <a:latin typeface="Arial"/>
              <a:ea typeface="+mn-ea"/>
              <a:cs typeface="+mn-cs"/>
            </a:rPr>
            <a:t> met politieke overheden</a:t>
          </a:r>
          <a:endParaRPr lang="nl-BE" sz="1200" dirty="0">
            <a:solidFill>
              <a:sysClr val="windowText" lastClr="000000">
                <a:hueOff val="0"/>
                <a:satOff val="0"/>
                <a:lumOff val="0"/>
                <a:alphaOff val="0"/>
              </a:sysClr>
            </a:solidFill>
            <a:latin typeface="Arial"/>
            <a:ea typeface="+mn-ea"/>
            <a:cs typeface="+mn-cs"/>
          </a:endParaRPr>
        </a:p>
      </dgm:t>
    </dgm:pt>
    <dgm:pt modelId="{45C34E99-7CE3-4455-AA92-70648E55E1C6}" type="parTrans" cxnId="{ADE04201-8959-456E-97A6-CEE0E385F988}">
      <dgm:prSet/>
      <dgm:spPr/>
      <dgm:t>
        <a:bodyPr/>
        <a:lstStyle/>
        <a:p>
          <a:endParaRPr lang="nl-BE" sz="1200"/>
        </a:p>
      </dgm:t>
    </dgm:pt>
    <dgm:pt modelId="{38D71480-5FC9-407A-9FBA-036BCF49F93E}" type="sibTrans" cxnId="{ADE04201-8959-456E-97A6-CEE0E385F988}">
      <dgm:prSet/>
      <dgm:spPr/>
      <dgm:t>
        <a:bodyPr/>
        <a:lstStyle/>
        <a:p>
          <a:endParaRPr lang="nl-BE" sz="1200"/>
        </a:p>
      </dgm:t>
    </dgm:pt>
    <dgm:pt modelId="{42651362-C34D-4A87-A432-6002AC406391}" type="pres">
      <dgm:prSet presAssocID="{54D4DA5F-A794-45F6-9212-D177F0CA0437}" presName="linear" presStyleCnt="0">
        <dgm:presLayoutVars>
          <dgm:dir/>
          <dgm:animLvl val="lvl"/>
          <dgm:resizeHandles val="exact"/>
        </dgm:presLayoutVars>
      </dgm:prSet>
      <dgm:spPr/>
      <dgm:t>
        <a:bodyPr/>
        <a:lstStyle/>
        <a:p>
          <a:endParaRPr lang="nl-BE"/>
        </a:p>
      </dgm:t>
    </dgm:pt>
    <dgm:pt modelId="{DD69AB8A-3BC8-4916-9566-C3054CFDBAF0}" type="pres">
      <dgm:prSet presAssocID="{67FA9B15-39C6-4C23-B514-6B7DFD36048D}" presName="parentLin" presStyleCnt="0"/>
      <dgm:spPr/>
    </dgm:pt>
    <dgm:pt modelId="{F9F6D9FA-4D4E-4799-8B10-6A8BE7989FAB}" type="pres">
      <dgm:prSet presAssocID="{67FA9B15-39C6-4C23-B514-6B7DFD36048D}" presName="parentLeftMargin" presStyleLbl="node1" presStyleIdx="0" presStyleCnt="3"/>
      <dgm:spPr/>
      <dgm:t>
        <a:bodyPr/>
        <a:lstStyle/>
        <a:p>
          <a:endParaRPr lang="nl-BE"/>
        </a:p>
      </dgm:t>
    </dgm:pt>
    <dgm:pt modelId="{1649CA59-99B2-4BA1-A7C3-39F91197662E}" type="pres">
      <dgm:prSet presAssocID="{67FA9B15-39C6-4C23-B514-6B7DFD36048D}" presName="parentText" presStyleLbl="node1" presStyleIdx="0" presStyleCnt="3">
        <dgm:presLayoutVars>
          <dgm:chMax val="0"/>
          <dgm:bulletEnabled val="1"/>
        </dgm:presLayoutVars>
      </dgm:prSet>
      <dgm:spPr/>
      <dgm:t>
        <a:bodyPr/>
        <a:lstStyle/>
        <a:p>
          <a:endParaRPr lang="nl-BE"/>
        </a:p>
      </dgm:t>
    </dgm:pt>
    <dgm:pt modelId="{147DC778-D6FB-41C3-ABCF-103E45DC5E3D}" type="pres">
      <dgm:prSet presAssocID="{67FA9B15-39C6-4C23-B514-6B7DFD36048D}" presName="negativeSpace" presStyleCnt="0"/>
      <dgm:spPr/>
    </dgm:pt>
    <dgm:pt modelId="{3F59AD17-D6C9-4B22-9E35-6C9EAE088A40}" type="pres">
      <dgm:prSet presAssocID="{67FA9B15-39C6-4C23-B514-6B7DFD36048D}" presName="childText" presStyleLbl="conFgAcc1" presStyleIdx="0" presStyleCnt="3">
        <dgm:presLayoutVars>
          <dgm:bulletEnabled val="1"/>
        </dgm:presLayoutVars>
      </dgm:prSet>
      <dgm:spPr/>
      <dgm:t>
        <a:bodyPr/>
        <a:lstStyle/>
        <a:p>
          <a:endParaRPr lang="nl-BE"/>
        </a:p>
      </dgm:t>
    </dgm:pt>
    <dgm:pt modelId="{4A8CAB27-A37B-40B5-B9FE-682AD7C042B9}" type="pres">
      <dgm:prSet presAssocID="{9E3400FA-417F-42AB-8112-25BBC5AE0B24}" presName="spaceBetweenRectangles" presStyleCnt="0"/>
      <dgm:spPr/>
    </dgm:pt>
    <dgm:pt modelId="{8E5C4CB2-7FEA-4A5B-BBF7-B550774B070F}" type="pres">
      <dgm:prSet presAssocID="{E16B48ED-9114-4369-868A-A86D51EFF362}" presName="parentLin" presStyleCnt="0"/>
      <dgm:spPr/>
    </dgm:pt>
    <dgm:pt modelId="{BC8CA4A5-FBC0-4795-A9DF-C638930A68AB}" type="pres">
      <dgm:prSet presAssocID="{E16B48ED-9114-4369-868A-A86D51EFF362}" presName="parentLeftMargin" presStyleLbl="node1" presStyleIdx="0" presStyleCnt="3"/>
      <dgm:spPr/>
      <dgm:t>
        <a:bodyPr/>
        <a:lstStyle/>
        <a:p>
          <a:endParaRPr lang="nl-BE"/>
        </a:p>
      </dgm:t>
    </dgm:pt>
    <dgm:pt modelId="{520BF551-E45B-4A67-A8FA-B59C35AE6240}" type="pres">
      <dgm:prSet presAssocID="{E16B48ED-9114-4369-868A-A86D51EFF362}" presName="parentText" presStyleLbl="node1" presStyleIdx="1" presStyleCnt="3">
        <dgm:presLayoutVars>
          <dgm:chMax val="0"/>
          <dgm:bulletEnabled val="1"/>
        </dgm:presLayoutVars>
      </dgm:prSet>
      <dgm:spPr/>
      <dgm:t>
        <a:bodyPr/>
        <a:lstStyle/>
        <a:p>
          <a:endParaRPr lang="nl-BE"/>
        </a:p>
      </dgm:t>
    </dgm:pt>
    <dgm:pt modelId="{7F5B9370-6157-48A8-A804-D18DF8010961}" type="pres">
      <dgm:prSet presAssocID="{E16B48ED-9114-4369-868A-A86D51EFF362}" presName="negativeSpace" presStyleCnt="0"/>
      <dgm:spPr/>
    </dgm:pt>
    <dgm:pt modelId="{329776D1-CF8A-45C2-8276-26114A4D1AD6}" type="pres">
      <dgm:prSet presAssocID="{E16B48ED-9114-4369-868A-A86D51EFF362}" presName="childText" presStyleLbl="conFgAcc1" presStyleIdx="1" presStyleCnt="3">
        <dgm:presLayoutVars>
          <dgm:bulletEnabled val="1"/>
        </dgm:presLayoutVars>
      </dgm:prSet>
      <dgm:spPr/>
      <dgm:t>
        <a:bodyPr/>
        <a:lstStyle/>
        <a:p>
          <a:endParaRPr lang="nl-BE"/>
        </a:p>
      </dgm:t>
    </dgm:pt>
    <dgm:pt modelId="{BF7AE727-27FE-43F3-9B73-21E9D5D2F1F9}" type="pres">
      <dgm:prSet presAssocID="{CAFE325E-4615-4515-8DF1-37E6CC2A3E96}" presName="spaceBetweenRectangles" presStyleCnt="0"/>
      <dgm:spPr/>
    </dgm:pt>
    <dgm:pt modelId="{9F37008B-D068-4237-A4F5-8B8E0F2A6730}" type="pres">
      <dgm:prSet presAssocID="{B385DBCC-E869-4A15-ABF5-919D48C98A5E}" presName="parentLin" presStyleCnt="0"/>
      <dgm:spPr/>
    </dgm:pt>
    <dgm:pt modelId="{107F29F1-37C9-475C-8EDB-5C59DCE3C076}" type="pres">
      <dgm:prSet presAssocID="{B385DBCC-E869-4A15-ABF5-919D48C98A5E}" presName="parentLeftMargin" presStyleLbl="node1" presStyleIdx="1" presStyleCnt="3"/>
      <dgm:spPr/>
      <dgm:t>
        <a:bodyPr/>
        <a:lstStyle/>
        <a:p>
          <a:endParaRPr lang="nl-BE"/>
        </a:p>
      </dgm:t>
    </dgm:pt>
    <dgm:pt modelId="{B8AEC67A-1F5A-43DD-B4F5-9CFCB5962317}" type="pres">
      <dgm:prSet presAssocID="{B385DBCC-E869-4A15-ABF5-919D48C98A5E}" presName="parentText" presStyleLbl="node1" presStyleIdx="2" presStyleCnt="3">
        <dgm:presLayoutVars>
          <dgm:chMax val="0"/>
          <dgm:bulletEnabled val="1"/>
        </dgm:presLayoutVars>
      </dgm:prSet>
      <dgm:spPr/>
      <dgm:t>
        <a:bodyPr/>
        <a:lstStyle/>
        <a:p>
          <a:endParaRPr lang="nl-BE"/>
        </a:p>
      </dgm:t>
    </dgm:pt>
    <dgm:pt modelId="{70CC5CB1-064B-4EAD-9961-ABA350FDB849}" type="pres">
      <dgm:prSet presAssocID="{B385DBCC-E869-4A15-ABF5-919D48C98A5E}" presName="negativeSpace" presStyleCnt="0"/>
      <dgm:spPr/>
    </dgm:pt>
    <dgm:pt modelId="{F7B90F98-9802-4F5B-8B47-FB0EB1EC930B}" type="pres">
      <dgm:prSet presAssocID="{B385DBCC-E869-4A15-ABF5-919D48C98A5E}" presName="childText" presStyleLbl="conFgAcc1" presStyleIdx="2" presStyleCnt="3">
        <dgm:presLayoutVars>
          <dgm:bulletEnabled val="1"/>
        </dgm:presLayoutVars>
      </dgm:prSet>
      <dgm:spPr/>
      <dgm:t>
        <a:bodyPr/>
        <a:lstStyle/>
        <a:p>
          <a:endParaRPr lang="nl-BE"/>
        </a:p>
      </dgm:t>
    </dgm:pt>
  </dgm:ptLst>
  <dgm:cxnLst>
    <dgm:cxn modelId="{C18146B1-4C50-46AF-BCE1-A979BD951161}" type="presOf" srcId="{6D5B7BE7-2253-44B5-992B-03920FB864F5}" destId="{3F59AD17-D6C9-4B22-9E35-6C9EAE088A40}" srcOrd="0" destOrd="2" presId="urn:microsoft.com/office/officeart/2005/8/layout/list1"/>
    <dgm:cxn modelId="{315A4259-055C-4BA5-9BEC-0CAB865916EE}" srcId="{B385DBCC-E869-4A15-ABF5-919D48C98A5E}" destId="{54839AC5-123C-4462-AC43-92ED1CA294A5}" srcOrd="0" destOrd="0" parTransId="{B6517AE2-3745-4FB0-B6C2-F1A27DBF49F8}" sibTransId="{3B807538-B549-4907-AFB7-9EE3DFD9F41B}"/>
    <dgm:cxn modelId="{8F28D0B9-9621-472E-82A8-1E81A9F35779}" srcId="{67FA9B15-39C6-4C23-B514-6B7DFD36048D}" destId="{6D5B7BE7-2253-44B5-992B-03920FB864F5}" srcOrd="2" destOrd="0" parTransId="{0422FCA9-0181-4830-B26D-54C3AC03143D}" sibTransId="{CA30E733-6416-4748-B736-9289C8D51226}"/>
    <dgm:cxn modelId="{2C0D7DCE-51C6-49F0-A079-D440FCBFDA5B}" type="presOf" srcId="{3456CE9C-0263-4D9D-8610-7A76DF0ECFF5}" destId="{3F59AD17-D6C9-4B22-9E35-6C9EAE088A40}" srcOrd="0" destOrd="0" presId="urn:microsoft.com/office/officeart/2005/8/layout/list1"/>
    <dgm:cxn modelId="{511BBD5E-9999-4E60-9ABD-6F29806E4354}" srcId="{E16B48ED-9114-4369-868A-A86D51EFF362}" destId="{4B5FAC06-5DB7-413F-86CD-478B5D149BFB}" srcOrd="1" destOrd="0" parTransId="{C522C0EF-0668-4460-8F55-9DAE11F87005}" sibTransId="{CAEBC203-9783-4DD9-AD71-C9A995A45A4F}"/>
    <dgm:cxn modelId="{D852E02F-CCAC-4F3A-812A-D3021CAB948B}" type="presOf" srcId="{351988E4-8C97-494C-B12A-76A562E79495}" destId="{F7B90F98-9802-4F5B-8B47-FB0EB1EC930B}" srcOrd="0" destOrd="1" presId="urn:microsoft.com/office/officeart/2005/8/layout/list1"/>
    <dgm:cxn modelId="{65EF8BB5-D3F9-4D34-836C-19E76EFA649B}" type="presOf" srcId="{DD6035CA-94C1-4956-8C90-C78E5FF62465}" destId="{3F59AD17-D6C9-4B22-9E35-6C9EAE088A40}" srcOrd="0" destOrd="1" presId="urn:microsoft.com/office/officeart/2005/8/layout/list1"/>
    <dgm:cxn modelId="{5123BE74-D5A9-4D7A-9A55-85EE141EFC52}" type="presOf" srcId="{B385DBCC-E869-4A15-ABF5-919D48C98A5E}" destId="{107F29F1-37C9-475C-8EDB-5C59DCE3C076}" srcOrd="0" destOrd="0" presId="urn:microsoft.com/office/officeart/2005/8/layout/list1"/>
    <dgm:cxn modelId="{6BD1C7B9-E88A-465B-8C7F-C3BBB0FDEAB2}" srcId="{54D4DA5F-A794-45F6-9212-D177F0CA0437}" destId="{E16B48ED-9114-4369-868A-A86D51EFF362}" srcOrd="1" destOrd="0" parTransId="{1A4AF4F4-D3D4-4BDB-9899-FECCA0146286}" sibTransId="{CAFE325E-4615-4515-8DF1-37E6CC2A3E96}"/>
    <dgm:cxn modelId="{EC4EC099-585E-4651-9211-0B3C2407C2C0}" srcId="{E16B48ED-9114-4369-868A-A86D51EFF362}" destId="{562882B3-214C-4BE0-B6FE-28EB4ABE40B0}" srcOrd="0" destOrd="0" parTransId="{D602D9F2-E4B9-4269-9215-EDFE11D5779F}" sibTransId="{CB37C1AF-EDB6-476E-9F41-5750BAF8924C}"/>
    <dgm:cxn modelId="{890FCBDB-26C0-4CE5-B85B-5FD810DBFA9F}" type="presOf" srcId="{54D4DA5F-A794-45F6-9212-D177F0CA0437}" destId="{42651362-C34D-4A87-A432-6002AC406391}" srcOrd="0" destOrd="0" presId="urn:microsoft.com/office/officeart/2005/8/layout/list1"/>
    <dgm:cxn modelId="{364C76CA-4EC6-4641-9BE5-B65CBBBAB729}" type="presOf" srcId="{B385DBCC-E869-4A15-ABF5-919D48C98A5E}" destId="{B8AEC67A-1F5A-43DD-B4F5-9CFCB5962317}" srcOrd="1" destOrd="0" presId="urn:microsoft.com/office/officeart/2005/8/layout/list1"/>
    <dgm:cxn modelId="{EAAF9306-B8C2-40B1-AB0C-1968C02BA0D5}" type="presOf" srcId="{E16B48ED-9114-4369-868A-A86D51EFF362}" destId="{520BF551-E45B-4A67-A8FA-B59C35AE6240}" srcOrd="1" destOrd="0" presId="urn:microsoft.com/office/officeart/2005/8/layout/list1"/>
    <dgm:cxn modelId="{CFAAFEB5-22E3-4074-A497-76ADF03DE430}" srcId="{54D4DA5F-A794-45F6-9212-D177F0CA0437}" destId="{67FA9B15-39C6-4C23-B514-6B7DFD36048D}" srcOrd="0" destOrd="0" parTransId="{E2160028-0317-4347-98AF-758FBD4C1F56}" sibTransId="{9E3400FA-417F-42AB-8112-25BBC5AE0B24}"/>
    <dgm:cxn modelId="{0246ABFA-DA86-46D1-A76C-766089154990}" type="presOf" srcId="{E16B48ED-9114-4369-868A-A86D51EFF362}" destId="{BC8CA4A5-FBC0-4795-A9DF-C638930A68AB}" srcOrd="0" destOrd="0" presId="urn:microsoft.com/office/officeart/2005/8/layout/list1"/>
    <dgm:cxn modelId="{BB166BE3-EA24-48CE-89FB-094893AAA771}" type="presOf" srcId="{562882B3-214C-4BE0-B6FE-28EB4ABE40B0}" destId="{329776D1-CF8A-45C2-8276-26114A4D1AD6}" srcOrd="0" destOrd="0" presId="urn:microsoft.com/office/officeart/2005/8/layout/list1"/>
    <dgm:cxn modelId="{C39B48A3-56D5-4920-9E19-AA0AF4042220}" type="presOf" srcId="{54839AC5-123C-4462-AC43-92ED1CA294A5}" destId="{F7B90F98-9802-4F5B-8B47-FB0EB1EC930B}" srcOrd="0" destOrd="0" presId="urn:microsoft.com/office/officeart/2005/8/layout/list1"/>
    <dgm:cxn modelId="{ADE04201-8959-456E-97A6-CEE0E385F988}" srcId="{B385DBCC-E869-4A15-ABF5-919D48C98A5E}" destId="{351988E4-8C97-494C-B12A-76A562E79495}" srcOrd="1" destOrd="0" parTransId="{45C34E99-7CE3-4455-AA92-70648E55E1C6}" sibTransId="{38D71480-5FC9-407A-9FBA-036BCF49F93E}"/>
    <dgm:cxn modelId="{F9F9B24C-2D8B-4C8F-B194-F65C16ED1E6A}" srcId="{67FA9B15-39C6-4C23-B514-6B7DFD36048D}" destId="{DD6035CA-94C1-4956-8C90-C78E5FF62465}" srcOrd="1" destOrd="0" parTransId="{6CD3BEAD-5943-475E-B604-E6AA749AC95A}" sibTransId="{C4207097-27CC-4FE5-87C4-E44A705D579E}"/>
    <dgm:cxn modelId="{68551144-6E5D-4886-8F8B-5898196FE0CE}" type="presOf" srcId="{67FA9B15-39C6-4C23-B514-6B7DFD36048D}" destId="{F9F6D9FA-4D4E-4799-8B10-6A8BE7989FAB}" srcOrd="0" destOrd="0" presId="urn:microsoft.com/office/officeart/2005/8/layout/list1"/>
    <dgm:cxn modelId="{EF679FD0-55EC-495B-87C1-4767B7862404}" type="presOf" srcId="{F1CEC527-6C4C-4EB0-AE7B-EA48E11301CA}" destId="{329776D1-CF8A-45C2-8276-26114A4D1AD6}" srcOrd="0" destOrd="2" presId="urn:microsoft.com/office/officeart/2005/8/layout/list1"/>
    <dgm:cxn modelId="{500B04FE-C084-43EC-B0B0-7EA341503AFC}" type="presOf" srcId="{1333DB73-CD1A-4930-913B-CF30DC681B71}" destId="{329776D1-CF8A-45C2-8276-26114A4D1AD6}" srcOrd="0" destOrd="3" presId="urn:microsoft.com/office/officeart/2005/8/layout/list1"/>
    <dgm:cxn modelId="{C7FC6403-4B71-40A9-8889-720F593F3352}" srcId="{E16B48ED-9114-4369-868A-A86D51EFF362}" destId="{1333DB73-CD1A-4930-913B-CF30DC681B71}" srcOrd="3" destOrd="0" parTransId="{3B369D51-AC32-4E0C-8337-A9BCCFDFC90C}" sibTransId="{FF0A4CD2-4277-44CA-A106-94A9AC3713C0}"/>
    <dgm:cxn modelId="{E0BE461E-B6F3-4955-BB7B-516870A3F56E}" type="presOf" srcId="{4B5FAC06-5DB7-413F-86CD-478B5D149BFB}" destId="{329776D1-CF8A-45C2-8276-26114A4D1AD6}" srcOrd="0" destOrd="1" presId="urn:microsoft.com/office/officeart/2005/8/layout/list1"/>
    <dgm:cxn modelId="{B3FE2A20-5B86-4218-809A-BD4FC7422B19}" srcId="{67FA9B15-39C6-4C23-B514-6B7DFD36048D}" destId="{3456CE9C-0263-4D9D-8610-7A76DF0ECFF5}" srcOrd="0" destOrd="0" parTransId="{927728EC-5E66-4C6D-9F9E-CEE608FF3D46}" sibTransId="{D14AC17D-D0D1-4C4E-96C2-A72A32B587C6}"/>
    <dgm:cxn modelId="{B472F382-C1D8-4FCF-892B-83DF38F21F52}" type="presOf" srcId="{67FA9B15-39C6-4C23-B514-6B7DFD36048D}" destId="{1649CA59-99B2-4BA1-A7C3-39F91197662E}" srcOrd="1" destOrd="0" presId="urn:microsoft.com/office/officeart/2005/8/layout/list1"/>
    <dgm:cxn modelId="{13CE1044-66CD-493E-AD4D-85D489885EC9}" srcId="{54D4DA5F-A794-45F6-9212-D177F0CA0437}" destId="{B385DBCC-E869-4A15-ABF5-919D48C98A5E}" srcOrd="2" destOrd="0" parTransId="{E4CCE583-8D11-4D5B-AEDA-BC38710F8979}" sibTransId="{4EB738F9-1BD8-4C59-84A3-E7D70DFBA37D}"/>
    <dgm:cxn modelId="{DEA3BCCD-828B-4CBD-8648-A70FE41F0D4C}" srcId="{E16B48ED-9114-4369-868A-A86D51EFF362}" destId="{F1CEC527-6C4C-4EB0-AE7B-EA48E11301CA}" srcOrd="2" destOrd="0" parTransId="{22C965EF-3C66-4B24-BBA0-EC6349A2ABC9}" sibTransId="{FDE61993-1EC8-4F68-9669-381A2D2DE27A}"/>
    <dgm:cxn modelId="{7C40D659-37FE-46A2-A4FB-D16E76FF47D8}" type="presParOf" srcId="{42651362-C34D-4A87-A432-6002AC406391}" destId="{DD69AB8A-3BC8-4916-9566-C3054CFDBAF0}" srcOrd="0" destOrd="0" presId="urn:microsoft.com/office/officeart/2005/8/layout/list1"/>
    <dgm:cxn modelId="{4B6DFD18-BF1C-40F5-8BD8-8589BD0AA81B}" type="presParOf" srcId="{DD69AB8A-3BC8-4916-9566-C3054CFDBAF0}" destId="{F9F6D9FA-4D4E-4799-8B10-6A8BE7989FAB}" srcOrd="0" destOrd="0" presId="urn:microsoft.com/office/officeart/2005/8/layout/list1"/>
    <dgm:cxn modelId="{FCE0B5BF-D257-49A3-BCDF-AEFC3CB7BB88}" type="presParOf" srcId="{DD69AB8A-3BC8-4916-9566-C3054CFDBAF0}" destId="{1649CA59-99B2-4BA1-A7C3-39F91197662E}" srcOrd="1" destOrd="0" presId="urn:microsoft.com/office/officeart/2005/8/layout/list1"/>
    <dgm:cxn modelId="{2A0EDFC7-A768-42AD-90A0-3008E1D49D62}" type="presParOf" srcId="{42651362-C34D-4A87-A432-6002AC406391}" destId="{147DC778-D6FB-41C3-ABCF-103E45DC5E3D}" srcOrd="1" destOrd="0" presId="urn:microsoft.com/office/officeart/2005/8/layout/list1"/>
    <dgm:cxn modelId="{E079C361-60AC-466C-8CE9-78C06EE4F131}" type="presParOf" srcId="{42651362-C34D-4A87-A432-6002AC406391}" destId="{3F59AD17-D6C9-4B22-9E35-6C9EAE088A40}" srcOrd="2" destOrd="0" presId="urn:microsoft.com/office/officeart/2005/8/layout/list1"/>
    <dgm:cxn modelId="{0D912833-934E-4AB0-948F-09D1693E8DBB}" type="presParOf" srcId="{42651362-C34D-4A87-A432-6002AC406391}" destId="{4A8CAB27-A37B-40B5-B9FE-682AD7C042B9}" srcOrd="3" destOrd="0" presId="urn:microsoft.com/office/officeart/2005/8/layout/list1"/>
    <dgm:cxn modelId="{6005A9A3-C3A0-43AC-A39B-5DA8DDC3ABCF}" type="presParOf" srcId="{42651362-C34D-4A87-A432-6002AC406391}" destId="{8E5C4CB2-7FEA-4A5B-BBF7-B550774B070F}" srcOrd="4" destOrd="0" presId="urn:microsoft.com/office/officeart/2005/8/layout/list1"/>
    <dgm:cxn modelId="{C6E4965C-2C92-4643-870A-92647BCAA251}" type="presParOf" srcId="{8E5C4CB2-7FEA-4A5B-BBF7-B550774B070F}" destId="{BC8CA4A5-FBC0-4795-A9DF-C638930A68AB}" srcOrd="0" destOrd="0" presId="urn:microsoft.com/office/officeart/2005/8/layout/list1"/>
    <dgm:cxn modelId="{7F8A75D0-667E-4996-8C32-83D08B0E7A29}" type="presParOf" srcId="{8E5C4CB2-7FEA-4A5B-BBF7-B550774B070F}" destId="{520BF551-E45B-4A67-A8FA-B59C35AE6240}" srcOrd="1" destOrd="0" presId="urn:microsoft.com/office/officeart/2005/8/layout/list1"/>
    <dgm:cxn modelId="{F32AC46F-D421-45B9-A5E2-9747F616F973}" type="presParOf" srcId="{42651362-C34D-4A87-A432-6002AC406391}" destId="{7F5B9370-6157-48A8-A804-D18DF8010961}" srcOrd="5" destOrd="0" presId="urn:microsoft.com/office/officeart/2005/8/layout/list1"/>
    <dgm:cxn modelId="{F9DCDC18-B5A9-49BE-9FC0-7944DBF2F720}" type="presParOf" srcId="{42651362-C34D-4A87-A432-6002AC406391}" destId="{329776D1-CF8A-45C2-8276-26114A4D1AD6}" srcOrd="6" destOrd="0" presId="urn:microsoft.com/office/officeart/2005/8/layout/list1"/>
    <dgm:cxn modelId="{7B177F9E-5FE8-4B3D-8602-841A8A8208BE}" type="presParOf" srcId="{42651362-C34D-4A87-A432-6002AC406391}" destId="{BF7AE727-27FE-43F3-9B73-21E9D5D2F1F9}" srcOrd="7" destOrd="0" presId="urn:microsoft.com/office/officeart/2005/8/layout/list1"/>
    <dgm:cxn modelId="{813FB512-96F3-4285-ADB2-50C57930A765}" type="presParOf" srcId="{42651362-C34D-4A87-A432-6002AC406391}" destId="{9F37008B-D068-4237-A4F5-8B8E0F2A6730}" srcOrd="8" destOrd="0" presId="urn:microsoft.com/office/officeart/2005/8/layout/list1"/>
    <dgm:cxn modelId="{4562A154-8AF2-4A4D-B804-EFEF8C9E9E73}" type="presParOf" srcId="{9F37008B-D068-4237-A4F5-8B8E0F2A6730}" destId="{107F29F1-37C9-475C-8EDB-5C59DCE3C076}" srcOrd="0" destOrd="0" presId="urn:microsoft.com/office/officeart/2005/8/layout/list1"/>
    <dgm:cxn modelId="{579502A7-C03C-4E61-AF70-7753D24244A7}" type="presParOf" srcId="{9F37008B-D068-4237-A4F5-8B8E0F2A6730}" destId="{B8AEC67A-1F5A-43DD-B4F5-9CFCB5962317}" srcOrd="1" destOrd="0" presId="urn:microsoft.com/office/officeart/2005/8/layout/list1"/>
    <dgm:cxn modelId="{4576CA45-68E7-43C1-8158-0F275530419D}" type="presParOf" srcId="{42651362-C34D-4A87-A432-6002AC406391}" destId="{70CC5CB1-064B-4EAD-9961-ABA350FDB849}" srcOrd="9" destOrd="0" presId="urn:microsoft.com/office/officeart/2005/8/layout/list1"/>
    <dgm:cxn modelId="{403650F4-458D-41E1-8BE9-1F880299F5D1}" type="presParOf" srcId="{42651362-C34D-4A87-A432-6002AC406391}" destId="{F7B90F98-9802-4F5B-8B47-FB0EB1EC930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D4DA5F-A794-45F6-9212-D177F0CA043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nl-BE"/>
        </a:p>
      </dgm:t>
    </dgm:pt>
    <dgm:pt modelId="{67FA9B15-39C6-4C23-B514-6B7DFD36048D}">
      <dgm:prSet phldrT="[Text]" custT="1"/>
      <dgm:spPr>
        <a:xfrm>
          <a:off x="381929" y="131426"/>
          <a:ext cx="5347008" cy="501840"/>
        </a:xfrm>
        <a:solidFill>
          <a:srgbClr val="30537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BE" sz="1400" dirty="0" smtClean="0">
              <a:solidFill>
                <a:sysClr val="window" lastClr="FFFFFF"/>
              </a:solidFill>
              <a:latin typeface="Arial"/>
              <a:ea typeface="+mn-ea"/>
              <a:cs typeface="+mn-cs"/>
            </a:rPr>
            <a:t>11 </a:t>
          </a:r>
          <a:r>
            <a:rPr lang="nl-BE" sz="1400" dirty="0" err="1" smtClean="0">
              <a:solidFill>
                <a:sysClr val="window" lastClr="FFFFFF"/>
              </a:solidFill>
              <a:latin typeface="Arial"/>
              <a:ea typeface="+mn-ea"/>
              <a:cs typeface="+mn-cs"/>
            </a:rPr>
            <a:t>septembre</a:t>
          </a:r>
          <a:r>
            <a:rPr lang="nl-BE" sz="1400" dirty="0" smtClean="0">
              <a:solidFill>
                <a:sysClr val="window" lastClr="FFFFFF"/>
              </a:solidFill>
              <a:latin typeface="Arial"/>
              <a:ea typeface="+mn-ea"/>
              <a:cs typeface="+mn-cs"/>
            </a:rPr>
            <a:t> 2015</a:t>
          </a:r>
          <a:endParaRPr lang="nl-BE" sz="1400" dirty="0">
            <a:solidFill>
              <a:sysClr val="window" lastClr="FFFFFF"/>
            </a:solidFill>
            <a:latin typeface="Arial"/>
            <a:ea typeface="+mn-ea"/>
            <a:cs typeface="+mn-cs"/>
          </a:endParaRPr>
        </a:p>
      </dgm:t>
    </dgm:pt>
    <dgm:pt modelId="{E2160028-0317-4347-98AF-758FBD4C1F56}" type="parTrans" cxnId="{CFAAFEB5-22E3-4074-A497-76ADF03DE430}">
      <dgm:prSet/>
      <dgm:spPr/>
      <dgm:t>
        <a:bodyPr/>
        <a:lstStyle/>
        <a:p>
          <a:endParaRPr lang="nl-BE" sz="1200"/>
        </a:p>
      </dgm:t>
    </dgm:pt>
    <dgm:pt modelId="{9E3400FA-417F-42AB-8112-25BBC5AE0B24}" type="sibTrans" cxnId="{CFAAFEB5-22E3-4074-A497-76ADF03DE430}">
      <dgm:prSet/>
      <dgm:spPr/>
      <dgm:t>
        <a:bodyPr/>
        <a:lstStyle/>
        <a:p>
          <a:endParaRPr lang="nl-BE" sz="1200"/>
        </a:p>
      </dgm:t>
    </dgm:pt>
    <dgm:pt modelId="{E16B48ED-9114-4369-868A-A86D51EFF362}">
      <dgm:prSet phldrT="[Text]" custT="1"/>
      <dgm:spPr>
        <a:xfrm>
          <a:off x="381929" y="1759346"/>
          <a:ext cx="5347008" cy="501840"/>
        </a:xfrm>
        <a:solidFill>
          <a:srgbClr val="30537D">
            <a:hueOff val="-187736"/>
            <a:satOff val="13164"/>
            <a:lumOff val="18922"/>
            <a:alphaOff val="0"/>
          </a:srgbClr>
        </a:solidFill>
        <a:ln w="25400" cap="flat" cmpd="sng" algn="ctr">
          <a:solidFill>
            <a:sysClr val="window" lastClr="FFFFFF">
              <a:hueOff val="0"/>
              <a:satOff val="0"/>
              <a:lumOff val="0"/>
              <a:alphaOff val="0"/>
            </a:sysClr>
          </a:solidFill>
          <a:prstDash val="solid"/>
        </a:ln>
        <a:effectLst/>
      </dgm:spPr>
      <dgm:t>
        <a:bodyPr/>
        <a:lstStyle/>
        <a:p>
          <a:r>
            <a:rPr lang="nl-BE" sz="1400" dirty="0" smtClean="0">
              <a:solidFill>
                <a:sysClr val="window" lastClr="FFFFFF"/>
              </a:solidFill>
              <a:latin typeface="Arial"/>
              <a:ea typeface="+mn-ea"/>
              <a:cs typeface="+mn-cs"/>
            </a:rPr>
            <a:t>20 </a:t>
          </a:r>
          <a:r>
            <a:rPr lang="nl-BE" sz="1400" dirty="0" err="1" smtClean="0">
              <a:solidFill>
                <a:sysClr val="window" lastClr="FFFFFF"/>
              </a:solidFill>
              <a:latin typeface="Arial"/>
              <a:ea typeface="+mn-ea"/>
              <a:cs typeface="+mn-cs"/>
            </a:rPr>
            <a:t>octobre</a:t>
          </a:r>
          <a:r>
            <a:rPr lang="nl-BE" sz="1400" dirty="0" smtClean="0">
              <a:solidFill>
                <a:sysClr val="window" lastClr="FFFFFF"/>
              </a:solidFill>
              <a:latin typeface="Arial"/>
              <a:ea typeface="+mn-ea"/>
              <a:cs typeface="+mn-cs"/>
            </a:rPr>
            <a:t> 2015</a:t>
          </a:r>
          <a:endParaRPr lang="nl-BE" sz="1400" dirty="0">
            <a:solidFill>
              <a:sysClr val="window" lastClr="FFFFFF"/>
            </a:solidFill>
            <a:latin typeface="Arial"/>
            <a:ea typeface="+mn-ea"/>
            <a:cs typeface="+mn-cs"/>
          </a:endParaRPr>
        </a:p>
      </dgm:t>
    </dgm:pt>
    <dgm:pt modelId="{1A4AF4F4-D3D4-4BDB-9899-FECCA0146286}" type="parTrans" cxnId="{6BD1C7B9-E88A-465B-8C7F-C3BBB0FDEAB2}">
      <dgm:prSet/>
      <dgm:spPr/>
      <dgm:t>
        <a:bodyPr/>
        <a:lstStyle/>
        <a:p>
          <a:endParaRPr lang="nl-BE" sz="1200"/>
        </a:p>
      </dgm:t>
    </dgm:pt>
    <dgm:pt modelId="{CAFE325E-4615-4515-8DF1-37E6CC2A3E96}" type="sibTrans" cxnId="{6BD1C7B9-E88A-465B-8C7F-C3BBB0FDEAB2}">
      <dgm:prSet/>
      <dgm:spPr/>
      <dgm:t>
        <a:bodyPr/>
        <a:lstStyle/>
        <a:p>
          <a:endParaRPr lang="nl-BE" sz="1200"/>
        </a:p>
      </dgm:t>
    </dgm:pt>
    <dgm:pt modelId="{B385DBCC-E869-4A15-ABF5-919D48C98A5E}">
      <dgm:prSet phldrT="[Text]" custT="1"/>
      <dgm:spPr>
        <a:xfrm>
          <a:off x="381929" y="3655016"/>
          <a:ext cx="5347008" cy="501840"/>
        </a:xfrm>
        <a:solidFill>
          <a:srgbClr val="30537D">
            <a:hueOff val="-375471"/>
            <a:satOff val="26328"/>
            <a:lumOff val="37843"/>
            <a:alphaOff val="0"/>
          </a:srgbClr>
        </a:solidFill>
        <a:ln w="25400" cap="flat" cmpd="sng" algn="ctr">
          <a:solidFill>
            <a:sysClr val="window" lastClr="FFFFFF">
              <a:hueOff val="0"/>
              <a:satOff val="0"/>
              <a:lumOff val="0"/>
              <a:alphaOff val="0"/>
            </a:sysClr>
          </a:solidFill>
          <a:prstDash val="solid"/>
        </a:ln>
        <a:effectLst/>
      </dgm:spPr>
      <dgm:t>
        <a:bodyPr/>
        <a:lstStyle/>
        <a:p>
          <a:r>
            <a:rPr lang="nl-BE" sz="1400" dirty="0" err="1" smtClean="0">
              <a:solidFill>
                <a:sysClr val="window" lastClr="FFFFFF"/>
              </a:solidFill>
              <a:latin typeface="Arial"/>
              <a:ea typeface="+mn-ea"/>
              <a:cs typeface="+mn-cs"/>
            </a:rPr>
            <a:t>Janvier</a:t>
          </a:r>
          <a:r>
            <a:rPr lang="nl-BE" sz="1400" dirty="0" smtClean="0">
              <a:solidFill>
                <a:sysClr val="window" lastClr="FFFFFF"/>
              </a:solidFill>
              <a:latin typeface="Arial"/>
              <a:ea typeface="+mn-ea"/>
              <a:cs typeface="+mn-cs"/>
            </a:rPr>
            <a:t> - </a:t>
          </a:r>
          <a:r>
            <a:rPr lang="nl-BE" sz="1400" dirty="0" err="1" smtClean="0">
              <a:solidFill>
                <a:sysClr val="window" lastClr="FFFFFF"/>
              </a:solidFill>
              <a:latin typeface="Arial"/>
              <a:ea typeface="+mn-ea"/>
              <a:cs typeface="+mn-cs"/>
            </a:rPr>
            <a:t>Février</a:t>
          </a:r>
          <a:r>
            <a:rPr lang="nl-BE" sz="1400" dirty="0" smtClean="0">
              <a:solidFill>
                <a:sysClr val="window" lastClr="FFFFFF"/>
              </a:solidFill>
              <a:latin typeface="Arial"/>
              <a:ea typeface="+mn-ea"/>
              <a:cs typeface="+mn-cs"/>
            </a:rPr>
            <a:t> 2016</a:t>
          </a:r>
          <a:endParaRPr lang="nl-BE" sz="1400" dirty="0">
            <a:solidFill>
              <a:sysClr val="window" lastClr="FFFFFF"/>
            </a:solidFill>
            <a:latin typeface="Arial"/>
            <a:ea typeface="+mn-ea"/>
            <a:cs typeface="+mn-cs"/>
          </a:endParaRPr>
        </a:p>
      </dgm:t>
    </dgm:pt>
    <dgm:pt modelId="{E4CCE583-8D11-4D5B-AEDA-BC38710F8979}" type="parTrans" cxnId="{13CE1044-66CD-493E-AD4D-85D489885EC9}">
      <dgm:prSet/>
      <dgm:spPr/>
      <dgm:t>
        <a:bodyPr/>
        <a:lstStyle/>
        <a:p>
          <a:endParaRPr lang="nl-BE" sz="1200"/>
        </a:p>
      </dgm:t>
    </dgm:pt>
    <dgm:pt modelId="{4EB738F9-1BD8-4C59-84A3-E7D70DFBA37D}" type="sibTrans" cxnId="{13CE1044-66CD-493E-AD4D-85D489885EC9}">
      <dgm:prSet/>
      <dgm:spPr/>
      <dgm:t>
        <a:bodyPr/>
        <a:lstStyle/>
        <a:p>
          <a:endParaRPr lang="nl-BE" sz="1200"/>
        </a:p>
      </dgm:t>
    </dgm:pt>
    <dgm:pt modelId="{562882B3-214C-4BE0-B6FE-28EB4ABE40B0}">
      <dgm:prSet phldrT="[Text]" custT="1"/>
      <dgm:spPr>
        <a:xfrm>
          <a:off x="0" y="2010266"/>
          <a:ext cx="7638584" cy="1552950"/>
        </a:xfrm>
        <a:solidFill>
          <a:sysClr val="window" lastClr="FFFFFF">
            <a:alpha val="90000"/>
            <a:hueOff val="0"/>
            <a:satOff val="0"/>
            <a:lumOff val="0"/>
            <a:alphaOff val="0"/>
          </a:sysClr>
        </a:solidFill>
        <a:ln w="25400" cap="flat" cmpd="sng" algn="ctr">
          <a:solidFill>
            <a:srgbClr val="30537D">
              <a:hueOff val="-187736"/>
              <a:satOff val="13164"/>
              <a:lumOff val="18922"/>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Mission Statement</a:t>
          </a:r>
          <a:endParaRPr lang="nl-BE" sz="1200" dirty="0">
            <a:solidFill>
              <a:sysClr val="windowText" lastClr="000000">
                <a:hueOff val="0"/>
                <a:satOff val="0"/>
                <a:lumOff val="0"/>
                <a:alphaOff val="0"/>
              </a:sysClr>
            </a:solidFill>
            <a:latin typeface="Arial"/>
            <a:ea typeface="+mn-ea"/>
            <a:cs typeface="+mn-cs"/>
          </a:endParaRPr>
        </a:p>
      </dgm:t>
    </dgm:pt>
    <dgm:pt modelId="{D602D9F2-E4B9-4269-9215-EDFE11D5779F}" type="parTrans" cxnId="{EC4EC099-585E-4651-9211-0B3C2407C2C0}">
      <dgm:prSet/>
      <dgm:spPr/>
      <dgm:t>
        <a:bodyPr/>
        <a:lstStyle/>
        <a:p>
          <a:endParaRPr lang="nl-BE" sz="1200"/>
        </a:p>
      </dgm:t>
    </dgm:pt>
    <dgm:pt modelId="{CB37C1AF-EDB6-476E-9F41-5750BAF8924C}" type="sibTrans" cxnId="{EC4EC099-585E-4651-9211-0B3C2407C2C0}">
      <dgm:prSet/>
      <dgm:spPr/>
      <dgm:t>
        <a:bodyPr/>
        <a:lstStyle/>
        <a:p>
          <a:endParaRPr lang="nl-BE" sz="1200"/>
        </a:p>
      </dgm:t>
    </dgm:pt>
    <dgm:pt modelId="{4B5FAC06-5DB7-413F-86CD-478B5D149BFB}">
      <dgm:prSet phldrT="[Text]" custT="1"/>
      <dgm:spPr>
        <a:xfrm>
          <a:off x="0" y="2010266"/>
          <a:ext cx="7638584" cy="1552950"/>
        </a:xfrm>
        <a:solidFill>
          <a:sysClr val="window" lastClr="FFFFFF">
            <a:alpha val="90000"/>
            <a:hueOff val="0"/>
            <a:satOff val="0"/>
            <a:lumOff val="0"/>
            <a:alphaOff val="0"/>
          </a:sysClr>
        </a:solidFill>
        <a:ln w="25400" cap="flat" cmpd="sng" algn="ctr">
          <a:solidFill>
            <a:srgbClr val="30537D">
              <a:hueOff val="-187736"/>
              <a:satOff val="13164"/>
              <a:lumOff val="18922"/>
              <a:alphaOff val="0"/>
            </a:srgbClr>
          </a:solidFill>
          <a:prstDash val="solid"/>
        </a:ln>
        <a:effectLst/>
      </dgm:spPr>
      <dgm:t>
        <a:bodyPr/>
        <a:lstStyle/>
        <a:p>
          <a:r>
            <a:rPr lang="nl-BE" sz="1200" dirty="0" err="1" smtClean="0">
              <a:solidFill>
                <a:sysClr val="windowText" lastClr="000000">
                  <a:hueOff val="0"/>
                  <a:satOff val="0"/>
                  <a:lumOff val="0"/>
                  <a:alphaOff val="0"/>
                </a:sysClr>
              </a:solidFill>
              <a:latin typeface="Arial"/>
              <a:ea typeface="+mn-ea"/>
              <a:cs typeface="+mn-cs"/>
            </a:rPr>
            <a:t>Organisation</a:t>
          </a:r>
          <a:r>
            <a:rPr lang="nl-BE" sz="1200" dirty="0" smtClean="0">
              <a:solidFill>
                <a:sysClr val="windowText" lastClr="000000">
                  <a:hueOff val="0"/>
                  <a:satOff val="0"/>
                  <a:lumOff val="0"/>
                  <a:alphaOff val="0"/>
                </a:sysClr>
              </a:solidFill>
              <a:latin typeface="Arial"/>
              <a:ea typeface="+mn-ea"/>
              <a:cs typeface="+mn-cs"/>
            </a:rPr>
            <a:t>: Groupe de </a:t>
          </a:r>
          <a:r>
            <a:rPr lang="nl-BE" sz="1200" dirty="0" err="1" smtClean="0">
              <a:solidFill>
                <a:sysClr val="windowText" lastClr="000000">
                  <a:hueOff val="0"/>
                  <a:satOff val="0"/>
                  <a:lumOff val="0"/>
                  <a:alphaOff val="0"/>
                </a:sysClr>
              </a:solidFill>
              <a:latin typeface="Arial"/>
              <a:ea typeface="+mn-ea"/>
              <a:cs typeface="+mn-cs"/>
            </a:rPr>
            <a:t>coordination</a:t>
          </a:r>
          <a:r>
            <a:rPr lang="nl-BE" sz="1200" dirty="0" smtClean="0">
              <a:solidFill>
                <a:sysClr val="windowText" lastClr="000000">
                  <a:hueOff val="0"/>
                  <a:satOff val="0"/>
                  <a:lumOff val="0"/>
                  <a:alphaOff val="0"/>
                </a:sysClr>
              </a:solidFill>
              <a:latin typeface="Arial"/>
              <a:ea typeface="+mn-ea"/>
              <a:cs typeface="+mn-cs"/>
            </a:rPr>
            <a:t> et de </a:t>
          </a:r>
          <a:r>
            <a:rPr lang="nl-BE" sz="1200" dirty="0" err="1" smtClean="0">
              <a:solidFill>
                <a:sysClr val="windowText" lastClr="000000">
                  <a:hueOff val="0"/>
                  <a:satOff val="0"/>
                  <a:lumOff val="0"/>
                  <a:alphaOff val="0"/>
                </a:sysClr>
              </a:solidFill>
              <a:latin typeface="Arial"/>
              <a:ea typeface="+mn-ea"/>
              <a:cs typeface="+mn-cs"/>
            </a:rPr>
            <a:t>direction</a:t>
          </a:r>
          <a:r>
            <a:rPr lang="nl-BE" sz="1200" dirty="0" smtClean="0">
              <a:solidFill>
                <a:sysClr val="windowText" lastClr="000000">
                  <a:hueOff val="0"/>
                  <a:satOff val="0"/>
                  <a:lumOff val="0"/>
                  <a:alphaOff val="0"/>
                </a:sysClr>
              </a:solidFill>
              <a:latin typeface="Arial"/>
              <a:ea typeface="+mn-ea"/>
              <a:cs typeface="+mn-cs"/>
            </a:rPr>
            <a:t> </a:t>
          </a:r>
          <a:endParaRPr lang="nl-BE" sz="1200" dirty="0">
            <a:solidFill>
              <a:sysClr val="windowText" lastClr="000000">
                <a:hueOff val="0"/>
                <a:satOff val="0"/>
                <a:lumOff val="0"/>
                <a:alphaOff val="0"/>
              </a:sysClr>
            </a:solidFill>
            <a:latin typeface="Arial"/>
            <a:ea typeface="+mn-ea"/>
            <a:cs typeface="+mn-cs"/>
          </a:endParaRPr>
        </a:p>
      </dgm:t>
    </dgm:pt>
    <dgm:pt modelId="{C522C0EF-0668-4460-8F55-9DAE11F87005}" type="parTrans" cxnId="{511BBD5E-9999-4E60-9ABD-6F29806E4354}">
      <dgm:prSet/>
      <dgm:spPr/>
      <dgm:t>
        <a:bodyPr/>
        <a:lstStyle/>
        <a:p>
          <a:endParaRPr lang="nl-BE" sz="1200"/>
        </a:p>
      </dgm:t>
    </dgm:pt>
    <dgm:pt modelId="{CAEBC203-9783-4DD9-AD71-C9A995A45A4F}" type="sibTrans" cxnId="{511BBD5E-9999-4E60-9ABD-6F29806E4354}">
      <dgm:prSet/>
      <dgm:spPr/>
      <dgm:t>
        <a:bodyPr/>
        <a:lstStyle/>
        <a:p>
          <a:endParaRPr lang="nl-BE" sz="1200"/>
        </a:p>
      </dgm:t>
    </dgm:pt>
    <dgm:pt modelId="{3456CE9C-0263-4D9D-8610-7A76DF0ECFF5}">
      <dgm:prSet phldrT="[Text]" custT="1"/>
      <dgm:spPr>
        <a:xfrm>
          <a:off x="0" y="382346"/>
          <a:ext cx="7638584" cy="1285200"/>
        </a:xfrm>
        <a:solidFill>
          <a:sysClr val="window" lastClr="FFFFFF">
            <a:alpha val="90000"/>
            <a:hueOff val="0"/>
            <a:satOff val="0"/>
            <a:lumOff val="0"/>
            <a:alphaOff val="0"/>
          </a:sysClr>
        </a:solidFill>
        <a:ln w="25400" cap="flat" cmpd="sng" algn="ctr">
          <a:solidFill>
            <a:srgbClr val="30537D">
              <a:hueOff val="0"/>
              <a:satOff val="0"/>
              <a:lumOff val="0"/>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Kick-off</a:t>
          </a:r>
          <a:endParaRPr lang="nl-BE" sz="1200" dirty="0">
            <a:solidFill>
              <a:sysClr val="windowText" lastClr="000000">
                <a:hueOff val="0"/>
                <a:satOff val="0"/>
                <a:lumOff val="0"/>
                <a:alphaOff val="0"/>
              </a:sysClr>
            </a:solidFill>
            <a:latin typeface="Arial"/>
            <a:ea typeface="+mn-ea"/>
            <a:cs typeface="+mn-cs"/>
          </a:endParaRPr>
        </a:p>
      </dgm:t>
    </dgm:pt>
    <dgm:pt modelId="{927728EC-5E66-4C6D-9F9E-CEE608FF3D46}" type="parTrans" cxnId="{B3FE2A20-5B86-4218-809A-BD4FC7422B19}">
      <dgm:prSet/>
      <dgm:spPr/>
      <dgm:t>
        <a:bodyPr/>
        <a:lstStyle/>
        <a:p>
          <a:endParaRPr lang="nl-BE" sz="1200"/>
        </a:p>
      </dgm:t>
    </dgm:pt>
    <dgm:pt modelId="{D14AC17D-D0D1-4C4E-96C2-A72A32B587C6}" type="sibTrans" cxnId="{B3FE2A20-5B86-4218-809A-BD4FC7422B19}">
      <dgm:prSet/>
      <dgm:spPr/>
      <dgm:t>
        <a:bodyPr/>
        <a:lstStyle/>
        <a:p>
          <a:endParaRPr lang="nl-BE" sz="1200"/>
        </a:p>
      </dgm:t>
    </dgm:pt>
    <dgm:pt modelId="{DD6035CA-94C1-4956-8C90-C78E5FF62465}">
      <dgm:prSet phldrT="[Text]" custT="1"/>
      <dgm:spPr>
        <a:xfrm>
          <a:off x="0" y="382346"/>
          <a:ext cx="7638584" cy="1285200"/>
        </a:xfrm>
        <a:solidFill>
          <a:sysClr val="window" lastClr="FFFFFF">
            <a:alpha val="90000"/>
            <a:hueOff val="0"/>
            <a:satOff val="0"/>
            <a:lumOff val="0"/>
            <a:alphaOff val="0"/>
          </a:sysClr>
        </a:solidFill>
        <a:ln w="25400" cap="flat" cmpd="sng" algn="ctr">
          <a:solidFill>
            <a:srgbClr val="30537D">
              <a:hueOff val="0"/>
              <a:satOff val="0"/>
              <a:lumOff val="0"/>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Prise de contact et </a:t>
          </a:r>
          <a:r>
            <a:rPr lang="nl-BE" sz="1200" dirty="0" err="1" smtClean="0">
              <a:solidFill>
                <a:sysClr val="windowText" lastClr="000000">
                  <a:hueOff val="0"/>
                  <a:satOff val="0"/>
                  <a:lumOff val="0"/>
                  <a:alphaOff val="0"/>
                </a:sysClr>
              </a:solidFill>
              <a:latin typeface="Arial"/>
              <a:ea typeface="+mn-ea"/>
              <a:cs typeface="+mn-cs"/>
            </a:rPr>
            <a:t>table</a:t>
          </a:r>
          <a:r>
            <a:rPr lang="nl-BE" sz="1200" dirty="0" smtClean="0">
              <a:solidFill>
                <a:sysClr val="windowText" lastClr="000000">
                  <a:hueOff val="0"/>
                  <a:satOff val="0"/>
                  <a:lumOff val="0"/>
                  <a:alphaOff val="0"/>
                </a:sysClr>
              </a:solidFill>
              <a:latin typeface="Arial"/>
              <a:ea typeface="+mn-ea"/>
              <a:cs typeface="+mn-cs"/>
            </a:rPr>
            <a:t> ronde</a:t>
          </a:r>
          <a:endParaRPr lang="nl-BE" sz="1200" dirty="0">
            <a:solidFill>
              <a:sysClr val="windowText" lastClr="000000">
                <a:hueOff val="0"/>
                <a:satOff val="0"/>
                <a:lumOff val="0"/>
                <a:alphaOff val="0"/>
              </a:sysClr>
            </a:solidFill>
            <a:latin typeface="Arial"/>
            <a:ea typeface="+mn-ea"/>
            <a:cs typeface="+mn-cs"/>
          </a:endParaRPr>
        </a:p>
      </dgm:t>
    </dgm:pt>
    <dgm:pt modelId="{6CD3BEAD-5943-475E-B604-E6AA749AC95A}" type="parTrans" cxnId="{F9F9B24C-2D8B-4C8F-B194-F65C16ED1E6A}">
      <dgm:prSet/>
      <dgm:spPr/>
      <dgm:t>
        <a:bodyPr/>
        <a:lstStyle/>
        <a:p>
          <a:endParaRPr lang="nl-BE" sz="1200"/>
        </a:p>
      </dgm:t>
    </dgm:pt>
    <dgm:pt modelId="{C4207097-27CC-4FE5-87C4-E44A705D579E}" type="sibTrans" cxnId="{F9F9B24C-2D8B-4C8F-B194-F65C16ED1E6A}">
      <dgm:prSet/>
      <dgm:spPr/>
      <dgm:t>
        <a:bodyPr/>
        <a:lstStyle/>
        <a:p>
          <a:endParaRPr lang="nl-BE" sz="1200"/>
        </a:p>
      </dgm:t>
    </dgm:pt>
    <dgm:pt modelId="{54839AC5-123C-4462-AC43-92ED1CA294A5}">
      <dgm:prSet phldrT="[Text]" custT="1"/>
      <dgm:spPr>
        <a:xfrm>
          <a:off x="0" y="3905936"/>
          <a:ext cx="7638584" cy="990675"/>
        </a:xfrm>
        <a:solidFill>
          <a:sysClr val="window" lastClr="FFFFFF">
            <a:alpha val="90000"/>
            <a:hueOff val="0"/>
            <a:satOff val="0"/>
            <a:lumOff val="0"/>
            <a:alphaOff val="0"/>
          </a:sysClr>
        </a:solidFill>
        <a:ln w="25400" cap="flat" cmpd="sng" algn="ctr">
          <a:solidFill>
            <a:srgbClr val="30537D">
              <a:hueOff val="-375471"/>
              <a:satOff val="26328"/>
              <a:lumOff val="37843"/>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Premières </a:t>
          </a:r>
          <a:r>
            <a:rPr lang="nl-BE" sz="1200" dirty="0" err="1" smtClean="0">
              <a:solidFill>
                <a:sysClr val="windowText" lastClr="000000">
                  <a:hueOff val="0"/>
                  <a:satOff val="0"/>
                  <a:lumOff val="0"/>
                  <a:alphaOff val="0"/>
                </a:sysClr>
              </a:solidFill>
              <a:latin typeface="Arial"/>
              <a:ea typeface="+mn-ea"/>
              <a:cs typeface="+mn-cs"/>
            </a:rPr>
            <a:t>réunions</a:t>
          </a:r>
          <a:r>
            <a:rPr lang="nl-BE" sz="1200" dirty="0" smtClean="0">
              <a:solidFill>
                <a:sysClr val="windowText" lastClr="000000">
                  <a:hueOff val="0"/>
                  <a:satOff val="0"/>
                  <a:lumOff val="0"/>
                  <a:alphaOff val="0"/>
                </a:sysClr>
              </a:solidFill>
              <a:latin typeface="Arial"/>
              <a:ea typeface="+mn-ea"/>
              <a:cs typeface="+mn-cs"/>
            </a:rPr>
            <a:t> en clusters</a:t>
          </a:r>
          <a:endParaRPr lang="nl-BE" sz="1200" dirty="0">
            <a:solidFill>
              <a:sysClr val="windowText" lastClr="000000">
                <a:hueOff val="0"/>
                <a:satOff val="0"/>
                <a:lumOff val="0"/>
                <a:alphaOff val="0"/>
              </a:sysClr>
            </a:solidFill>
            <a:latin typeface="Arial"/>
            <a:ea typeface="+mn-ea"/>
            <a:cs typeface="+mn-cs"/>
          </a:endParaRPr>
        </a:p>
      </dgm:t>
    </dgm:pt>
    <dgm:pt modelId="{B6517AE2-3745-4FB0-B6C2-F1A27DBF49F8}" type="parTrans" cxnId="{315A4259-055C-4BA5-9BEC-0CAB865916EE}">
      <dgm:prSet/>
      <dgm:spPr/>
      <dgm:t>
        <a:bodyPr/>
        <a:lstStyle/>
        <a:p>
          <a:endParaRPr lang="nl-BE" sz="1200"/>
        </a:p>
      </dgm:t>
    </dgm:pt>
    <dgm:pt modelId="{3B807538-B549-4907-AFB7-9EE3DFD9F41B}" type="sibTrans" cxnId="{315A4259-055C-4BA5-9BEC-0CAB865916EE}">
      <dgm:prSet/>
      <dgm:spPr/>
      <dgm:t>
        <a:bodyPr/>
        <a:lstStyle/>
        <a:p>
          <a:endParaRPr lang="nl-BE" sz="1200"/>
        </a:p>
      </dgm:t>
    </dgm:pt>
    <dgm:pt modelId="{2856CE1B-E253-4B85-AFDF-801A0D3AD4B2}">
      <dgm:prSet phldrT="[Text]" custT="1"/>
      <dgm:spPr>
        <a:xfrm>
          <a:off x="0" y="382346"/>
          <a:ext cx="7638584" cy="1285200"/>
        </a:xfrm>
        <a:solidFill>
          <a:sysClr val="window" lastClr="FFFFFF">
            <a:alpha val="90000"/>
            <a:hueOff val="0"/>
            <a:satOff val="0"/>
            <a:lumOff val="0"/>
            <a:alphaOff val="0"/>
          </a:sysClr>
        </a:solidFill>
        <a:ln w="25400" cap="flat" cmpd="sng" algn="ctr">
          <a:solidFill>
            <a:srgbClr val="30537D">
              <a:hueOff val="0"/>
              <a:satOff val="0"/>
              <a:lumOff val="0"/>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Plan FEB en 14 points</a:t>
          </a:r>
          <a:endParaRPr lang="nl-BE" sz="1200" dirty="0">
            <a:solidFill>
              <a:sysClr val="windowText" lastClr="000000">
                <a:hueOff val="0"/>
                <a:satOff val="0"/>
                <a:lumOff val="0"/>
                <a:alphaOff val="0"/>
              </a:sysClr>
            </a:solidFill>
            <a:latin typeface="Arial"/>
            <a:ea typeface="+mn-ea"/>
            <a:cs typeface="+mn-cs"/>
          </a:endParaRPr>
        </a:p>
      </dgm:t>
    </dgm:pt>
    <dgm:pt modelId="{C08797B5-79F5-4E57-8DB3-EE7FDF13005A}" type="parTrans" cxnId="{77846131-F04C-4E17-ADDF-83C57280ADB6}">
      <dgm:prSet/>
      <dgm:spPr/>
      <dgm:t>
        <a:bodyPr/>
        <a:lstStyle/>
        <a:p>
          <a:endParaRPr lang="en-US"/>
        </a:p>
      </dgm:t>
    </dgm:pt>
    <dgm:pt modelId="{401E74D4-D898-43B9-9520-FE8B6F9103D7}" type="sibTrans" cxnId="{77846131-F04C-4E17-ADDF-83C57280ADB6}">
      <dgm:prSet/>
      <dgm:spPr/>
      <dgm:t>
        <a:bodyPr/>
        <a:lstStyle/>
        <a:p>
          <a:endParaRPr lang="en-US"/>
        </a:p>
      </dgm:t>
    </dgm:pt>
    <dgm:pt modelId="{66BD3829-1420-47C3-B523-0CCA917E882D}">
      <dgm:prSet phldrT="[Text]" custT="1"/>
      <dgm:spPr>
        <a:xfrm>
          <a:off x="0" y="2010266"/>
          <a:ext cx="7638584" cy="1552950"/>
        </a:xfrm>
        <a:solidFill>
          <a:sysClr val="window" lastClr="FFFFFF">
            <a:alpha val="90000"/>
            <a:hueOff val="0"/>
            <a:satOff val="0"/>
            <a:lumOff val="0"/>
            <a:alphaOff val="0"/>
          </a:sysClr>
        </a:solidFill>
        <a:ln w="25400" cap="flat" cmpd="sng" algn="ctr">
          <a:solidFill>
            <a:srgbClr val="30537D">
              <a:hueOff val="-187736"/>
              <a:satOff val="13164"/>
              <a:lumOff val="18922"/>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Présentation enquête de </a:t>
          </a:r>
          <a:r>
            <a:rPr lang="nl-BE" sz="1200" dirty="0" err="1" smtClean="0">
              <a:solidFill>
                <a:sysClr val="windowText" lastClr="000000">
                  <a:hueOff val="0"/>
                  <a:satOff val="0"/>
                  <a:lumOff val="0"/>
                  <a:alphaOff val="0"/>
                </a:sysClr>
              </a:solidFill>
              <a:latin typeface="Arial"/>
              <a:ea typeface="+mn-ea"/>
              <a:cs typeface="+mn-cs"/>
            </a:rPr>
            <a:t>terrain</a:t>
          </a:r>
          <a:endParaRPr lang="nl-BE" sz="1200" dirty="0">
            <a:solidFill>
              <a:sysClr val="windowText" lastClr="000000">
                <a:hueOff val="0"/>
                <a:satOff val="0"/>
                <a:lumOff val="0"/>
                <a:alphaOff val="0"/>
              </a:sysClr>
            </a:solidFill>
            <a:latin typeface="Arial"/>
            <a:ea typeface="+mn-ea"/>
            <a:cs typeface="+mn-cs"/>
          </a:endParaRPr>
        </a:p>
      </dgm:t>
    </dgm:pt>
    <dgm:pt modelId="{9E5B046D-B958-4EF2-B776-38CA486AE02F}" type="parTrans" cxnId="{F53CC1DB-31FB-451D-930B-3285EB04BB87}">
      <dgm:prSet/>
      <dgm:spPr/>
      <dgm:t>
        <a:bodyPr/>
        <a:lstStyle/>
        <a:p>
          <a:endParaRPr lang="en-US"/>
        </a:p>
      </dgm:t>
    </dgm:pt>
    <dgm:pt modelId="{E778B378-F2EE-4D96-A3B5-3F4581B218DB}" type="sibTrans" cxnId="{F53CC1DB-31FB-451D-930B-3285EB04BB87}">
      <dgm:prSet/>
      <dgm:spPr/>
      <dgm:t>
        <a:bodyPr/>
        <a:lstStyle/>
        <a:p>
          <a:endParaRPr lang="en-US"/>
        </a:p>
      </dgm:t>
    </dgm:pt>
    <dgm:pt modelId="{6A54E181-1F02-4CB3-8AC2-E9AF2DD8A5F2}">
      <dgm:prSet phldrT="[Text]" custT="1"/>
      <dgm:spPr>
        <a:xfrm>
          <a:off x="0" y="2010266"/>
          <a:ext cx="7638584" cy="1552950"/>
        </a:xfrm>
        <a:solidFill>
          <a:sysClr val="window" lastClr="FFFFFF">
            <a:alpha val="90000"/>
            <a:hueOff val="0"/>
            <a:satOff val="0"/>
            <a:lumOff val="0"/>
            <a:alphaOff val="0"/>
          </a:sysClr>
        </a:solidFill>
        <a:ln w="25400" cap="flat" cmpd="sng" algn="ctr">
          <a:solidFill>
            <a:srgbClr val="30537D">
              <a:hueOff val="-187736"/>
              <a:satOff val="13164"/>
              <a:lumOff val="18922"/>
              <a:alphaOff val="0"/>
            </a:srgbClr>
          </a:solidFill>
          <a:prstDash val="solid"/>
        </a:ln>
        <a:effectLst/>
      </dgm:spPr>
      <dgm:t>
        <a:bodyPr/>
        <a:lstStyle/>
        <a:p>
          <a:r>
            <a:rPr lang="nl-BE" sz="1200" dirty="0" err="1" smtClean="0">
              <a:solidFill>
                <a:sysClr val="windowText" lastClr="000000">
                  <a:hueOff val="0"/>
                  <a:satOff val="0"/>
                  <a:lumOff val="0"/>
                  <a:alphaOff val="0"/>
                </a:sysClr>
              </a:solidFill>
              <a:latin typeface="Arial"/>
              <a:ea typeface="+mn-ea"/>
              <a:cs typeface="+mn-cs"/>
            </a:rPr>
            <a:t>Proposition</a:t>
          </a:r>
          <a:r>
            <a:rPr lang="nl-BE" sz="1200" dirty="0" smtClean="0">
              <a:solidFill>
                <a:sysClr val="windowText" lastClr="000000">
                  <a:hueOff val="0"/>
                  <a:satOff val="0"/>
                  <a:lumOff val="0"/>
                  <a:alphaOff val="0"/>
                </a:sysClr>
              </a:solidFill>
              <a:latin typeface="Arial"/>
              <a:ea typeface="+mn-ea"/>
              <a:cs typeface="+mn-cs"/>
            </a:rPr>
            <a:t> des clusters</a:t>
          </a:r>
          <a:endParaRPr lang="nl-BE" sz="1200" dirty="0">
            <a:solidFill>
              <a:sysClr val="windowText" lastClr="000000">
                <a:hueOff val="0"/>
                <a:satOff val="0"/>
                <a:lumOff val="0"/>
                <a:alphaOff val="0"/>
              </a:sysClr>
            </a:solidFill>
            <a:latin typeface="Arial"/>
            <a:ea typeface="+mn-ea"/>
            <a:cs typeface="+mn-cs"/>
          </a:endParaRPr>
        </a:p>
      </dgm:t>
    </dgm:pt>
    <dgm:pt modelId="{9610A9CA-2863-4A76-9576-5859D583CD72}" type="parTrans" cxnId="{2C5C3EBE-19A0-4B49-8161-10FE2793844B}">
      <dgm:prSet/>
      <dgm:spPr/>
      <dgm:t>
        <a:bodyPr/>
        <a:lstStyle/>
        <a:p>
          <a:endParaRPr lang="en-US"/>
        </a:p>
      </dgm:t>
    </dgm:pt>
    <dgm:pt modelId="{1DC5DA2C-9BA0-41B3-AC0F-67138C2600F1}" type="sibTrans" cxnId="{2C5C3EBE-19A0-4B49-8161-10FE2793844B}">
      <dgm:prSet/>
      <dgm:spPr/>
      <dgm:t>
        <a:bodyPr/>
        <a:lstStyle/>
        <a:p>
          <a:endParaRPr lang="en-US"/>
        </a:p>
      </dgm:t>
    </dgm:pt>
    <dgm:pt modelId="{C4C1C422-A9B2-4591-838F-FCD4147CCADA}">
      <dgm:prSet phldrT="[Text]" custT="1"/>
      <dgm:spPr>
        <a:xfrm>
          <a:off x="0" y="3905936"/>
          <a:ext cx="7638584" cy="990675"/>
        </a:xfrm>
        <a:solidFill>
          <a:sysClr val="window" lastClr="FFFFFF">
            <a:alpha val="90000"/>
            <a:hueOff val="0"/>
            <a:satOff val="0"/>
            <a:lumOff val="0"/>
            <a:alphaOff val="0"/>
          </a:sysClr>
        </a:solidFill>
        <a:ln w="25400" cap="flat" cmpd="sng" algn="ctr">
          <a:solidFill>
            <a:srgbClr val="30537D">
              <a:hueOff val="-375471"/>
              <a:satOff val="26328"/>
              <a:lumOff val="37843"/>
              <a:alphaOff val="0"/>
            </a:srgbClr>
          </a:solidFill>
          <a:prstDash val="solid"/>
        </a:ln>
        <a:effectLst/>
      </dgm:spPr>
      <dgm:t>
        <a:bodyPr/>
        <a:lstStyle/>
        <a:p>
          <a:r>
            <a:rPr lang="nl-BE" sz="1200" dirty="0" smtClean="0">
              <a:solidFill>
                <a:sysClr val="windowText" lastClr="000000">
                  <a:hueOff val="0"/>
                  <a:satOff val="0"/>
                  <a:lumOff val="0"/>
                  <a:alphaOff val="0"/>
                </a:sysClr>
              </a:solidFill>
              <a:latin typeface="Arial"/>
              <a:ea typeface="+mn-ea"/>
              <a:cs typeface="+mn-cs"/>
            </a:rPr>
            <a:t>Prise de contact </a:t>
          </a:r>
          <a:r>
            <a:rPr lang="nl-BE" sz="1200" dirty="0" err="1" smtClean="0">
              <a:solidFill>
                <a:sysClr val="windowText" lastClr="000000">
                  <a:hueOff val="0"/>
                  <a:satOff val="0"/>
                  <a:lumOff val="0"/>
                  <a:alphaOff val="0"/>
                </a:sysClr>
              </a:solidFill>
              <a:latin typeface="Arial"/>
              <a:ea typeface="+mn-ea"/>
              <a:cs typeface="+mn-cs"/>
            </a:rPr>
            <a:t>avec</a:t>
          </a:r>
          <a:r>
            <a:rPr lang="nl-BE" sz="1200" dirty="0" smtClean="0">
              <a:solidFill>
                <a:sysClr val="windowText" lastClr="000000">
                  <a:hueOff val="0"/>
                  <a:satOff val="0"/>
                  <a:lumOff val="0"/>
                  <a:alphaOff val="0"/>
                </a:sysClr>
              </a:solidFill>
              <a:latin typeface="Arial"/>
              <a:ea typeface="+mn-ea"/>
              <a:cs typeface="+mn-cs"/>
            </a:rPr>
            <a:t> les autorités </a:t>
          </a:r>
          <a:r>
            <a:rPr lang="nl-BE" sz="1200" dirty="0" err="1" smtClean="0">
              <a:solidFill>
                <a:sysClr val="windowText" lastClr="000000">
                  <a:hueOff val="0"/>
                  <a:satOff val="0"/>
                  <a:lumOff val="0"/>
                  <a:alphaOff val="0"/>
                </a:sysClr>
              </a:solidFill>
              <a:latin typeface="Arial"/>
              <a:ea typeface="+mn-ea"/>
              <a:cs typeface="+mn-cs"/>
            </a:rPr>
            <a:t>politiques</a:t>
          </a:r>
          <a:endParaRPr lang="nl-BE" sz="1200" dirty="0">
            <a:solidFill>
              <a:sysClr val="windowText" lastClr="000000">
                <a:hueOff val="0"/>
                <a:satOff val="0"/>
                <a:lumOff val="0"/>
                <a:alphaOff val="0"/>
              </a:sysClr>
            </a:solidFill>
            <a:latin typeface="Arial"/>
            <a:ea typeface="+mn-ea"/>
            <a:cs typeface="+mn-cs"/>
          </a:endParaRPr>
        </a:p>
      </dgm:t>
    </dgm:pt>
    <dgm:pt modelId="{01A452E2-C149-4B2B-9394-26962E9DB77D}" type="parTrans" cxnId="{8E469DC7-DBE5-4F8F-9E66-87F912F07171}">
      <dgm:prSet/>
      <dgm:spPr/>
      <dgm:t>
        <a:bodyPr/>
        <a:lstStyle/>
        <a:p>
          <a:endParaRPr lang="en-US"/>
        </a:p>
      </dgm:t>
    </dgm:pt>
    <dgm:pt modelId="{674868F1-6CD8-45EB-BEA0-D87D92BB3338}" type="sibTrans" cxnId="{8E469DC7-DBE5-4F8F-9E66-87F912F07171}">
      <dgm:prSet/>
      <dgm:spPr/>
      <dgm:t>
        <a:bodyPr/>
        <a:lstStyle/>
        <a:p>
          <a:endParaRPr lang="en-US"/>
        </a:p>
      </dgm:t>
    </dgm:pt>
    <dgm:pt modelId="{42651362-C34D-4A87-A432-6002AC406391}" type="pres">
      <dgm:prSet presAssocID="{54D4DA5F-A794-45F6-9212-D177F0CA0437}" presName="linear" presStyleCnt="0">
        <dgm:presLayoutVars>
          <dgm:dir/>
          <dgm:animLvl val="lvl"/>
          <dgm:resizeHandles val="exact"/>
        </dgm:presLayoutVars>
      </dgm:prSet>
      <dgm:spPr/>
      <dgm:t>
        <a:bodyPr/>
        <a:lstStyle/>
        <a:p>
          <a:endParaRPr lang="nl-BE"/>
        </a:p>
      </dgm:t>
    </dgm:pt>
    <dgm:pt modelId="{DD69AB8A-3BC8-4916-9566-C3054CFDBAF0}" type="pres">
      <dgm:prSet presAssocID="{67FA9B15-39C6-4C23-B514-6B7DFD36048D}" presName="parentLin" presStyleCnt="0"/>
      <dgm:spPr/>
    </dgm:pt>
    <dgm:pt modelId="{F9F6D9FA-4D4E-4799-8B10-6A8BE7989FAB}" type="pres">
      <dgm:prSet presAssocID="{67FA9B15-39C6-4C23-B514-6B7DFD36048D}" presName="parentLeftMargin" presStyleLbl="node1" presStyleIdx="0" presStyleCnt="3"/>
      <dgm:spPr>
        <a:prstGeom prst="roundRect">
          <a:avLst/>
        </a:prstGeom>
      </dgm:spPr>
      <dgm:t>
        <a:bodyPr/>
        <a:lstStyle/>
        <a:p>
          <a:endParaRPr lang="nl-BE"/>
        </a:p>
      </dgm:t>
    </dgm:pt>
    <dgm:pt modelId="{1649CA59-99B2-4BA1-A7C3-39F91197662E}" type="pres">
      <dgm:prSet presAssocID="{67FA9B15-39C6-4C23-B514-6B7DFD36048D}" presName="parentText" presStyleLbl="node1" presStyleIdx="0" presStyleCnt="3">
        <dgm:presLayoutVars>
          <dgm:chMax val="0"/>
          <dgm:bulletEnabled val="1"/>
        </dgm:presLayoutVars>
      </dgm:prSet>
      <dgm:spPr/>
      <dgm:t>
        <a:bodyPr/>
        <a:lstStyle/>
        <a:p>
          <a:endParaRPr lang="nl-BE"/>
        </a:p>
      </dgm:t>
    </dgm:pt>
    <dgm:pt modelId="{147DC778-D6FB-41C3-ABCF-103E45DC5E3D}" type="pres">
      <dgm:prSet presAssocID="{67FA9B15-39C6-4C23-B514-6B7DFD36048D}" presName="negativeSpace" presStyleCnt="0"/>
      <dgm:spPr/>
    </dgm:pt>
    <dgm:pt modelId="{3F59AD17-D6C9-4B22-9E35-6C9EAE088A40}" type="pres">
      <dgm:prSet presAssocID="{67FA9B15-39C6-4C23-B514-6B7DFD36048D}" presName="childText" presStyleLbl="conFgAcc1" presStyleIdx="0" presStyleCnt="3">
        <dgm:presLayoutVars>
          <dgm:bulletEnabled val="1"/>
        </dgm:presLayoutVars>
      </dgm:prSet>
      <dgm:spPr>
        <a:prstGeom prst="rect">
          <a:avLst/>
        </a:prstGeom>
      </dgm:spPr>
      <dgm:t>
        <a:bodyPr/>
        <a:lstStyle/>
        <a:p>
          <a:endParaRPr lang="nl-BE"/>
        </a:p>
      </dgm:t>
    </dgm:pt>
    <dgm:pt modelId="{4A8CAB27-A37B-40B5-B9FE-682AD7C042B9}" type="pres">
      <dgm:prSet presAssocID="{9E3400FA-417F-42AB-8112-25BBC5AE0B24}" presName="spaceBetweenRectangles" presStyleCnt="0"/>
      <dgm:spPr/>
    </dgm:pt>
    <dgm:pt modelId="{8E5C4CB2-7FEA-4A5B-BBF7-B550774B070F}" type="pres">
      <dgm:prSet presAssocID="{E16B48ED-9114-4369-868A-A86D51EFF362}" presName="parentLin" presStyleCnt="0"/>
      <dgm:spPr/>
    </dgm:pt>
    <dgm:pt modelId="{BC8CA4A5-FBC0-4795-A9DF-C638930A68AB}" type="pres">
      <dgm:prSet presAssocID="{E16B48ED-9114-4369-868A-A86D51EFF362}" presName="parentLeftMargin" presStyleLbl="node1" presStyleIdx="0" presStyleCnt="3"/>
      <dgm:spPr>
        <a:prstGeom prst="roundRect">
          <a:avLst/>
        </a:prstGeom>
      </dgm:spPr>
      <dgm:t>
        <a:bodyPr/>
        <a:lstStyle/>
        <a:p>
          <a:endParaRPr lang="nl-BE"/>
        </a:p>
      </dgm:t>
    </dgm:pt>
    <dgm:pt modelId="{520BF551-E45B-4A67-A8FA-B59C35AE6240}" type="pres">
      <dgm:prSet presAssocID="{E16B48ED-9114-4369-868A-A86D51EFF362}" presName="parentText" presStyleLbl="node1" presStyleIdx="1" presStyleCnt="3">
        <dgm:presLayoutVars>
          <dgm:chMax val="0"/>
          <dgm:bulletEnabled val="1"/>
        </dgm:presLayoutVars>
      </dgm:prSet>
      <dgm:spPr/>
      <dgm:t>
        <a:bodyPr/>
        <a:lstStyle/>
        <a:p>
          <a:endParaRPr lang="nl-BE"/>
        </a:p>
      </dgm:t>
    </dgm:pt>
    <dgm:pt modelId="{7F5B9370-6157-48A8-A804-D18DF8010961}" type="pres">
      <dgm:prSet presAssocID="{E16B48ED-9114-4369-868A-A86D51EFF362}" presName="negativeSpace" presStyleCnt="0"/>
      <dgm:spPr/>
    </dgm:pt>
    <dgm:pt modelId="{329776D1-CF8A-45C2-8276-26114A4D1AD6}" type="pres">
      <dgm:prSet presAssocID="{E16B48ED-9114-4369-868A-A86D51EFF362}" presName="childText" presStyleLbl="conFgAcc1" presStyleIdx="1" presStyleCnt="3">
        <dgm:presLayoutVars>
          <dgm:bulletEnabled val="1"/>
        </dgm:presLayoutVars>
      </dgm:prSet>
      <dgm:spPr>
        <a:prstGeom prst="rect">
          <a:avLst/>
        </a:prstGeom>
      </dgm:spPr>
      <dgm:t>
        <a:bodyPr/>
        <a:lstStyle/>
        <a:p>
          <a:endParaRPr lang="nl-BE"/>
        </a:p>
      </dgm:t>
    </dgm:pt>
    <dgm:pt modelId="{BF7AE727-27FE-43F3-9B73-21E9D5D2F1F9}" type="pres">
      <dgm:prSet presAssocID="{CAFE325E-4615-4515-8DF1-37E6CC2A3E96}" presName="spaceBetweenRectangles" presStyleCnt="0"/>
      <dgm:spPr/>
    </dgm:pt>
    <dgm:pt modelId="{9F37008B-D068-4237-A4F5-8B8E0F2A6730}" type="pres">
      <dgm:prSet presAssocID="{B385DBCC-E869-4A15-ABF5-919D48C98A5E}" presName="parentLin" presStyleCnt="0"/>
      <dgm:spPr/>
    </dgm:pt>
    <dgm:pt modelId="{107F29F1-37C9-475C-8EDB-5C59DCE3C076}" type="pres">
      <dgm:prSet presAssocID="{B385DBCC-E869-4A15-ABF5-919D48C98A5E}" presName="parentLeftMargin" presStyleLbl="node1" presStyleIdx="1" presStyleCnt="3"/>
      <dgm:spPr>
        <a:prstGeom prst="roundRect">
          <a:avLst/>
        </a:prstGeom>
      </dgm:spPr>
      <dgm:t>
        <a:bodyPr/>
        <a:lstStyle/>
        <a:p>
          <a:endParaRPr lang="nl-BE"/>
        </a:p>
      </dgm:t>
    </dgm:pt>
    <dgm:pt modelId="{B8AEC67A-1F5A-43DD-B4F5-9CFCB5962317}" type="pres">
      <dgm:prSet presAssocID="{B385DBCC-E869-4A15-ABF5-919D48C98A5E}" presName="parentText" presStyleLbl="node1" presStyleIdx="2" presStyleCnt="3">
        <dgm:presLayoutVars>
          <dgm:chMax val="0"/>
          <dgm:bulletEnabled val="1"/>
        </dgm:presLayoutVars>
      </dgm:prSet>
      <dgm:spPr/>
      <dgm:t>
        <a:bodyPr/>
        <a:lstStyle/>
        <a:p>
          <a:endParaRPr lang="nl-BE"/>
        </a:p>
      </dgm:t>
    </dgm:pt>
    <dgm:pt modelId="{70CC5CB1-064B-4EAD-9961-ABA350FDB849}" type="pres">
      <dgm:prSet presAssocID="{B385DBCC-E869-4A15-ABF5-919D48C98A5E}" presName="negativeSpace" presStyleCnt="0"/>
      <dgm:spPr/>
    </dgm:pt>
    <dgm:pt modelId="{F7B90F98-9802-4F5B-8B47-FB0EB1EC930B}" type="pres">
      <dgm:prSet presAssocID="{B385DBCC-E869-4A15-ABF5-919D48C98A5E}" presName="childText" presStyleLbl="conFgAcc1" presStyleIdx="2" presStyleCnt="3">
        <dgm:presLayoutVars>
          <dgm:bulletEnabled val="1"/>
        </dgm:presLayoutVars>
      </dgm:prSet>
      <dgm:spPr>
        <a:prstGeom prst="rect">
          <a:avLst/>
        </a:prstGeom>
      </dgm:spPr>
      <dgm:t>
        <a:bodyPr/>
        <a:lstStyle/>
        <a:p>
          <a:endParaRPr lang="nl-BE"/>
        </a:p>
      </dgm:t>
    </dgm:pt>
  </dgm:ptLst>
  <dgm:cxnLst>
    <dgm:cxn modelId="{541DF9EF-D35C-4ECF-B76A-64B1538473E7}" type="presOf" srcId="{67FA9B15-39C6-4C23-B514-6B7DFD36048D}" destId="{F9F6D9FA-4D4E-4799-8B10-6A8BE7989FAB}" srcOrd="0" destOrd="0" presId="urn:microsoft.com/office/officeart/2005/8/layout/list1"/>
    <dgm:cxn modelId="{315A4259-055C-4BA5-9BEC-0CAB865916EE}" srcId="{B385DBCC-E869-4A15-ABF5-919D48C98A5E}" destId="{54839AC5-123C-4462-AC43-92ED1CA294A5}" srcOrd="0" destOrd="0" parTransId="{B6517AE2-3745-4FB0-B6C2-F1A27DBF49F8}" sibTransId="{3B807538-B549-4907-AFB7-9EE3DFD9F41B}"/>
    <dgm:cxn modelId="{2C5C3EBE-19A0-4B49-8161-10FE2793844B}" srcId="{E16B48ED-9114-4369-868A-A86D51EFF362}" destId="{6A54E181-1F02-4CB3-8AC2-E9AF2DD8A5F2}" srcOrd="3" destOrd="0" parTransId="{9610A9CA-2863-4A76-9576-5859D583CD72}" sibTransId="{1DC5DA2C-9BA0-41B3-AC0F-67138C2600F1}"/>
    <dgm:cxn modelId="{3FDB96FA-1CAC-4932-B752-C1E2B7464D21}" type="presOf" srcId="{67FA9B15-39C6-4C23-B514-6B7DFD36048D}" destId="{1649CA59-99B2-4BA1-A7C3-39F91197662E}" srcOrd="1" destOrd="0" presId="urn:microsoft.com/office/officeart/2005/8/layout/list1"/>
    <dgm:cxn modelId="{511BBD5E-9999-4E60-9ABD-6F29806E4354}" srcId="{E16B48ED-9114-4369-868A-A86D51EFF362}" destId="{4B5FAC06-5DB7-413F-86CD-478B5D149BFB}" srcOrd="1" destOrd="0" parTransId="{C522C0EF-0668-4460-8F55-9DAE11F87005}" sibTransId="{CAEBC203-9783-4DD9-AD71-C9A995A45A4F}"/>
    <dgm:cxn modelId="{E245AC23-2CC5-41F6-9643-4FFE850D824E}" type="presOf" srcId="{54839AC5-123C-4462-AC43-92ED1CA294A5}" destId="{F7B90F98-9802-4F5B-8B47-FB0EB1EC930B}" srcOrd="0" destOrd="0" presId="urn:microsoft.com/office/officeart/2005/8/layout/list1"/>
    <dgm:cxn modelId="{72CC8808-B0E8-42E0-9865-C8B3588A6B3D}" type="presOf" srcId="{562882B3-214C-4BE0-B6FE-28EB4ABE40B0}" destId="{329776D1-CF8A-45C2-8276-26114A4D1AD6}" srcOrd="0" destOrd="0" presId="urn:microsoft.com/office/officeart/2005/8/layout/list1"/>
    <dgm:cxn modelId="{77846131-F04C-4E17-ADDF-83C57280ADB6}" srcId="{67FA9B15-39C6-4C23-B514-6B7DFD36048D}" destId="{2856CE1B-E253-4B85-AFDF-801A0D3AD4B2}" srcOrd="2" destOrd="0" parTransId="{C08797B5-79F5-4E57-8DB3-EE7FDF13005A}" sibTransId="{401E74D4-D898-43B9-9520-FE8B6F9103D7}"/>
    <dgm:cxn modelId="{B2786F25-E3D2-4180-BEEA-E225E20DB2EE}" type="presOf" srcId="{B385DBCC-E869-4A15-ABF5-919D48C98A5E}" destId="{107F29F1-37C9-475C-8EDB-5C59DCE3C076}" srcOrd="0" destOrd="0" presId="urn:microsoft.com/office/officeart/2005/8/layout/list1"/>
    <dgm:cxn modelId="{3F8F3ABB-80DA-49FF-8CF5-AEC4275240BC}" type="presOf" srcId="{3456CE9C-0263-4D9D-8610-7A76DF0ECFF5}" destId="{3F59AD17-D6C9-4B22-9E35-6C9EAE088A40}" srcOrd="0" destOrd="0" presId="urn:microsoft.com/office/officeart/2005/8/layout/list1"/>
    <dgm:cxn modelId="{6BD1C7B9-E88A-465B-8C7F-C3BBB0FDEAB2}" srcId="{54D4DA5F-A794-45F6-9212-D177F0CA0437}" destId="{E16B48ED-9114-4369-868A-A86D51EFF362}" srcOrd="1" destOrd="0" parTransId="{1A4AF4F4-D3D4-4BDB-9899-FECCA0146286}" sibTransId="{CAFE325E-4615-4515-8DF1-37E6CC2A3E96}"/>
    <dgm:cxn modelId="{383AB1DA-94A8-4112-8F61-C58C814D711E}" type="presOf" srcId="{2856CE1B-E253-4B85-AFDF-801A0D3AD4B2}" destId="{3F59AD17-D6C9-4B22-9E35-6C9EAE088A40}" srcOrd="0" destOrd="2" presId="urn:microsoft.com/office/officeart/2005/8/layout/list1"/>
    <dgm:cxn modelId="{EC4EC099-585E-4651-9211-0B3C2407C2C0}" srcId="{E16B48ED-9114-4369-868A-A86D51EFF362}" destId="{562882B3-214C-4BE0-B6FE-28EB4ABE40B0}" srcOrd="0" destOrd="0" parTransId="{D602D9F2-E4B9-4269-9215-EDFE11D5779F}" sibTransId="{CB37C1AF-EDB6-476E-9F41-5750BAF8924C}"/>
    <dgm:cxn modelId="{00B0B215-7B54-4E0F-ADBB-14C76E951AA7}" type="presOf" srcId="{4B5FAC06-5DB7-413F-86CD-478B5D149BFB}" destId="{329776D1-CF8A-45C2-8276-26114A4D1AD6}" srcOrd="0" destOrd="1" presId="urn:microsoft.com/office/officeart/2005/8/layout/list1"/>
    <dgm:cxn modelId="{06856D8F-3168-4611-8FB8-72C7D8FAAE02}" type="presOf" srcId="{E16B48ED-9114-4369-868A-A86D51EFF362}" destId="{520BF551-E45B-4A67-A8FA-B59C35AE6240}" srcOrd="1" destOrd="0" presId="urn:microsoft.com/office/officeart/2005/8/layout/list1"/>
    <dgm:cxn modelId="{8619E8B5-3F72-401D-8741-C6CAD4E57453}" type="presOf" srcId="{6A54E181-1F02-4CB3-8AC2-E9AF2DD8A5F2}" destId="{329776D1-CF8A-45C2-8276-26114A4D1AD6}" srcOrd="0" destOrd="3" presId="urn:microsoft.com/office/officeart/2005/8/layout/list1"/>
    <dgm:cxn modelId="{F53CC1DB-31FB-451D-930B-3285EB04BB87}" srcId="{E16B48ED-9114-4369-868A-A86D51EFF362}" destId="{66BD3829-1420-47C3-B523-0CCA917E882D}" srcOrd="2" destOrd="0" parTransId="{9E5B046D-B958-4EF2-B776-38CA486AE02F}" sibTransId="{E778B378-F2EE-4D96-A3B5-3F4581B218DB}"/>
    <dgm:cxn modelId="{CFAAFEB5-22E3-4074-A497-76ADF03DE430}" srcId="{54D4DA5F-A794-45F6-9212-D177F0CA0437}" destId="{67FA9B15-39C6-4C23-B514-6B7DFD36048D}" srcOrd="0" destOrd="0" parTransId="{E2160028-0317-4347-98AF-758FBD4C1F56}" sibTransId="{9E3400FA-417F-42AB-8112-25BBC5AE0B24}"/>
    <dgm:cxn modelId="{938CB740-2404-47EC-971C-53E9F259FBC0}" type="presOf" srcId="{66BD3829-1420-47C3-B523-0CCA917E882D}" destId="{329776D1-CF8A-45C2-8276-26114A4D1AD6}" srcOrd="0" destOrd="2" presId="urn:microsoft.com/office/officeart/2005/8/layout/list1"/>
    <dgm:cxn modelId="{945A5C19-F3A2-4682-A4C2-D5909C7857FA}" type="presOf" srcId="{54D4DA5F-A794-45F6-9212-D177F0CA0437}" destId="{42651362-C34D-4A87-A432-6002AC406391}" srcOrd="0" destOrd="0" presId="urn:microsoft.com/office/officeart/2005/8/layout/list1"/>
    <dgm:cxn modelId="{229C662E-844C-49CE-B316-EFDB1D01C75F}" type="presOf" srcId="{DD6035CA-94C1-4956-8C90-C78E5FF62465}" destId="{3F59AD17-D6C9-4B22-9E35-6C9EAE088A40}" srcOrd="0" destOrd="1" presId="urn:microsoft.com/office/officeart/2005/8/layout/list1"/>
    <dgm:cxn modelId="{F9F9B24C-2D8B-4C8F-B194-F65C16ED1E6A}" srcId="{67FA9B15-39C6-4C23-B514-6B7DFD36048D}" destId="{DD6035CA-94C1-4956-8C90-C78E5FF62465}" srcOrd="1" destOrd="0" parTransId="{6CD3BEAD-5943-475E-B604-E6AA749AC95A}" sibTransId="{C4207097-27CC-4FE5-87C4-E44A705D579E}"/>
    <dgm:cxn modelId="{B3FE2A20-5B86-4218-809A-BD4FC7422B19}" srcId="{67FA9B15-39C6-4C23-B514-6B7DFD36048D}" destId="{3456CE9C-0263-4D9D-8610-7A76DF0ECFF5}" srcOrd="0" destOrd="0" parTransId="{927728EC-5E66-4C6D-9F9E-CEE608FF3D46}" sibTransId="{D14AC17D-D0D1-4C4E-96C2-A72A32B587C6}"/>
    <dgm:cxn modelId="{6169C8D8-D450-4D76-B591-EBB9A011228F}" type="presOf" srcId="{B385DBCC-E869-4A15-ABF5-919D48C98A5E}" destId="{B8AEC67A-1F5A-43DD-B4F5-9CFCB5962317}" srcOrd="1" destOrd="0" presId="urn:microsoft.com/office/officeart/2005/8/layout/list1"/>
    <dgm:cxn modelId="{8E469DC7-DBE5-4F8F-9E66-87F912F07171}" srcId="{B385DBCC-E869-4A15-ABF5-919D48C98A5E}" destId="{C4C1C422-A9B2-4591-838F-FCD4147CCADA}" srcOrd="1" destOrd="0" parTransId="{01A452E2-C149-4B2B-9394-26962E9DB77D}" sibTransId="{674868F1-6CD8-45EB-BEA0-D87D92BB3338}"/>
    <dgm:cxn modelId="{C895288B-DB18-43BD-BBE5-8A5BA6E97AB4}" type="presOf" srcId="{E16B48ED-9114-4369-868A-A86D51EFF362}" destId="{BC8CA4A5-FBC0-4795-A9DF-C638930A68AB}" srcOrd="0" destOrd="0" presId="urn:microsoft.com/office/officeart/2005/8/layout/list1"/>
    <dgm:cxn modelId="{779D3D94-B655-45BB-8D72-70F825440689}" type="presOf" srcId="{C4C1C422-A9B2-4591-838F-FCD4147CCADA}" destId="{F7B90F98-9802-4F5B-8B47-FB0EB1EC930B}" srcOrd="0" destOrd="1" presId="urn:microsoft.com/office/officeart/2005/8/layout/list1"/>
    <dgm:cxn modelId="{13CE1044-66CD-493E-AD4D-85D489885EC9}" srcId="{54D4DA5F-A794-45F6-9212-D177F0CA0437}" destId="{B385DBCC-E869-4A15-ABF5-919D48C98A5E}" srcOrd="2" destOrd="0" parTransId="{E4CCE583-8D11-4D5B-AEDA-BC38710F8979}" sibTransId="{4EB738F9-1BD8-4C59-84A3-E7D70DFBA37D}"/>
    <dgm:cxn modelId="{C44BFF95-DF39-4349-AB59-3C5D99A07C27}" type="presParOf" srcId="{42651362-C34D-4A87-A432-6002AC406391}" destId="{DD69AB8A-3BC8-4916-9566-C3054CFDBAF0}" srcOrd="0" destOrd="0" presId="urn:microsoft.com/office/officeart/2005/8/layout/list1"/>
    <dgm:cxn modelId="{F7B5A46D-D85F-47E9-B917-0D81ED226D57}" type="presParOf" srcId="{DD69AB8A-3BC8-4916-9566-C3054CFDBAF0}" destId="{F9F6D9FA-4D4E-4799-8B10-6A8BE7989FAB}" srcOrd="0" destOrd="0" presId="urn:microsoft.com/office/officeart/2005/8/layout/list1"/>
    <dgm:cxn modelId="{DB4EEEC0-81F7-4239-825E-C4076E17EE18}" type="presParOf" srcId="{DD69AB8A-3BC8-4916-9566-C3054CFDBAF0}" destId="{1649CA59-99B2-4BA1-A7C3-39F91197662E}" srcOrd="1" destOrd="0" presId="urn:microsoft.com/office/officeart/2005/8/layout/list1"/>
    <dgm:cxn modelId="{A1D172C0-6BEB-42AD-95E3-E5BB0F4F7E21}" type="presParOf" srcId="{42651362-C34D-4A87-A432-6002AC406391}" destId="{147DC778-D6FB-41C3-ABCF-103E45DC5E3D}" srcOrd="1" destOrd="0" presId="urn:microsoft.com/office/officeart/2005/8/layout/list1"/>
    <dgm:cxn modelId="{B597E077-C200-4BFE-9AFE-517217CC984A}" type="presParOf" srcId="{42651362-C34D-4A87-A432-6002AC406391}" destId="{3F59AD17-D6C9-4B22-9E35-6C9EAE088A40}" srcOrd="2" destOrd="0" presId="urn:microsoft.com/office/officeart/2005/8/layout/list1"/>
    <dgm:cxn modelId="{2617D635-260C-4668-8486-917E8BC584C5}" type="presParOf" srcId="{42651362-C34D-4A87-A432-6002AC406391}" destId="{4A8CAB27-A37B-40B5-B9FE-682AD7C042B9}" srcOrd="3" destOrd="0" presId="urn:microsoft.com/office/officeart/2005/8/layout/list1"/>
    <dgm:cxn modelId="{CD57F393-1318-4146-889A-E095BD1FC128}" type="presParOf" srcId="{42651362-C34D-4A87-A432-6002AC406391}" destId="{8E5C4CB2-7FEA-4A5B-BBF7-B550774B070F}" srcOrd="4" destOrd="0" presId="urn:microsoft.com/office/officeart/2005/8/layout/list1"/>
    <dgm:cxn modelId="{6E593E83-57BB-4B8D-9852-A1AE4783D74C}" type="presParOf" srcId="{8E5C4CB2-7FEA-4A5B-BBF7-B550774B070F}" destId="{BC8CA4A5-FBC0-4795-A9DF-C638930A68AB}" srcOrd="0" destOrd="0" presId="urn:microsoft.com/office/officeart/2005/8/layout/list1"/>
    <dgm:cxn modelId="{9D7EB43D-6C40-4012-A372-0C17FDE91191}" type="presParOf" srcId="{8E5C4CB2-7FEA-4A5B-BBF7-B550774B070F}" destId="{520BF551-E45B-4A67-A8FA-B59C35AE6240}" srcOrd="1" destOrd="0" presId="urn:microsoft.com/office/officeart/2005/8/layout/list1"/>
    <dgm:cxn modelId="{0DEF203B-4389-45CE-BE54-C0F3097DCD26}" type="presParOf" srcId="{42651362-C34D-4A87-A432-6002AC406391}" destId="{7F5B9370-6157-48A8-A804-D18DF8010961}" srcOrd="5" destOrd="0" presId="urn:microsoft.com/office/officeart/2005/8/layout/list1"/>
    <dgm:cxn modelId="{01129922-7797-433C-B273-35E10070A910}" type="presParOf" srcId="{42651362-C34D-4A87-A432-6002AC406391}" destId="{329776D1-CF8A-45C2-8276-26114A4D1AD6}" srcOrd="6" destOrd="0" presId="urn:microsoft.com/office/officeart/2005/8/layout/list1"/>
    <dgm:cxn modelId="{F5D966C4-9641-4638-BEAD-4EEBD0479B79}" type="presParOf" srcId="{42651362-C34D-4A87-A432-6002AC406391}" destId="{BF7AE727-27FE-43F3-9B73-21E9D5D2F1F9}" srcOrd="7" destOrd="0" presId="urn:microsoft.com/office/officeart/2005/8/layout/list1"/>
    <dgm:cxn modelId="{1E02E4EB-06DC-41EB-81C2-82B771B30472}" type="presParOf" srcId="{42651362-C34D-4A87-A432-6002AC406391}" destId="{9F37008B-D068-4237-A4F5-8B8E0F2A6730}" srcOrd="8" destOrd="0" presId="urn:microsoft.com/office/officeart/2005/8/layout/list1"/>
    <dgm:cxn modelId="{8A3987EB-690B-486E-BE62-EC793BD5ED9A}" type="presParOf" srcId="{9F37008B-D068-4237-A4F5-8B8E0F2A6730}" destId="{107F29F1-37C9-475C-8EDB-5C59DCE3C076}" srcOrd="0" destOrd="0" presId="urn:microsoft.com/office/officeart/2005/8/layout/list1"/>
    <dgm:cxn modelId="{DD3FAE1D-044C-441B-A5CB-33FC4AC77622}" type="presParOf" srcId="{9F37008B-D068-4237-A4F5-8B8E0F2A6730}" destId="{B8AEC67A-1F5A-43DD-B4F5-9CFCB5962317}" srcOrd="1" destOrd="0" presId="urn:microsoft.com/office/officeart/2005/8/layout/list1"/>
    <dgm:cxn modelId="{38D609C7-5E91-427B-B269-227AC667E676}" type="presParOf" srcId="{42651362-C34D-4A87-A432-6002AC406391}" destId="{70CC5CB1-064B-4EAD-9961-ABA350FDB849}" srcOrd="9" destOrd="0" presId="urn:microsoft.com/office/officeart/2005/8/layout/list1"/>
    <dgm:cxn modelId="{9B922C3E-546E-447D-9253-D3E5C23BB1F1}" type="presParOf" srcId="{42651362-C34D-4A87-A432-6002AC406391}" destId="{F7B90F98-9802-4F5B-8B47-FB0EB1EC930B}"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9786" cy="496966"/>
          </a:xfrm>
          <a:prstGeom prst="rect">
            <a:avLst/>
          </a:prstGeom>
        </p:spPr>
        <p:txBody>
          <a:bodyPr vert="horz" lIns="91543" tIns="45771" rIns="91543" bIns="45771" rtlCol="0"/>
          <a:lstStyle>
            <a:lvl1pPr algn="l">
              <a:defRPr sz="1200"/>
            </a:lvl1pPr>
          </a:lstStyle>
          <a:p>
            <a:endParaRPr lang="nl-BE"/>
          </a:p>
        </p:txBody>
      </p:sp>
      <p:sp>
        <p:nvSpPr>
          <p:cNvPr id="3" name="Date Placeholder 2"/>
          <p:cNvSpPr>
            <a:spLocks noGrp="1"/>
          </p:cNvSpPr>
          <p:nvPr>
            <p:ph type="dt" sz="quarter" idx="1"/>
          </p:nvPr>
        </p:nvSpPr>
        <p:spPr>
          <a:xfrm>
            <a:off x="3855841" y="3"/>
            <a:ext cx="2949786" cy="496966"/>
          </a:xfrm>
          <a:prstGeom prst="rect">
            <a:avLst/>
          </a:prstGeom>
        </p:spPr>
        <p:txBody>
          <a:bodyPr vert="horz" lIns="91543" tIns="45771" rIns="91543" bIns="45771" rtlCol="0"/>
          <a:lstStyle>
            <a:lvl1pPr algn="r">
              <a:defRPr sz="1200"/>
            </a:lvl1pPr>
          </a:lstStyle>
          <a:p>
            <a:fld id="{F71DFC3B-393F-4041-8A81-678F78C4F99C}" type="datetimeFigureOut">
              <a:rPr lang="nl-BE" smtClean="0"/>
              <a:pPr/>
              <a:t>20/06/2017</a:t>
            </a:fld>
            <a:endParaRPr lang="nl-BE"/>
          </a:p>
        </p:txBody>
      </p:sp>
      <p:sp>
        <p:nvSpPr>
          <p:cNvPr id="4" name="Footer Placeholder 3"/>
          <p:cNvSpPr>
            <a:spLocks noGrp="1"/>
          </p:cNvSpPr>
          <p:nvPr>
            <p:ph type="ftr" sz="quarter" idx="2"/>
          </p:nvPr>
        </p:nvSpPr>
        <p:spPr>
          <a:xfrm>
            <a:off x="1" y="9440649"/>
            <a:ext cx="2949786" cy="496966"/>
          </a:xfrm>
          <a:prstGeom prst="rect">
            <a:avLst/>
          </a:prstGeom>
        </p:spPr>
        <p:txBody>
          <a:bodyPr vert="horz" lIns="91543" tIns="45771" rIns="91543" bIns="45771" rtlCol="0" anchor="b"/>
          <a:lstStyle>
            <a:lvl1pPr algn="l">
              <a:defRPr sz="1200"/>
            </a:lvl1pPr>
          </a:lstStyle>
          <a:p>
            <a:endParaRPr lang="nl-BE"/>
          </a:p>
        </p:txBody>
      </p:sp>
      <p:sp>
        <p:nvSpPr>
          <p:cNvPr id="5" name="Slide Number Placeholder 4"/>
          <p:cNvSpPr>
            <a:spLocks noGrp="1"/>
          </p:cNvSpPr>
          <p:nvPr>
            <p:ph type="sldNum" sz="quarter" idx="3"/>
          </p:nvPr>
        </p:nvSpPr>
        <p:spPr>
          <a:xfrm>
            <a:off x="3855841" y="9440649"/>
            <a:ext cx="2949786" cy="496966"/>
          </a:xfrm>
          <a:prstGeom prst="rect">
            <a:avLst/>
          </a:prstGeom>
        </p:spPr>
        <p:txBody>
          <a:bodyPr vert="horz" lIns="91543" tIns="45771" rIns="91543" bIns="45771" rtlCol="0" anchor="b"/>
          <a:lstStyle>
            <a:lvl1pPr algn="r">
              <a:defRPr sz="1200"/>
            </a:lvl1pPr>
          </a:lstStyle>
          <a:p>
            <a:fld id="{C3189566-692F-4891-93B8-746FE4349D7E}" type="slidenum">
              <a:rPr lang="nl-BE" smtClean="0"/>
              <a:pPr/>
              <a:t>‹#›</a:t>
            </a:fld>
            <a:endParaRPr lang="nl-BE"/>
          </a:p>
        </p:txBody>
      </p:sp>
    </p:spTree>
    <p:extLst>
      <p:ext uri="{BB962C8B-B14F-4D97-AF65-F5344CB8AC3E}">
        <p14:creationId xmlns:p14="http://schemas.microsoft.com/office/powerpoint/2010/main" val="3053904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9786" cy="496966"/>
          </a:xfrm>
          <a:prstGeom prst="rect">
            <a:avLst/>
          </a:prstGeom>
        </p:spPr>
        <p:txBody>
          <a:bodyPr vert="horz" lIns="91543" tIns="45771" rIns="91543" bIns="45771" rtlCol="0"/>
          <a:lstStyle>
            <a:lvl1pPr algn="l">
              <a:defRPr sz="1200"/>
            </a:lvl1pPr>
          </a:lstStyle>
          <a:p>
            <a:endParaRPr lang="nl-BE"/>
          </a:p>
        </p:txBody>
      </p:sp>
      <p:sp>
        <p:nvSpPr>
          <p:cNvPr id="3" name="Date Placeholder 2"/>
          <p:cNvSpPr>
            <a:spLocks noGrp="1"/>
          </p:cNvSpPr>
          <p:nvPr>
            <p:ph type="dt" idx="1"/>
          </p:nvPr>
        </p:nvSpPr>
        <p:spPr>
          <a:xfrm>
            <a:off x="3855841" y="3"/>
            <a:ext cx="2949786" cy="496966"/>
          </a:xfrm>
          <a:prstGeom prst="rect">
            <a:avLst/>
          </a:prstGeom>
        </p:spPr>
        <p:txBody>
          <a:bodyPr vert="horz" lIns="91543" tIns="45771" rIns="91543" bIns="45771" rtlCol="0"/>
          <a:lstStyle>
            <a:lvl1pPr algn="r">
              <a:defRPr sz="1200"/>
            </a:lvl1pPr>
          </a:lstStyle>
          <a:p>
            <a:fld id="{5FA8F6F9-262C-4D0C-8378-C639D9456EF0}" type="datetimeFigureOut">
              <a:rPr lang="nl-BE" smtClean="0"/>
              <a:pPr/>
              <a:t>20/06/2017</a:t>
            </a:fld>
            <a:endParaRPr lang="nl-BE"/>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543" tIns="45771" rIns="91543" bIns="45771" rtlCol="0" anchor="ctr"/>
          <a:lstStyle/>
          <a:p>
            <a:endParaRPr lang="nl-BE"/>
          </a:p>
        </p:txBody>
      </p:sp>
      <p:sp>
        <p:nvSpPr>
          <p:cNvPr id="5" name="Notes Placeholder 4"/>
          <p:cNvSpPr>
            <a:spLocks noGrp="1"/>
          </p:cNvSpPr>
          <p:nvPr>
            <p:ph type="body" sz="quarter" idx="3"/>
          </p:nvPr>
        </p:nvSpPr>
        <p:spPr>
          <a:xfrm>
            <a:off x="680721" y="4721188"/>
            <a:ext cx="5445760" cy="4472702"/>
          </a:xfrm>
          <a:prstGeom prst="rect">
            <a:avLst/>
          </a:prstGeom>
        </p:spPr>
        <p:txBody>
          <a:bodyPr vert="horz" lIns="91543" tIns="45771" rIns="91543" bIns="457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1" y="9440649"/>
            <a:ext cx="2949786" cy="496966"/>
          </a:xfrm>
          <a:prstGeom prst="rect">
            <a:avLst/>
          </a:prstGeom>
        </p:spPr>
        <p:txBody>
          <a:bodyPr vert="horz" lIns="91543" tIns="45771" rIns="91543" bIns="45771" rtlCol="0" anchor="b"/>
          <a:lstStyle>
            <a:lvl1pPr algn="l">
              <a:defRPr sz="1200"/>
            </a:lvl1pPr>
          </a:lstStyle>
          <a:p>
            <a:endParaRPr lang="nl-BE"/>
          </a:p>
        </p:txBody>
      </p:sp>
      <p:sp>
        <p:nvSpPr>
          <p:cNvPr id="7" name="Slide Number Placeholder 6"/>
          <p:cNvSpPr>
            <a:spLocks noGrp="1"/>
          </p:cNvSpPr>
          <p:nvPr>
            <p:ph type="sldNum" sz="quarter" idx="5"/>
          </p:nvPr>
        </p:nvSpPr>
        <p:spPr>
          <a:xfrm>
            <a:off x="3855841" y="9440649"/>
            <a:ext cx="2949786" cy="496966"/>
          </a:xfrm>
          <a:prstGeom prst="rect">
            <a:avLst/>
          </a:prstGeom>
        </p:spPr>
        <p:txBody>
          <a:bodyPr vert="horz" lIns="91543" tIns="45771" rIns="91543" bIns="45771" rtlCol="0" anchor="b"/>
          <a:lstStyle>
            <a:lvl1pPr algn="r">
              <a:defRPr sz="1200"/>
            </a:lvl1pPr>
          </a:lstStyle>
          <a:p>
            <a:fld id="{4B77029C-54AC-4D5D-9803-5AC1D2B3CC7D}" type="slidenum">
              <a:rPr lang="nl-BE" smtClean="0"/>
              <a:pPr/>
              <a:t>‹#›</a:t>
            </a:fld>
            <a:endParaRPr lang="nl-BE"/>
          </a:p>
        </p:txBody>
      </p:sp>
    </p:spTree>
    <p:extLst>
      <p:ext uri="{BB962C8B-B14F-4D97-AF65-F5344CB8AC3E}">
        <p14:creationId xmlns:p14="http://schemas.microsoft.com/office/powerpoint/2010/main" val="11842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4B77029C-54AC-4D5D-9803-5AC1D2B3CC7D}" type="slidenum">
              <a:rPr lang="nl-BE" smtClean="0"/>
              <a:pPr/>
              <a:t>1</a:t>
            </a:fld>
            <a:endParaRPr lang="nl-BE"/>
          </a:p>
        </p:txBody>
      </p:sp>
    </p:spTree>
    <p:extLst>
      <p:ext uri="{BB962C8B-B14F-4D97-AF65-F5344CB8AC3E}">
        <p14:creationId xmlns:p14="http://schemas.microsoft.com/office/powerpoint/2010/main" val="16144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10</a:t>
            </a:fld>
            <a:endParaRPr lang="nl-BE"/>
          </a:p>
        </p:txBody>
      </p:sp>
    </p:spTree>
    <p:extLst>
      <p:ext uri="{BB962C8B-B14F-4D97-AF65-F5344CB8AC3E}">
        <p14:creationId xmlns:p14="http://schemas.microsoft.com/office/powerpoint/2010/main" val="51413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Financiële en materiële steun</a:t>
            </a:r>
          </a:p>
          <a:p>
            <a:pPr marL="171450" indent="-171450">
              <a:buFont typeface="Arial" panose="020B0604020202020204" pitchFamily="34" charset="0"/>
              <a:buChar char="•"/>
            </a:pPr>
            <a:r>
              <a:rPr lang="nl-BE" dirty="0" smtClean="0"/>
              <a:t>Besprekingen met de Koning Boudewijnstichting over de creatie van een steunfonds en een huurwaarborgfonds</a:t>
            </a:r>
          </a:p>
          <a:p>
            <a:pPr marL="171450" indent="-171450">
              <a:buFont typeface="Arial" panose="020B0604020202020204" pitchFamily="34" charset="0"/>
              <a:buChar char="•"/>
            </a:pPr>
            <a:r>
              <a:rPr lang="nl-BE" dirty="0" smtClean="0"/>
              <a:t>De doelgerichte inzameling van specifieke goederen bij het personeel van bedrijven, georganiseerd in samenwerking met </a:t>
            </a:r>
            <a:r>
              <a:rPr lang="nl-BE" dirty="0" err="1" smtClean="0"/>
              <a:t>Goods</a:t>
            </a:r>
            <a:r>
              <a:rPr lang="nl-BE" dirty="0" smtClean="0"/>
              <a:t> </a:t>
            </a:r>
            <a:r>
              <a:rPr lang="nl-BE" dirty="0" err="1" smtClean="0"/>
              <a:t>to</a:t>
            </a:r>
            <a:r>
              <a:rPr lang="nl-BE" dirty="0" smtClean="0"/>
              <a:t> </a:t>
            </a:r>
            <a:r>
              <a:rPr lang="nl-BE" dirty="0" err="1" smtClean="0"/>
              <a:t>Give</a:t>
            </a:r>
            <a:r>
              <a:rPr lang="nl-BE" dirty="0" smtClean="0"/>
              <a:t> </a:t>
            </a:r>
          </a:p>
          <a:p>
            <a:pPr marL="171450" indent="-171450">
              <a:buFont typeface="Arial" panose="020B0604020202020204" pitchFamily="34" charset="0"/>
              <a:buChar char="•"/>
            </a:pPr>
            <a:r>
              <a:rPr lang="nl-BE" dirty="0" smtClean="0"/>
              <a:t>De doelgerichte inzameling van essentiële basismedicatie en de creatie van een humanitaire apotheek in overleg met Dokters van de Wereld, de overheid en de betrokken sectorfederaties </a:t>
            </a:r>
          </a:p>
          <a:p>
            <a:pPr marL="171450" indent="-171450">
              <a:buFont typeface="Arial" panose="020B0604020202020204" pitchFamily="34" charset="0"/>
              <a:buChar char="•"/>
            </a:pPr>
            <a:r>
              <a:rPr lang="nl-BE" dirty="0" smtClean="0"/>
              <a:t>Een sectorprocedure en een uniforme informatiefiche voor bankkantoren met betrekking tot het wettelijk kader en de verplichtingen van basisbankdiensten, en de strijd tegen het witwassen van geld</a:t>
            </a:r>
          </a:p>
          <a:p>
            <a:pPr marL="171450" indent="-171450">
              <a:buFont typeface="Arial" panose="020B0604020202020204" pitchFamily="34" charset="0"/>
              <a:buChar char="•"/>
            </a:pPr>
            <a:r>
              <a:rPr lang="nl-BE" dirty="0" smtClean="0"/>
              <a:t>Aanbod van bedrijfsgebouwen voor collectieve opvang van asielzoekers (bijv. ING)</a:t>
            </a:r>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11</a:t>
            </a:fld>
            <a:endParaRPr lang="nl-BE"/>
          </a:p>
        </p:txBody>
      </p:sp>
    </p:spTree>
    <p:extLst>
      <p:ext uri="{BB962C8B-B14F-4D97-AF65-F5344CB8AC3E}">
        <p14:creationId xmlns:p14="http://schemas.microsoft.com/office/powerpoint/2010/main" val="287326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sng" dirty="0" err="1" smtClean="0">
                <a:solidFill>
                  <a:prstClr val="black"/>
                </a:solidFill>
              </a:rPr>
              <a:t>Opleiding</a:t>
            </a:r>
            <a:r>
              <a:rPr lang="fr-FR" sz="1200" u="sng" dirty="0" smtClean="0">
                <a:solidFill>
                  <a:prstClr val="black"/>
                </a:solidFill>
              </a:rPr>
              <a:t>, </a:t>
            </a:r>
            <a:r>
              <a:rPr lang="fr-FR" sz="1200" u="sng" dirty="0" err="1" smtClean="0">
                <a:solidFill>
                  <a:prstClr val="black"/>
                </a:solidFill>
              </a:rPr>
              <a:t>vorming</a:t>
            </a:r>
            <a:r>
              <a:rPr lang="fr-FR" sz="1200" u="sng" dirty="0" smtClean="0">
                <a:solidFill>
                  <a:prstClr val="black"/>
                </a:solidFill>
              </a:rPr>
              <a:t> en </a:t>
            </a:r>
            <a:r>
              <a:rPr lang="fr-FR" sz="1200" u="sng" dirty="0" err="1" smtClean="0">
                <a:solidFill>
                  <a:prstClr val="black"/>
                </a:solidFill>
              </a:rPr>
              <a:t>tewerkstelling</a:t>
            </a:r>
            <a:endParaRPr lang="fr-FR" sz="1200" u="sng" dirty="0" smtClean="0">
              <a:solidFill>
                <a:prstClr val="black"/>
              </a:solidFill>
            </a:endParaRPr>
          </a:p>
          <a:p>
            <a:pPr marL="171450" indent="-171450">
              <a:buFont typeface="Arial" panose="020B0604020202020204" pitchFamily="34" charset="0"/>
              <a:buChar char="•"/>
            </a:pPr>
            <a:r>
              <a:rPr lang="nl-BE" dirty="0" smtClean="0"/>
              <a:t>Inventariseren van de begeleidingsmaatregelen van de openbare diensten voor arbeidsbemiddeling, voor nieuwkomers op de arbeidsmarkt.</a:t>
            </a:r>
          </a:p>
          <a:p>
            <a:pPr marL="171450" indent="-171450">
              <a:buFont typeface="Arial" panose="020B0604020202020204" pitchFamily="34" charset="0"/>
              <a:buChar char="•"/>
            </a:pPr>
            <a:r>
              <a:rPr lang="nl-BE" dirty="0" smtClean="0"/>
              <a:t>Deelname ESF oproep “Vluchtelingen en werk” – zie volgende slide</a:t>
            </a:r>
          </a:p>
          <a:p>
            <a:pPr marL="171450" indent="-171450">
              <a:buFont typeface="Arial" panose="020B0604020202020204" pitchFamily="34" charset="0"/>
              <a:buChar char="•"/>
            </a:pPr>
            <a:r>
              <a:rPr lang="nl-BE" dirty="0" smtClean="0"/>
              <a:t>De creatie van een platform en het realiseren van synergievoordelen tussen de voornaamste aanbieders van dienstverlening voor </a:t>
            </a:r>
            <a:r>
              <a:rPr lang="nl-BE" dirty="0" err="1" smtClean="0"/>
              <a:t>mentoring</a:t>
            </a:r>
            <a:r>
              <a:rPr lang="nl-BE" dirty="0" smtClean="0"/>
              <a:t> en coaching, in samenwerking met Accenture </a:t>
            </a:r>
          </a:p>
          <a:p>
            <a:pPr marL="171450" indent="-171450">
              <a:buFont typeface="Arial" panose="020B0604020202020204" pitchFamily="34" charset="0"/>
              <a:buChar char="•"/>
            </a:pPr>
            <a:r>
              <a:rPr lang="nl-BE" dirty="0" smtClean="0"/>
              <a:t>De realisatie van tewerkstellingsmogelijkheden in de landbouw en de sociale economie</a:t>
            </a:r>
          </a:p>
          <a:p>
            <a:pPr marL="171450" indent="-171450">
              <a:buFont typeface="Arial" panose="020B0604020202020204" pitchFamily="34" charset="0"/>
              <a:buChar char="•"/>
            </a:pPr>
            <a:r>
              <a:rPr lang="nl-BE" dirty="0" smtClean="0"/>
              <a:t>Medewerkers van bedrijven toelaten om deel te nemen aan opleidingsprogramma’s en vrijwilligerswerk voor asielzoekers en vluchtelingen</a:t>
            </a:r>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12</a:t>
            </a:fld>
            <a:endParaRPr lang="nl-BE"/>
          </a:p>
        </p:txBody>
      </p:sp>
    </p:spTree>
    <p:extLst>
      <p:ext uri="{BB962C8B-B14F-4D97-AF65-F5344CB8AC3E}">
        <p14:creationId xmlns:p14="http://schemas.microsoft.com/office/powerpoint/2010/main" val="294965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sz="1400" b="1" dirty="0" smtClean="0"/>
              <a:t>Intensieve samenwerking met de openbare diensten voor arbeidsbemiddeling, zodat er linken kunnen worden gelegd tussen werkzoekenden en vacatures</a:t>
            </a:r>
          </a:p>
          <a:p>
            <a:pPr marL="0" indent="0">
              <a:buNone/>
            </a:pPr>
            <a:r>
              <a:rPr lang="fr-FR" sz="1400" u="sng" dirty="0" err="1" smtClean="0"/>
              <a:t>Interessegebieden</a:t>
            </a:r>
            <a:r>
              <a:rPr lang="fr-FR" sz="1400" dirty="0" smtClean="0"/>
              <a:t>:</a:t>
            </a:r>
          </a:p>
          <a:p>
            <a:pPr marL="457200" indent="-457200">
              <a:lnSpc>
                <a:spcPct val="100000"/>
              </a:lnSpc>
              <a:spcBef>
                <a:spcPts val="0"/>
              </a:spcBef>
              <a:buFont typeface="Arial" panose="020B0604020202020204" pitchFamily="34" charset="0"/>
              <a:buChar char="•"/>
            </a:pPr>
            <a:r>
              <a:rPr lang="nl-BE" sz="1200" dirty="0" smtClean="0"/>
              <a:t>Criteria voor tewerkstelling (bijv. arbeidskaarten)</a:t>
            </a:r>
          </a:p>
          <a:p>
            <a:pPr marL="457200" indent="-457200">
              <a:lnSpc>
                <a:spcPct val="100000"/>
              </a:lnSpc>
              <a:spcBef>
                <a:spcPts val="0"/>
              </a:spcBef>
              <a:buFont typeface="Arial" panose="020B0604020202020204" pitchFamily="34" charset="0"/>
              <a:buChar char="•"/>
            </a:pPr>
            <a:r>
              <a:rPr lang="nl-BE" sz="1200" dirty="0" smtClean="0"/>
              <a:t>Taaltraining en </a:t>
            </a:r>
            <a:r>
              <a:rPr lang="nl-BE" sz="1200" dirty="0" err="1" smtClean="0"/>
              <a:t>taalcoaching</a:t>
            </a:r>
            <a:endParaRPr lang="nl-BE" sz="1200" dirty="0" smtClean="0"/>
          </a:p>
          <a:p>
            <a:pPr marL="457200" indent="-457200">
              <a:lnSpc>
                <a:spcPct val="100000"/>
              </a:lnSpc>
              <a:spcBef>
                <a:spcPts val="0"/>
              </a:spcBef>
              <a:buFont typeface="Arial" panose="020B0604020202020204" pitchFamily="34" charset="0"/>
              <a:buChar char="•"/>
            </a:pPr>
            <a:r>
              <a:rPr lang="nl-BE" sz="1200" dirty="0" smtClean="0"/>
              <a:t>Werkervaringsprojecten</a:t>
            </a:r>
          </a:p>
          <a:p>
            <a:pPr marL="457200" indent="-457200">
              <a:lnSpc>
                <a:spcPct val="100000"/>
              </a:lnSpc>
              <a:spcBef>
                <a:spcPts val="0"/>
              </a:spcBef>
              <a:buFont typeface="Arial" panose="020B0604020202020204" pitchFamily="34" charset="0"/>
              <a:buChar char="•"/>
            </a:pPr>
            <a:r>
              <a:rPr lang="nl-BE" sz="1200" dirty="0" err="1" smtClean="0"/>
              <a:t>Jobcoaching</a:t>
            </a:r>
            <a:endParaRPr lang="nl-BE" sz="1200" dirty="0" smtClean="0"/>
          </a:p>
          <a:p>
            <a:pPr marL="457200" indent="-457200">
              <a:lnSpc>
                <a:spcPct val="100000"/>
              </a:lnSpc>
              <a:spcBef>
                <a:spcPts val="0"/>
              </a:spcBef>
              <a:buFont typeface="Arial" panose="020B0604020202020204" pitchFamily="34" charset="0"/>
              <a:buChar char="•"/>
            </a:pPr>
            <a:r>
              <a:rPr lang="nl-BE" sz="1200" dirty="0" smtClean="0"/>
              <a:t>Leren op de werkplek</a:t>
            </a:r>
          </a:p>
          <a:p>
            <a:pPr marL="457200" indent="-457200">
              <a:lnSpc>
                <a:spcPct val="100000"/>
              </a:lnSpc>
              <a:spcBef>
                <a:spcPts val="0"/>
              </a:spcBef>
              <a:buFont typeface="Arial" panose="020B0604020202020204" pitchFamily="34" charset="0"/>
              <a:buChar char="•"/>
            </a:pPr>
            <a:r>
              <a:rPr lang="nl-BE" sz="1200" dirty="0" smtClean="0"/>
              <a:t>Tekort aan gekwalificeerde arbeidskrachten</a:t>
            </a:r>
          </a:p>
          <a:p>
            <a:pPr marL="0" indent="0">
              <a:lnSpc>
                <a:spcPct val="100000"/>
              </a:lnSpc>
              <a:spcBef>
                <a:spcPts val="0"/>
              </a:spcBef>
              <a:buNone/>
            </a:pPr>
            <a:r>
              <a:rPr lang="fr-FR" sz="1400" b="1" dirty="0" err="1" smtClean="0"/>
              <a:t>Doel</a:t>
            </a:r>
            <a:r>
              <a:rPr lang="fr-FR" sz="1400" b="1" dirty="0" smtClean="0"/>
              <a:t>: </a:t>
            </a:r>
            <a:r>
              <a:rPr lang="fr-FR" sz="1400" b="1" dirty="0" err="1" smtClean="0"/>
              <a:t>een</a:t>
            </a:r>
            <a:r>
              <a:rPr lang="fr-FR" sz="1400" b="1" dirty="0" smtClean="0"/>
              <a:t> </a:t>
            </a:r>
            <a:r>
              <a:rPr lang="fr-FR" sz="1400" b="1" dirty="0" err="1" smtClean="0"/>
              <a:t>gids</a:t>
            </a:r>
            <a:r>
              <a:rPr lang="fr-FR" sz="1400" b="1" dirty="0" smtClean="0"/>
              <a:t> VBO/FEB </a:t>
            </a:r>
            <a:r>
              <a:rPr lang="fr-FR" sz="1400" b="1" dirty="0" err="1" smtClean="0"/>
              <a:t>voor</a:t>
            </a:r>
            <a:r>
              <a:rPr lang="fr-FR" sz="1400" b="1" dirty="0" smtClean="0"/>
              <a:t> </a:t>
            </a:r>
            <a:r>
              <a:rPr lang="fr-FR" sz="1400" b="1" dirty="0" err="1" smtClean="0"/>
              <a:t>werkgevers</a:t>
            </a:r>
            <a:endParaRPr lang="fr-FR" sz="1400" b="1" dirty="0" smtClean="0"/>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13</a:t>
            </a:fld>
            <a:endParaRPr lang="nl-BE"/>
          </a:p>
        </p:txBody>
      </p:sp>
    </p:spTree>
    <p:extLst>
      <p:ext uri="{BB962C8B-B14F-4D97-AF65-F5344CB8AC3E}">
        <p14:creationId xmlns:p14="http://schemas.microsoft.com/office/powerpoint/2010/main" val="403409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Europees Sociaal Fonds (ESF) oproep Vluchtelingen en Werk – Antwerpen &amp; Gent</a:t>
            </a:r>
          </a:p>
          <a:p>
            <a:pPr marL="171450" indent="-171450">
              <a:buFont typeface="Arial" panose="020B0604020202020204" pitchFamily="34" charset="0"/>
              <a:buChar char="•"/>
            </a:pPr>
            <a:r>
              <a:rPr lang="nl-BE" dirty="0" smtClean="0"/>
              <a:t>Het ESF is verantwoordelijk voor de uitvoering en goed beheer van de programma's van het Europees Sociaal Fonds in Vlaanderen. € 66 miljoen wordt jaarlijks ingezet om de werkzaamheid te verhogen en de Vlaamse arbeidsmarkt te stimuleren en te versterken.</a:t>
            </a:r>
          </a:p>
          <a:p>
            <a:pPr marL="171450" indent="-171450">
              <a:buFont typeface="Arial" panose="020B0604020202020204" pitchFamily="34" charset="0"/>
              <a:buChar char="•"/>
            </a:pPr>
            <a:r>
              <a:rPr lang="nl-BE" dirty="0" smtClean="0"/>
              <a:t>De oproep Vluchtelingen en werk streeft een betere integratie en versterking na van de initiatieven voor de professionele inschakeling van vluchtelingen in de steden Antwerpen en Gent.</a:t>
            </a:r>
          </a:p>
          <a:p>
            <a:pPr marL="171450" indent="-171450">
              <a:buFont typeface="Arial" panose="020B0604020202020204" pitchFamily="34" charset="0"/>
              <a:buChar char="•"/>
            </a:pPr>
            <a:r>
              <a:rPr lang="nl-BE" dirty="0" smtClean="0"/>
              <a:t>Er is een oproepbudget voorzien van € 2.000.000 bestaande uit 40% ESF middelen en 60% VDAB middelen.</a:t>
            </a:r>
          </a:p>
          <a:p>
            <a:pPr marL="171450" indent="-171450">
              <a:buFont typeface="Arial" panose="020B0604020202020204" pitchFamily="34" charset="0"/>
              <a:buChar char="•"/>
            </a:pPr>
            <a:r>
              <a:rPr lang="nl-BE" dirty="0" smtClean="0"/>
              <a:t>Deze oproep richt zich tot een verplicht partnerschap van minimaal de stad, het OCMW, de VDAB en het Agentschap Integratie en Inburgering.</a:t>
            </a:r>
          </a:p>
          <a:p>
            <a:pPr marL="171450" indent="-171450">
              <a:buFont typeface="Arial" panose="020B0604020202020204" pitchFamily="34" charset="0"/>
              <a:buChar char="•"/>
            </a:pPr>
            <a:r>
              <a:rPr lang="nl-BE" dirty="0" smtClean="0"/>
              <a:t>Naast de institutionele partners worden ook de bedrijven en sectoren betrokken in het project </a:t>
            </a:r>
            <a:r>
              <a:rPr lang="nl-BE" dirty="0" smtClean="0">
                <a:sym typeface="Wingdings" panose="05000000000000000000" pitchFamily="2" charset="2"/>
              </a:rPr>
              <a:t> </a:t>
            </a:r>
            <a:r>
              <a:rPr lang="nl-BE" dirty="0" smtClean="0"/>
              <a:t>daarom heeft het VBO zich geëngageerd als partner, en voert het tevens overleg met de bevoegde autoriteiten voor gelijkaardige initiatieven in Wallonië en Brussel.</a:t>
            </a:r>
          </a:p>
          <a:p>
            <a:endParaRPr lang="nl-BE" dirty="0"/>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14</a:t>
            </a:fld>
            <a:endParaRPr lang="nl-BE"/>
          </a:p>
        </p:txBody>
      </p:sp>
    </p:spTree>
    <p:extLst>
      <p:ext uri="{BB962C8B-B14F-4D97-AF65-F5344CB8AC3E}">
        <p14:creationId xmlns:p14="http://schemas.microsoft.com/office/powerpoint/2010/main" val="266030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21</a:t>
            </a:fld>
            <a:endParaRPr lang="nl-BE"/>
          </a:p>
        </p:txBody>
      </p:sp>
    </p:spTree>
    <p:extLst>
      <p:ext uri="{BB962C8B-B14F-4D97-AF65-F5344CB8AC3E}">
        <p14:creationId xmlns:p14="http://schemas.microsoft.com/office/powerpoint/2010/main" val="169649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Financiële en materiële steun</a:t>
            </a:r>
          </a:p>
          <a:p>
            <a:r>
              <a:rPr lang="nl-BE" dirty="0" smtClean="0"/>
              <a:t>De leden van de werkgroep hebben op 27 januari een inventaris besproken van 5 gedetecteerde thema’s, en mogelijke oplossingen:</a:t>
            </a:r>
          </a:p>
          <a:p>
            <a:pPr marL="228600" indent="-228600">
              <a:buFont typeface="+mj-lt"/>
              <a:buAutoNum type="arabicPeriod"/>
            </a:pPr>
            <a:r>
              <a:rPr lang="nl-BE" dirty="0" smtClean="0"/>
              <a:t>Financiële steun </a:t>
            </a:r>
          </a:p>
          <a:p>
            <a:pPr marL="228600" indent="-228600">
              <a:buFont typeface="+mj-lt"/>
              <a:buAutoNum type="arabicPeriod"/>
            </a:pPr>
            <a:r>
              <a:rPr lang="nl-BE" dirty="0" smtClean="0"/>
              <a:t>Materiële steun</a:t>
            </a:r>
          </a:p>
          <a:p>
            <a:pPr marL="228600" indent="-228600">
              <a:buFont typeface="+mj-lt"/>
              <a:buAutoNum type="arabicPeriod"/>
            </a:pPr>
            <a:r>
              <a:rPr lang="nl-BE" dirty="0" smtClean="0"/>
              <a:t>Huisvesting</a:t>
            </a:r>
          </a:p>
          <a:p>
            <a:pPr marL="228600" indent="-228600">
              <a:buFont typeface="+mj-lt"/>
              <a:buAutoNum type="arabicPeriod"/>
            </a:pPr>
            <a:r>
              <a:rPr lang="nl-BE" dirty="0" smtClean="0"/>
              <a:t>Partnerschap</a:t>
            </a:r>
          </a:p>
          <a:p>
            <a:pPr marL="228600" indent="-228600">
              <a:buFont typeface="+mj-lt"/>
              <a:buAutoNum type="arabicPeriod"/>
            </a:pPr>
            <a:r>
              <a:rPr lang="nl-BE" dirty="0" smtClean="0"/>
              <a:t>Dienstverlening</a:t>
            </a:r>
          </a:p>
          <a:p>
            <a:r>
              <a:rPr lang="nl-BE" dirty="0" smtClean="0"/>
              <a:t>Op basis van de bespreking werden 13 deelprojecten gedefinieerd die momenteel uitgewerkt worden</a:t>
            </a:r>
          </a:p>
          <a:p>
            <a:endParaRPr lang="nl-BE" dirty="0"/>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22</a:t>
            </a:fld>
            <a:endParaRPr lang="nl-BE"/>
          </a:p>
        </p:txBody>
      </p:sp>
    </p:spTree>
    <p:extLst>
      <p:ext uri="{BB962C8B-B14F-4D97-AF65-F5344CB8AC3E}">
        <p14:creationId xmlns:p14="http://schemas.microsoft.com/office/powerpoint/2010/main" val="3439833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Opleiding, vorming en tewerkstelling</a:t>
            </a:r>
          </a:p>
          <a:p>
            <a:r>
              <a:rPr lang="nl-BE" dirty="0" smtClean="0"/>
              <a:t>De leden van de werkgroep hebben op 17 februari een inventaris besproken van 7 gedetecteerde thema’s, en mogelijke oplossingen:</a:t>
            </a:r>
          </a:p>
          <a:p>
            <a:pPr marL="171450" indent="-171450">
              <a:buFont typeface="Arial" panose="020B0604020202020204" pitchFamily="34" charset="0"/>
              <a:buChar char="•"/>
            </a:pPr>
            <a:r>
              <a:rPr lang="nl-BE" dirty="0" smtClean="0"/>
              <a:t>Sectoren in samenwerking met partners</a:t>
            </a:r>
          </a:p>
          <a:p>
            <a:pPr marL="685800" lvl="1" indent="-228600">
              <a:buFont typeface="+mj-lt"/>
              <a:buAutoNum type="arabicPeriod"/>
            </a:pPr>
            <a:r>
              <a:rPr lang="nl-BE" dirty="0" smtClean="0"/>
              <a:t>Sensibilisering van asielzoekers en vluchtelingen voor tewerkstelling</a:t>
            </a:r>
          </a:p>
          <a:p>
            <a:pPr marL="685800" lvl="1" indent="-228600">
              <a:buFont typeface="+mj-lt"/>
              <a:buAutoNum type="arabicPeriod"/>
            </a:pPr>
            <a:r>
              <a:rPr lang="nl-BE" dirty="0" smtClean="0"/>
              <a:t>Toeleiding naar werk, coaching, stage</a:t>
            </a:r>
          </a:p>
          <a:p>
            <a:pPr marL="685800" lvl="1" indent="-228600">
              <a:buFont typeface="+mj-lt"/>
              <a:buAutoNum type="arabicPeriod"/>
            </a:pPr>
            <a:r>
              <a:rPr lang="nl-BE" dirty="0" smtClean="0"/>
              <a:t>Opleiding &amp; screening</a:t>
            </a:r>
          </a:p>
          <a:p>
            <a:pPr marL="685800" lvl="1" indent="-228600">
              <a:buFont typeface="+mj-lt"/>
              <a:buAutoNum type="arabicPeriod"/>
            </a:pPr>
            <a:r>
              <a:rPr lang="nl-BE" dirty="0" smtClean="0"/>
              <a:t>Begeleiding tijdens tewerkstelling</a:t>
            </a:r>
          </a:p>
          <a:p>
            <a:pPr marL="685800" lvl="1" indent="-228600">
              <a:buFont typeface="+mj-lt"/>
              <a:buAutoNum type="arabicPeriod"/>
            </a:pPr>
            <a:r>
              <a:rPr lang="nl-BE" dirty="0" smtClean="0"/>
              <a:t>Specifieke projecten</a:t>
            </a:r>
          </a:p>
          <a:p>
            <a:pPr marL="171450" indent="-171450">
              <a:buFont typeface="Arial" panose="020B0604020202020204" pitchFamily="34" charset="0"/>
              <a:buChar char="•"/>
            </a:pPr>
            <a:r>
              <a:rPr lang="nl-BE" dirty="0" smtClean="0"/>
              <a:t>Overheden en derden</a:t>
            </a:r>
          </a:p>
          <a:p>
            <a:pPr marL="685800" lvl="1" indent="-228600">
              <a:buFont typeface="+mj-lt"/>
              <a:buAutoNum type="arabicPeriod"/>
            </a:pPr>
            <a:r>
              <a:rPr lang="nl-BE" dirty="0" smtClean="0"/>
              <a:t>Onderwijs en vorming</a:t>
            </a:r>
          </a:p>
          <a:p>
            <a:pPr marL="685800" lvl="1" indent="-228600">
              <a:buFont typeface="+mj-lt"/>
              <a:buAutoNum type="arabicPeriod"/>
            </a:pPr>
            <a:r>
              <a:rPr lang="nl-BE" dirty="0" smtClean="0"/>
              <a:t>Arbeidsbemiddeling en tewerkstelling</a:t>
            </a:r>
          </a:p>
          <a:p>
            <a:r>
              <a:rPr lang="nl-BE" dirty="0" smtClean="0"/>
              <a:t>Op basis van de bespreking werden 28 deelprojecten gedefinieerd die momenteel uitgewerkt worden</a:t>
            </a:r>
          </a:p>
          <a:p>
            <a:endParaRPr lang="nl-BE" dirty="0"/>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23</a:t>
            </a:fld>
            <a:endParaRPr lang="nl-BE"/>
          </a:p>
        </p:txBody>
      </p:sp>
    </p:spTree>
    <p:extLst>
      <p:ext uri="{BB962C8B-B14F-4D97-AF65-F5344CB8AC3E}">
        <p14:creationId xmlns:p14="http://schemas.microsoft.com/office/powerpoint/2010/main" val="85029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Besprekingen met de overheden</a:t>
            </a:r>
          </a:p>
          <a:p>
            <a:pPr marL="171450" indent="-171450">
              <a:buFont typeface="Arial" panose="020B0604020202020204" pitchFamily="34" charset="0"/>
              <a:buChar char="•"/>
            </a:pPr>
            <a:r>
              <a:rPr lang="nl-BE" dirty="0" smtClean="0"/>
              <a:t>Federale overheid: 10 mei</a:t>
            </a:r>
          </a:p>
          <a:p>
            <a:pPr marL="171450" indent="-171450">
              <a:buFont typeface="Arial" panose="020B0604020202020204" pitchFamily="34" charset="0"/>
              <a:buChar char="•"/>
            </a:pPr>
            <a:r>
              <a:rPr lang="nl-BE" dirty="0" smtClean="0"/>
              <a:t>Vlaamse overheid: in afwachting van datum overleg</a:t>
            </a:r>
          </a:p>
          <a:p>
            <a:pPr marL="171450" indent="-171450">
              <a:buFont typeface="Arial" panose="020B0604020202020204" pitchFamily="34" charset="0"/>
              <a:buChar char="•"/>
            </a:pPr>
            <a:r>
              <a:rPr lang="nl-BE" dirty="0" smtClean="0"/>
              <a:t>Waalse overheid: 15 april</a:t>
            </a:r>
          </a:p>
          <a:p>
            <a:pPr marL="171450" indent="-171450">
              <a:buFont typeface="Arial" panose="020B0604020202020204" pitchFamily="34" charset="0"/>
              <a:buChar char="•"/>
            </a:pPr>
            <a:r>
              <a:rPr lang="nl-BE" dirty="0" smtClean="0"/>
              <a:t>Brussel Hoofdstedelijk Gewest: in afwachting van datum overleg</a:t>
            </a:r>
          </a:p>
          <a:p>
            <a:r>
              <a:rPr lang="nl-BE" dirty="0" smtClean="0"/>
              <a:t>Besprekingen met de openbare diensten voor arbeidsbemiddeling</a:t>
            </a:r>
          </a:p>
          <a:p>
            <a:pPr marL="171450" indent="-171450">
              <a:buFont typeface="Arial" panose="020B0604020202020204" pitchFamily="34" charset="0"/>
              <a:buChar char="•"/>
            </a:pPr>
            <a:r>
              <a:rPr lang="nl-BE" dirty="0" smtClean="0"/>
              <a:t>VDAB: 12 april</a:t>
            </a:r>
          </a:p>
          <a:p>
            <a:pPr marL="171450" indent="-171450">
              <a:buFont typeface="Arial" panose="020B0604020202020204" pitchFamily="34" charset="0"/>
              <a:buChar char="•"/>
            </a:pPr>
            <a:r>
              <a:rPr lang="nl-BE" dirty="0" smtClean="0"/>
              <a:t>FOREM: 4 mei</a:t>
            </a:r>
          </a:p>
          <a:p>
            <a:pPr marL="171450" indent="-171450">
              <a:buFont typeface="Arial" panose="020B0604020202020204" pitchFamily="34" charset="0"/>
              <a:buChar char="•"/>
            </a:pPr>
            <a:r>
              <a:rPr lang="nl-BE" dirty="0" smtClean="0"/>
              <a:t>ACTIRIS: 15 juni</a:t>
            </a:r>
          </a:p>
          <a:p>
            <a:pPr marL="171450" indent="-171450">
              <a:buFont typeface="Arial" panose="020B0604020202020204" pitchFamily="34" charset="0"/>
              <a:buChar char="•"/>
            </a:pPr>
            <a:r>
              <a:rPr lang="nl-BE" dirty="0" smtClean="0"/>
              <a:t>ARBEITSAMT: in afwachting van datum overleg</a:t>
            </a:r>
          </a:p>
          <a:p>
            <a:r>
              <a:rPr lang="nl-BE" dirty="0" smtClean="0"/>
              <a:t>Volgende plenaire taskforcevergadering: 12 juli</a:t>
            </a:r>
          </a:p>
          <a:p>
            <a:r>
              <a:rPr lang="nl-BE" dirty="0" smtClean="0"/>
              <a:t>Clusters</a:t>
            </a:r>
          </a:p>
          <a:p>
            <a:pPr marL="171450" indent="-171450">
              <a:buFont typeface="Arial" panose="020B0604020202020204" pitchFamily="34" charset="0"/>
              <a:buChar char="•"/>
            </a:pPr>
            <a:r>
              <a:rPr lang="nl-BE" dirty="0" smtClean="0"/>
              <a:t>Volgende vergadering cluster financiële en materiële steun: te bepalen</a:t>
            </a:r>
          </a:p>
          <a:p>
            <a:pPr marL="171450" indent="-171450">
              <a:buFont typeface="Arial" panose="020B0604020202020204" pitchFamily="34" charset="0"/>
              <a:buChar char="•"/>
            </a:pPr>
            <a:r>
              <a:rPr lang="nl-BE" dirty="0" smtClean="0"/>
              <a:t>Volgende vergadering cluster opleiding en tewerkstelling: te bepalen</a:t>
            </a:r>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24</a:t>
            </a:fld>
            <a:endParaRPr lang="nl-BE"/>
          </a:p>
        </p:txBody>
      </p:sp>
    </p:spTree>
    <p:extLst>
      <p:ext uri="{BB962C8B-B14F-4D97-AF65-F5344CB8AC3E}">
        <p14:creationId xmlns:p14="http://schemas.microsoft.com/office/powerpoint/2010/main" val="363000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 VBO is de grootste werkgeversorganisatie van België en lobbyt voor een gezonde economie. </a:t>
            </a:r>
          </a:p>
          <a:p>
            <a:r>
              <a:rPr lang="nl-BE" dirty="0" smtClean="0"/>
              <a:t>Als enige interprofessionele werkgeversorganisatie vertegenwoordigt het VBO meer dan 50.000 ondernemingen uit de drie gewesten van ons land. Goed voor ruim 75% van de tewerkstelling in de privésector.</a:t>
            </a:r>
          </a:p>
          <a:p>
            <a:r>
              <a:rPr lang="nl-BE" dirty="0" smtClean="0"/>
              <a:t>Samen met de belangrijkste sectorfederaties – de leden – verdedigt</a:t>
            </a:r>
            <a:r>
              <a:rPr lang="nl-BE" baseline="0" dirty="0" smtClean="0"/>
              <a:t> het VBO</a:t>
            </a:r>
            <a:r>
              <a:rPr lang="nl-BE" dirty="0" smtClean="0"/>
              <a:t> de belangen van al die bedrijven in zowat 150 federale, Europese en internationale organen. </a:t>
            </a:r>
          </a:p>
          <a:p>
            <a:r>
              <a:rPr lang="nl-BE" dirty="0" smtClean="0"/>
              <a:t>Met als primaire doelstelling: unaniem streven naar een gezond ondernemings- en investeringsklimaat, gestoeld op waarden als sociale markteconomie, duurzame ontwikkeling, bedrijfsethiek, behoorlijk ondernemingsbestuur, overleg en zelfregulering.</a:t>
            </a:r>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2</a:t>
            </a:fld>
            <a:endParaRPr lang="nl-BE"/>
          </a:p>
        </p:txBody>
      </p:sp>
    </p:spTree>
    <p:extLst>
      <p:ext uri="{BB962C8B-B14F-4D97-AF65-F5344CB8AC3E}">
        <p14:creationId xmlns:p14="http://schemas.microsoft.com/office/powerpoint/2010/main" val="378028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3</a:t>
            </a:fld>
            <a:endParaRPr lang="nl-BE"/>
          </a:p>
        </p:txBody>
      </p:sp>
    </p:spTree>
    <p:extLst>
      <p:ext uri="{BB962C8B-B14F-4D97-AF65-F5344CB8AC3E}">
        <p14:creationId xmlns:p14="http://schemas.microsoft.com/office/powerpoint/2010/main" val="59491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vluchtelingencrisis waar heel Europa en ook ons land sinds vorig jaar mee te maken heeft, vormt een uitdaging van formaat, niet alleen voor de overheden in ons land, maar ook voor al wie een actieve rol in onze samenleving speelt.</a:t>
            </a:r>
          </a:p>
          <a:p>
            <a:r>
              <a:rPr lang="nl-BE" dirty="0" smtClean="0"/>
              <a:t>Het VBO heeft in partnerschap met zijn sectorfederaties besloten een TASKFORCE VLUCHTELINGENCRISIS van zijn leden-sectorfederaties, werkgeversorganisaties en experten uit het verenigingsleven en uit de openbare instellingen te coördineren om tot een concreet plan van aanpak te komen. </a:t>
            </a:r>
          </a:p>
          <a:p>
            <a:r>
              <a:rPr lang="nl-BE" dirty="0" smtClean="0"/>
              <a:t>De maatregelen daarvan worden gericht op de directe behoeften van de overheidsorganisaties, verenigingen en ngo’s die actief zijn op het terrein en worden langs verschillende hoofdlijnen uitgerold.</a:t>
            </a:r>
          </a:p>
          <a:p>
            <a:endParaRPr lang="nl-BE" dirty="0"/>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4</a:t>
            </a:fld>
            <a:endParaRPr lang="nl-BE"/>
          </a:p>
        </p:txBody>
      </p:sp>
    </p:spTree>
    <p:extLst>
      <p:ext uri="{BB962C8B-B14F-4D97-AF65-F5344CB8AC3E}">
        <p14:creationId xmlns:p14="http://schemas.microsoft.com/office/powerpoint/2010/main" val="315625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Om deze crisissituatie aan te pakken heeft de Taskforce geopteerd voor een bijdrage van de bedrijfswereld die ‘doenbaar’, ‘nuttig’ en ‘legaal’ moet zijn.</a:t>
            </a:r>
          </a:p>
          <a:p>
            <a:r>
              <a:rPr lang="nl-BE" dirty="0" smtClean="0"/>
              <a:t>Enkele doelstellingen:</a:t>
            </a:r>
          </a:p>
          <a:p>
            <a:pPr marL="171450" indent="-171450">
              <a:buFont typeface="Arial" panose="020B0604020202020204" pitchFamily="34" charset="0"/>
              <a:buChar char="•"/>
            </a:pPr>
            <a:r>
              <a:rPr lang="nl-BE" dirty="0" smtClean="0"/>
              <a:t>De integratie van nieuwkomers vergemakkelijken in onze maatschappij en in de economie.</a:t>
            </a:r>
          </a:p>
          <a:p>
            <a:pPr marL="171450" indent="-171450">
              <a:buFont typeface="Arial" panose="020B0604020202020204" pitchFamily="34" charset="0"/>
              <a:buChar char="•"/>
            </a:pPr>
            <a:r>
              <a:rPr lang="nl-BE" dirty="0" smtClean="0"/>
              <a:t>Bijdragen aan oplossing voor uitdagingen zoals onderwijs en vorming, tewerkstelling, huisvesting en materiële behoeften, financiering, begeleiding, en coördinatie. </a:t>
            </a:r>
          </a:p>
          <a:p>
            <a:pPr marL="171450" indent="-171450">
              <a:buFont typeface="Arial" panose="020B0604020202020204" pitchFamily="34" charset="0"/>
              <a:buChar char="•"/>
            </a:pPr>
            <a:r>
              <a:rPr lang="nl-BE" dirty="0" smtClean="0"/>
              <a:t>Structurele inspanningen met een impact op lange termijn.</a:t>
            </a:r>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5</a:t>
            </a:fld>
            <a:endParaRPr lang="nl-BE"/>
          </a:p>
        </p:txBody>
      </p:sp>
    </p:spTree>
    <p:extLst>
      <p:ext uri="{BB962C8B-B14F-4D97-AF65-F5344CB8AC3E}">
        <p14:creationId xmlns:p14="http://schemas.microsoft.com/office/powerpoint/2010/main" val="129973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4B77029C-54AC-4D5D-9803-5AC1D2B3CC7D}" type="slidenum">
              <a:rPr lang="nl-BE" smtClean="0"/>
              <a:pPr/>
              <a:t>6</a:t>
            </a:fld>
            <a:endParaRPr lang="nl-BE"/>
          </a:p>
        </p:txBody>
      </p:sp>
    </p:spTree>
    <p:extLst>
      <p:ext uri="{BB962C8B-B14F-4D97-AF65-F5344CB8AC3E}">
        <p14:creationId xmlns:p14="http://schemas.microsoft.com/office/powerpoint/2010/main" val="376271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7</a:t>
            </a:fld>
            <a:endParaRPr lang="nl-BE"/>
          </a:p>
        </p:txBody>
      </p:sp>
    </p:spTree>
    <p:extLst>
      <p:ext uri="{BB962C8B-B14F-4D97-AF65-F5344CB8AC3E}">
        <p14:creationId xmlns:p14="http://schemas.microsoft.com/office/powerpoint/2010/main" val="63140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77029C-54AC-4D5D-9803-5AC1D2B3CC7D}" type="slidenum">
              <a:rPr lang="nl-BE" smtClean="0"/>
              <a:pPr/>
              <a:t>8</a:t>
            </a:fld>
            <a:endParaRPr lang="nl-BE"/>
          </a:p>
        </p:txBody>
      </p:sp>
    </p:spTree>
    <p:extLst>
      <p:ext uri="{BB962C8B-B14F-4D97-AF65-F5344CB8AC3E}">
        <p14:creationId xmlns:p14="http://schemas.microsoft.com/office/powerpoint/2010/main" val="358833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B77029C-54AC-4D5D-9803-5AC1D2B3CC7D}" type="slidenum">
              <a:rPr lang="nl-BE" smtClean="0"/>
              <a:pPr/>
              <a:t>9</a:t>
            </a:fld>
            <a:endParaRPr lang="nl-BE"/>
          </a:p>
        </p:txBody>
      </p:sp>
    </p:spTree>
    <p:extLst>
      <p:ext uri="{BB962C8B-B14F-4D97-AF65-F5344CB8AC3E}">
        <p14:creationId xmlns:p14="http://schemas.microsoft.com/office/powerpoint/2010/main" val="262196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 list - Title slide">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p:nvPr>
        </p:nvSpPr>
        <p:spPr bwMode="white">
          <a:xfrm>
            <a:off x="757409" y="4483387"/>
            <a:ext cx="7659478" cy="165576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BE" dirty="0"/>
          </a:p>
        </p:txBody>
      </p:sp>
      <p:sp>
        <p:nvSpPr>
          <p:cNvPr id="7" name="Titre 1"/>
          <p:cNvSpPr txBox="1">
            <a:spLocks/>
          </p:cNvSpPr>
          <p:nvPr userDrawn="1"/>
        </p:nvSpPr>
        <p:spPr bwMode="ltGray">
          <a:xfrm>
            <a:off x="757408" y="2199140"/>
            <a:ext cx="7659479" cy="196645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4800"/>
              </a:lnSpc>
            </a:pPr>
            <a:r>
              <a:rPr lang="fr-FR" sz="2800" b="1" spc="-100" baseline="0" dirty="0" smtClean="0">
                <a:solidFill>
                  <a:srgbClr val="FFFFFF"/>
                </a:solidFill>
                <a:latin typeface="+mn-lt"/>
                <a:cs typeface="Arial" pitchFamily="34" charset="0"/>
              </a:rPr>
              <a:t> </a:t>
            </a:r>
            <a:endParaRPr lang="fr-FR" sz="2800" b="1" spc="-100" dirty="0" smtClean="0">
              <a:solidFill>
                <a:srgbClr val="FFFFFF"/>
              </a:solidFill>
              <a:latin typeface="+mn-lt"/>
              <a:cs typeface="Arial" pitchFamily="34" charset="0"/>
            </a:endParaRPr>
          </a:p>
        </p:txBody>
      </p:sp>
      <p:sp>
        <p:nvSpPr>
          <p:cNvPr id="5" name="Title 1"/>
          <p:cNvSpPr>
            <a:spLocks noGrp="1"/>
          </p:cNvSpPr>
          <p:nvPr>
            <p:ph type="title"/>
          </p:nvPr>
        </p:nvSpPr>
        <p:spPr bwMode="white">
          <a:xfrm>
            <a:off x="757409" y="2324559"/>
            <a:ext cx="7659478" cy="1498294"/>
          </a:xfrm>
        </p:spPr>
        <p:txBody>
          <a:bodyPr anchor="t">
            <a:normAutofit/>
          </a:bodyPr>
          <a:lstStyle>
            <a:lvl1pPr algn="ctr">
              <a:defRPr sz="4000">
                <a:solidFill>
                  <a:schemeClr val="bg1"/>
                </a:solidFill>
                <a:latin typeface="+mn-lt"/>
              </a:defRPr>
            </a:lvl1pPr>
          </a:lstStyle>
          <a:p>
            <a:r>
              <a:rPr lang="en-US" smtClean="0"/>
              <a:t>Click to edit Master title style</a:t>
            </a:r>
            <a:endParaRPr lang="nl-BE" dirty="0"/>
          </a:p>
        </p:txBody>
      </p:sp>
    </p:spTree>
    <p:extLst>
      <p:ext uri="{BB962C8B-B14F-4D97-AF65-F5344CB8AC3E}">
        <p14:creationId xmlns:p14="http://schemas.microsoft.com/office/powerpoint/2010/main" val="1557716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Meeting Poi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35596061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 - Meeting Poi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chemeClr val="tx1"/>
                </a:solidFill>
              </a:defRPr>
            </a:lvl1pPr>
          </a:lstStyle>
          <a:p>
            <a:fld id="{5F9A1BD6-B153-4316-AAEC-79D1C28F8DA6}" type="slidenum">
              <a:rPr lang="nl-BE" smtClean="0"/>
              <a:pPr/>
              <a:t>‹#›</a:t>
            </a:fld>
            <a:endParaRPr lang="nl-BE"/>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39752437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Meeting Poi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3880511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 Listening audienc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45" y="2088093"/>
            <a:ext cx="8202087"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6" name="Title 1"/>
          <p:cNvSpPr>
            <a:spLocks noGrp="1"/>
          </p:cNvSpPr>
          <p:nvPr>
            <p:ph type="title"/>
          </p:nvPr>
        </p:nvSpPr>
        <p:spPr bwMode="white">
          <a:xfrm>
            <a:off x="374574" y="429658"/>
            <a:ext cx="5651653" cy="1498294"/>
          </a:xfr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0957200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 Listening audienc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28650" y="2027104"/>
            <a:ext cx="7888288" cy="4162559"/>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7" name="Title 1"/>
          <p:cNvSpPr>
            <a:spLocks noGrp="1"/>
          </p:cNvSpPr>
          <p:nvPr>
            <p:ph type="title"/>
          </p:nvPr>
        </p:nvSpPr>
        <p:spPr bwMode="white">
          <a:xfrm>
            <a:off x="374574" y="429658"/>
            <a:ext cx="5651653" cy="1498294"/>
          </a:xfr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089282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 Listening audien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5" name="Title 1"/>
          <p:cNvSpPr>
            <a:spLocks noGrp="1"/>
          </p:cNvSpPr>
          <p:nvPr>
            <p:ph type="title"/>
          </p:nvPr>
        </p:nvSpPr>
        <p:spPr bwMode="white">
          <a:xfrm>
            <a:off x="374574" y="429658"/>
            <a:ext cx="5651653" cy="1498294"/>
          </a:xfr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7854059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 Talking Pers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6756158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 Talking Pers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chemeClr val="tx1"/>
                </a:solidFill>
              </a:defRPr>
            </a:lvl1pPr>
          </a:lstStyle>
          <a:p>
            <a:fld id="{5F9A1BD6-B153-4316-AAEC-79D1C28F8DA6}" type="slidenum">
              <a:rPr lang="nl-BE" smtClean="0"/>
              <a:pPr/>
              <a:t>‹#›</a:t>
            </a:fld>
            <a:endParaRPr lang="nl-BE"/>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1790409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Talking Persons">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4542337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 Walking Peop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344797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 VBO-FEB entrance">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3433284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Walking Peop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chemeClr val="tx1"/>
                </a:solidFill>
              </a:defRPr>
            </a:lvl1pPr>
          </a:lstStyle>
          <a:p>
            <a:fld id="{5F9A1BD6-B153-4316-AAEC-79D1C28F8DA6}" type="slidenum">
              <a:rPr lang="nl-BE" smtClean="0"/>
              <a:pPr/>
              <a:t>‹#›</a:t>
            </a:fld>
            <a:endParaRPr lang="nl-BE"/>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396434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Walking Peop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7379882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list - Networking">
    <p:spTree>
      <p:nvGrpSpPr>
        <p:cNvPr id="1" name=""/>
        <p:cNvGrpSpPr/>
        <p:nvPr/>
      </p:nvGrpSpPr>
      <p:grpSpPr>
        <a:xfrm>
          <a:off x="0" y="0"/>
          <a:ext cx="0" cy="0"/>
          <a:chOff x="0" y="0"/>
          <a:chExt cx="0" cy="0"/>
        </a:xfrm>
      </p:grpSpPr>
      <p:sp>
        <p:nvSpPr>
          <p:cNvPr id="8" name="Content Placeholder 2"/>
          <p:cNvSpPr>
            <a:spLocks noGrp="1"/>
          </p:cNvSpPr>
          <p:nvPr>
            <p:ph idx="1"/>
          </p:nvPr>
        </p:nvSpPr>
        <p:spPr>
          <a:xfrm>
            <a:off x="628650" y="2108199"/>
            <a:ext cx="7886700" cy="425026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8602837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 - Networking">
    <p:spTree>
      <p:nvGrpSpPr>
        <p:cNvPr id="1" name=""/>
        <p:cNvGrpSpPr/>
        <p:nvPr/>
      </p:nvGrpSpPr>
      <p:grpSpPr>
        <a:xfrm>
          <a:off x="0" y="0"/>
          <a:ext cx="0" cy="0"/>
          <a:chOff x="0" y="0"/>
          <a:chExt cx="0" cy="0"/>
        </a:xfrm>
      </p:grpSpPr>
      <p:sp>
        <p:nvSpPr>
          <p:cNvPr id="8" name="Content Placeholder 5"/>
          <p:cNvSpPr>
            <a:spLocks noGrp="1"/>
          </p:cNvSpPr>
          <p:nvPr>
            <p:ph sz="quarter" idx="4"/>
          </p:nvPr>
        </p:nvSpPr>
        <p:spPr>
          <a:xfrm>
            <a:off x="611716" y="2069439"/>
            <a:ext cx="7888288" cy="4162559"/>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33231885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Network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520106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list - federaal parlem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49" y="2088089"/>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39093102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 - Federaal parlement">
    <p:spTree>
      <p:nvGrpSpPr>
        <p:cNvPr id="1" name=""/>
        <p:cNvGrpSpPr/>
        <p:nvPr/>
      </p:nvGrpSpPr>
      <p:grpSpPr>
        <a:xfrm>
          <a:off x="0" y="0"/>
          <a:ext cx="0" cy="0"/>
          <a:chOff x="0" y="0"/>
          <a:chExt cx="0" cy="0"/>
        </a:xfrm>
      </p:grpSpPr>
      <p:sp>
        <p:nvSpPr>
          <p:cNvPr id="5" name="Content Placeholder 5"/>
          <p:cNvSpPr>
            <a:spLocks noGrp="1"/>
          </p:cNvSpPr>
          <p:nvPr>
            <p:ph sz="quarter" idx="4"/>
          </p:nvPr>
        </p:nvSpPr>
        <p:spPr>
          <a:xfrm>
            <a:off x="628650" y="2027104"/>
            <a:ext cx="7888288" cy="4162559"/>
          </a:xfrm>
          <a:prstGeom prst="rect">
            <a:avLst/>
          </a:prstGeom>
        </p:spPr>
        <p:txBody>
          <a:bodyPr/>
          <a:lstStyle>
            <a:lvl1pPr marL="0" indent="0">
              <a:buNone/>
              <a:defRPr>
                <a:solidFill>
                  <a:srgbClr val="797979"/>
                </a:solidFill>
              </a:defRPr>
            </a:lvl1pPr>
          </a:lstStyle>
          <a:p>
            <a:pPr lvl="0"/>
            <a:endParaRPr lang="nl-BE" dirty="0"/>
          </a:p>
        </p:txBody>
      </p:sp>
      <p:sp>
        <p:nvSpPr>
          <p:cNvPr id="7"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3657539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 Federaal parlement">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6225490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list - European bui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
        <p:nvSpPr>
          <p:cNvPr id="6"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5301584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ject - European bui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
        <p:nvSpPr>
          <p:cNvPr id="6"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14640056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 - VBO-FEB entranc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chemeClr val="tx1"/>
                </a:solidFill>
              </a:defRPr>
            </a:lvl1pPr>
          </a:lstStyle>
          <a:p>
            <a:fld id="{5F9A1BD6-B153-4316-AAEC-79D1C28F8DA6}" type="slidenum">
              <a:rPr lang="nl-BE" smtClean="0"/>
              <a:pPr/>
              <a:t>‹#›</a:t>
            </a:fld>
            <a:endParaRPr lang="nl-BE"/>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1172772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European building">
    <p:spTree>
      <p:nvGrpSpPr>
        <p:cNvPr id="1" name=""/>
        <p:cNvGrpSpPr/>
        <p:nvPr/>
      </p:nvGrpSpPr>
      <p:grpSpPr>
        <a:xfrm>
          <a:off x="0" y="0"/>
          <a:ext cx="0" cy="0"/>
          <a:chOff x="0" y="0"/>
          <a:chExt cx="0" cy="0"/>
        </a:xfrm>
      </p:grpSpPr>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26357958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list - Flight lines">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92645321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ject - Flight lin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chemeClr val="tx1"/>
                </a:solidFill>
              </a:defRPr>
            </a:lvl1pPr>
          </a:lstStyle>
          <a:p>
            <a:fld id="{5F9A1BD6-B153-4316-AAEC-79D1C28F8DA6}" type="slidenum">
              <a:rPr lang="nl-BE" smtClean="0"/>
              <a:pPr/>
              <a:t>‹#›</a:t>
            </a:fld>
            <a:endParaRPr lang="nl-BE"/>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8452759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 Flight line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9439659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list -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6323455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bject -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chemeClr val="tx1"/>
                </a:solidFill>
              </a:defRPr>
            </a:lvl1pPr>
          </a:lstStyle>
          <a:p>
            <a:fld id="{5F9A1BD6-B153-4316-AAEC-79D1C28F8DA6}" type="slidenum">
              <a:rPr lang="nl-BE" smtClean="0"/>
              <a:pPr/>
              <a:t>‹#›</a:t>
            </a:fld>
            <a:endParaRPr lang="nl-BE"/>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0713314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 Map">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7515803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list - Map">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6"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endParaRPr lang="nl-BE" dirty="0"/>
          </a:p>
        </p:txBody>
      </p:sp>
      <p:sp>
        <p:nvSpPr>
          <p:cNvPr id="7"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27225110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BE" dirty="0"/>
          </a:p>
        </p:txBody>
      </p:sp>
      <p:sp>
        <p:nvSpPr>
          <p:cNvPr id="7"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417765960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Blanco">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atin typeface="+mn-lt"/>
              </a:defRPr>
            </a:lvl1pPr>
          </a:lstStyle>
          <a:p>
            <a:r>
              <a:rPr lang="en-US" dirty="0" smtClean="0"/>
              <a:t>Click to edit Master title style</a:t>
            </a:r>
            <a:endParaRPr lang="nl-BE" dirty="0"/>
          </a:p>
        </p:txBody>
      </p:sp>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1686273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VBO-FEB entrance">
    <p:spTree>
      <p:nvGrpSpPr>
        <p:cNvPr id="1" name=""/>
        <p:cNvGrpSpPr/>
        <p:nvPr/>
      </p:nvGrpSpPr>
      <p:grpSpPr>
        <a:xfrm>
          <a:off x="0" y="0"/>
          <a:ext cx="0" cy="0"/>
          <a:chOff x="0" y="0"/>
          <a:chExt cx="0" cy="0"/>
        </a:xfrm>
      </p:grpSpPr>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4710772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4146D-EE2F-406F-A213-AF979CEF0CD4}" type="datetime1">
              <a:rPr lang="nl-BE" smtClean="0"/>
              <a:t>20/06/2017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7797D9E-2DC6-4BB0-9189-9C82E822B65C}" type="slidenum">
              <a:rPr lang="nl-BE" smtClean="0"/>
              <a:t>‹#›</a:t>
            </a:fld>
            <a:endParaRPr lang="nl-BE"/>
          </a:p>
        </p:txBody>
      </p:sp>
    </p:spTree>
    <p:extLst>
      <p:ext uri="{BB962C8B-B14F-4D97-AF65-F5344CB8AC3E}">
        <p14:creationId xmlns:p14="http://schemas.microsoft.com/office/powerpoint/2010/main" val="3535334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134E7A8-B8A8-4443-898C-F6754EC58703}" type="datetime1">
              <a:rPr lang="nl-BE" smtClean="0"/>
              <a:t>20/06/2017</a:t>
            </a:fld>
            <a:endParaRPr lang="nl-B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nl-BE"/>
          </a:p>
        </p:txBody>
      </p:sp>
      <p:sp>
        <p:nvSpPr>
          <p:cNvPr id="6" name="Slide Number Placeholder 5"/>
          <p:cNvSpPr>
            <a:spLocks noGrp="1"/>
          </p:cNvSpPr>
          <p:nvPr>
            <p:ph type="sldNum" sz="quarter" idx="12"/>
          </p:nvPr>
        </p:nvSpPr>
        <p:spPr/>
        <p:txBody>
          <a:bodyPr/>
          <a:lstStyle/>
          <a:p>
            <a:fld id="{C8BEDB0D-1697-4456-9E9C-B66E5885EC4A}" type="slidenum">
              <a:rPr lang="nl-BE" smtClean="0"/>
              <a:t>‹#›</a:t>
            </a:fld>
            <a:endParaRPr lang="nl-BE" dirty="0"/>
          </a:p>
        </p:txBody>
      </p:sp>
    </p:spTree>
    <p:extLst>
      <p:ext uri="{BB962C8B-B14F-4D97-AF65-F5344CB8AC3E}">
        <p14:creationId xmlns:p14="http://schemas.microsoft.com/office/powerpoint/2010/main" val="372018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 list - Title slide">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p:nvPr>
        </p:nvSpPr>
        <p:spPr bwMode="white">
          <a:xfrm>
            <a:off x="757409" y="4483387"/>
            <a:ext cx="7659478" cy="1655762"/>
          </a:xfrm>
          <a:prstGeom prst="rect">
            <a:avLst/>
          </a:prstGeo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BE" dirty="0"/>
          </a:p>
        </p:txBody>
      </p:sp>
      <p:sp>
        <p:nvSpPr>
          <p:cNvPr id="7" name="Titre 1"/>
          <p:cNvSpPr txBox="1">
            <a:spLocks/>
          </p:cNvSpPr>
          <p:nvPr userDrawn="1"/>
        </p:nvSpPr>
        <p:spPr bwMode="ltGray">
          <a:xfrm>
            <a:off x="757408" y="2199140"/>
            <a:ext cx="7659479" cy="196645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4800"/>
              </a:lnSpc>
            </a:pPr>
            <a:r>
              <a:rPr lang="fr-FR" sz="2800" b="1" spc="-100" baseline="0" dirty="0" smtClean="0">
                <a:solidFill>
                  <a:srgbClr val="FFFFFF"/>
                </a:solidFill>
                <a:latin typeface="+mn-lt"/>
                <a:cs typeface="Arial" pitchFamily="34" charset="0"/>
              </a:rPr>
              <a:t> </a:t>
            </a:r>
            <a:endParaRPr lang="fr-FR" sz="2800" b="1" spc="-100" dirty="0" smtClean="0">
              <a:solidFill>
                <a:srgbClr val="FFFFFF"/>
              </a:solidFill>
              <a:latin typeface="+mn-lt"/>
              <a:cs typeface="Arial" pitchFamily="34" charset="0"/>
            </a:endParaRPr>
          </a:p>
        </p:txBody>
      </p:sp>
      <p:sp>
        <p:nvSpPr>
          <p:cNvPr id="5" name="Title 1"/>
          <p:cNvSpPr>
            <a:spLocks noGrp="1"/>
          </p:cNvSpPr>
          <p:nvPr>
            <p:ph type="title"/>
          </p:nvPr>
        </p:nvSpPr>
        <p:spPr bwMode="white">
          <a:xfrm>
            <a:off x="757409" y="2324559"/>
            <a:ext cx="7659478" cy="1498294"/>
          </a:xfrm>
          <a:prstGeom prst="rect">
            <a:avLst/>
          </a:prstGeom>
        </p:spPr>
        <p:txBody>
          <a:bodyPr anchor="t">
            <a:normAutofit/>
          </a:bodyPr>
          <a:lstStyle>
            <a:lvl1pPr algn="ctr">
              <a:defRPr sz="4000">
                <a:solidFill>
                  <a:schemeClr val="bg1"/>
                </a:solidFill>
                <a:latin typeface="+mn-lt"/>
              </a:defRPr>
            </a:lvl1pPr>
          </a:lstStyle>
          <a:p>
            <a:r>
              <a:rPr lang="en-US" smtClean="0"/>
              <a:t>Click to edit Master title style</a:t>
            </a:r>
            <a:endParaRPr lang="nl-BE" dirty="0"/>
          </a:p>
        </p:txBody>
      </p:sp>
    </p:spTree>
    <p:extLst>
      <p:ext uri="{BB962C8B-B14F-4D97-AF65-F5344CB8AC3E}">
        <p14:creationId xmlns:p14="http://schemas.microsoft.com/office/powerpoint/2010/main" val="2963445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 Meet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5" y="2054227"/>
            <a:ext cx="7886700" cy="4351338"/>
          </a:xfrm>
          <a:prstGeom prst="rect">
            <a:avLst/>
          </a:prstGeom>
        </p:spPr>
        <p:txBody>
          <a:bodyPr/>
          <a:lstStyle>
            <a:lvl1pPr>
              <a:defRPr>
                <a:solidFill>
                  <a:srgbClr val="797979"/>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7556877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 Meet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45760"/>
            <a:ext cx="7886700" cy="4351338"/>
          </a:xfrm>
          <a:prstGeom prst="rect">
            <a:avLst/>
          </a:prstGeom>
        </p:spPr>
        <p:txBody>
          <a:bodyPr/>
          <a:lstStyle>
            <a:lvl1pPr marL="0" indent="0">
              <a:buNone/>
              <a:defRPr/>
            </a:lvl1pPr>
          </a:lstStyle>
          <a:p>
            <a:pPr lvl="0"/>
            <a:endParaRPr lang="nl-BE" dirty="0"/>
          </a:p>
        </p:txBody>
      </p:sp>
      <p:sp>
        <p:nvSpPr>
          <p:cNvPr id="5"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chemeClr val="tx1"/>
                </a:solidFill>
              </a:defRPr>
            </a:lvl1pPr>
          </a:lstStyle>
          <a:p>
            <a:fld id="{5F9A1BD6-B153-4316-AAEC-79D1C28F8DA6}" type="slidenum">
              <a:rPr lang="nl-BE" smtClean="0"/>
              <a:pPr/>
              <a:t>‹#›</a:t>
            </a:fld>
            <a:endParaRPr lang="nl-BE"/>
          </a:p>
        </p:txBody>
      </p:sp>
      <p:sp>
        <p:nvSpPr>
          <p:cNvPr id="4"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10486560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Meet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
        <p:nvSpPr>
          <p:cNvPr id="3" name="Title 1"/>
          <p:cNvSpPr>
            <a:spLocks noGrp="1"/>
          </p:cNvSpPr>
          <p:nvPr>
            <p:ph type="title"/>
          </p:nvPr>
        </p:nvSpPr>
        <p:spPr bwMode="white">
          <a:xfrm>
            <a:off x="374574" y="429658"/>
            <a:ext cx="5651653" cy="1498294"/>
          </a:xfrm>
          <a:prstGeom prst="rect">
            <a:avLst/>
          </a:prstGeom>
        </p:spPr>
        <p:txBody>
          <a:bodyPr>
            <a:normAutofit/>
          </a:bodyPr>
          <a:lstStyle>
            <a:lvl1pPr>
              <a:defRPr sz="4000">
                <a:solidFill>
                  <a:schemeClr val="bg1"/>
                </a:solidFill>
                <a:latin typeface="+mn-lt"/>
              </a:defRPr>
            </a:lvl1pPr>
          </a:lstStyle>
          <a:p>
            <a:r>
              <a:rPr lang="en-US" dirty="0" smtClean="0"/>
              <a:t>Click to edit Master title style</a:t>
            </a:r>
            <a:endParaRPr lang="nl-BE" dirty="0"/>
          </a:p>
        </p:txBody>
      </p:sp>
    </p:spTree>
    <p:extLst>
      <p:ext uri="{BB962C8B-B14F-4D97-AF65-F5344CB8AC3E}">
        <p14:creationId xmlns:p14="http://schemas.microsoft.com/office/powerpoint/2010/main" val="26428379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image" Target="../media/image12.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4.jpeg"/><Relationship Id="rId5" Type="http://schemas.openxmlformats.org/officeDocument/2006/relationships/image" Target="../media/image14.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4.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3.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DAB80-29DB-4FDE-9B02-AA29FDB7FE9B}" type="datetime1">
              <a:rPr lang="nl-BE" smtClean="0"/>
              <a:t>20/06/2017</a:t>
            </a:fld>
            <a:endParaRPr lang="nl-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27C51-754D-48F5-AF62-D3B5B63D3BDF}" type="slidenum">
              <a:rPr lang="nl-BE" smtClean="0"/>
              <a:t>‹#›</a:t>
            </a:fld>
            <a:endParaRPr lang="nl-BE"/>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3366208884"/>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4" descr="banner_slide 8.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Tree>
    <p:extLst>
      <p:ext uri="{BB962C8B-B14F-4D97-AF65-F5344CB8AC3E}">
        <p14:creationId xmlns:p14="http://schemas.microsoft.com/office/powerpoint/2010/main" val="4076315137"/>
      </p:ext>
    </p:extLst>
  </p:cSld>
  <p:clrMap bg1="lt1" tx1="dk1" bg2="lt2" tx2="dk2" accent1="accent1" accent2="accent2" accent3="accent3" accent4="accent4" accent5="accent5" accent6="accent6" hlink="hlink" folHlink="folHlink"/>
  <p:sldLayoutIdLst>
    <p:sldLayoutId id="2147483672" r:id="rId1"/>
    <p:sldLayoutId id="2147483678" r:id="rId2"/>
    <p:sldLayoutId id="2147483677"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descr="banner_slide 9.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6" name="Slide Number Placeholder 3"/>
          <p:cNvSpPr>
            <a:spLocks noGrp="1"/>
          </p:cNvSpPr>
          <p:nvPr>
            <p:ph type="sldNum" sz="quarter" idx="4"/>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3361702709"/>
      </p:ext>
    </p:extLst>
  </p:cSld>
  <p:clrMap bg1="lt1" tx1="dk1" bg2="lt2" tx2="dk2" accent1="accent1" accent2="accent2" accent3="accent3" accent4="accent4" accent5="accent5" accent6="accent6" hlink="hlink" folHlink="folHlink"/>
  <p:sldLayoutIdLst>
    <p:sldLayoutId id="2147483681" r:id="rId1"/>
    <p:sldLayoutId id="2147483687" r:id="rId2"/>
    <p:sldLayoutId id="2147483686"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4" descr="banner_slide 10.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6" name="Slide Number Placeholder 3"/>
          <p:cNvSpPr>
            <a:spLocks noGrp="1"/>
          </p:cNvSpPr>
          <p:nvPr>
            <p:ph type="sldNum" sz="quarter" idx="4"/>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31833577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4" descr="banner_slide 7.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6" name="Slide Number Placeholder 3"/>
          <p:cNvSpPr>
            <a:spLocks noGrp="1"/>
          </p:cNvSpPr>
          <p:nvPr>
            <p:ph type="sldNum" sz="quarter" idx="4"/>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19569588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sphere_watermark.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endParaRPr lang="nl-B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C3AE1-153A-4100-A395-3D128D14A90E}" type="datetime1">
              <a:rPr lang="nl-BE" smtClean="0"/>
              <a:t>20/06/2017</a:t>
            </a:fld>
            <a:endParaRPr lang="nl-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26420-BE48-482E-B13F-FB3656538F82}" type="slidenum">
              <a:rPr lang="nl-BE" smtClean="0"/>
              <a:t>‹#›</a:t>
            </a:fld>
            <a:endParaRPr lang="nl-BE"/>
          </a:p>
        </p:txBody>
      </p:sp>
    </p:spTree>
    <p:extLst>
      <p:ext uri="{BB962C8B-B14F-4D97-AF65-F5344CB8AC3E}">
        <p14:creationId xmlns:p14="http://schemas.microsoft.com/office/powerpoint/2010/main" val="1029204516"/>
      </p:ext>
    </p:extLst>
  </p:cSld>
  <p:clrMap bg1="lt1" tx1="dk1" bg2="lt2" tx2="dk2" accent1="accent1" accent2="accent2" accent3="accent3" accent4="accent4" accent5="accent5" accent6="accent6" hlink="hlink" folHlink="folHlink"/>
  <p:sldLayoutIdLst>
    <p:sldLayoutId id="2147483734" r:id="rId1"/>
    <p:sldLayoutId id="2147483693" r:id="rId2"/>
    <p:sldLayoutId id="2147483692"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rgbClr val="79797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9797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9797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9797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9797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979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AD564-51A5-4F8B-8627-BA8D3B930207}" type="datetime1">
              <a:rPr lang="nl-BE" smtClean="0"/>
              <a:t>20/06/2017</a:t>
            </a:fld>
            <a:endParaRPr lang="nl-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7D9E-2DC6-4BB0-9189-9C82E822B65C}" type="slidenum">
              <a:rPr lang="nl-BE" smtClean="0"/>
              <a:t>‹#›</a:t>
            </a:fld>
            <a:endParaRPr lang="nl-BE"/>
          </a:p>
        </p:txBody>
      </p:sp>
      <p:sp>
        <p:nvSpPr>
          <p:cNvPr id="7" name="Title 1"/>
          <p:cNvSpPr txBox="1">
            <a:spLocks/>
          </p:cNvSpPr>
          <p:nvPr userDrawn="1"/>
        </p:nvSpPr>
        <p:spPr>
          <a:xfrm>
            <a:off x="781050" y="517525"/>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Guidelines</a:t>
            </a:r>
            <a:endParaRPr lang="nl-BE" dirty="0"/>
          </a:p>
        </p:txBody>
      </p:sp>
      <p:sp>
        <p:nvSpPr>
          <p:cNvPr id="8" name="Text Placeholder 2"/>
          <p:cNvSpPr txBox="1">
            <a:spLocks/>
          </p:cNvSpPr>
          <p:nvPr userDrawn="1"/>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Font: Calibri</a:t>
            </a:r>
          </a:p>
          <a:p>
            <a:r>
              <a:rPr lang="en-US" smtClean="0"/>
              <a:t>Title: Fontsize 32 – 40, Bold</a:t>
            </a:r>
          </a:p>
          <a:p>
            <a:r>
              <a:rPr lang="en-US" smtClean="0"/>
              <a:t>Subtitle: Fontsize 24 – 32</a:t>
            </a:r>
          </a:p>
          <a:p>
            <a:r>
              <a:rPr lang="en-US" smtClean="0"/>
              <a:t>Bullet list: </a:t>
            </a:r>
          </a:p>
          <a:p>
            <a:pPr lvl="1"/>
            <a:r>
              <a:rPr lang="en-US" smtClean="0"/>
              <a:t>Fontsize first level 18 - 28 </a:t>
            </a:r>
          </a:p>
          <a:p>
            <a:pPr lvl="1"/>
            <a:r>
              <a:rPr lang="en-US" smtClean="0"/>
              <a:t>Fontsize second level 14 - 20</a:t>
            </a:r>
            <a:endParaRPr lang="nl-BE" smtClean="0"/>
          </a:p>
          <a:p>
            <a:endParaRPr lang="en-US" dirty="0" smtClean="0"/>
          </a:p>
        </p:txBody>
      </p:sp>
    </p:spTree>
    <p:extLst>
      <p:ext uri="{BB962C8B-B14F-4D97-AF65-F5344CB8AC3E}">
        <p14:creationId xmlns:p14="http://schemas.microsoft.com/office/powerpoint/2010/main" val="1500808963"/>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A093E-5C89-4C5E-9B9E-66360E526AB3}" type="datetime1">
              <a:rPr lang="nl-BE" smtClean="0"/>
              <a:t>20/06/2017</a:t>
            </a:fld>
            <a:endParaRPr lang="nl-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27C51-754D-48F5-AF62-D3B5B63D3BDF}" type="slidenum">
              <a:rPr lang="nl-BE" smtClean="0"/>
              <a:t>‹#›</a:t>
            </a:fld>
            <a:endParaRPr lang="nl-BE"/>
          </a:p>
        </p:txBody>
      </p:sp>
      <p:pic>
        <p:nvPicPr>
          <p:cNvPr id="7" name="Image 1" descr="Cover_FEB_EN.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Tree>
    <p:extLst>
      <p:ext uri="{BB962C8B-B14F-4D97-AF65-F5344CB8AC3E}">
        <p14:creationId xmlns:p14="http://schemas.microsoft.com/office/powerpoint/2010/main" val="416080172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descr="banner_slide 11.jp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6" name="Slide Number Placeholder 3"/>
          <p:cNvSpPr>
            <a:spLocks noGrp="1"/>
          </p:cNvSpPr>
          <p:nvPr>
            <p:ph type="sldNum" sz="quarter" idx="4"/>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36380695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36" r:id="rId4"/>
    <p:sldLayoutId id="2147483737"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3" descr="banner_slide 6.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6" name="Slide Number Placeholder 3"/>
          <p:cNvSpPr>
            <a:spLocks noGrp="1"/>
          </p:cNvSpPr>
          <p:nvPr>
            <p:ph type="sldNum" sz="quarter" idx="4"/>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22914386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descr="banner_slide 5.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6" name="Slide Number Placeholder 3"/>
          <p:cNvSpPr>
            <a:spLocks noGrp="1"/>
          </p:cNvSpPr>
          <p:nvPr>
            <p:ph type="sldNum" sz="quarter" idx="4"/>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32541227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6" descr="sphere_watermark.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nl-BE"/>
          </a:p>
        </p:txBody>
      </p:sp>
      <p:pic>
        <p:nvPicPr>
          <p:cNvPr id="7" name="Image 10" descr="banner_slide 2.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10" name="Rectangle 9"/>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spTree>
    <p:extLst>
      <p:ext uri="{BB962C8B-B14F-4D97-AF65-F5344CB8AC3E}">
        <p14:creationId xmlns:p14="http://schemas.microsoft.com/office/powerpoint/2010/main" val="2711147669"/>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60"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4" descr="banner_slide 13.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6" name="Slide Number Placeholder 3"/>
          <p:cNvSpPr>
            <a:spLocks noGrp="1"/>
          </p:cNvSpPr>
          <p:nvPr>
            <p:ph type="sldNum" sz="quarter" idx="4"/>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35381318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descr="banner_slide 12.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8" name="Rectangle 7"/>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pic>
        <p:nvPicPr>
          <p:cNvPr id="4" name="Image 6" descr="sphere_watermark.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sp>
        <p:nvSpPr>
          <p:cNvPr id="6" name="Slide Number Placeholder 3"/>
          <p:cNvSpPr>
            <a:spLocks noGrp="1"/>
          </p:cNvSpPr>
          <p:nvPr>
            <p:ph type="sldNum" sz="quarter" idx="4"/>
          </p:nvPr>
        </p:nvSpPr>
        <p:spPr>
          <a:xfrm>
            <a:off x="7074897" y="6488554"/>
            <a:ext cx="2057400" cy="365125"/>
          </a:xfrm>
          <a:prstGeom prst="rect">
            <a:avLst/>
          </a:prstGeom>
        </p:spPr>
        <p:txBody>
          <a:bodyPr/>
          <a:lstStyle>
            <a:lvl1pPr algn="r">
              <a:defRPr sz="1200">
                <a:solidFill>
                  <a:srgbClr val="797979"/>
                </a:solidFill>
              </a:defRPr>
            </a:lvl1pPr>
          </a:lstStyle>
          <a:p>
            <a:fld id="{5F9A1BD6-B153-4316-AAEC-79D1C28F8DA6}" type="slidenum">
              <a:rPr lang="nl-BE" smtClean="0"/>
              <a:pPr/>
              <a:t>‹#›</a:t>
            </a:fld>
            <a:endParaRPr lang="nl-BE" dirty="0"/>
          </a:p>
        </p:txBody>
      </p:sp>
    </p:spTree>
    <p:extLst>
      <p:ext uri="{BB962C8B-B14F-4D97-AF65-F5344CB8AC3E}">
        <p14:creationId xmlns:p14="http://schemas.microsoft.com/office/powerpoint/2010/main" val="13139520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6" descr="sphere_watermark.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272000" y="5040000"/>
            <a:ext cx="1772107" cy="1772107"/>
          </a:xfrm>
          <a:prstGeom prst="rect">
            <a:avLst/>
          </a:prstGeom>
        </p:spPr>
      </p:pic>
      <p:pic>
        <p:nvPicPr>
          <p:cNvPr id="7" name="Image 8" descr="banner_slide 4.jp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0" y="0"/>
            <a:ext cx="9144000" cy="1976582"/>
          </a:xfrm>
          <a:prstGeom prst="rect">
            <a:avLst/>
          </a:prstGeom>
        </p:spPr>
      </p:pic>
      <p:sp>
        <p:nvSpPr>
          <p:cNvPr id="10" name="Rectangle 9"/>
          <p:cNvSpPr/>
          <p:nvPr userDrawn="1"/>
        </p:nvSpPr>
        <p:spPr>
          <a:xfrm>
            <a:off x="406400" y="415980"/>
            <a:ext cx="5577541" cy="1558045"/>
          </a:xfrm>
          <a:prstGeom prst="rect">
            <a:avLst/>
          </a:prstGeom>
          <a:solidFill>
            <a:srgbClr val="A80000">
              <a:alpha val="3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nl-BE" sz="2550" dirty="0" err="1">
              <a:latin typeface="Arial" pitchFamily="34" charset="0"/>
              <a:cs typeface="Arial" pitchFamily="34" charset="0"/>
            </a:endParaRPr>
          </a:p>
        </p:txBody>
      </p:sp>
    </p:spTree>
    <p:extLst>
      <p:ext uri="{BB962C8B-B14F-4D97-AF65-F5344CB8AC3E}">
        <p14:creationId xmlns:p14="http://schemas.microsoft.com/office/powerpoint/2010/main" val="40483328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vdab.be/werkgevers/vluchteling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5.gif"/><Relationship Id="rId18" Type="http://schemas.openxmlformats.org/officeDocument/2006/relationships/image" Target="../media/image20.gi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7.png"/><Relationship Id="rId10" Type="http://schemas.openxmlformats.org/officeDocument/2006/relationships/diagramQuickStyle" Target="../diagrams/quickStyle2.xml"/><Relationship Id="rId19" Type="http://schemas.openxmlformats.org/officeDocument/2006/relationships/image" Target="../media/image21.gif"/><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gif"/><Relationship Id="rId5" Type="http://schemas.openxmlformats.org/officeDocument/2006/relationships/image" Target="../media/image25.png"/><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gif"/><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57409" y="5717512"/>
            <a:ext cx="7659478" cy="675854"/>
          </a:xfrm>
        </p:spPr>
        <p:txBody>
          <a:bodyPr>
            <a:normAutofit fontScale="85000" lnSpcReduction="20000"/>
          </a:bodyPr>
          <a:lstStyle/>
          <a:p>
            <a:r>
              <a:rPr lang="nl-BE" sz="2400" dirty="0" smtClean="0"/>
              <a:t>Anton Sabbe, programma manager</a:t>
            </a:r>
          </a:p>
          <a:p>
            <a:r>
              <a:rPr lang="nl-BE" sz="2400" dirty="0" smtClean="0"/>
              <a:t>28/06/2016</a:t>
            </a:r>
            <a:endParaRPr lang="nl-BE" sz="2400" dirty="0"/>
          </a:p>
          <a:p>
            <a:endParaRPr lang="nl-BE" sz="2400" dirty="0"/>
          </a:p>
        </p:txBody>
      </p:sp>
      <p:sp>
        <p:nvSpPr>
          <p:cNvPr id="3" name="Title 2"/>
          <p:cNvSpPr>
            <a:spLocks noGrp="1"/>
          </p:cNvSpPr>
          <p:nvPr>
            <p:ph type="title"/>
          </p:nvPr>
        </p:nvSpPr>
        <p:spPr>
          <a:xfrm>
            <a:off x="527901" y="2324559"/>
            <a:ext cx="8107052" cy="1353138"/>
          </a:xfrm>
        </p:spPr>
        <p:txBody>
          <a:bodyPr>
            <a:noAutofit/>
          </a:bodyPr>
          <a:lstStyle/>
          <a:p>
            <a:r>
              <a:rPr lang="nl-BE" sz="4400" b="1" dirty="0">
                <a:latin typeface="+mj-lt"/>
              </a:rPr>
              <a:t>FEB </a:t>
            </a:r>
            <a:r>
              <a:rPr lang="nl-BE" sz="4400" b="1" dirty="0" err="1" smtClean="0">
                <a:latin typeface="+mj-lt"/>
              </a:rPr>
              <a:t>Task</a:t>
            </a:r>
            <a:r>
              <a:rPr lang="nl-BE" sz="4400" b="1" dirty="0" smtClean="0">
                <a:latin typeface="+mj-lt"/>
              </a:rPr>
              <a:t> Force </a:t>
            </a:r>
            <a:r>
              <a:rPr lang="nl-BE" sz="4400" b="1" dirty="0" err="1" smtClean="0">
                <a:latin typeface="+mj-lt"/>
              </a:rPr>
              <a:t>Crise</a:t>
            </a:r>
            <a:r>
              <a:rPr lang="nl-BE" sz="4400" b="1" dirty="0" smtClean="0">
                <a:latin typeface="+mj-lt"/>
              </a:rPr>
              <a:t> des </a:t>
            </a:r>
            <a:r>
              <a:rPr lang="nl-BE" sz="4400" b="1" dirty="0" err="1">
                <a:latin typeface="+mj-lt"/>
              </a:rPr>
              <a:t>R</a:t>
            </a:r>
            <a:r>
              <a:rPr lang="nl-BE" sz="4400" b="1" dirty="0" err="1" smtClean="0">
                <a:latin typeface="+mj-lt"/>
              </a:rPr>
              <a:t>éfugiés</a:t>
            </a:r>
            <a:r>
              <a:rPr lang="nl-BE" sz="4400" b="1" dirty="0">
                <a:latin typeface="+mj-lt"/>
              </a:rPr>
              <a:t/>
            </a:r>
            <a:br>
              <a:rPr lang="nl-BE" sz="4400" b="1" dirty="0">
                <a:latin typeface="+mj-lt"/>
              </a:rPr>
            </a:br>
            <a:r>
              <a:rPr lang="nl-BE" sz="4400" b="1" dirty="0">
                <a:latin typeface="+mj-lt"/>
              </a:rPr>
              <a:t>VBO Taskforce Vluchtelingencrisis</a:t>
            </a:r>
            <a:br>
              <a:rPr lang="nl-BE" sz="4400" b="1" dirty="0">
                <a:latin typeface="+mj-lt"/>
              </a:rPr>
            </a:br>
            <a:r>
              <a:rPr lang="nl-BE" sz="4400" b="1" dirty="0" smtClean="0">
                <a:latin typeface="+mj-lt"/>
              </a:rPr>
              <a:t>-</a:t>
            </a:r>
            <a:br>
              <a:rPr lang="nl-BE" sz="4400" b="1" dirty="0" smtClean="0">
                <a:latin typeface="+mj-lt"/>
              </a:rPr>
            </a:br>
            <a:r>
              <a:rPr lang="fr-FR" sz="3600" b="1" dirty="0">
                <a:latin typeface="+mj-lt"/>
              </a:rPr>
              <a:t>POD </a:t>
            </a:r>
            <a:r>
              <a:rPr lang="fr-FR" sz="3600" b="1" dirty="0" err="1">
                <a:latin typeface="+mj-lt"/>
              </a:rPr>
              <a:t>Maatschappelijke</a:t>
            </a:r>
            <a:r>
              <a:rPr lang="fr-FR" sz="3600" b="1" dirty="0">
                <a:latin typeface="+mj-lt"/>
              </a:rPr>
              <a:t> </a:t>
            </a:r>
            <a:r>
              <a:rPr lang="fr-FR" sz="3600" b="1" dirty="0" err="1" smtClean="0">
                <a:latin typeface="+mj-lt"/>
              </a:rPr>
              <a:t>Integratie</a:t>
            </a:r>
            <a:r>
              <a:rPr lang="fr-FR" sz="3600" b="1" dirty="0">
                <a:latin typeface="+mj-lt"/>
              </a:rPr>
              <a:t/>
            </a:r>
            <a:br>
              <a:rPr lang="fr-FR" sz="3600" b="1" dirty="0">
                <a:latin typeface="+mj-lt"/>
              </a:rPr>
            </a:br>
            <a:r>
              <a:rPr lang="fr-FR" sz="3200" b="1" dirty="0" err="1">
                <a:latin typeface="+mj-lt"/>
              </a:rPr>
              <a:t>W</a:t>
            </a:r>
            <a:r>
              <a:rPr lang="fr-FR" sz="3200" b="1" dirty="0" err="1" smtClean="0">
                <a:latin typeface="+mj-lt"/>
              </a:rPr>
              <a:t>erkgroep</a:t>
            </a:r>
            <a:r>
              <a:rPr lang="fr-FR" sz="3200" b="1" dirty="0" smtClean="0">
                <a:latin typeface="+mj-lt"/>
              </a:rPr>
              <a:t> </a:t>
            </a:r>
            <a:r>
              <a:rPr lang="fr-FR" sz="3200" b="1" dirty="0" err="1" smtClean="0">
                <a:latin typeface="+mj-lt"/>
              </a:rPr>
              <a:t>Activering</a:t>
            </a:r>
            <a:endParaRPr lang="nl-BE" sz="3200" b="1" dirty="0">
              <a:latin typeface="+mj-lt"/>
            </a:endParaRPr>
          </a:p>
        </p:txBody>
      </p:sp>
    </p:spTree>
    <p:extLst>
      <p:ext uri="{BB962C8B-B14F-4D97-AF65-F5344CB8AC3E}">
        <p14:creationId xmlns:p14="http://schemas.microsoft.com/office/powerpoint/2010/main" val="403695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fr-FR" dirty="0" smtClean="0"/>
              <a:t>Projets/réalisations </a:t>
            </a:r>
            <a:r>
              <a:rPr lang="fr-FR" dirty="0"/>
              <a:t>concrètes</a:t>
            </a:r>
          </a:p>
          <a:p>
            <a:r>
              <a:rPr lang="fr-FR" dirty="0"/>
              <a:t>L’accent sur l’emploi: consultations VDAB / </a:t>
            </a:r>
            <a:r>
              <a:rPr lang="fr-FR" dirty="0" err="1"/>
              <a:t>Forem</a:t>
            </a:r>
            <a:r>
              <a:rPr lang="fr-FR" dirty="0"/>
              <a:t> / </a:t>
            </a:r>
            <a:r>
              <a:rPr lang="fr-FR" dirty="0" err="1" smtClean="0"/>
              <a:t>Actiris</a:t>
            </a:r>
            <a:r>
              <a:rPr lang="fr-FR" dirty="0" smtClean="0"/>
              <a:t> / </a:t>
            </a:r>
            <a:r>
              <a:rPr lang="fr-FR" dirty="0" err="1" smtClean="0"/>
              <a:t>Arbeitsamt</a:t>
            </a:r>
            <a:endParaRPr lang="fr-FR" dirty="0" smtClean="0"/>
          </a:p>
          <a:p>
            <a:r>
              <a:rPr lang="nl-BE" dirty="0" err="1"/>
              <a:t>L’accent</a:t>
            </a:r>
            <a:r>
              <a:rPr lang="nl-BE" dirty="0"/>
              <a:t> </a:t>
            </a:r>
            <a:r>
              <a:rPr lang="nl-BE" dirty="0" err="1"/>
              <a:t>sur</a:t>
            </a:r>
            <a:r>
              <a:rPr lang="nl-BE" dirty="0"/>
              <a:t> </a:t>
            </a:r>
            <a:r>
              <a:rPr lang="nl-BE" dirty="0" err="1"/>
              <a:t>l’emploi</a:t>
            </a:r>
            <a:r>
              <a:rPr lang="nl-BE" dirty="0"/>
              <a:t>: </a:t>
            </a:r>
            <a:r>
              <a:rPr lang="fr-FR" dirty="0"/>
              <a:t>FSE appel "Réfugiés et Travail</a:t>
            </a:r>
            <a:r>
              <a:rPr lang="fr-FR" dirty="0" smtClean="0"/>
              <a:t>"</a:t>
            </a:r>
          </a:p>
        </p:txBody>
      </p:sp>
      <p:sp>
        <p:nvSpPr>
          <p:cNvPr id="9" name="Title 8"/>
          <p:cNvSpPr>
            <a:spLocks noGrp="1"/>
          </p:cNvSpPr>
          <p:nvPr>
            <p:ph type="title"/>
          </p:nvPr>
        </p:nvSpPr>
        <p:spPr/>
        <p:txBody>
          <a:bodyPr>
            <a:normAutofit/>
          </a:bodyPr>
          <a:lstStyle/>
          <a:p>
            <a:r>
              <a:rPr lang="nl-BE" dirty="0" err="1"/>
              <a:t>État</a:t>
            </a:r>
            <a:r>
              <a:rPr lang="nl-BE" dirty="0"/>
              <a:t> des </a:t>
            </a:r>
            <a:r>
              <a:rPr lang="nl-BE" dirty="0" err="1"/>
              <a:t>lieux</a:t>
            </a:r>
            <a:endParaRPr lang="nl-BE" dirty="0"/>
          </a:p>
        </p:txBody>
      </p:sp>
      <p:sp>
        <p:nvSpPr>
          <p:cNvPr id="4" name="Slide Number Placeholder 3"/>
          <p:cNvSpPr>
            <a:spLocks noGrp="1"/>
          </p:cNvSpPr>
          <p:nvPr>
            <p:ph type="sldNum" sz="quarter" idx="4294967295"/>
          </p:nvPr>
        </p:nvSpPr>
        <p:spPr>
          <a:xfrm>
            <a:off x="7086600" y="6488113"/>
            <a:ext cx="2057400" cy="365125"/>
          </a:xfrm>
        </p:spPr>
        <p:txBody>
          <a:bodyPr/>
          <a:lstStyle/>
          <a:p>
            <a:fld id="{C8BEDB0D-1697-4456-9E9C-B66E5885EC4A}" type="slidenum">
              <a:rPr lang="nl-BE" smtClean="0"/>
              <a:t>10</a:t>
            </a:fld>
            <a:endParaRPr lang="nl-BE" dirty="0"/>
          </a:p>
        </p:txBody>
      </p:sp>
    </p:spTree>
    <p:extLst>
      <p:ext uri="{BB962C8B-B14F-4D97-AF65-F5344CB8AC3E}">
        <p14:creationId xmlns:p14="http://schemas.microsoft.com/office/powerpoint/2010/main" val="27938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pPr marL="0" indent="0">
              <a:buNone/>
            </a:pPr>
            <a:r>
              <a:rPr lang="nl-BE" sz="2400" u="sng" dirty="0">
                <a:solidFill>
                  <a:prstClr val="black"/>
                </a:solidFill>
              </a:rPr>
              <a:t>Soutien financier et </a:t>
            </a:r>
            <a:r>
              <a:rPr lang="nl-BE" sz="2400" u="sng" dirty="0" err="1">
                <a:solidFill>
                  <a:prstClr val="black"/>
                </a:solidFill>
              </a:rPr>
              <a:t>matériel</a:t>
            </a:r>
            <a:endParaRPr lang="nl-BE" sz="2400" u="sng" dirty="0" smtClean="0">
              <a:solidFill>
                <a:prstClr val="black"/>
              </a:solidFill>
            </a:endParaRPr>
          </a:p>
          <a:p>
            <a:pPr marL="342900" indent="-342900">
              <a:buFont typeface="Arial" panose="020B0604020202020204" pitchFamily="34" charset="0"/>
              <a:buChar char="•"/>
            </a:pPr>
            <a:r>
              <a:rPr lang="fr-FR" sz="2000" dirty="0" smtClean="0">
                <a:solidFill>
                  <a:prstClr val="black"/>
                </a:solidFill>
              </a:rPr>
              <a:t>Entretiens </a:t>
            </a:r>
            <a:r>
              <a:rPr lang="fr-FR" sz="2000" dirty="0">
                <a:solidFill>
                  <a:prstClr val="black"/>
                </a:solidFill>
              </a:rPr>
              <a:t>avec la Fondation Roi Baudouin </a:t>
            </a:r>
            <a:r>
              <a:rPr lang="fr-FR" sz="2000" dirty="0" smtClean="0">
                <a:solidFill>
                  <a:prstClr val="black"/>
                </a:solidFill>
              </a:rPr>
              <a:t>et des organisations sur </a:t>
            </a:r>
            <a:r>
              <a:rPr lang="fr-FR" sz="2000" dirty="0">
                <a:solidFill>
                  <a:prstClr val="black"/>
                </a:solidFill>
              </a:rPr>
              <a:t>la création d'un fonds de soutien et la création d'une garantie </a:t>
            </a:r>
            <a:r>
              <a:rPr lang="fr-FR" sz="2000" dirty="0" smtClean="0">
                <a:solidFill>
                  <a:prstClr val="black"/>
                </a:solidFill>
              </a:rPr>
              <a:t>locative</a:t>
            </a:r>
          </a:p>
          <a:p>
            <a:pPr marL="342900" indent="-342900">
              <a:buFont typeface="Arial" panose="020B0604020202020204" pitchFamily="34" charset="0"/>
              <a:buChar char="•"/>
            </a:pPr>
            <a:r>
              <a:rPr lang="fr-FR" sz="2000" dirty="0" smtClean="0">
                <a:solidFill>
                  <a:prstClr val="black"/>
                </a:solidFill>
              </a:rPr>
              <a:t>La </a:t>
            </a:r>
            <a:r>
              <a:rPr lang="fr-FR" sz="2000" dirty="0">
                <a:solidFill>
                  <a:prstClr val="black"/>
                </a:solidFill>
              </a:rPr>
              <a:t>collecte ciblée de marchandises spécifiques auprès du personnel des </a:t>
            </a:r>
            <a:r>
              <a:rPr lang="fr-FR" sz="2000" dirty="0" smtClean="0">
                <a:solidFill>
                  <a:prstClr val="black"/>
                </a:solidFill>
              </a:rPr>
              <a:t>entreprises, organisée en collaboration avec </a:t>
            </a:r>
            <a:r>
              <a:rPr lang="fr-FR" sz="2000" dirty="0" err="1" smtClean="0">
                <a:solidFill>
                  <a:prstClr val="black"/>
                </a:solidFill>
              </a:rPr>
              <a:t>Goods</a:t>
            </a:r>
            <a:r>
              <a:rPr lang="fr-FR" sz="2000" dirty="0" smtClean="0">
                <a:solidFill>
                  <a:prstClr val="black"/>
                </a:solidFill>
              </a:rPr>
              <a:t> to </a:t>
            </a:r>
            <a:r>
              <a:rPr lang="fr-FR" sz="2000" dirty="0" err="1" smtClean="0">
                <a:solidFill>
                  <a:prstClr val="black"/>
                </a:solidFill>
              </a:rPr>
              <a:t>Give</a:t>
            </a:r>
            <a:endParaRPr lang="fr-FR" sz="2000" dirty="0" smtClean="0">
              <a:solidFill>
                <a:prstClr val="black"/>
              </a:solidFill>
            </a:endParaRPr>
          </a:p>
          <a:p>
            <a:pPr marL="342900" indent="-342900">
              <a:buFont typeface="Arial" panose="020B0604020202020204" pitchFamily="34" charset="0"/>
              <a:buChar char="•"/>
            </a:pPr>
            <a:r>
              <a:rPr lang="fr-FR" sz="2000" dirty="0" smtClean="0">
                <a:solidFill>
                  <a:prstClr val="black"/>
                </a:solidFill>
              </a:rPr>
              <a:t>La fourniture </a:t>
            </a:r>
            <a:r>
              <a:rPr lang="fr-FR" sz="2000" dirty="0">
                <a:solidFill>
                  <a:prstClr val="black"/>
                </a:solidFill>
              </a:rPr>
              <a:t>de médicaments de base à des fins </a:t>
            </a:r>
            <a:r>
              <a:rPr lang="fr-FR" sz="2000" dirty="0" smtClean="0">
                <a:solidFill>
                  <a:prstClr val="black"/>
                </a:solidFill>
              </a:rPr>
              <a:t>sociales, </a:t>
            </a:r>
            <a:r>
              <a:rPr lang="fr-FR" sz="2000" dirty="0">
                <a:solidFill>
                  <a:prstClr val="black"/>
                </a:solidFill>
              </a:rPr>
              <a:t>en consultation avec </a:t>
            </a:r>
            <a:r>
              <a:rPr lang="fr-FR" sz="2000" dirty="0" smtClean="0">
                <a:solidFill>
                  <a:prstClr val="black"/>
                </a:solidFill>
              </a:rPr>
              <a:t>Médecins </a:t>
            </a:r>
            <a:r>
              <a:rPr lang="fr-FR" sz="2000" dirty="0">
                <a:solidFill>
                  <a:prstClr val="black"/>
                </a:solidFill>
              </a:rPr>
              <a:t>du </a:t>
            </a:r>
            <a:r>
              <a:rPr lang="fr-FR" sz="2000" dirty="0" smtClean="0">
                <a:solidFill>
                  <a:prstClr val="black"/>
                </a:solidFill>
              </a:rPr>
              <a:t>Monde et le </a:t>
            </a:r>
            <a:r>
              <a:rPr lang="fr-FR" sz="2000" dirty="0">
                <a:solidFill>
                  <a:prstClr val="black"/>
                </a:solidFill>
              </a:rPr>
              <a:t>secteur </a:t>
            </a:r>
            <a:r>
              <a:rPr lang="fr-FR" sz="2000" dirty="0" smtClean="0">
                <a:solidFill>
                  <a:prstClr val="black"/>
                </a:solidFill>
              </a:rPr>
              <a:t>pharmaceutique </a:t>
            </a:r>
          </a:p>
          <a:p>
            <a:pPr marL="342900" indent="-342900">
              <a:buFont typeface="Arial" panose="020B0604020202020204" pitchFamily="34" charset="0"/>
              <a:buChar char="•"/>
            </a:pPr>
            <a:r>
              <a:rPr lang="fr-FR" sz="2000" dirty="0" smtClean="0">
                <a:solidFill>
                  <a:prstClr val="black"/>
                </a:solidFill>
              </a:rPr>
              <a:t>Une procédure </a:t>
            </a:r>
            <a:r>
              <a:rPr lang="fr-FR" sz="2000" dirty="0">
                <a:solidFill>
                  <a:prstClr val="black"/>
                </a:solidFill>
              </a:rPr>
              <a:t>sectorielle  et une fiche d’information uniformes pour les agences eu égard au cadre légal et aux obligations en matière de services bancaires de base et de lutte contre le </a:t>
            </a:r>
            <a:r>
              <a:rPr lang="fr-FR" sz="2000" dirty="0" smtClean="0">
                <a:solidFill>
                  <a:prstClr val="black"/>
                </a:solidFill>
              </a:rPr>
              <a:t>blanchiment</a:t>
            </a:r>
          </a:p>
          <a:p>
            <a:pPr marL="342900" indent="-342900">
              <a:buFont typeface="Arial" panose="020B0604020202020204" pitchFamily="34" charset="0"/>
              <a:buChar char="•"/>
            </a:pPr>
            <a:r>
              <a:rPr lang="fr-FR" sz="2000" dirty="0" smtClean="0">
                <a:solidFill>
                  <a:prstClr val="black"/>
                </a:solidFill>
              </a:rPr>
              <a:t>…</a:t>
            </a:r>
          </a:p>
          <a:p>
            <a:endParaRPr lang="nl-BE" sz="2000" dirty="0">
              <a:solidFill>
                <a:prstClr val="black"/>
              </a:solidFill>
            </a:endParaRPr>
          </a:p>
        </p:txBody>
      </p:sp>
      <p:sp>
        <p:nvSpPr>
          <p:cNvPr id="2" name="Slide Number Placeholder 1"/>
          <p:cNvSpPr>
            <a:spLocks noGrp="1"/>
          </p:cNvSpPr>
          <p:nvPr>
            <p:ph type="sldNum" sz="quarter" idx="12"/>
          </p:nvPr>
        </p:nvSpPr>
        <p:spPr/>
        <p:txBody>
          <a:bodyPr/>
          <a:lstStyle/>
          <a:p>
            <a:fld id="{C8BEDB0D-1697-4456-9E9C-B66E5885EC4A}" type="slidenum">
              <a:rPr lang="nl-BE" smtClean="0"/>
              <a:t>11</a:t>
            </a:fld>
            <a:endParaRPr lang="nl-BE" dirty="0"/>
          </a:p>
        </p:txBody>
      </p:sp>
      <p:sp>
        <p:nvSpPr>
          <p:cNvPr id="5" name="Title 1"/>
          <p:cNvSpPr>
            <a:spLocks noGrp="1"/>
          </p:cNvSpPr>
          <p:nvPr>
            <p:ph type="title"/>
          </p:nvPr>
        </p:nvSpPr>
        <p:spPr/>
        <p:txBody>
          <a:bodyPr>
            <a:normAutofit fontScale="90000"/>
          </a:bodyPr>
          <a:lstStyle/>
          <a:p>
            <a:r>
              <a:rPr lang="nl-BE" dirty="0" err="1">
                <a:solidFill>
                  <a:schemeClr val="bg1"/>
                </a:solidFill>
              </a:rPr>
              <a:t>Projets</a:t>
            </a:r>
            <a:r>
              <a:rPr lang="nl-BE" dirty="0">
                <a:solidFill>
                  <a:schemeClr val="bg1"/>
                </a:solidFill>
              </a:rPr>
              <a:t>/</a:t>
            </a:r>
            <a:r>
              <a:rPr lang="nl-BE" dirty="0" err="1">
                <a:solidFill>
                  <a:schemeClr val="bg1"/>
                </a:solidFill>
              </a:rPr>
              <a:t>réalisations</a:t>
            </a:r>
            <a:r>
              <a:rPr lang="nl-BE" dirty="0">
                <a:solidFill>
                  <a:schemeClr val="bg1"/>
                </a:solidFill>
              </a:rPr>
              <a:t> </a:t>
            </a:r>
            <a:r>
              <a:rPr lang="nl-BE" dirty="0" smtClean="0">
                <a:solidFill>
                  <a:schemeClr val="bg1"/>
                </a:solidFill>
              </a:rPr>
              <a:t>         </a:t>
            </a:r>
            <a:r>
              <a:rPr lang="nl-BE" dirty="0" err="1" smtClean="0">
                <a:solidFill>
                  <a:schemeClr val="bg1"/>
                </a:solidFill>
              </a:rPr>
              <a:t>concrètes</a:t>
            </a:r>
            <a:r>
              <a:rPr lang="nl-BE" sz="3200" dirty="0" smtClean="0">
                <a:solidFill>
                  <a:schemeClr val="bg1"/>
                </a:solidFill>
              </a:rPr>
              <a:t/>
            </a:r>
            <a:br>
              <a:rPr lang="nl-BE" sz="3200" dirty="0" smtClean="0">
                <a:solidFill>
                  <a:schemeClr val="bg1"/>
                </a:solidFill>
              </a:rPr>
            </a:br>
            <a:endParaRPr lang="nl-BE" sz="2400" dirty="0">
              <a:solidFill>
                <a:schemeClr val="bg1"/>
              </a:solidFill>
            </a:endParaRPr>
          </a:p>
        </p:txBody>
      </p:sp>
      <p:sp>
        <p:nvSpPr>
          <p:cNvPr id="7" name="TextBox 6"/>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2. </a:t>
            </a:r>
            <a:r>
              <a:rPr lang="nl-BE" b="1" dirty="0" err="1" smtClean="0">
                <a:solidFill>
                  <a:schemeClr val="bg1"/>
                </a:solidFill>
              </a:rPr>
              <a:t>État</a:t>
            </a:r>
            <a:r>
              <a:rPr lang="nl-BE" b="1" dirty="0" smtClean="0">
                <a:solidFill>
                  <a:schemeClr val="bg1"/>
                </a:solidFill>
              </a:rPr>
              <a:t> </a:t>
            </a:r>
            <a:r>
              <a:rPr lang="nl-BE" b="1" dirty="0">
                <a:solidFill>
                  <a:schemeClr val="bg1"/>
                </a:solidFill>
              </a:rPr>
              <a:t>des </a:t>
            </a:r>
            <a:r>
              <a:rPr lang="nl-BE" b="1" dirty="0" err="1">
                <a:solidFill>
                  <a:schemeClr val="bg1"/>
                </a:solidFill>
              </a:rPr>
              <a:t>lieux</a:t>
            </a:r>
            <a:endParaRPr lang="nl-BE" b="1" dirty="0">
              <a:solidFill>
                <a:schemeClr val="bg1"/>
              </a:solidFill>
            </a:endParaRPr>
          </a:p>
        </p:txBody>
      </p:sp>
    </p:spTree>
    <p:extLst>
      <p:ext uri="{BB962C8B-B14F-4D97-AF65-F5344CB8AC3E}">
        <p14:creationId xmlns:p14="http://schemas.microsoft.com/office/powerpoint/2010/main" val="12170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pPr marL="0" indent="0">
              <a:buNone/>
            </a:pPr>
            <a:r>
              <a:rPr lang="fr-FR" sz="2400" u="sng" dirty="0" smtClean="0">
                <a:solidFill>
                  <a:prstClr val="black"/>
                </a:solidFill>
              </a:rPr>
              <a:t>Enseignement</a:t>
            </a:r>
            <a:r>
              <a:rPr lang="fr-FR" sz="2400" u="sng" dirty="0">
                <a:solidFill>
                  <a:prstClr val="black"/>
                </a:solidFill>
              </a:rPr>
              <a:t>, formation et éducation, et e</a:t>
            </a:r>
            <a:r>
              <a:rPr lang="fr-FR" sz="2400" u="sng" dirty="0" smtClean="0">
                <a:solidFill>
                  <a:prstClr val="black"/>
                </a:solidFill>
              </a:rPr>
              <a:t>mploi</a:t>
            </a:r>
          </a:p>
          <a:p>
            <a:pPr marL="342900" indent="-342900">
              <a:buFont typeface="Arial" panose="020B0604020202020204" pitchFamily="34" charset="0"/>
              <a:buChar char="•"/>
            </a:pPr>
            <a:r>
              <a:rPr lang="nl-BE" sz="2000" dirty="0">
                <a:solidFill>
                  <a:prstClr val="black"/>
                </a:solidFill>
              </a:rPr>
              <a:t>Inventariseren van de begeleidingsmaatregelen van de openbare diensten voor arbeidsbemiddeling, voor nieuwkomers op de </a:t>
            </a:r>
            <a:r>
              <a:rPr lang="nl-BE" sz="2000" dirty="0" smtClean="0">
                <a:solidFill>
                  <a:prstClr val="black"/>
                </a:solidFill>
              </a:rPr>
              <a:t>arbeidsmarkt – zie volgende slide</a:t>
            </a:r>
            <a:endParaRPr lang="nl-BE" sz="2000" dirty="0">
              <a:solidFill>
                <a:prstClr val="black"/>
              </a:solidFill>
            </a:endParaRPr>
          </a:p>
          <a:p>
            <a:pPr marL="342900" indent="-342900">
              <a:buFont typeface="Arial" panose="020B0604020202020204" pitchFamily="34" charset="0"/>
              <a:buChar char="•"/>
            </a:pPr>
            <a:r>
              <a:rPr lang="nl-BE" sz="2000" dirty="0">
                <a:solidFill>
                  <a:prstClr val="black"/>
                </a:solidFill>
              </a:rPr>
              <a:t>Deelname ESF oproep “Vluchtelingen en werk” – zie volgende slide</a:t>
            </a:r>
          </a:p>
          <a:p>
            <a:pPr marL="342900" indent="-342900">
              <a:buFont typeface="Arial" panose="020B0604020202020204" pitchFamily="34" charset="0"/>
              <a:buChar char="•"/>
            </a:pPr>
            <a:r>
              <a:rPr lang="fr-FR" sz="2000" dirty="0" smtClean="0">
                <a:solidFill>
                  <a:prstClr val="black"/>
                </a:solidFill>
              </a:rPr>
              <a:t>La création des synergies entre les </a:t>
            </a:r>
            <a:r>
              <a:rPr lang="fr-FR" sz="2000" dirty="0">
                <a:solidFill>
                  <a:prstClr val="black"/>
                </a:solidFill>
              </a:rPr>
              <a:t>principaux fournisseurs de services de mentorat et </a:t>
            </a:r>
            <a:r>
              <a:rPr lang="fr-FR" sz="2000" dirty="0" smtClean="0">
                <a:solidFill>
                  <a:prstClr val="black"/>
                </a:solidFill>
              </a:rPr>
              <a:t>coaching, en collaboration avec </a:t>
            </a:r>
            <a:r>
              <a:rPr lang="fr-FR" sz="2000" dirty="0" err="1" smtClean="0">
                <a:solidFill>
                  <a:prstClr val="black"/>
                </a:solidFill>
              </a:rPr>
              <a:t>Accenture</a:t>
            </a:r>
            <a:endParaRPr lang="fr-FR" sz="2000" dirty="0" smtClean="0">
              <a:solidFill>
                <a:prstClr val="black"/>
              </a:solidFill>
            </a:endParaRPr>
          </a:p>
          <a:p>
            <a:pPr marL="342900" indent="-342900">
              <a:buFont typeface="Arial" panose="020B0604020202020204" pitchFamily="34" charset="0"/>
              <a:buChar char="•"/>
            </a:pPr>
            <a:r>
              <a:rPr lang="fr-FR" sz="2000" dirty="0" smtClean="0">
                <a:solidFill>
                  <a:prstClr val="black"/>
                </a:solidFill>
              </a:rPr>
              <a:t>Permettre le </a:t>
            </a:r>
            <a:r>
              <a:rPr lang="fr-FR" sz="2000" dirty="0">
                <a:solidFill>
                  <a:prstClr val="black"/>
                </a:solidFill>
              </a:rPr>
              <a:t>personnel des entreprises </a:t>
            </a:r>
            <a:r>
              <a:rPr lang="fr-FR" sz="2000" dirty="0" smtClean="0">
                <a:solidFill>
                  <a:prstClr val="black"/>
                </a:solidFill>
              </a:rPr>
              <a:t>de participer </a:t>
            </a:r>
            <a:r>
              <a:rPr lang="fr-FR" sz="2000" dirty="0">
                <a:solidFill>
                  <a:prstClr val="black"/>
                </a:solidFill>
              </a:rPr>
              <a:t>à des programmes de formation et de bénévolat pour les </a:t>
            </a:r>
            <a:r>
              <a:rPr lang="fr-FR" sz="2000" dirty="0" smtClean="0">
                <a:solidFill>
                  <a:prstClr val="black"/>
                </a:solidFill>
              </a:rPr>
              <a:t>réfugiés</a:t>
            </a:r>
          </a:p>
          <a:p>
            <a:pPr marL="342900" indent="-342900">
              <a:buFont typeface="Arial" panose="020B0604020202020204" pitchFamily="34" charset="0"/>
              <a:buChar char="•"/>
            </a:pPr>
            <a:r>
              <a:rPr lang="fr-FR" sz="2000" dirty="0">
                <a:solidFill>
                  <a:prstClr val="black"/>
                </a:solidFill>
              </a:rPr>
              <a:t>La recherche </a:t>
            </a:r>
            <a:r>
              <a:rPr lang="fr-FR" sz="2000" dirty="0" smtClean="0">
                <a:solidFill>
                  <a:prstClr val="black"/>
                </a:solidFill>
              </a:rPr>
              <a:t>des </a:t>
            </a:r>
            <a:r>
              <a:rPr lang="fr-FR" sz="2000" dirty="0">
                <a:solidFill>
                  <a:prstClr val="black"/>
                </a:solidFill>
              </a:rPr>
              <a:t>possibilités d'emploi dans </a:t>
            </a:r>
            <a:r>
              <a:rPr lang="fr-FR" sz="2000" dirty="0" smtClean="0">
                <a:solidFill>
                  <a:prstClr val="black"/>
                </a:solidFill>
              </a:rPr>
              <a:t>l’agriculture et l'économie sociale</a:t>
            </a:r>
          </a:p>
          <a:p>
            <a:pPr marL="342900" indent="-342900">
              <a:buFont typeface="Arial" panose="020B0604020202020204" pitchFamily="34" charset="0"/>
              <a:buChar char="•"/>
            </a:pPr>
            <a:r>
              <a:rPr lang="nl-BE" sz="2000" dirty="0" smtClean="0">
                <a:solidFill>
                  <a:prstClr val="black"/>
                </a:solidFill>
              </a:rPr>
              <a:t>…</a:t>
            </a:r>
            <a:endParaRPr lang="fr-FR" sz="2000" dirty="0">
              <a:solidFill>
                <a:prstClr val="black"/>
              </a:solidFill>
            </a:endParaRPr>
          </a:p>
        </p:txBody>
      </p:sp>
      <p:sp>
        <p:nvSpPr>
          <p:cNvPr id="2" name="Slide Number Placeholder 1"/>
          <p:cNvSpPr>
            <a:spLocks noGrp="1"/>
          </p:cNvSpPr>
          <p:nvPr>
            <p:ph type="sldNum" sz="quarter" idx="12"/>
          </p:nvPr>
        </p:nvSpPr>
        <p:spPr/>
        <p:txBody>
          <a:bodyPr/>
          <a:lstStyle/>
          <a:p>
            <a:fld id="{C8BEDB0D-1697-4456-9E9C-B66E5885EC4A}" type="slidenum">
              <a:rPr lang="nl-BE" smtClean="0"/>
              <a:t>12</a:t>
            </a:fld>
            <a:endParaRPr lang="nl-BE" dirty="0"/>
          </a:p>
        </p:txBody>
      </p:sp>
      <p:sp>
        <p:nvSpPr>
          <p:cNvPr id="5" name="Title 1"/>
          <p:cNvSpPr>
            <a:spLocks noGrp="1"/>
          </p:cNvSpPr>
          <p:nvPr>
            <p:ph type="title"/>
          </p:nvPr>
        </p:nvSpPr>
        <p:spPr/>
        <p:txBody>
          <a:bodyPr>
            <a:normAutofit fontScale="90000"/>
          </a:bodyPr>
          <a:lstStyle/>
          <a:p>
            <a:r>
              <a:rPr lang="nl-BE" dirty="0" err="1">
                <a:solidFill>
                  <a:schemeClr val="bg1"/>
                </a:solidFill>
              </a:rPr>
              <a:t>Projets</a:t>
            </a:r>
            <a:r>
              <a:rPr lang="nl-BE" dirty="0">
                <a:solidFill>
                  <a:schemeClr val="bg1"/>
                </a:solidFill>
              </a:rPr>
              <a:t>/</a:t>
            </a:r>
            <a:r>
              <a:rPr lang="nl-BE" dirty="0" err="1">
                <a:solidFill>
                  <a:schemeClr val="bg1"/>
                </a:solidFill>
              </a:rPr>
              <a:t>réalisations</a:t>
            </a:r>
            <a:r>
              <a:rPr lang="nl-BE" dirty="0">
                <a:solidFill>
                  <a:schemeClr val="bg1"/>
                </a:solidFill>
              </a:rPr>
              <a:t> </a:t>
            </a:r>
            <a:r>
              <a:rPr lang="nl-BE" dirty="0" smtClean="0">
                <a:solidFill>
                  <a:schemeClr val="bg1"/>
                </a:solidFill>
              </a:rPr>
              <a:t>         </a:t>
            </a:r>
            <a:r>
              <a:rPr lang="nl-BE" dirty="0" err="1" smtClean="0">
                <a:solidFill>
                  <a:schemeClr val="bg1"/>
                </a:solidFill>
              </a:rPr>
              <a:t>concrètes</a:t>
            </a:r>
            <a:r>
              <a:rPr lang="nl-BE" sz="3200" dirty="0" smtClean="0">
                <a:solidFill>
                  <a:schemeClr val="bg1"/>
                </a:solidFill>
              </a:rPr>
              <a:t/>
            </a:r>
            <a:br>
              <a:rPr lang="nl-BE" sz="3200" dirty="0" smtClean="0">
                <a:solidFill>
                  <a:schemeClr val="bg1"/>
                </a:solidFill>
              </a:rPr>
            </a:br>
            <a:endParaRPr lang="nl-BE" sz="2400" dirty="0">
              <a:solidFill>
                <a:schemeClr val="bg1"/>
              </a:solidFill>
            </a:endParaRPr>
          </a:p>
        </p:txBody>
      </p:sp>
      <p:sp>
        <p:nvSpPr>
          <p:cNvPr id="7" name="TextBox 6"/>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2. </a:t>
            </a:r>
            <a:r>
              <a:rPr lang="nl-BE" b="1" dirty="0" err="1" smtClean="0">
                <a:solidFill>
                  <a:schemeClr val="bg1"/>
                </a:solidFill>
              </a:rPr>
              <a:t>État</a:t>
            </a:r>
            <a:r>
              <a:rPr lang="nl-BE" b="1" dirty="0" smtClean="0">
                <a:solidFill>
                  <a:schemeClr val="bg1"/>
                </a:solidFill>
              </a:rPr>
              <a:t> </a:t>
            </a:r>
            <a:r>
              <a:rPr lang="nl-BE" b="1" dirty="0">
                <a:solidFill>
                  <a:schemeClr val="bg1"/>
                </a:solidFill>
              </a:rPr>
              <a:t>des </a:t>
            </a:r>
            <a:r>
              <a:rPr lang="nl-BE" b="1" dirty="0" err="1">
                <a:solidFill>
                  <a:schemeClr val="bg1"/>
                </a:solidFill>
              </a:rPr>
              <a:t>lieux</a:t>
            </a:r>
            <a:endParaRPr lang="nl-BE" b="1" dirty="0">
              <a:solidFill>
                <a:schemeClr val="bg1"/>
              </a:solidFill>
            </a:endParaRPr>
          </a:p>
        </p:txBody>
      </p:sp>
    </p:spTree>
    <p:extLst>
      <p:ext uri="{BB962C8B-B14F-4D97-AF65-F5344CB8AC3E}">
        <p14:creationId xmlns:p14="http://schemas.microsoft.com/office/powerpoint/2010/main" val="3757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r>
              <a:rPr lang="fr-FR" sz="2000" dirty="0">
                <a:solidFill>
                  <a:prstClr val="black"/>
                </a:solidFill>
              </a:rPr>
              <a:t>Coopération intensive avec les services publics de </a:t>
            </a:r>
            <a:r>
              <a:rPr lang="fr-FR" sz="2000" dirty="0" smtClean="0">
                <a:solidFill>
                  <a:prstClr val="black"/>
                </a:solidFill>
              </a:rPr>
              <a:t>l'emploi, de </a:t>
            </a:r>
            <a:r>
              <a:rPr lang="fr-FR" sz="2000" dirty="0">
                <a:solidFill>
                  <a:prstClr val="black"/>
                </a:solidFill>
              </a:rPr>
              <a:t>sorte que </a:t>
            </a:r>
            <a:r>
              <a:rPr lang="fr-FR" sz="2000" dirty="0" smtClean="0">
                <a:solidFill>
                  <a:prstClr val="black"/>
                </a:solidFill>
              </a:rPr>
              <a:t>des </a:t>
            </a:r>
            <a:r>
              <a:rPr lang="fr-FR" sz="2000" dirty="0">
                <a:solidFill>
                  <a:prstClr val="black"/>
                </a:solidFill>
              </a:rPr>
              <a:t>liens peuvent être établis entre les demandeurs d'emploi et </a:t>
            </a:r>
            <a:r>
              <a:rPr lang="fr-FR" sz="2000" dirty="0" smtClean="0">
                <a:solidFill>
                  <a:prstClr val="black"/>
                </a:solidFill>
              </a:rPr>
              <a:t>les possibilités d'emploi</a:t>
            </a:r>
          </a:p>
          <a:p>
            <a:r>
              <a:rPr lang="fr-FR" sz="2000" dirty="0" smtClean="0">
                <a:solidFill>
                  <a:prstClr val="black"/>
                </a:solidFill>
              </a:rPr>
              <a:t>Centres d’intérêt:</a:t>
            </a:r>
          </a:p>
          <a:p>
            <a:pPr lvl="1"/>
            <a:r>
              <a:rPr lang="fr-FR" sz="1800" dirty="0">
                <a:solidFill>
                  <a:prstClr val="black"/>
                </a:solidFill>
              </a:rPr>
              <a:t>Critères pour </a:t>
            </a:r>
            <a:r>
              <a:rPr lang="fr-FR" sz="1800" dirty="0" smtClean="0">
                <a:solidFill>
                  <a:prstClr val="black"/>
                </a:solidFill>
              </a:rPr>
              <a:t>l'emploi (</a:t>
            </a:r>
            <a:r>
              <a:rPr lang="fr-FR" sz="1800" dirty="0" err="1" smtClean="0">
                <a:solidFill>
                  <a:prstClr val="black"/>
                </a:solidFill>
              </a:rPr>
              <a:t>p.e</a:t>
            </a:r>
            <a:r>
              <a:rPr lang="fr-FR" sz="1800" dirty="0">
                <a:solidFill>
                  <a:prstClr val="black"/>
                </a:solidFill>
              </a:rPr>
              <a:t>. permis de </a:t>
            </a:r>
            <a:r>
              <a:rPr lang="fr-FR" sz="1800" dirty="0" smtClean="0">
                <a:solidFill>
                  <a:prstClr val="black"/>
                </a:solidFill>
              </a:rPr>
              <a:t>travail)</a:t>
            </a:r>
          </a:p>
          <a:p>
            <a:pPr lvl="1"/>
            <a:r>
              <a:rPr lang="fr-FR" sz="1800" dirty="0" smtClean="0">
                <a:solidFill>
                  <a:prstClr val="black"/>
                </a:solidFill>
              </a:rPr>
              <a:t>Formation </a:t>
            </a:r>
            <a:r>
              <a:rPr lang="fr-FR" sz="1800" dirty="0">
                <a:solidFill>
                  <a:prstClr val="black"/>
                </a:solidFill>
              </a:rPr>
              <a:t>linguistique et coaching </a:t>
            </a:r>
            <a:r>
              <a:rPr lang="fr-FR" sz="1800" dirty="0" smtClean="0">
                <a:solidFill>
                  <a:prstClr val="black"/>
                </a:solidFill>
              </a:rPr>
              <a:t>linguistique</a:t>
            </a:r>
          </a:p>
          <a:p>
            <a:pPr lvl="1"/>
            <a:r>
              <a:rPr lang="fr-FR" sz="1800" dirty="0" smtClean="0">
                <a:solidFill>
                  <a:prstClr val="black"/>
                </a:solidFill>
              </a:rPr>
              <a:t>Projets </a:t>
            </a:r>
            <a:r>
              <a:rPr lang="fr-FR" sz="1800" dirty="0">
                <a:solidFill>
                  <a:prstClr val="black"/>
                </a:solidFill>
              </a:rPr>
              <a:t>d'expérience de travail</a:t>
            </a:r>
            <a:endParaRPr lang="fr-FR" sz="1800" dirty="0" smtClean="0">
              <a:solidFill>
                <a:prstClr val="black"/>
              </a:solidFill>
            </a:endParaRPr>
          </a:p>
          <a:p>
            <a:pPr lvl="1"/>
            <a:r>
              <a:rPr lang="fr-FR" sz="1800" dirty="0" smtClean="0">
                <a:solidFill>
                  <a:prstClr val="black"/>
                </a:solidFill>
              </a:rPr>
              <a:t>Job coaching</a:t>
            </a:r>
          </a:p>
          <a:p>
            <a:pPr lvl="1"/>
            <a:r>
              <a:rPr lang="fr-FR" sz="1800" dirty="0" smtClean="0">
                <a:solidFill>
                  <a:prstClr val="black"/>
                </a:solidFill>
              </a:rPr>
              <a:t>Apprentissage </a:t>
            </a:r>
            <a:r>
              <a:rPr lang="fr-FR" sz="1800" dirty="0">
                <a:solidFill>
                  <a:prstClr val="black"/>
                </a:solidFill>
              </a:rPr>
              <a:t>sur le </a:t>
            </a:r>
            <a:r>
              <a:rPr lang="fr-FR" sz="1800" dirty="0" smtClean="0">
                <a:solidFill>
                  <a:prstClr val="black"/>
                </a:solidFill>
              </a:rPr>
              <a:t>tas</a:t>
            </a:r>
          </a:p>
          <a:p>
            <a:pPr lvl="1"/>
            <a:r>
              <a:rPr lang="fr-FR" sz="1800" dirty="0" smtClean="0">
                <a:solidFill>
                  <a:prstClr val="black"/>
                </a:solidFill>
              </a:rPr>
              <a:t>Métiers </a:t>
            </a:r>
            <a:r>
              <a:rPr lang="fr-FR" sz="1800" dirty="0">
                <a:solidFill>
                  <a:prstClr val="black"/>
                </a:solidFill>
              </a:rPr>
              <a:t>en pénurie </a:t>
            </a:r>
            <a:endParaRPr lang="fr-FR" sz="1800" dirty="0" smtClean="0">
              <a:solidFill>
                <a:prstClr val="black"/>
              </a:solidFill>
            </a:endParaRPr>
          </a:p>
          <a:p>
            <a:r>
              <a:rPr lang="fr-FR" sz="2000" b="1" dirty="0">
                <a:solidFill>
                  <a:prstClr val="black"/>
                </a:solidFill>
              </a:rPr>
              <a:t>But: un guide VBO/FEB pour les employeurs</a:t>
            </a:r>
          </a:p>
          <a:p>
            <a:r>
              <a:rPr lang="fr-FR" sz="2000" dirty="0" smtClean="0">
                <a:solidFill>
                  <a:prstClr val="black"/>
                </a:solidFill>
              </a:rPr>
              <a:t>Pour </a:t>
            </a:r>
            <a:r>
              <a:rPr lang="fr-FR" sz="2000" dirty="0">
                <a:solidFill>
                  <a:prstClr val="black"/>
                </a:solidFill>
              </a:rPr>
              <a:t>info: à la demande de la </a:t>
            </a:r>
            <a:r>
              <a:rPr lang="fr-FR" sz="2000" dirty="0" smtClean="0">
                <a:solidFill>
                  <a:prstClr val="black"/>
                </a:solidFill>
              </a:rPr>
              <a:t>FEB, VDAB </a:t>
            </a:r>
            <a:r>
              <a:rPr lang="fr-FR" sz="2000" dirty="0">
                <a:solidFill>
                  <a:prstClr val="black"/>
                </a:solidFill>
              </a:rPr>
              <a:t>a créé </a:t>
            </a:r>
            <a:r>
              <a:rPr lang="fr-FR" sz="2000" dirty="0">
                <a:solidFill>
                  <a:prstClr val="black"/>
                </a:solidFill>
                <a:hlinkClick r:id="rId3"/>
              </a:rPr>
              <a:t>une page Web</a:t>
            </a:r>
            <a:r>
              <a:rPr lang="fr-FR" sz="2000" dirty="0">
                <a:solidFill>
                  <a:prstClr val="black"/>
                </a:solidFill>
              </a:rPr>
              <a:t> pour les </a:t>
            </a:r>
            <a:r>
              <a:rPr lang="fr-FR" sz="2000" dirty="0" smtClean="0">
                <a:solidFill>
                  <a:prstClr val="black"/>
                </a:solidFill>
              </a:rPr>
              <a:t>employeurs, </a:t>
            </a:r>
            <a:r>
              <a:rPr lang="fr-FR" sz="2000" dirty="0">
                <a:solidFill>
                  <a:prstClr val="black"/>
                </a:solidFill>
              </a:rPr>
              <a:t>en ce qui concerne le recrutement de </a:t>
            </a:r>
            <a:r>
              <a:rPr lang="fr-FR" sz="2000" dirty="0" smtClean="0">
                <a:solidFill>
                  <a:prstClr val="black"/>
                </a:solidFill>
              </a:rPr>
              <a:t>réfugiés</a:t>
            </a:r>
            <a:endParaRPr lang="fr-FR" sz="2000" dirty="0">
              <a:solidFill>
                <a:prstClr val="black"/>
              </a:solidFill>
            </a:endParaRPr>
          </a:p>
        </p:txBody>
      </p:sp>
      <p:sp>
        <p:nvSpPr>
          <p:cNvPr id="2" name="Slide Number Placeholder 1"/>
          <p:cNvSpPr>
            <a:spLocks noGrp="1"/>
          </p:cNvSpPr>
          <p:nvPr>
            <p:ph type="sldNum" sz="quarter" idx="12"/>
          </p:nvPr>
        </p:nvSpPr>
        <p:spPr/>
        <p:txBody>
          <a:bodyPr/>
          <a:lstStyle/>
          <a:p>
            <a:fld id="{C8BEDB0D-1697-4456-9E9C-B66E5885EC4A}" type="slidenum">
              <a:rPr lang="nl-BE" smtClean="0"/>
              <a:t>13</a:t>
            </a:fld>
            <a:endParaRPr lang="nl-BE" dirty="0"/>
          </a:p>
        </p:txBody>
      </p:sp>
      <p:sp>
        <p:nvSpPr>
          <p:cNvPr id="5" name="Title 1"/>
          <p:cNvSpPr>
            <a:spLocks noGrp="1"/>
          </p:cNvSpPr>
          <p:nvPr>
            <p:ph type="title"/>
          </p:nvPr>
        </p:nvSpPr>
        <p:spPr/>
        <p:txBody>
          <a:bodyPr>
            <a:noAutofit/>
          </a:bodyPr>
          <a:lstStyle/>
          <a:p>
            <a:r>
              <a:rPr lang="fr-FR" sz="3600" dirty="0">
                <a:solidFill>
                  <a:schemeClr val="bg1"/>
                </a:solidFill>
              </a:rPr>
              <a:t>L’accent sur l’emploi: consultations VDAB / </a:t>
            </a:r>
            <a:r>
              <a:rPr lang="fr-FR" sz="3600" dirty="0" err="1">
                <a:solidFill>
                  <a:schemeClr val="bg1"/>
                </a:solidFill>
              </a:rPr>
              <a:t>Forem</a:t>
            </a:r>
            <a:r>
              <a:rPr lang="fr-FR" sz="3600" dirty="0">
                <a:solidFill>
                  <a:schemeClr val="bg1"/>
                </a:solidFill>
              </a:rPr>
              <a:t> / </a:t>
            </a:r>
            <a:r>
              <a:rPr lang="fr-FR" sz="3600" dirty="0" err="1" smtClean="0">
                <a:solidFill>
                  <a:schemeClr val="bg1"/>
                </a:solidFill>
              </a:rPr>
              <a:t>Actiris</a:t>
            </a:r>
            <a:r>
              <a:rPr lang="fr-FR" sz="3600" dirty="0" smtClean="0">
                <a:solidFill>
                  <a:schemeClr val="bg1"/>
                </a:solidFill>
              </a:rPr>
              <a:t> / </a:t>
            </a:r>
            <a:r>
              <a:rPr lang="fr-FR" sz="3600" dirty="0" err="1" smtClean="0">
                <a:solidFill>
                  <a:schemeClr val="bg1"/>
                </a:solidFill>
              </a:rPr>
              <a:t>Arbeitsamt</a:t>
            </a:r>
            <a:r>
              <a:rPr lang="fr-FR" sz="3600" dirty="0">
                <a:solidFill>
                  <a:schemeClr val="bg1"/>
                </a:solidFill>
              </a:rPr>
              <a:t/>
            </a:r>
            <a:br>
              <a:rPr lang="fr-FR" sz="3600" dirty="0">
                <a:solidFill>
                  <a:schemeClr val="bg1"/>
                </a:solidFill>
              </a:rPr>
            </a:br>
            <a:r>
              <a:rPr lang="nl-BE" sz="2400" dirty="0" smtClean="0">
                <a:solidFill>
                  <a:schemeClr val="bg1"/>
                </a:solidFill>
              </a:rPr>
              <a:t/>
            </a:r>
            <a:br>
              <a:rPr lang="nl-BE" sz="2400" dirty="0" smtClean="0">
                <a:solidFill>
                  <a:schemeClr val="bg1"/>
                </a:solidFill>
              </a:rPr>
            </a:br>
            <a:endParaRPr lang="nl-BE" sz="1800" dirty="0">
              <a:solidFill>
                <a:schemeClr val="bg1"/>
              </a:solidFill>
            </a:endParaRPr>
          </a:p>
        </p:txBody>
      </p:sp>
      <p:sp>
        <p:nvSpPr>
          <p:cNvPr id="7" name="TextBox 6"/>
          <p:cNvSpPr txBox="1"/>
          <p:nvPr/>
        </p:nvSpPr>
        <p:spPr>
          <a:xfrm>
            <a:off x="0" y="-23800"/>
            <a:ext cx="3812721" cy="369332"/>
          </a:xfrm>
          <a:prstGeom prst="rect">
            <a:avLst/>
          </a:prstGeom>
          <a:noFill/>
        </p:spPr>
        <p:txBody>
          <a:bodyPr wrap="square" rtlCol="0">
            <a:spAutoFit/>
          </a:bodyPr>
          <a:lstStyle/>
          <a:p>
            <a:r>
              <a:rPr lang="nl-BE" b="1" dirty="0">
                <a:solidFill>
                  <a:schemeClr val="bg1"/>
                </a:solidFill>
              </a:rPr>
              <a:t>2. </a:t>
            </a:r>
            <a:r>
              <a:rPr lang="nl-BE" b="1" dirty="0" err="1">
                <a:solidFill>
                  <a:schemeClr val="bg1"/>
                </a:solidFill>
              </a:rPr>
              <a:t>État</a:t>
            </a:r>
            <a:r>
              <a:rPr lang="nl-BE" b="1" dirty="0">
                <a:solidFill>
                  <a:schemeClr val="bg1"/>
                </a:solidFill>
              </a:rPr>
              <a:t> des </a:t>
            </a:r>
            <a:r>
              <a:rPr lang="nl-BE" b="1" dirty="0" err="1">
                <a:solidFill>
                  <a:schemeClr val="bg1"/>
                </a:solidFill>
              </a:rPr>
              <a:t>lieux</a:t>
            </a:r>
            <a:endParaRPr lang="nl-BE" b="1" dirty="0">
              <a:solidFill>
                <a:schemeClr val="bg1"/>
              </a:solidFill>
            </a:endParaRPr>
          </a:p>
        </p:txBody>
      </p:sp>
    </p:spTree>
    <p:extLst>
      <p:ext uri="{BB962C8B-B14F-4D97-AF65-F5344CB8AC3E}">
        <p14:creationId xmlns:p14="http://schemas.microsoft.com/office/powerpoint/2010/main" val="38089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r>
              <a:rPr lang="fr-FR" sz="2400" dirty="0">
                <a:solidFill>
                  <a:prstClr val="black"/>
                </a:solidFill>
              </a:rPr>
              <a:t>Fonds Social </a:t>
            </a:r>
            <a:r>
              <a:rPr lang="fr-FR" sz="2400" dirty="0" smtClean="0">
                <a:solidFill>
                  <a:prstClr val="black"/>
                </a:solidFill>
              </a:rPr>
              <a:t>Européen (FSE) </a:t>
            </a:r>
            <a:r>
              <a:rPr lang="fr-FR" sz="2400" dirty="0">
                <a:solidFill>
                  <a:prstClr val="black"/>
                </a:solidFill>
              </a:rPr>
              <a:t>appel </a:t>
            </a:r>
            <a:r>
              <a:rPr lang="fr-FR" sz="2400" dirty="0" smtClean="0">
                <a:solidFill>
                  <a:prstClr val="black"/>
                </a:solidFill>
              </a:rPr>
              <a:t>"Réfugiés </a:t>
            </a:r>
            <a:r>
              <a:rPr lang="fr-FR" sz="2400" dirty="0">
                <a:solidFill>
                  <a:prstClr val="black"/>
                </a:solidFill>
              </a:rPr>
              <a:t>et T</a:t>
            </a:r>
            <a:r>
              <a:rPr lang="fr-FR" sz="2400" dirty="0" smtClean="0">
                <a:solidFill>
                  <a:prstClr val="black"/>
                </a:solidFill>
              </a:rPr>
              <a:t>ravail</a:t>
            </a:r>
            <a:r>
              <a:rPr lang="fr-FR" sz="2400" dirty="0">
                <a:solidFill>
                  <a:prstClr val="black"/>
                </a:solidFill>
              </a:rPr>
              <a:t>" - Anvers et </a:t>
            </a:r>
            <a:r>
              <a:rPr lang="fr-FR" sz="2400" dirty="0" smtClean="0">
                <a:solidFill>
                  <a:prstClr val="black"/>
                </a:solidFill>
              </a:rPr>
              <a:t>Gand</a:t>
            </a:r>
          </a:p>
          <a:p>
            <a:pPr marL="457200" indent="-457200">
              <a:buFont typeface="Arial" panose="020B0604020202020204" pitchFamily="34" charset="0"/>
              <a:buChar char="•"/>
            </a:pPr>
            <a:r>
              <a:rPr lang="fr-FR" sz="1800" dirty="0" smtClean="0">
                <a:solidFill>
                  <a:prstClr val="black"/>
                </a:solidFill>
              </a:rPr>
              <a:t>Le </a:t>
            </a:r>
            <a:r>
              <a:rPr lang="fr-FR" sz="1800" dirty="0">
                <a:solidFill>
                  <a:prstClr val="black"/>
                </a:solidFill>
              </a:rPr>
              <a:t>FSE est le principal dispositif européen de soutien à </a:t>
            </a:r>
            <a:r>
              <a:rPr lang="fr-FR" sz="1800" dirty="0" smtClean="0">
                <a:solidFill>
                  <a:prstClr val="black"/>
                </a:solidFill>
              </a:rPr>
              <a:t>l’emploi.  Le </a:t>
            </a:r>
            <a:r>
              <a:rPr lang="fr-FR" sz="1800" dirty="0">
                <a:solidFill>
                  <a:prstClr val="black"/>
                </a:solidFill>
              </a:rPr>
              <a:t>FSE </a:t>
            </a:r>
            <a:r>
              <a:rPr lang="fr-FR" sz="1800" dirty="0" smtClean="0">
                <a:solidFill>
                  <a:prstClr val="black"/>
                </a:solidFill>
              </a:rPr>
              <a:t>finance </a:t>
            </a:r>
            <a:r>
              <a:rPr lang="fr-FR" sz="1800" dirty="0">
                <a:solidFill>
                  <a:prstClr val="black"/>
                </a:solidFill>
              </a:rPr>
              <a:t>des projets aux niveaux local, régional et </a:t>
            </a:r>
            <a:r>
              <a:rPr lang="fr-FR" sz="1800" dirty="0" smtClean="0">
                <a:solidFill>
                  <a:prstClr val="black"/>
                </a:solidFill>
              </a:rPr>
              <a:t>national.</a:t>
            </a:r>
          </a:p>
          <a:p>
            <a:pPr marL="457200" indent="-457200">
              <a:buFont typeface="Arial" panose="020B0604020202020204" pitchFamily="34" charset="0"/>
              <a:buChar char="•"/>
            </a:pPr>
            <a:r>
              <a:rPr lang="fr-FR" sz="1800" dirty="0">
                <a:solidFill>
                  <a:prstClr val="black"/>
                </a:solidFill>
              </a:rPr>
              <a:t>L'appel "Réfugiés et Travail" efforce une meilleure intégration et le renforcement de ses initiatives pour l'insertion professionnelle des réfugiés dans les villes d'Anvers et de Gand</a:t>
            </a:r>
            <a:r>
              <a:rPr lang="fr-FR" sz="1800" dirty="0" smtClean="0">
                <a:solidFill>
                  <a:prstClr val="black"/>
                </a:solidFill>
              </a:rPr>
              <a:t>.</a:t>
            </a:r>
          </a:p>
          <a:p>
            <a:pPr marL="457200" indent="-457200">
              <a:buFont typeface="Arial" panose="020B0604020202020204" pitchFamily="34" charset="0"/>
              <a:buChar char="•"/>
            </a:pPr>
            <a:r>
              <a:rPr lang="fr-FR" sz="1800" dirty="0">
                <a:solidFill>
                  <a:prstClr val="black"/>
                </a:solidFill>
              </a:rPr>
              <a:t>Il y a un budget </a:t>
            </a:r>
            <a:r>
              <a:rPr lang="fr-FR" sz="1800" dirty="0" smtClean="0">
                <a:solidFill>
                  <a:prstClr val="black"/>
                </a:solidFill>
              </a:rPr>
              <a:t>disponible de € 2.000.000, </a:t>
            </a:r>
            <a:r>
              <a:rPr lang="fr-FR" sz="1800" dirty="0">
                <a:solidFill>
                  <a:prstClr val="black"/>
                </a:solidFill>
              </a:rPr>
              <a:t>avec 40% des fonds du FSE et 60% des ressources </a:t>
            </a:r>
            <a:r>
              <a:rPr lang="fr-FR" sz="1800" dirty="0" smtClean="0">
                <a:solidFill>
                  <a:prstClr val="black"/>
                </a:solidFill>
              </a:rPr>
              <a:t>VDAB.</a:t>
            </a:r>
          </a:p>
          <a:p>
            <a:pPr marL="457200" indent="-457200">
              <a:buFont typeface="Arial" panose="020B0604020202020204" pitchFamily="34" charset="0"/>
              <a:buChar char="•"/>
            </a:pPr>
            <a:r>
              <a:rPr lang="fr-FR" sz="1800" dirty="0">
                <a:solidFill>
                  <a:prstClr val="black"/>
                </a:solidFill>
              </a:rPr>
              <a:t>Cet appel est adressé à un partenariat </a:t>
            </a:r>
            <a:r>
              <a:rPr lang="fr-FR" sz="1800" dirty="0" smtClean="0">
                <a:solidFill>
                  <a:prstClr val="black"/>
                </a:solidFill>
              </a:rPr>
              <a:t>obligatoire </a:t>
            </a:r>
            <a:r>
              <a:rPr lang="fr-FR" sz="1800" dirty="0">
                <a:solidFill>
                  <a:prstClr val="black"/>
                </a:solidFill>
              </a:rPr>
              <a:t>de la ville, </a:t>
            </a:r>
            <a:r>
              <a:rPr lang="fr-FR" sz="1800" dirty="0" smtClean="0">
                <a:solidFill>
                  <a:prstClr val="black"/>
                </a:solidFill>
              </a:rPr>
              <a:t> OCMW, VDAB </a:t>
            </a:r>
            <a:r>
              <a:rPr lang="fr-FR" sz="1800" dirty="0">
                <a:solidFill>
                  <a:prstClr val="black"/>
                </a:solidFill>
              </a:rPr>
              <a:t>et </a:t>
            </a:r>
            <a:r>
              <a:rPr lang="fr-FR" sz="1800" dirty="0" err="1" smtClean="0">
                <a:solidFill>
                  <a:prstClr val="black"/>
                </a:solidFill>
              </a:rPr>
              <a:t>Agentschap</a:t>
            </a:r>
            <a:r>
              <a:rPr lang="fr-FR" sz="1800" dirty="0" smtClean="0">
                <a:solidFill>
                  <a:prstClr val="black"/>
                </a:solidFill>
              </a:rPr>
              <a:t> </a:t>
            </a:r>
            <a:r>
              <a:rPr lang="fr-FR" sz="1800" dirty="0" err="1" smtClean="0">
                <a:solidFill>
                  <a:prstClr val="black"/>
                </a:solidFill>
              </a:rPr>
              <a:t>voor</a:t>
            </a:r>
            <a:r>
              <a:rPr lang="fr-FR" sz="1800" dirty="0" smtClean="0">
                <a:solidFill>
                  <a:prstClr val="black"/>
                </a:solidFill>
              </a:rPr>
              <a:t> </a:t>
            </a:r>
            <a:r>
              <a:rPr lang="fr-FR" sz="1800" dirty="0" err="1" smtClean="0">
                <a:solidFill>
                  <a:prstClr val="black"/>
                </a:solidFill>
              </a:rPr>
              <a:t>Integratie</a:t>
            </a:r>
            <a:r>
              <a:rPr lang="fr-FR" sz="1800" dirty="0" smtClean="0">
                <a:solidFill>
                  <a:prstClr val="black"/>
                </a:solidFill>
              </a:rPr>
              <a:t> en </a:t>
            </a:r>
            <a:r>
              <a:rPr lang="fr-FR" sz="1800" dirty="0" err="1" smtClean="0">
                <a:solidFill>
                  <a:prstClr val="black"/>
                </a:solidFill>
              </a:rPr>
              <a:t>Inburgering</a:t>
            </a:r>
            <a:r>
              <a:rPr lang="fr-FR" sz="1800" dirty="0" smtClean="0">
                <a:solidFill>
                  <a:prstClr val="black"/>
                </a:solidFill>
              </a:rPr>
              <a:t>.</a:t>
            </a:r>
          </a:p>
          <a:p>
            <a:pPr marL="457200" indent="-457200">
              <a:buFont typeface="Arial" panose="020B0604020202020204" pitchFamily="34" charset="0"/>
              <a:buChar char="•"/>
            </a:pPr>
            <a:r>
              <a:rPr lang="fr-FR" sz="1800" dirty="0">
                <a:solidFill>
                  <a:prstClr val="black"/>
                </a:solidFill>
              </a:rPr>
              <a:t>Outre les partenaires institutionnels, les entreprises et les industries sont également impliqués dans le </a:t>
            </a:r>
            <a:r>
              <a:rPr lang="fr-FR" sz="1800" dirty="0" smtClean="0">
                <a:solidFill>
                  <a:prstClr val="black"/>
                </a:solidFill>
              </a:rPr>
              <a:t>projet </a:t>
            </a:r>
            <a:r>
              <a:rPr lang="fr-FR" sz="1800" dirty="0" smtClean="0">
                <a:solidFill>
                  <a:prstClr val="black"/>
                </a:solidFill>
                <a:sym typeface="Wingdings" panose="05000000000000000000" pitchFamily="2" charset="2"/>
              </a:rPr>
              <a:t> </a:t>
            </a:r>
            <a:r>
              <a:rPr lang="fr-FR" sz="1800" b="1" dirty="0" smtClean="0">
                <a:solidFill>
                  <a:prstClr val="black"/>
                </a:solidFill>
              </a:rPr>
              <a:t>pour </a:t>
            </a:r>
            <a:r>
              <a:rPr lang="fr-FR" sz="1800" b="1" dirty="0">
                <a:solidFill>
                  <a:prstClr val="black"/>
                </a:solidFill>
              </a:rPr>
              <a:t>cette raison, la FEB est engagée comme partenaire, et consulte les autorités compétentes pour des initiatives similaires en Wallonie et à Bruxelles</a:t>
            </a:r>
            <a:r>
              <a:rPr lang="fr-FR" sz="1800" dirty="0">
                <a:solidFill>
                  <a:prstClr val="black"/>
                </a:solidFill>
              </a:rPr>
              <a:t>.</a:t>
            </a:r>
          </a:p>
        </p:txBody>
      </p:sp>
      <p:sp>
        <p:nvSpPr>
          <p:cNvPr id="2" name="Slide Number Placeholder 1"/>
          <p:cNvSpPr>
            <a:spLocks noGrp="1"/>
          </p:cNvSpPr>
          <p:nvPr>
            <p:ph type="sldNum" sz="quarter" idx="12"/>
          </p:nvPr>
        </p:nvSpPr>
        <p:spPr/>
        <p:txBody>
          <a:bodyPr/>
          <a:lstStyle/>
          <a:p>
            <a:fld id="{C8BEDB0D-1697-4456-9E9C-B66E5885EC4A}" type="slidenum">
              <a:rPr lang="nl-BE" smtClean="0"/>
              <a:t>14</a:t>
            </a:fld>
            <a:endParaRPr lang="nl-BE" dirty="0"/>
          </a:p>
        </p:txBody>
      </p:sp>
      <p:sp>
        <p:nvSpPr>
          <p:cNvPr id="5" name="Title 1"/>
          <p:cNvSpPr>
            <a:spLocks noGrp="1"/>
          </p:cNvSpPr>
          <p:nvPr>
            <p:ph type="title"/>
          </p:nvPr>
        </p:nvSpPr>
        <p:spPr/>
        <p:txBody>
          <a:bodyPr/>
          <a:lstStyle/>
          <a:p>
            <a:r>
              <a:rPr lang="nl-BE" dirty="0" err="1">
                <a:solidFill>
                  <a:schemeClr val="bg1"/>
                </a:solidFill>
              </a:rPr>
              <a:t>L’accent</a:t>
            </a:r>
            <a:r>
              <a:rPr lang="nl-BE" dirty="0">
                <a:solidFill>
                  <a:schemeClr val="bg1"/>
                </a:solidFill>
              </a:rPr>
              <a:t> </a:t>
            </a:r>
            <a:r>
              <a:rPr lang="nl-BE" dirty="0" err="1">
                <a:solidFill>
                  <a:schemeClr val="bg1"/>
                </a:solidFill>
              </a:rPr>
              <a:t>sur</a:t>
            </a:r>
            <a:r>
              <a:rPr lang="nl-BE" dirty="0">
                <a:solidFill>
                  <a:schemeClr val="bg1"/>
                </a:solidFill>
              </a:rPr>
              <a:t> </a:t>
            </a:r>
            <a:r>
              <a:rPr lang="nl-BE" dirty="0" err="1">
                <a:solidFill>
                  <a:schemeClr val="bg1"/>
                </a:solidFill>
              </a:rPr>
              <a:t>l’emploi</a:t>
            </a:r>
            <a:r>
              <a:rPr lang="nl-BE" dirty="0">
                <a:solidFill>
                  <a:schemeClr val="bg1"/>
                </a:solidFill>
              </a:rPr>
              <a:t>: </a:t>
            </a:r>
            <a:r>
              <a:rPr lang="fr-FR" dirty="0" smtClean="0">
                <a:solidFill>
                  <a:schemeClr val="bg1"/>
                </a:solidFill>
              </a:rPr>
              <a:t>FSE </a:t>
            </a:r>
            <a:r>
              <a:rPr lang="fr-FR" dirty="0">
                <a:solidFill>
                  <a:schemeClr val="bg1"/>
                </a:solidFill>
              </a:rPr>
              <a:t>appel "Réfugiés et Travail" </a:t>
            </a:r>
            <a:endParaRPr lang="nl-BE" sz="2400" dirty="0">
              <a:solidFill>
                <a:schemeClr val="bg1"/>
              </a:solidFill>
            </a:endParaRPr>
          </a:p>
        </p:txBody>
      </p:sp>
      <p:sp>
        <p:nvSpPr>
          <p:cNvPr id="7" name="TextBox 6"/>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2. </a:t>
            </a:r>
            <a:r>
              <a:rPr lang="nl-BE" b="1" dirty="0" err="1" smtClean="0">
                <a:solidFill>
                  <a:schemeClr val="bg1"/>
                </a:solidFill>
              </a:rPr>
              <a:t>État</a:t>
            </a:r>
            <a:r>
              <a:rPr lang="nl-BE" b="1" dirty="0" smtClean="0">
                <a:solidFill>
                  <a:schemeClr val="bg1"/>
                </a:solidFill>
              </a:rPr>
              <a:t> </a:t>
            </a:r>
            <a:r>
              <a:rPr lang="nl-BE" b="1" dirty="0">
                <a:solidFill>
                  <a:schemeClr val="bg1"/>
                </a:solidFill>
              </a:rPr>
              <a:t>des </a:t>
            </a:r>
            <a:r>
              <a:rPr lang="nl-BE" b="1" dirty="0" err="1">
                <a:solidFill>
                  <a:schemeClr val="bg1"/>
                </a:solidFill>
              </a:rPr>
              <a:t>lieux</a:t>
            </a:r>
            <a:endParaRPr lang="nl-BE" b="1" dirty="0">
              <a:solidFill>
                <a:schemeClr val="bg1"/>
              </a:solidFill>
            </a:endParaRPr>
          </a:p>
        </p:txBody>
      </p:sp>
    </p:spTree>
    <p:extLst>
      <p:ext uri="{BB962C8B-B14F-4D97-AF65-F5344CB8AC3E}">
        <p14:creationId xmlns:p14="http://schemas.microsoft.com/office/powerpoint/2010/main" val="72053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p:txBody>
          <a:bodyPr>
            <a:normAutofit fontScale="92500" lnSpcReduction="20000"/>
          </a:bodyPr>
          <a:lstStyle/>
          <a:p>
            <a:r>
              <a:rPr lang="nl-BE" dirty="0"/>
              <a:t>Het inburgeringstraject in </a:t>
            </a:r>
            <a:r>
              <a:rPr lang="nl-BE" dirty="0" smtClean="0"/>
              <a:t>Vlaanderen</a:t>
            </a:r>
          </a:p>
          <a:p>
            <a:r>
              <a:rPr lang="nl-BE" dirty="0"/>
              <a:t>Le Parcours </a:t>
            </a:r>
            <a:r>
              <a:rPr lang="nl-BE" dirty="0" err="1"/>
              <a:t>d’intégration</a:t>
            </a:r>
            <a:r>
              <a:rPr lang="nl-BE" dirty="0"/>
              <a:t> </a:t>
            </a:r>
            <a:r>
              <a:rPr lang="nl-BE" dirty="0" err="1"/>
              <a:t>wallon</a:t>
            </a:r>
            <a:endParaRPr lang="nl-BE" dirty="0" smtClean="0"/>
          </a:p>
          <a:p>
            <a:r>
              <a:rPr lang="nl-BE" dirty="0" smtClean="0"/>
              <a:t>Tewerkstelling </a:t>
            </a:r>
            <a:r>
              <a:rPr lang="nl-BE" dirty="0"/>
              <a:t>op basis van artikel </a:t>
            </a:r>
            <a:r>
              <a:rPr lang="nl-BE" dirty="0" smtClean="0"/>
              <a:t>60§7</a:t>
            </a:r>
          </a:p>
          <a:p>
            <a:r>
              <a:rPr lang="nl-BE" dirty="0" smtClean="0"/>
              <a:t>Samenwerkingsmogelijkheden OCMW - VBO</a:t>
            </a:r>
          </a:p>
          <a:p>
            <a:endParaRPr lang="nl-BE" dirty="0"/>
          </a:p>
        </p:txBody>
      </p:sp>
      <p:sp>
        <p:nvSpPr>
          <p:cNvPr id="5" name="Titel 4"/>
          <p:cNvSpPr>
            <a:spLocks noGrp="1"/>
          </p:cNvSpPr>
          <p:nvPr>
            <p:ph type="title"/>
          </p:nvPr>
        </p:nvSpPr>
        <p:spPr/>
        <p:txBody>
          <a:bodyPr/>
          <a:lstStyle/>
          <a:p>
            <a:r>
              <a:rPr lang="nl-BE" dirty="0" smtClean="0"/>
              <a:t>Integratie en inburgering</a:t>
            </a:r>
            <a:endParaRPr lang="nl-BE" dirty="0"/>
          </a:p>
        </p:txBody>
      </p:sp>
      <p:sp>
        <p:nvSpPr>
          <p:cNvPr id="3" name="Tijdelijke aanduiding voor dianummer 2"/>
          <p:cNvSpPr>
            <a:spLocks noGrp="1"/>
          </p:cNvSpPr>
          <p:nvPr>
            <p:ph type="sldNum" sz="quarter" idx="4294967295"/>
          </p:nvPr>
        </p:nvSpPr>
        <p:spPr>
          <a:xfrm>
            <a:off x="7086600" y="6488113"/>
            <a:ext cx="2057400" cy="365125"/>
          </a:xfrm>
        </p:spPr>
        <p:txBody>
          <a:bodyPr/>
          <a:lstStyle/>
          <a:p>
            <a:fld id="{5F9A1BD6-B153-4316-AAEC-79D1C28F8DA6}" type="slidenum">
              <a:rPr lang="nl-BE" smtClean="0"/>
              <a:pPr/>
              <a:t>15</a:t>
            </a:fld>
            <a:endParaRPr lang="nl-BE"/>
          </a:p>
        </p:txBody>
      </p:sp>
    </p:spTree>
    <p:extLst>
      <p:ext uri="{BB962C8B-B14F-4D97-AF65-F5344CB8AC3E}">
        <p14:creationId xmlns:p14="http://schemas.microsoft.com/office/powerpoint/2010/main" val="116892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457200" indent="-457200">
              <a:buFont typeface="Arial" panose="020B0604020202020204" pitchFamily="34" charset="0"/>
              <a:buChar char="•"/>
            </a:pPr>
            <a:r>
              <a:rPr lang="nl-BE" dirty="0" smtClean="0"/>
              <a:t>Nederlands </a:t>
            </a:r>
            <a:r>
              <a:rPr lang="nl-BE" dirty="0"/>
              <a:t>als tweede taal (NT2)</a:t>
            </a:r>
          </a:p>
          <a:p>
            <a:pPr marL="457200" indent="-457200">
              <a:buFont typeface="Arial" panose="020B0604020202020204" pitchFamily="34" charset="0"/>
              <a:buChar char="•"/>
            </a:pPr>
            <a:r>
              <a:rPr lang="nl-BE" dirty="0" smtClean="0"/>
              <a:t>Maatschappelijke </a:t>
            </a:r>
            <a:r>
              <a:rPr lang="nl-BE" dirty="0"/>
              <a:t>oriëntatie (MO)</a:t>
            </a:r>
          </a:p>
          <a:p>
            <a:pPr marL="457200" indent="-457200">
              <a:buFont typeface="Arial" panose="020B0604020202020204" pitchFamily="34" charset="0"/>
              <a:buChar char="•"/>
            </a:pPr>
            <a:r>
              <a:rPr lang="nl-BE" dirty="0" smtClean="0"/>
              <a:t>Loopbaanoriëntatie </a:t>
            </a:r>
            <a:r>
              <a:rPr lang="nl-BE" dirty="0"/>
              <a:t>(LO)</a:t>
            </a:r>
          </a:p>
          <a:p>
            <a:pPr marL="457200" indent="-457200">
              <a:buFont typeface="Arial" panose="020B0604020202020204" pitchFamily="34" charset="0"/>
              <a:buChar char="•"/>
            </a:pPr>
            <a:r>
              <a:rPr lang="nl-BE" dirty="0" smtClean="0"/>
              <a:t>Trajectbegeleiding</a:t>
            </a:r>
            <a:endParaRPr lang="nl-BE" dirty="0"/>
          </a:p>
          <a:p>
            <a:pPr marL="457200" indent="-457200">
              <a:buFont typeface="Arial" panose="020B0604020202020204" pitchFamily="34" charset="0"/>
              <a:buChar char="•"/>
            </a:pPr>
            <a:r>
              <a:rPr lang="nl-BE" dirty="0" smtClean="0"/>
              <a:t>Inburgeringscontract</a:t>
            </a:r>
            <a:endParaRPr lang="nl-BE" dirty="0"/>
          </a:p>
          <a:p>
            <a:pPr marL="457200" indent="-457200">
              <a:buFont typeface="Arial" panose="020B0604020202020204" pitchFamily="34" charset="0"/>
              <a:buChar char="•"/>
            </a:pPr>
            <a:r>
              <a:rPr lang="nl-BE" dirty="0" smtClean="0"/>
              <a:t>Attest </a:t>
            </a:r>
            <a:r>
              <a:rPr lang="nl-BE" dirty="0"/>
              <a:t>van inburgering en EVC (eerder verworven competenties)</a:t>
            </a:r>
          </a:p>
          <a:p>
            <a:pPr marL="457200" indent="-457200">
              <a:buFont typeface="Arial" panose="020B0604020202020204" pitchFamily="34" charset="0"/>
              <a:buChar char="•"/>
            </a:pPr>
            <a:r>
              <a:rPr lang="nl-BE" dirty="0" smtClean="0"/>
              <a:t>Secundair </a:t>
            </a:r>
            <a:r>
              <a:rPr lang="nl-BE" dirty="0"/>
              <a:t>inburgeringstraject (opleidingen</a:t>
            </a:r>
            <a:r>
              <a:rPr lang="nl-BE" dirty="0" smtClean="0"/>
              <a:t>)</a:t>
            </a:r>
            <a:endParaRPr lang="nl-BE" dirty="0"/>
          </a:p>
        </p:txBody>
      </p:sp>
      <p:sp>
        <p:nvSpPr>
          <p:cNvPr id="4" name="Titel 3"/>
          <p:cNvSpPr>
            <a:spLocks noGrp="1"/>
          </p:cNvSpPr>
          <p:nvPr>
            <p:ph type="title"/>
          </p:nvPr>
        </p:nvSpPr>
        <p:spPr/>
        <p:txBody>
          <a:bodyPr>
            <a:normAutofit fontScale="90000"/>
          </a:bodyPr>
          <a:lstStyle/>
          <a:p>
            <a:r>
              <a:rPr lang="nl-BE" dirty="0"/>
              <a:t>Het inburgeringstraject in Vlaanderen</a:t>
            </a:r>
            <a:br>
              <a:rPr lang="nl-BE" dirty="0"/>
            </a:br>
            <a:endParaRPr lang="nl-BE" dirty="0"/>
          </a:p>
        </p:txBody>
      </p:sp>
      <p:sp>
        <p:nvSpPr>
          <p:cNvPr id="6" name="Afgeronde rechthoek 5"/>
          <p:cNvSpPr/>
          <p:nvPr/>
        </p:nvSpPr>
        <p:spPr>
          <a:xfrm>
            <a:off x="268357" y="3071191"/>
            <a:ext cx="5337313" cy="48701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6"/>
          <p:cNvSpPr txBox="1"/>
          <p:nvPr/>
        </p:nvSpPr>
        <p:spPr>
          <a:xfrm>
            <a:off x="0" y="-23800"/>
            <a:ext cx="3812721" cy="369332"/>
          </a:xfrm>
          <a:prstGeom prst="rect">
            <a:avLst/>
          </a:prstGeom>
          <a:noFill/>
        </p:spPr>
        <p:txBody>
          <a:bodyPr wrap="square" rtlCol="0">
            <a:spAutoFit/>
          </a:bodyPr>
          <a:lstStyle/>
          <a:p>
            <a:r>
              <a:rPr lang="nl-BE" b="1" dirty="0">
                <a:solidFill>
                  <a:schemeClr val="bg1"/>
                </a:solidFill>
              </a:rPr>
              <a:t>3</a:t>
            </a:r>
            <a:r>
              <a:rPr lang="nl-BE" b="1" dirty="0" smtClean="0">
                <a:solidFill>
                  <a:schemeClr val="bg1"/>
                </a:solidFill>
              </a:rPr>
              <a:t>. Integratie </a:t>
            </a:r>
            <a:r>
              <a:rPr lang="nl-BE" b="1" dirty="0">
                <a:solidFill>
                  <a:schemeClr val="bg1"/>
                </a:solidFill>
              </a:rPr>
              <a:t>en inburgering</a:t>
            </a:r>
          </a:p>
        </p:txBody>
      </p:sp>
    </p:spTree>
    <p:extLst>
      <p:ext uri="{BB962C8B-B14F-4D97-AF65-F5344CB8AC3E}">
        <p14:creationId xmlns:p14="http://schemas.microsoft.com/office/powerpoint/2010/main" val="319853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fr-FR" sz="2400" dirty="0"/>
              <a:t>Concrètement, le Parcours d’intégration comprend 4 axes :</a:t>
            </a:r>
          </a:p>
          <a:p>
            <a:pPr marL="514350" indent="-514350">
              <a:buFont typeface="+mj-lt"/>
              <a:buAutoNum type="arabicPeriod"/>
            </a:pPr>
            <a:r>
              <a:rPr lang="fr-FR" sz="2400" dirty="0" smtClean="0"/>
              <a:t>Un </a:t>
            </a:r>
            <a:r>
              <a:rPr lang="fr-FR" sz="2400" dirty="0"/>
              <a:t>module d’accueil qui se compose d’une information sur les droits et devoirs de toute personne résidant en Belgique, ainsi que d’un bilan social qui permet un premier accompagnement en fonction des besoins exprimés ;</a:t>
            </a:r>
          </a:p>
          <a:p>
            <a:pPr marL="514350" indent="-514350">
              <a:buFont typeface="+mj-lt"/>
              <a:buAutoNum type="arabicPeriod"/>
            </a:pPr>
            <a:r>
              <a:rPr lang="fr-FR" sz="2400" dirty="0" smtClean="0"/>
              <a:t>120 </a:t>
            </a:r>
            <a:r>
              <a:rPr lang="fr-FR" sz="2400" dirty="0"/>
              <a:t>h minimum de formation en langue française (si nécessaire) ;</a:t>
            </a:r>
          </a:p>
          <a:p>
            <a:pPr marL="514350" indent="-514350">
              <a:buFont typeface="+mj-lt"/>
              <a:buAutoNum type="arabicPeriod"/>
            </a:pPr>
            <a:r>
              <a:rPr lang="fr-FR" sz="2400" dirty="0" smtClean="0"/>
              <a:t>20 </a:t>
            </a:r>
            <a:r>
              <a:rPr lang="fr-FR" sz="2400" dirty="0"/>
              <a:t>h minimum de formation en citoyenneté;</a:t>
            </a:r>
          </a:p>
          <a:p>
            <a:pPr marL="514350" indent="-514350">
              <a:buFont typeface="+mj-lt"/>
              <a:buAutoNum type="arabicPeriod"/>
            </a:pPr>
            <a:r>
              <a:rPr lang="fr-FR" sz="2400" dirty="0" smtClean="0"/>
              <a:t>Et </a:t>
            </a:r>
            <a:r>
              <a:rPr lang="fr-FR" sz="2400" dirty="0"/>
              <a:t>une orientation vers le dispositif d’insertion socio-professionnelle adapté en fonction des besoins</a:t>
            </a:r>
            <a:r>
              <a:rPr lang="fr-FR" sz="2400" dirty="0" smtClean="0"/>
              <a:t>.</a:t>
            </a:r>
            <a:endParaRPr lang="fr-FR" sz="2400" dirty="0"/>
          </a:p>
        </p:txBody>
      </p:sp>
      <p:sp>
        <p:nvSpPr>
          <p:cNvPr id="3" name="Tijdelijke aanduiding voor dianummer 2"/>
          <p:cNvSpPr>
            <a:spLocks noGrp="1"/>
          </p:cNvSpPr>
          <p:nvPr>
            <p:ph type="sldNum" sz="quarter" idx="12"/>
          </p:nvPr>
        </p:nvSpPr>
        <p:spPr/>
        <p:txBody>
          <a:bodyPr/>
          <a:lstStyle/>
          <a:p>
            <a:fld id="{5F9A1BD6-B153-4316-AAEC-79D1C28F8DA6}" type="slidenum">
              <a:rPr lang="nl-BE" smtClean="0"/>
              <a:pPr/>
              <a:t>17</a:t>
            </a:fld>
            <a:endParaRPr lang="nl-BE"/>
          </a:p>
        </p:txBody>
      </p:sp>
      <p:sp>
        <p:nvSpPr>
          <p:cNvPr id="4" name="Titel 3"/>
          <p:cNvSpPr>
            <a:spLocks noGrp="1"/>
          </p:cNvSpPr>
          <p:nvPr>
            <p:ph type="title"/>
          </p:nvPr>
        </p:nvSpPr>
        <p:spPr/>
        <p:txBody>
          <a:bodyPr>
            <a:normAutofit fontScale="90000"/>
          </a:bodyPr>
          <a:lstStyle/>
          <a:p>
            <a:r>
              <a:rPr lang="nl-BE" dirty="0"/>
              <a:t>Le Parcours </a:t>
            </a:r>
            <a:r>
              <a:rPr lang="nl-BE" dirty="0" err="1"/>
              <a:t>d’intégration</a:t>
            </a:r>
            <a:r>
              <a:rPr lang="nl-BE" dirty="0"/>
              <a:t> </a:t>
            </a:r>
            <a:r>
              <a:rPr lang="nl-BE" dirty="0" err="1"/>
              <a:t>wallon</a:t>
            </a:r>
            <a:r>
              <a:rPr lang="nl-BE" dirty="0"/>
              <a:t/>
            </a:r>
            <a:br>
              <a:rPr lang="nl-BE" dirty="0"/>
            </a:br>
            <a:endParaRPr lang="nl-BE" dirty="0"/>
          </a:p>
        </p:txBody>
      </p:sp>
      <p:sp>
        <p:nvSpPr>
          <p:cNvPr id="5" name="Afgeronde rechthoek 4"/>
          <p:cNvSpPr/>
          <p:nvPr/>
        </p:nvSpPr>
        <p:spPr>
          <a:xfrm>
            <a:off x="374574" y="5496338"/>
            <a:ext cx="7825209" cy="8150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xtBox 6"/>
          <p:cNvSpPr txBox="1"/>
          <p:nvPr/>
        </p:nvSpPr>
        <p:spPr>
          <a:xfrm>
            <a:off x="0" y="-23800"/>
            <a:ext cx="3812721" cy="369332"/>
          </a:xfrm>
          <a:prstGeom prst="rect">
            <a:avLst/>
          </a:prstGeom>
          <a:noFill/>
        </p:spPr>
        <p:txBody>
          <a:bodyPr wrap="square" rtlCol="0">
            <a:spAutoFit/>
          </a:bodyPr>
          <a:lstStyle/>
          <a:p>
            <a:r>
              <a:rPr lang="nl-BE" b="1" dirty="0">
                <a:solidFill>
                  <a:schemeClr val="bg1"/>
                </a:solidFill>
              </a:rPr>
              <a:t>3</a:t>
            </a:r>
            <a:r>
              <a:rPr lang="nl-BE" b="1" dirty="0" smtClean="0">
                <a:solidFill>
                  <a:schemeClr val="bg1"/>
                </a:solidFill>
              </a:rPr>
              <a:t>. Integratie </a:t>
            </a:r>
            <a:r>
              <a:rPr lang="nl-BE" b="1" dirty="0">
                <a:solidFill>
                  <a:schemeClr val="bg1"/>
                </a:solidFill>
              </a:rPr>
              <a:t>en inburgering</a:t>
            </a:r>
          </a:p>
        </p:txBody>
      </p:sp>
    </p:spTree>
    <p:extLst>
      <p:ext uri="{BB962C8B-B14F-4D97-AF65-F5344CB8AC3E}">
        <p14:creationId xmlns:p14="http://schemas.microsoft.com/office/powerpoint/2010/main" val="291134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sz="2400" dirty="0" smtClean="0"/>
              <a:t>Probleemstelling:</a:t>
            </a:r>
          </a:p>
          <a:p>
            <a:pPr marL="457200" indent="-457200">
              <a:buFont typeface="Arial" panose="020B0604020202020204" pitchFamily="34" charset="0"/>
              <a:buChar char="•"/>
            </a:pPr>
            <a:r>
              <a:rPr lang="nl-BE" sz="2400" dirty="0" smtClean="0"/>
              <a:t>Op </a:t>
            </a:r>
            <a:r>
              <a:rPr lang="nl-BE" sz="2400" dirty="0"/>
              <a:t>welke wijze kan een volledig afgewerkte intake met competentieprofiel, zo snel als mogelijk </a:t>
            </a:r>
            <a:r>
              <a:rPr lang="nl-BE" sz="2400" dirty="0" err="1"/>
              <a:t>gematcht</a:t>
            </a:r>
            <a:r>
              <a:rPr lang="nl-BE" sz="2400" dirty="0"/>
              <a:t> kan worden met een bestaande vacature bij een </a:t>
            </a:r>
            <a:r>
              <a:rPr lang="nl-BE" sz="2400" dirty="0" smtClean="0"/>
              <a:t>werkgever?</a:t>
            </a:r>
          </a:p>
          <a:p>
            <a:pPr marL="457200" indent="-457200">
              <a:buFont typeface="Arial" panose="020B0604020202020204" pitchFamily="34" charset="0"/>
              <a:buChar char="•"/>
            </a:pPr>
            <a:r>
              <a:rPr lang="nl-BE" sz="2400" dirty="0" smtClean="0"/>
              <a:t>Hoe </a:t>
            </a:r>
            <a:r>
              <a:rPr lang="nl-BE" sz="2400" dirty="0"/>
              <a:t>kunnen werkzoekenden en werkgevers met elkaar in contact gebracht worden voor een test, stage, tewerkstelling volgens artikel 60, § 7 van de OCMW-wet, </a:t>
            </a:r>
            <a:r>
              <a:rPr lang="nl-BE" sz="2400" dirty="0" smtClean="0"/>
              <a:t>…?</a:t>
            </a:r>
          </a:p>
          <a:p>
            <a:r>
              <a:rPr lang="nl-BE" sz="2400" b="1" dirty="0" smtClean="0"/>
              <a:t>Het </a:t>
            </a:r>
            <a:r>
              <a:rPr lang="nl-BE" sz="2400" b="1" dirty="0"/>
              <a:t>VBO wil toegevoegde waarde leveren door bij te dragen aan een oplossing voor de uitwisseling van vraag naar en aanbod van tewerkstelling door en voor nieuwkomers. </a:t>
            </a:r>
          </a:p>
        </p:txBody>
      </p:sp>
      <p:sp>
        <p:nvSpPr>
          <p:cNvPr id="3" name="Tijdelijke aanduiding voor dianummer 2"/>
          <p:cNvSpPr>
            <a:spLocks noGrp="1"/>
          </p:cNvSpPr>
          <p:nvPr>
            <p:ph type="sldNum" sz="quarter" idx="12"/>
          </p:nvPr>
        </p:nvSpPr>
        <p:spPr/>
        <p:txBody>
          <a:bodyPr/>
          <a:lstStyle/>
          <a:p>
            <a:fld id="{5F9A1BD6-B153-4316-AAEC-79D1C28F8DA6}" type="slidenum">
              <a:rPr lang="nl-BE" smtClean="0"/>
              <a:pPr/>
              <a:t>18</a:t>
            </a:fld>
            <a:endParaRPr lang="nl-BE"/>
          </a:p>
        </p:txBody>
      </p:sp>
      <p:sp>
        <p:nvSpPr>
          <p:cNvPr id="4" name="Titel 3"/>
          <p:cNvSpPr>
            <a:spLocks noGrp="1"/>
          </p:cNvSpPr>
          <p:nvPr>
            <p:ph type="title"/>
          </p:nvPr>
        </p:nvSpPr>
        <p:spPr/>
        <p:txBody>
          <a:bodyPr/>
          <a:lstStyle/>
          <a:p>
            <a:r>
              <a:rPr lang="nl-BE" dirty="0" smtClean="0"/>
              <a:t>Hoe kan het VBO inspelen op acties van </a:t>
            </a:r>
            <a:r>
              <a:rPr lang="nl-BE" dirty="0" err="1" smtClean="0"/>
              <a:t>OCMW’s</a:t>
            </a:r>
            <a:r>
              <a:rPr lang="nl-BE" dirty="0" smtClean="0"/>
              <a:t>?</a:t>
            </a:r>
            <a:endParaRPr lang="nl-BE" dirty="0"/>
          </a:p>
        </p:txBody>
      </p:sp>
      <p:sp>
        <p:nvSpPr>
          <p:cNvPr id="5" name="TextBox 6"/>
          <p:cNvSpPr txBox="1"/>
          <p:nvPr/>
        </p:nvSpPr>
        <p:spPr>
          <a:xfrm>
            <a:off x="0" y="-23800"/>
            <a:ext cx="3812721" cy="369332"/>
          </a:xfrm>
          <a:prstGeom prst="rect">
            <a:avLst/>
          </a:prstGeom>
          <a:noFill/>
        </p:spPr>
        <p:txBody>
          <a:bodyPr wrap="square" rtlCol="0">
            <a:spAutoFit/>
          </a:bodyPr>
          <a:lstStyle/>
          <a:p>
            <a:r>
              <a:rPr lang="nl-BE" b="1" dirty="0">
                <a:solidFill>
                  <a:schemeClr val="bg1"/>
                </a:solidFill>
              </a:rPr>
              <a:t>3</a:t>
            </a:r>
            <a:r>
              <a:rPr lang="nl-BE" b="1" dirty="0" smtClean="0">
                <a:solidFill>
                  <a:schemeClr val="bg1"/>
                </a:solidFill>
              </a:rPr>
              <a:t>. Integratie </a:t>
            </a:r>
            <a:r>
              <a:rPr lang="nl-BE" b="1" dirty="0">
                <a:solidFill>
                  <a:schemeClr val="bg1"/>
                </a:solidFill>
              </a:rPr>
              <a:t>en inburgering</a:t>
            </a:r>
          </a:p>
        </p:txBody>
      </p:sp>
    </p:spTree>
    <p:extLst>
      <p:ext uri="{BB962C8B-B14F-4D97-AF65-F5344CB8AC3E}">
        <p14:creationId xmlns:p14="http://schemas.microsoft.com/office/powerpoint/2010/main" val="1227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8650" y="2045760"/>
            <a:ext cx="3843959" cy="4533944"/>
          </a:xfrm>
          <a:ln>
            <a:solidFill>
              <a:schemeClr val="accent1"/>
            </a:solidFill>
          </a:ln>
        </p:spPr>
        <p:txBody>
          <a:bodyPr/>
          <a:lstStyle/>
          <a:p>
            <a:r>
              <a:rPr lang="nl-BE" sz="2000" u="sng" dirty="0"/>
              <a:t>Engagement als OCMW</a:t>
            </a:r>
          </a:p>
          <a:p>
            <a:pPr marL="457200" indent="-457200">
              <a:buFont typeface="Arial" panose="020B0604020202020204" pitchFamily="34" charset="0"/>
              <a:buChar char="•"/>
            </a:pPr>
            <a:r>
              <a:rPr lang="nl-BE" sz="2000" dirty="0" smtClean="0"/>
              <a:t>OCMW </a:t>
            </a:r>
            <a:r>
              <a:rPr lang="nl-BE" sz="2000" dirty="0"/>
              <a:t>is de juridische werkgever van de werkervaringsklant.</a:t>
            </a:r>
          </a:p>
          <a:p>
            <a:pPr marL="457200" indent="-457200">
              <a:buFont typeface="Arial" panose="020B0604020202020204" pitchFamily="34" charset="0"/>
              <a:buChar char="•"/>
            </a:pPr>
            <a:r>
              <a:rPr lang="nl-BE" sz="2000" dirty="0" smtClean="0"/>
              <a:t>Arbeidsreglementering </a:t>
            </a:r>
            <a:r>
              <a:rPr lang="nl-BE" sz="2000" dirty="0"/>
              <a:t>van het bedrijf is wel van toepassing.</a:t>
            </a:r>
          </a:p>
          <a:p>
            <a:pPr marL="457200" indent="-457200">
              <a:buFont typeface="Arial" panose="020B0604020202020204" pitchFamily="34" charset="0"/>
              <a:buChar char="•"/>
            </a:pPr>
            <a:r>
              <a:rPr lang="nl-BE" sz="2000" dirty="0" smtClean="0"/>
              <a:t>Afhankelijk </a:t>
            </a:r>
            <a:r>
              <a:rPr lang="nl-BE" sz="2000" dirty="0"/>
              <a:t>van de leeftijd van de klant, zal hij gedurende een tot twee jaar de afgesproken taken in de organisatie uitvoeren.</a:t>
            </a:r>
          </a:p>
          <a:p>
            <a:pPr marL="457200" indent="-457200">
              <a:buFont typeface="Arial" panose="020B0604020202020204" pitchFamily="34" charset="0"/>
              <a:buChar char="•"/>
            </a:pPr>
            <a:r>
              <a:rPr lang="nl-BE" sz="2000" dirty="0" smtClean="0"/>
              <a:t>Elke </a:t>
            </a:r>
            <a:r>
              <a:rPr lang="nl-BE" sz="2000" dirty="0"/>
              <a:t>werkervaringsplaats krijgt een ‘deskundige werkervaring’ van het OCMW toegewezen. </a:t>
            </a:r>
          </a:p>
          <a:p>
            <a:endParaRPr lang="nl-BE" sz="2000" dirty="0"/>
          </a:p>
        </p:txBody>
      </p:sp>
      <p:sp>
        <p:nvSpPr>
          <p:cNvPr id="3" name="Tijdelijke aanduiding voor dianummer 2"/>
          <p:cNvSpPr>
            <a:spLocks noGrp="1"/>
          </p:cNvSpPr>
          <p:nvPr>
            <p:ph type="sldNum" sz="quarter" idx="12"/>
          </p:nvPr>
        </p:nvSpPr>
        <p:spPr/>
        <p:txBody>
          <a:bodyPr/>
          <a:lstStyle/>
          <a:p>
            <a:fld id="{5F9A1BD6-B153-4316-AAEC-79D1C28F8DA6}" type="slidenum">
              <a:rPr lang="nl-BE" smtClean="0"/>
              <a:pPr/>
              <a:t>19</a:t>
            </a:fld>
            <a:endParaRPr lang="nl-BE"/>
          </a:p>
        </p:txBody>
      </p:sp>
      <p:sp>
        <p:nvSpPr>
          <p:cNvPr id="4" name="Titel 3"/>
          <p:cNvSpPr>
            <a:spLocks noGrp="1"/>
          </p:cNvSpPr>
          <p:nvPr>
            <p:ph type="title"/>
          </p:nvPr>
        </p:nvSpPr>
        <p:spPr/>
        <p:txBody>
          <a:bodyPr/>
          <a:lstStyle/>
          <a:p>
            <a:r>
              <a:rPr lang="nl-BE" dirty="0"/>
              <a:t>Tewerkstelling op basis van artikel 60§7</a:t>
            </a:r>
          </a:p>
        </p:txBody>
      </p:sp>
      <p:sp>
        <p:nvSpPr>
          <p:cNvPr id="5" name="Tijdelijke aanduiding voor inhoud 1"/>
          <p:cNvSpPr txBox="1">
            <a:spLocks/>
          </p:cNvSpPr>
          <p:nvPr/>
        </p:nvSpPr>
        <p:spPr>
          <a:xfrm>
            <a:off x="4625009" y="2045760"/>
            <a:ext cx="3843959" cy="4533944"/>
          </a:xfrm>
          <a:prstGeom prst="rect">
            <a:avLst/>
          </a:prstGeom>
          <a:ln>
            <a:solidFill>
              <a:schemeClr val="accent1"/>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u="sng" dirty="0"/>
              <a:t>Engagement als werkgever</a:t>
            </a:r>
          </a:p>
          <a:p>
            <a:pPr marL="342900" indent="-342900">
              <a:buFont typeface="Arial" panose="020B0604020202020204" pitchFamily="34" charset="0"/>
              <a:buChar char="•"/>
            </a:pPr>
            <a:r>
              <a:rPr lang="nl-BE" sz="2000" dirty="0" smtClean="0"/>
              <a:t>Begeleidt </a:t>
            </a:r>
            <a:r>
              <a:rPr lang="nl-BE" sz="2000" dirty="0"/>
              <a:t>en ondersteunt de klant bij zijn taken.</a:t>
            </a:r>
          </a:p>
          <a:p>
            <a:pPr marL="342900" indent="-342900">
              <a:buFont typeface="Arial" panose="020B0604020202020204" pitchFamily="34" charset="0"/>
              <a:buChar char="•"/>
            </a:pPr>
            <a:r>
              <a:rPr lang="nl-BE" sz="2000" dirty="0" smtClean="0"/>
              <a:t>Na </a:t>
            </a:r>
            <a:r>
              <a:rPr lang="nl-BE" sz="2000" dirty="0"/>
              <a:t>een positieve eindevaluatie, kan de klant bij de werkgever aan de slag kan blijven</a:t>
            </a:r>
            <a:r>
              <a:rPr lang="nl-BE" sz="2000" dirty="0" smtClean="0"/>
              <a:t>.</a:t>
            </a:r>
          </a:p>
          <a:p>
            <a:pPr marL="342900" indent="-342900">
              <a:buFont typeface="Arial" panose="020B0604020202020204" pitchFamily="34" charset="0"/>
              <a:buChar char="•"/>
            </a:pPr>
            <a:r>
              <a:rPr lang="nl-BE" sz="2000" dirty="0"/>
              <a:t>De werkgever betaalt (als tussenkomst in de loonkost) slechts het verschil tussen de feitelijke brutoloonkost en de subsidies. </a:t>
            </a:r>
            <a:endParaRPr lang="nl-BE" sz="2000" dirty="0" smtClean="0"/>
          </a:p>
          <a:p>
            <a:pPr marL="342900" indent="-342900">
              <a:buFont typeface="Arial" panose="020B0604020202020204" pitchFamily="34" charset="0"/>
              <a:buChar char="•"/>
            </a:pPr>
            <a:r>
              <a:rPr lang="nl-BE" sz="2000" dirty="0"/>
              <a:t>Een privébedrijf kan bovendien gebruikmaken van een </a:t>
            </a:r>
            <a:r>
              <a:rPr lang="nl-BE" sz="2000" dirty="0" smtClean="0"/>
              <a:t>omkaderingspremie.</a:t>
            </a:r>
            <a:endParaRPr lang="nl-BE" sz="2000" dirty="0"/>
          </a:p>
        </p:txBody>
      </p:sp>
      <p:sp>
        <p:nvSpPr>
          <p:cNvPr id="6" name="TextBox 6"/>
          <p:cNvSpPr txBox="1"/>
          <p:nvPr/>
        </p:nvSpPr>
        <p:spPr>
          <a:xfrm>
            <a:off x="0" y="-23800"/>
            <a:ext cx="3812721" cy="369332"/>
          </a:xfrm>
          <a:prstGeom prst="rect">
            <a:avLst/>
          </a:prstGeom>
          <a:noFill/>
        </p:spPr>
        <p:txBody>
          <a:bodyPr wrap="square" rtlCol="0">
            <a:spAutoFit/>
          </a:bodyPr>
          <a:lstStyle/>
          <a:p>
            <a:r>
              <a:rPr lang="nl-BE" b="1" dirty="0">
                <a:solidFill>
                  <a:schemeClr val="bg1"/>
                </a:solidFill>
              </a:rPr>
              <a:t>3</a:t>
            </a:r>
            <a:r>
              <a:rPr lang="nl-BE" b="1" dirty="0" smtClean="0">
                <a:solidFill>
                  <a:schemeClr val="bg1"/>
                </a:solidFill>
              </a:rPr>
              <a:t>. Integratie </a:t>
            </a:r>
            <a:r>
              <a:rPr lang="nl-BE" b="1" dirty="0">
                <a:solidFill>
                  <a:schemeClr val="bg1"/>
                </a:solidFill>
              </a:rPr>
              <a:t>en inburgering</a:t>
            </a:r>
          </a:p>
        </p:txBody>
      </p:sp>
    </p:spTree>
    <p:extLst>
      <p:ext uri="{BB962C8B-B14F-4D97-AF65-F5344CB8AC3E}">
        <p14:creationId xmlns:p14="http://schemas.microsoft.com/office/powerpoint/2010/main" val="245803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idx="1"/>
          </p:nvPr>
        </p:nvSpPr>
        <p:spPr/>
        <p:txBody>
          <a:bodyPr/>
          <a:lstStyle/>
          <a:p>
            <a:pPr marL="514350" indent="-514350">
              <a:buFont typeface="+mj-lt"/>
              <a:buAutoNum type="arabicPeriod"/>
            </a:pPr>
            <a:r>
              <a:rPr lang="nl-BE" sz="1800" dirty="0">
                <a:solidFill>
                  <a:srgbClr val="213D4F"/>
                </a:solidFill>
              </a:rPr>
              <a:t>FEB </a:t>
            </a:r>
            <a:r>
              <a:rPr lang="nl-BE" sz="1800" dirty="0" err="1">
                <a:solidFill>
                  <a:srgbClr val="213D4F"/>
                </a:solidFill>
              </a:rPr>
              <a:t>Task</a:t>
            </a:r>
            <a:r>
              <a:rPr lang="nl-BE" sz="1800" dirty="0">
                <a:solidFill>
                  <a:srgbClr val="213D4F"/>
                </a:solidFill>
              </a:rPr>
              <a:t> Force</a:t>
            </a:r>
          </a:p>
          <a:p>
            <a:pPr marL="1200150" lvl="1" indent="-514350">
              <a:buFont typeface="+mj-lt"/>
              <a:buAutoNum type="arabicPeriod"/>
            </a:pPr>
            <a:r>
              <a:rPr lang="nl-BE" sz="1400" dirty="0" err="1">
                <a:solidFill>
                  <a:srgbClr val="213D4F"/>
                </a:solidFill>
              </a:rPr>
              <a:t>Contexte</a:t>
            </a:r>
            <a:endParaRPr lang="nl-BE" sz="1400" dirty="0">
              <a:solidFill>
                <a:srgbClr val="213D4F"/>
              </a:solidFill>
            </a:endParaRPr>
          </a:p>
          <a:p>
            <a:pPr marL="1200150" lvl="1" indent="-514350">
              <a:buFont typeface="+mj-lt"/>
              <a:buAutoNum type="arabicPeriod"/>
            </a:pPr>
            <a:r>
              <a:rPr lang="nl-BE" sz="1400" dirty="0">
                <a:solidFill>
                  <a:srgbClr val="213D4F"/>
                </a:solidFill>
              </a:rPr>
              <a:t>Mission Statement</a:t>
            </a:r>
          </a:p>
          <a:p>
            <a:pPr marL="1200150" lvl="1" indent="-514350">
              <a:buFont typeface="+mj-lt"/>
              <a:buAutoNum type="arabicPeriod"/>
            </a:pPr>
            <a:r>
              <a:rPr lang="nl-BE" sz="1400" dirty="0" err="1">
                <a:solidFill>
                  <a:srgbClr val="213D4F"/>
                </a:solidFill>
              </a:rPr>
              <a:t>Historique</a:t>
            </a:r>
            <a:r>
              <a:rPr lang="nl-BE" sz="1400" dirty="0">
                <a:solidFill>
                  <a:srgbClr val="213D4F"/>
                </a:solidFill>
              </a:rPr>
              <a:t> des </a:t>
            </a:r>
            <a:r>
              <a:rPr lang="nl-BE" sz="1400" dirty="0" err="1">
                <a:solidFill>
                  <a:srgbClr val="213D4F"/>
                </a:solidFill>
              </a:rPr>
              <a:t>procédures</a:t>
            </a:r>
            <a:endParaRPr lang="nl-BE" sz="1400" dirty="0">
              <a:solidFill>
                <a:srgbClr val="213D4F"/>
              </a:solidFill>
            </a:endParaRPr>
          </a:p>
          <a:p>
            <a:pPr marL="1200150" lvl="1" indent="-514350">
              <a:buFont typeface="+mj-lt"/>
              <a:buAutoNum type="arabicPeriod"/>
            </a:pPr>
            <a:r>
              <a:rPr lang="nl-BE" sz="1400" dirty="0" err="1">
                <a:solidFill>
                  <a:srgbClr val="213D4F"/>
                </a:solidFill>
              </a:rPr>
              <a:t>Organisation</a:t>
            </a:r>
            <a:r>
              <a:rPr lang="nl-BE" sz="1400" dirty="0">
                <a:solidFill>
                  <a:srgbClr val="213D4F"/>
                </a:solidFill>
              </a:rPr>
              <a:t> interne et clusters</a:t>
            </a:r>
          </a:p>
          <a:p>
            <a:pPr marL="514350" indent="-514350">
              <a:buFont typeface="+mj-lt"/>
              <a:buAutoNum type="arabicPeriod"/>
            </a:pPr>
            <a:r>
              <a:rPr lang="nl-BE" sz="1800" dirty="0" err="1">
                <a:solidFill>
                  <a:srgbClr val="213D4F"/>
                </a:solidFill>
              </a:rPr>
              <a:t>État</a:t>
            </a:r>
            <a:r>
              <a:rPr lang="nl-BE" sz="1800" dirty="0">
                <a:solidFill>
                  <a:srgbClr val="213D4F"/>
                </a:solidFill>
              </a:rPr>
              <a:t> des </a:t>
            </a:r>
            <a:r>
              <a:rPr lang="nl-BE" sz="1800" dirty="0" err="1">
                <a:solidFill>
                  <a:srgbClr val="213D4F"/>
                </a:solidFill>
              </a:rPr>
              <a:t>lieux</a:t>
            </a:r>
            <a:endParaRPr lang="nl-BE" sz="1800" dirty="0">
              <a:solidFill>
                <a:srgbClr val="213D4F"/>
              </a:solidFill>
            </a:endParaRPr>
          </a:p>
          <a:p>
            <a:pPr marL="1200150" lvl="1" indent="-514350">
              <a:buFont typeface="+mj-lt"/>
              <a:buAutoNum type="arabicPeriod"/>
            </a:pPr>
            <a:r>
              <a:rPr lang="nl-BE" sz="1400" dirty="0" err="1">
                <a:solidFill>
                  <a:srgbClr val="213D4F"/>
                </a:solidFill>
              </a:rPr>
              <a:t>Projets</a:t>
            </a:r>
            <a:r>
              <a:rPr lang="nl-BE" sz="1400" dirty="0">
                <a:solidFill>
                  <a:srgbClr val="213D4F"/>
                </a:solidFill>
              </a:rPr>
              <a:t>/</a:t>
            </a:r>
            <a:r>
              <a:rPr lang="nl-BE" sz="1400" dirty="0" err="1">
                <a:solidFill>
                  <a:srgbClr val="213D4F"/>
                </a:solidFill>
              </a:rPr>
              <a:t>réalisations</a:t>
            </a:r>
            <a:r>
              <a:rPr lang="nl-BE" sz="1400" dirty="0">
                <a:solidFill>
                  <a:srgbClr val="213D4F"/>
                </a:solidFill>
              </a:rPr>
              <a:t> </a:t>
            </a:r>
            <a:r>
              <a:rPr lang="nl-BE" sz="1400" dirty="0" err="1">
                <a:solidFill>
                  <a:srgbClr val="213D4F"/>
                </a:solidFill>
              </a:rPr>
              <a:t>concrètes</a:t>
            </a:r>
            <a:endParaRPr lang="nl-BE" sz="1400" dirty="0">
              <a:solidFill>
                <a:srgbClr val="213D4F"/>
              </a:solidFill>
            </a:endParaRPr>
          </a:p>
          <a:p>
            <a:pPr marL="1200150" lvl="1" indent="-514350">
              <a:buFont typeface="+mj-lt"/>
              <a:buAutoNum type="arabicPeriod"/>
            </a:pPr>
            <a:r>
              <a:rPr lang="nl-BE" sz="1400" dirty="0" err="1">
                <a:solidFill>
                  <a:srgbClr val="213D4F"/>
                </a:solidFill>
              </a:rPr>
              <a:t>L’accent</a:t>
            </a:r>
            <a:r>
              <a:rPr lang="nl-BE" sz="1400" dirty="0">
                <a:solidFill>
                  <a:srgbClr val="213D4F"/>
                </a:solidFill>
              </a:rPr>
              <a:t> </a:t>
            </a:r>
            <a:r>
              <a:rPr lang="nl-BE" sz="1400" dirty="0" err="1">
                <a:solidFill>
                  <a:srgbClr val="213D4F"/>
                </a:solidFill>
              </a:rPr>
              <a:t>sur</a:t>
            </a:r>
            <a:r>
              <a:rPr lang="nl-BE" sz="1400" dirty="0">
                <a:solidFill>
                  <a:srgbClr val="213D4F"/>
                </a:solidFill>
              </a:rPr>
              <a:t> </a:t>
            </a:r>
            <a:r>
              <a:rPr lang="nl-BE" sz="1400" dirty="0" err="1">
                <a:solidFill>
                  <a:srgbClr val="213D4F"/>
                </a:solidFill>
              </a:rPr>
              <a:t>l’emploi</a:t>
            </a:r>
            <a:r>
              <a:rPr lang="nl-BE" sz="1400" dirty="0">
                <a:solidFill>
                  <a:srgbClr val="213D4F"/>
                </a:solidFill>
              </a:rPr>
              <a:t>: </a:t>
            </a:r>
            <a:r>
              <a:rPr lang="nl-BE" sz="1400" dirty="0" err="1">
                <a:solidFill>
                  <a:srgbClr val="213D4F"/>
                </a:solidFill>
              </a:rPr>
              <a:t>consultations</a:t>
            </a:r>
            <a:r>
              <a:rPr lang="nl-BE" sz="1400" dirty="0">
                <a:solidFill>
                  <a:srgbClr val="213D4F"/>
                </a:solidFill>
              </a:rPr>
              <a:t> VDAB / </a:t>
            </a:r>
            <a:r>
              <a:rPr lang="nl-BE" sz="1400" dirty="0" err="1">
                <a:solidFill>
                  <a:srgbClr val="213D4F"/>
                </a:solidFill>
              </a:rPr>
              <a:t>Forem</a:t>
            </a:r>
            <a:r>
              <a:rPr lang="nl-BE" sz="1400" dirty="0">
                <a:solidFill>
                  <a:srgbClr val="213D4F"/>
                </a:solidFill>
              </a:rPr>
              <a:t> / </a:t>
            </a:r>
            <a:r>
              <a:rPr lang="nl-BE" sz="1400" dirty="0" err="1">
                <a:solidFill>
                  <a:srgbClr val="213D4F"/>
                </a:solidFill>
              </a:rPr>
              <a:t>Actiris</a:t>
            </a:r>
            <a:endParaRPr lang="nl-BE" sz="1400" dirty="0">
              <a:solidFill>
                <a:srgbClr val="213D4F"/>
              </a:solidFill>
            </a:endParaRPr>
          </a:p>
          <a:p>
            <a:pPr marL="1200150" lvl="1" indent="-514350">
              <a:buFont typeface="+mj-lt"/>
              <a:buAutoNum type="arabicPeriod"/>
            </a:pPr>
            <a:r>
              <a:rPr lang="nl-BE" sz="1400" dirty="0" err="1">
                <a:solidFill>
                  <a:srgbClr val="213D4F"/>
                </a:solidFill>
              </a:rPr>
              <a:t>L’accent</a:t>
            </a:r>
            <a:r>
              <a:rPr lang="nl-BE" sz="1400" dirty="0">
                <a:solidFill>
                  <a:srgbClr val="213D4F"/>
                </a:solidFill>
              </a:rPr>
              <a:t> </a:t>
            </a:r>
            <a:r>
              <a:rPr lang="nl-BE" sz="1400" dirty="0" err="1">
                <a:solidFill>
                  <a:srgbClr val="213D4F"/>
                </a:solidFill>
              </a:rPr>
              <a:t>sur</a:t>
            </a:r>
            <a:r>
              <a:rPr lang="nl-BE" sz="1400" dirty="0">
                <a:solidFill>
                  <a:srgbClr val="213D4F"/>
                </a:solidFill>
              </a:rPr>
              <a:t> </a:t>
            </a:r>
            <a:r>
              <a:rPr lang="nl-BE" sz="1400" dirty="0" err="1">
                <a:solidFill>
                  <a:srgbClr val="213D4F"/>
                </a:solidFill>
              </a:rPr>
              <a:t>l’emploi</a:t>
            </a:r>
            <a:r>
              <a:rPr lang="nl-BE" sz="1400" dirty="0">
                <a:solidFill>
                  <a:srgbClr val="213D4F"/>
                </a:solidFill>
              </a:rPr>
              <a:t>: FSE appel "</a:t>
            </a:r>
            <a:r>
              <a:rPr lang="nl-BE" sz="1400" dirty="0" err="1">
                <a:solidFill>
                  <a:srgbClr val="213D4F"/>
                </a:solidFill>
              </a:rPr>
              <a:t>Réfugiés</a:t>
            </a:r>
            <a:r>
              <a:rPr lang="nl-BE" sz="1400" dirty="0">
                <a:solidFill>
                  <a:srgbClr val="213D4F"/>
                </a:solidFill>
              </a:rPr>
              <a:t> et </a:t>
            </a:r>
            <a:r>
              <a:rPr lang="nl-BE" sz="1400" dirty="0" err="1">
                <a:solidFill>
                  <a:srgbClr val="213D4F"/>
                </a:solidFill>
              </a:rPr>
              <a:t>Travail</a:t>
            </a:r>
            <a:r>
              <a:rPr lang="nl-BE" sz="1400" dirty="0">
                <a:solidFill>
                  <a:srgbClr val="213D4F"/>
                </a:solidFill>
              </a:rPr>
              <a:t>« </a:t>
            </a:r>
          </a:p>
          <a:p>
            <a:pPr marL="514350" indent="-514350">
              <a:buFont typeface="+mj-lt"/>
              <a:buAutoNum type="arabicPeriod"/>
            </a:pPr>
            <a:r>
              <a:rPr lang="nl-BE" sz="1800" dirty="0">
                <a:solidFill>
                  <a:srgbClr val="213D4F"/>
                </a:solidFill>
              </a:rPr>
              <a:t>Integratie en </a:t>
            </a:r>
            <a:r>
              <a:rPr lang="nl-BE" sz="1800" dirty="0" smtClean="0">
                <a:solidFill>
                  <a:srgbClr val="213D4F"/>
                </a:solidFill>
              </a:rPr>
              <a:t>inburgering</a:t>
            </a:r>
          </a:p>
          <a:p>
            <a:pPr marL="1200150" lvl="1" indent="-514350">
              <a:buFont typeface="+mj-lt"/>
              <a:buAutoNum type="arabicPeriod"/>
            </a:pPr>
            <a:r>
              <a:rPr lang="nl-BE" sz="1400" dirty="0" smtClean="0">
                <a:solidFill>
                  <a:srgbClr val="213D4F"/>
                </a:solidFill>
              </a:rPr>
              <a:t>Het </a:t>
            </a:r>
            <a:r>
              <a:rPr lang="nl-BE" sz="1400" dirty="0">
                <a:solidFill>
                  <a:srgbClr val="213D4F"/>
                </a:solidFill>
              </a:rPr>
              <a:t>inburgeringstraject in Vlaanderen</a:t>
            </a:r>
          </a:p>
          <a:p>
            <a:pPr marL="1200150" lvl="1" indent="-514350">
              <a:buFont typeface="+mj-lt"/>
              <a:buAutoNum type="arabicPeriod"/>
            </a:pPr>
            <a:r>
              <a:rPr lang="nl-BE" sz="1400" dirty="0">
                <a:solidFill>
                  <a:srgbClr val="213D4F"/>
                </a:solidFill>
              </a:rPr>
              <a:t>Le Parcours </a:t>
            </a:r>
            <a:r>
              <a:rPr lang="nl-BE" sz="1400" dirty="0" err="1">
                <a:solidFill>
                  <a:srgbClr val="213D4F"/>
                </a:solidFill>
              </a:rPr>
              <a:t>d’intégration</a:t>
            </a:r>
            <a:r>
              <a:rPr lang="nl-BE" sz="1400" dirty="0">
                <a:solidFill>
                  <a:srgbClr val="213D4F"/>
                </a:solidFill>
              </a:rPr>
              <a:t> </a:t>
            </a:r>
            <a:r>
              <a:rPr lang="nl-BE" sz="1400" dirty="0" err="1">
                <a:solidFill>
                  <a:srgbClr val="213D4F"/>
                </a:solidFill>
              </a:rPr>
              <a:t>wallon</a:t>
            </a:r>
            <a:endParaRPr lang="nl-BE" sz="1400" dirty="0">
              <a:solidFill>
                <a:srgbClr val="213D4F"/>
              </a:solidFill>
            </a:endParaRPr>
          </a:p>
          <a:p>
            <a:pPr marL="1200150" lvl="1" indent="-514350">
              <a:buFont typeface="+mj-lt"/>
              <a:buAutoNum type="arabicPeriod"/>
            </a:pPr>
            <a:r>
              <a:rPr lang="nl-BE" sz="1400" dirty="0">
                <a:solidFill>
                  <a:srgbClr val="213D4F"/>
                </a:solidFill>
              </a:rPr>
              <a:t>Tewerkstelling op basis van artikel 60§7</a:t>
            </a:r>
          </a:p>
          <a:p>
            <a:pPr marL="1200150" lvl="1" indent="-514350">
              <a:buFont typeface="+mj-lt"/>
              <a:buAutoNum type="arabicPeriod"/>
            </a:pPr>
            <a:r>
              <a:rPr lang="nl-BE" sz="1400" dirty="0">
                <a:solidFill>
                  <a:srgbClr val="213D4F"/>
                </a:solidFill>
              </a:rPr>
              <a:t>Samenwerkingsmogelijkheden OCMW - VBO</a:t>
            </a:r>
          </a:p>
          <a:p>
            <a:pPr marL="514350" indent="-514350">
              <a:buFont typeface="+mj-lt"/>
              <a:buAutoNum type="arabicPeriod"/>
            </a:pPr>
            <a:r>
              <a:rPr lang="nl-BE" sz="1800" dirty="0" err="1">
                <a:solidFill>
                  <a:srgbClr val="213D4F"/>
                </a:solidFill>
              </a:rPr>
              <a:t>Étapes</a:t>
            </a:r>
            <a:r>
              <a:rPr lang="nl-BE" sz="1800" dirty="0">
                <a:solidFill>
                  <a:srgbClr val="213D4F"/>
                </a:solidFill>
              </a:rPr>
              <a:t> </a:t>
            </a:r>
            <a:r>
              <a:rPr lang="nl-BE" sz="1800" dirty="0" err="1">
                <a:solidFill>
                  <a:srgbClr val="213D4F"/>
                </a:solidFill>
              </a:rPr>
              <a:t>suivantes</a:t>
            </a:r>
            <a:endParaRPr lang="nl-BE" sz="1800" dirty="0">
              <a:solidFill>
                <a:srgbClr val="213D4F"/>
              </a:solidFill>
            </a:endParaRPr>
          </a:p>
          <a:p>
            <a:pPr marL="1200150" lvl="1" indent="-514350">
              <a:buFont typeface="+mj-lt"/>
              <a:buAutoNum type="arabicPeriod"/>
            </a:pPr>
            <a:r>
              <a:rPr lang="nl-BE" sz="1400" dirty="0" err="1">
                <a:solidFill>
                  <a:srgbClr val="213D4F"/>
                </a:solidFill>
              </a:rPr>
              <a:t>L'avancement</a:t>
            </a:r>
            <a:r>
              <a:rPr lang="nl-BE" sz="1400" dirty="0">
                <a:solidFill>
                  <a:srgbClr val="213D4F"/>
                </a:solidFill>
              </a:rPr>
              <a:t> des clusters</a:t>
            </a:r>
          </a:p>
          <a:p>
            <a:pPr marL="1200150" lvl="1" indent="-514350">
              <a:buFont typeface="+mj-lt"/>
              <a:buAutoNum type="arabicPeriod"/>
            </a:pPr>
            <a:r>
              <a:rPr lang="nl-BE" sz="1400" dirty="0" err="1">
                <a:solidFill>
                  <a:srgbClr val="213D4F"/>
                </a:solidFill>
              </a:rPr>
              <a:t>Prochaines</a:t>
            </a:r>
            <a:r>
              <a:rPr lang="nl-BE" sz="1400" dirty="0">
                <a:solidFill>
                  <a:srgbClr val="213D4F"/>
                </a:solidFill>
              </a:rPr>
              <a:t> </a:t>
            </a:r>
            <a:r>
              <a:rPr lang="nl-BE" sz="1400" dirty="0" err="1" smtClean="0">
                <a:solidFill>
                  <a:srgbClr val="213D4F"/>
                </a:solidFill>
              </a:rPr>
              <a:t>réunions</a:t>
            </a:r>
            <a:endParaRPr lang="nl-BE" sz="1400" dirty="0">
              <a:solidFill>
                <a:srgbClr val="213D4F"/>
              </a:solidFill>
            </a:endParaRPr>
          </a:p>
        </p:txBody>
      </p:sp>
      <p:sp>
        <p:nvSpPr>
          <p:cNvPr id="4" name="Slide Number Placeholder 3"/>
          <p:cNvSpPr>
            <a:spLocks noGrp="1"/>
          </p:cNvSpPr>
          <p:nvPr>
            <p:ph type="sldNum" sz="quarter" idx="12"/>
          </p:nvPr>
        </p:nvSpPr>
        <p:spPr/>
        <p:txBody>
          <a:bodyPr/>
          <a:lstStyle/>
          <a:p>
            <a:fld id="{C8BEDB0D-1697-4456-9E9C-B66E5885EC4A}" type="slidenum">
              <a:rPr lang="nl-BE" smtClean="0"/>
              <a:t>2</a:t>
            </a:fld>
            <a:endParaRPr lang="nl-BE" dirty="0"/>
          </a:p>
        </p:txBody>
      </p:sp>
      <p:sp>
        <p:nvSpPr>
          <p:cNvPr id="2" name="Title 1"/>
          <p:cNvSpPr>
            <a:spLocks noGrp="1"/>
          </p:cNvSpPr>
          <p:nvPr>
            <p:ph type="title"/>
          </p:nvPr>
        </p:nvSpPr>
        <p:spPr/>
        <p:txBody>
          <a:bodyPr/>
          <a:lstStyle/>
          <a:p>
            <a:r>
              <a:rPr lang="nl-BE" dirty="0" smtClean="0">
                <a:solidFill>
                  <a:schemeClr val="bg1"/>
                </a:solidFill>
              </a:rPr>
              <a:t>Agenda</a:t>
            </a:r>
            <a:endParaRPr lang="nl-BE" dirty="0">
              <a:solidFill>
                <a:schemeClr val="bg1"/>
              </a:solidFill>
            </a:endParaRPr>
          </a:p>
        </p:txBody>
      </p:sp>
    </p:spTree>
    <p:extLst>
      <p:ext uri="{BB962C8B-B14F-4D97-AF65-F5344CB8AC3E}">
        <p14:creationId xmlns:p14="http://schemas.microsoft.com/office/powerpoint/2010/main" val="86997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sz="2400" dirty="0" smtClean="0"/>
              <a:t>Mogelijke pistes:</a:t>
            </a:r>
          </a:p>
          <a:p>
            <a:pPr marL="457200" indent="-457200">
              <a:buFont typeface="+mj-lt"/>
              <a:buAutoNum type="arabicPeriod"/>
            </a:pPr>
            <a:r>
              <a:rPr lang="nl-BE" sz="2400" dirty="0" smtClean="0"/>
              <a:t>Aanleveren door OCMW / VDAB van </a:t>
            </a:r>
            <a:r>
              <a:rPr lang="nl-BE" sz="2400" dirty="0"/>
              <a:t>karakteristieken en eigenschappen van </a:t>
            </a:r>
            <a:r>
              <a:rPr lang="nl-BE" sz="2400" dirty="0" smtClean="0"/>
              <a:t>werkzoekenden, </a:t>
            </a:r>
            <a:r>
              <a:rPr lang="nl-BE" sz="2400" dirty="0"/>
              <a:t>zodat werkgevers tewerkstellingsmogelijkheden kunnen onderzoeken</a:t>
            </a:r>
            <a:r>
              <a:rPr lang="nl-BE" sz="2400" dirty="0" smtClean="0"/>
              <a:t>.</a:t>
            </a:r>
          </a:p>
          <a:p>
            <a:pPr marL="457200" indent="-457200">
              <a:buFont typeface="+mj-lt"/>
              <a:buAutoNum type="arabicPeriod"/>
            </a:pPr>
            <a:r>
              <a:rPr lang="nl-BE" sz="2400" dirty="0" smtClean="0"/>
              <a:t>De </a:t>
            </a:r>
            <a:r>
              <a:rPr lang="nl-BE" sz="2400" dirty="0"/>
              <a:t>creatie van een platform waarlangs vraag naar en aanbod van tewerkstelling door en voor nieuwkomers kan uitgewisseld </a:t>
            </a:r>
            <a:r>
              <a:rPr lang="nl-BE" sz="2400" dirty="0" smtClean="0"/>
              <a:t>worden:</a:t>
            </a:r>
          </a:p>
          <a:p>
            <a:pPr marL="1143000" lvl="1" indent="-457200"/>
            <a:r>
              <a:rPr lang="nl-BE" sz="2000" dirty="0"/>
              <a:t>Een vacature wordt op </a:t>
            </a:r>
            <a:r>
              <a:rPr lang="nl-BE" sz="2000" dirty="0" smtClean="0"/>
              <a:t>het platform </a:t>
            </a:r>
            <a:r>
              <a:rPr lang="nl-BE" sz="2000" dirty="0"/>
              <a:t>geplaatst. </a:t>
            </a:r>
            <a:r>
              <a:rPr lang="nl-BE" sz="2000" dirty="0" smtClean="0"/>
              <a:t>De </a:t>
            </a:r>
            <a:r>
              <a:rPr lang="nl-BE" sz="2000" dirty="0"/>
              <a:t>actoren kunnen op basis van de vacature kandidaten prospecteren</a:t>
            </a:r>
            <a:r>
              <a:rPr lang="nl-BE" sz="2000" dirty="0" smtClean="0"/>
              <a:t>.</a:t>
            </a:r>
          </a:p>
          <a:p>
            <a:pPr marL="1143000" lvl="1" indent="-457200"/>
            <a:r>
              <a:rPr lang="nl-BE" sz="2000" dirty="0"/>
              <a:t>Een dienstaanbieding </a:t>
            </a:r>
            <a:r>
              <a:rPr lang="nl-BE" sz="2000" dirty="0" smtClean="0"/>
              <a:t>van </a:t>
            </a:r>
            <a:r>
              <a:rPr lang="nl-BE" sz="2000" dirty="0"/>
              <a:t>een werkzoekende nieuwkomer wordt op het platform geplaatst. </a:t>
            </a:r>
            <a:r>
              <a:rPr lang="nl-BE" sz="2000" dirty="0" smtClean="0"/>
              <a:t>De </a:t>
            </a:r>
            <a:r>
              <a:rPr lang="nl-BE" sz="2000" dirty="0"/>
              <a:t>actoren kunnen op basis van de profielbeschrijving van de kandidaat vacatures voorstellen</a:t>
            </a:r>
            <a:r>
              <a:rPr lang="nl-BE" sz="2000" dirty="0" smtClean="0"/>
              <a:t>.</a:t>
            </a:r>
          </a:p>
        </p:txBody>
      </p:sp>
      <p:sp>
        <p:nvSpPr>
          <p:cNvPr id="3" name="Tijdelijke aanduiding voor dianummer 2"/>
          <p:cNvSpPr>
            <a:spLocks noGrp="1"/>
          </p:cNvSpPr>
          <p:nvPr>
            <p:ph type="sldNum" sz="quarter" idx="12"/>
          </p:nvPr>
        </p:nvSpPr>
        <p:spPr/>
        <p:txBody>
          <a:bodyPr/>
          <a:lstStyle/>
          <a:p>
            <a:fld id="{5F9A1BD6-B153-4316-AAEC-79D1C28F8DA6}" type="slidenum">
              <a:rPr lang="nl-BE" smtClean="0"/>
              <a:pPr/>
              <a:t>20</a:t>
            </a:fld>
            <a:endParaRPr lang="nl-BE"/>
          </a:p>
        </p:txBody>
      </p:sp>
      <p:sp>
        <p:nvSpPr>
          <p:cNvPr id="4" name="Titel 3"/>
          <p:cNvSpPr>
            <a:spLocks noGrp="1"/>
          </p:cNvSpPr>
          <p:nvPr>
            <p:ph type="title"/>
          </p:nvPr>
        </p:nvSpPr>
        <p:spPr/>
        <p:txBody>
          <a:bodyPr/>
          <a:lstStyle/>
          <a:p>
            <a:r>
              <a:rPr lang="nl-BE" dirty="0"/>
              <a:t>Hoe kan het VBO inspelen op acties van </a:t>
            </a:r>
            <a:r>
              <a:rPr lang="nl-BE" dirty="0" err="1"/>
              <a:t>OCMW’s</a:t>
            </a:r>
            <a:r>
              <a:rPr lang="nl-BE" dirty="0"/>
              <a:t>?</a:t>
            </a:r>
          </a:p>
        </p:txBody>
      </p:sp>
      <p:sp>
        <p:nvSpPr>
          <p:cNvPr id="5" name="TextBox 6"/>
          <p:cNvSpPr txBox="1"/>
          <p:nvPr/>
        </p:nvSpPr>
        <p:spPr>
          <a:xfrm>
            <a:off x="0" y="-23800"/>
            <a:ext cx="3812721" cy="369332"/>
          </a:xfrm>
          <a:prstGeom prst="rect">
            <a:avLst/>
          </a:prstGeom>
          <a:noFill/>
        </p:spPr>
        <p:txBody>
          <a:bodyPr wrap="square" rtlCol="0">
            <a:spAutoFit/>
          </a:bodyPr>
          <a:lstStyle/>
          <a:p>
            <a:r>
              <a:rPr lang="nl-BE" b="1" dirty="0">
                <a:solidFill>
                  <a:schemeClr val="bg1"/>
                </a:solidFill>
              </a:rPr>
              <a:t>3</a:t>
            </a:r>
            <a:r>
              <a:rPr lang="nl-BE" b="1" dirty="0" smtClean="0">
                <a:solidFill>
                  <a:schemeClr val="bg1"/>
                </a:solidFill>
              </a:rPr>
              <a:t>. Integratie </a:t>
            </a:r>
            <a:r>
              <a:rPr lang="nl-BE" b="1" dirty="0">
                <a:solidFill>
                  <a:schemeClr val="bg1"/>
                </a:solidFill>
              </a:rPr>
              <a:t>en inburgering</a:t>
            </a:r>
          </a:p>
        </p:txBody>
      </p:sp>
    </p:spTree>
    <p:extLst>
      <p:ext uri="{BB962C8B-B14F-4D97-AF65-F5344CB8AC3E}">
        <p14:creationId xmlns:p14="http://schemas.microsoft.com/office/powerpoint/2010/main" val="12943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fr-FR" dirty="0"/>
              <a:t>L'avancement des clusters</a:t>
            </a:r>
          </a:p>
          <a:p>
            <a:r>
              <a:rPr lang="fr-FR" dirty="0" smtClean="0"/>
              <a:t>Prochaines réunions</a:t>
            </a:r>
          </a:p>
        </p:txBody>
      </p:sp>
      <p:sp>
        <p:nvSpPr>
          <p:cNvPr id="9" name="Title 8"/>
          <p:cNvSpPr>
            <a:spLocks noGrp="1"/>
          </p:cNvSpPr>
          <p:nvPr>
            <p:ph type="title"/>
          </p:nvPr>
        </p:nvSpPr>
        <p:spPr/>
        <p:txBody>
          <a:bodyPr>
            <a:normAutofit/>
          </a:bodyPr>
          <a:lstStyle/>
          <a:p>
            <a:r>
              <a:rPr lang="nl-BE" dirty="0" err="1"/>
              <a:t>Étapes</a:t>
            </a:r>
            <a:r>
              <a:rPr lang="nl-BE" dirty="0"/>
              <a:t> </a:t>
            </a:r>
            <a:r>
              <a:rPr lang="nl-BE" dirty="0" err="1"/>
              <a:t>suivantes</a:t>
            </a:r>
            <a:endParaRPr lang="nl-BE" dirty="0"/>
          </a:p>
        </p:txBody>
      </p:sp>
      <p:sp>
        <p:nvSpPr>
          <p:cNvPr id="4" name="Slide Number Placeholder 3"/>
          <p:cNvSpPr>
            <a:spLocks noGrp="1"/>
          </p:cNvSpPr>
          <p:nvPr>
            <p:ph type="sldNum" sz="quarter" idx="4294967295"/>
          </p:nvPr>
        </p:nvSpPr>
        <p:spPr>
          <a:xfrm>
            <a:off x="7086600" y="6488113"/>
            <a:ext cx="2057400" cy="365125"/>
          </a:xfrm>
        </p:spPr>
        <p:txBody>
          <a:bodyPr/>
          <a:lstStyle/>
          <a:p>
            <a:fld id="{C8BEDB0D-1697-4456-9E9C-B66E5885EC4A}" type="slidenum">
              <a:rPr lang="nl-BE" smtClean="0"/>
              <a:t>21</a:t>
            </a:fld>
            <a:endParaRPr lang="nl-BE" dirty="0"/>
          </a:p>
        </p:txBody>
      </p:sp>
    </p:spTree>
    <p:extLst>
      <p:ext uri="{BB962C8B-B14F-4D97-AF65-F5344CB8AC3E}">
        <p14:creationId xmlns:p14="http://schemas.microsoft.com/office/powerpoint/2010/main" val="31885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5797908" cy="1325563"/>
          </a:xfrm>
        </p:spPr>
        <p:txBody>
          <a:bodyPr/>
          <a:lstStyle/>
          <a:p>
            <a:r>
              <a:rPr lang="fr-FR" sz="3600" dirty="0">
                <a:solidFill>
                  <a:schemeClr val="bg1"/>
                </a:solidFill>
              </a:rPr>
              <a:t>L'avancement des </a:t>
            </a:r>
            <a:r>
              <a:rPr lang="fr-FR" sz="3600" dirty="0" smtClean="0">
                <a:solidFill>
                  <a:schemeClr val="bg1"/>
                </a:solidFill>
              </a:rPr>
              <a:t>clusters</a:t>
            </a:r>
            <a:r>
              <a:rPr lang="fr-FR" sz="3600" dirty="0">
                <a:solidFill>
                  <a:schemeClr val="bg1"/>
                </a:solidFill>
              </a:rPr>
              <a:t/>
            </a:r>
            <a:br>
              <a:rPr lang="fr-FR" sz="3600" dirty="0">
                <a:solidFill>
                  <a:schemeClr val="bg1"/>
                </a:solidFill>
              </a:rPr>
            </a:br>
            <a:r>
              <a:rPr lang="nl-BE" sz="2400" dirty="0" smtClean="0">
                <a:solidFill>
                  <a:schemeClr val="bg1"/>
                </a:solidFill>
              </a:rPr>
              <a:t/>
            </a:r>
            <a:br>
              <a:rPr lang="nl-BE" sz="2400" dirty="0" smtClean="0">
                <a:solidFill>
                  <a:schemeClr val="bg1"/>
                </a:solidFill>
              </a:rPr>
            </a:br>
            <a:endParaRPr lang="nl-BE" sz="1800" dirty="0">
              <a:solidFill>
                <a:schemeClr val="bg1"/>
              </a:solidFill>
            </a:endParaRPr>
          </a:p>
        </p:txBody>
      </p:sp>
      <p:sp>
        <p:nvSpPr>
          <p:cNvPr id="2" name="Slide Number Placeholder 1"/>
          <p:cNvSpPr>
            <a:spLocks noGrp="1"/>
          </p:cNvSpPr>
          <p:nvPr>
            <p:ph type="sldNum" sz="quarter" idx="12"/>
          </p:nvPr>
        </p:nvSpPr>
        <p:spPr/>
        <p:txBody>
          <a:bodyPr/>
          <a:lstStyle/>
          <a:p>
            <a:fld id="{C8BEDB0D-1697-4456-9E9C-B66E5885EC4A}" type="slidenum">
              <a:rPr lang="nl-BE" smtClean="0"/>
              <a:t>22</a:t>
            </a:fld>
            <a:endParaRPr lang="nl-BE" dirty="0"/>
          </a:p>
        </p:txBody>
      </p:sp>
      <p:sp>
        <p:nvSpPr>
          <p:cNvPr id="7" name="TextBox 6"/>
          <p:cNvSpPr txBox="1"/>
          <p:nvPr/>
        </p:nvSpPr>
        <p:spPr>
          <a:xfrm>
            <a:off x="0" y="-23800"/>
            <a:ext cx="3812721" cy="369332"/>
          </a:xfrm>
          <a:prstGeom prst="rect">
            <a:avLst/>
          </a:prstGeom>
          <a:noFill/>
        </p:spPr>
        <p:txBody>
          <a:bodyPr wrap="square" rtlCol="0">
            <a:spAutoFit/>
          </a:bodyPr>
          <a:lstStyle/>
          <a:p>
            <a:r>
              <a:rPr lang="nl-BE" b="1" dirty="0">
                <a:solidFill>
                  <a:schemeClr val="bg1"/>
                </a:solidFill>
              </a:rPr>
              <a:t>4</a:t>
            </a:r>
            <a:r>
              <a:rPr lang="nl-BE" b="1" dirty="0" smtClean="0">
                <a:solidFill>
                  <a:schemeClr val="bg1"/>
                </a:solidFill>
              </a:rPr>
              <a:t>. </a:t>
            </a:r>
            <a:r>
              <a:rPr lang="nl-BE" b="1" dirty="0" err="1" smtClean="0">
                <a:solidFill>
                  <a:schemeClr val="bg1"/>
                </a:solidFill>
              </a:rPr>
              <a:t>Étapes</a:t>
            </a:r>
            <a:r>
              <a:rPr lang="nl-BE" b="1" dirty="0" smtClean="0">
                <a:solidFill>
                  <a:schemeClr val="bg1"/>
                </a:solidFill>
              </a:rPr>
              <a:t> </a:t>
            </a:r>
            <a:r>
              <a:rPr lang="nl-BE" b="1" dirty="0" err="1">
                <a:solidFill>
                  <a:schemeClr val="bg1"/>
                </a:solidFill>
              </a:rPr>
              <a:t>suivantes</a:t>
            </a:r>
            <a:endParaRPr lang="nl-BE" b="1" dirty="0">
              <a:solidFill>
                <a:schemeClr val="bg1"/>
              </a:solidFill>
            </a:endParaRPr>
          </a:p>
        </p:txBody>
      </p:sp>
      <p:sp>
        <p:nvSpPr>
          <p:cNvPr id="4" name="Tijdelijke aanduiding voor inhoud 3"/>
          <p:cNvSpPr>
            <a:spLocks noGrp="1"/>
          </p:cNvSpPr>
          <p:nvPr>
            <p:ph idx="1"/>
          </p:nvPr>
        </p:nvSpPr>
        <p:spPr>
          <a:xfrm>
            <a:off x="628650" y="2079625"/>
            <a:ext cx="7886700" cy="4351338"/>
          </a:xfrm>
        </p:spPr>
        <p:txBody>
          <a:bodyPr/>
          <a:lstStyle/>
          <a:p>
            <a:pPr marL="0" indent="0">
              <a:buNone/>
            </a:pPr>
            <a:r>
              <a:rPr lang="nl-BE" u="sng" dirty="0">
                <a:solidFill>
                  <a:prstClr val="black"/>
                </a:solidFill>
              </a:rPr>
              <a:t>Soutien financier et </a:t>
            </a:r>
            <a:r>
              <a:rPr lang="nl-BE" u="sng" dirty="0" err="1">
                <a:solidFill>
                  <a:prstClr val="black"/>
                </a:solidFill>
              </a:rPr>
              <a:t>matériel</a:t>
            </a:r>
            <a:endParaRPr lang="nl-BE" u="sng" dirty="0">
              <a:solidFill>
                <a:prstClr val="black"/>
              </a:solidFill>
            </a:endParaRPr>
          </a:p>
          <a:p>
            <a:r>
              <a:rPr lang="fr-FR" sz="2400" dirty="0" smtClean="0">
                <a:solidFill>
                  <a:prstClr val="black"/>
                </a:solidFill>
              </a:rPr>
              <a:t>Les </a:t>
            </a:r>
            <a:r>
              <a:rPr lang="fr-FR" sz="2400" dirty="0">
                <a:solidFill>
                  <a:prstClr val="black"/>
                </a:solidFill>
              </a:rPr>
              <a:t>membres du groupe de travail </a:t>
            </a:r>
            <a:r>
              <a:rPr lang="fr-FR" sz="2400" dirty="0" smtClean="0">
                <a:solidFill>
                  <a:prstClr val="black"/>
                </a:solidFill>
              </a:rPr>
              <a:t>ont </a:t>
            </a:r>
            <a:r>
              <a:rPr lang="fr-FR" sz="2400" dirty="0">
                <a:solidFill>
                  <a:prstClr val="black"/>
                </a:solidFill>
              </a:rPr>
              <a:t>discuté le 27 Janvier un inventaire des six </a:t>
            </a:r>
            <a:r>
              <a:rPr lang="fr-FR" sz="2400" dirty="0" smtClean="0">
                <a:solidFill>
                  <a:prstClr val="black"/>
                </a:solidFill>
              </a:rPr>
              <a:t>besoins </a:t>
            </a:r>
            <a:r>
              <a:rPr lang="fr-FR" sz="2400" dirty="0">
                <a:solidFill>
                  <a:prstClr val="black"/>
                </a:solidFill>
              </a:rPr>
              <a:t>détectés </a:t>
            </a:r>
            <a:r>
              <a:rPr lang="fr-FR" sz="2400" dirty="0" smtClean="0">
                <a:solidFill>
                  <a:prstClr val="black"/>
                </a:solidFill>
              </a:rPr>
              <a:t>et </a:t>
            </a:r>
            <a:r>
              <a:rPr lang="fr-FR" sz="2400" dirty="0">
                <a:solidFill>
                  <a:prstClr val="black"/>
                </a:solidFill>
              </a:rPr>
              <a:t>leurs possibilités </a:t>
            </a:r>
            <a:r>
              <a:rPr lang="fr-FR" sz="2400" dirty="0" smtClean="0">
                <a:solidFill>
                  <a:prstClr val="black"/>
                </a:solidFill>
              </a:rPr>
              <a:t>associées:</a:t>
            </a:r>
          </a:p>
          <a:p>
            <a:pPr marL="914400" lvl="1" indent="-457200">
              <a:buFont typeface="+mj-lt"/>
              <a:buAutoNum type="arabicPeriod"/>
            </a:pPr>
            <a:r>
              <a:rPr lang="fr-FR" sz="2000" dirty="0">
                <a:solidFill>
                  <a:prstClr val="black"/>
                </a:solidFill>
              </a:rPr>
              <a:t>Soutien financier </a:t>
            </a:r>
            <a:endParaRPr lang="fr-FR" sz="2000" dirty="0" smtClean="0">
              <a:solidFill>
                <a:prstClr val="black"/>
              </a:solidFill>
            </a:endParaRPr>
          </a:p>
          <a:p>
            <a:pPr marL="914400" lvl="1" indent="-457200">
              <a:buFont typeface="+mj-lt"/>
              <a:buAutoNum type="arabicPeriod"/>
            </a:pPr>
            <a:r>
              <a:rPr lang="fr-FR" sz="2000" dirty="0" smtClean="0">
                <a:solidFill>
                  <a:prstClr val="black"/>
                </a:solidFill>
              </a:rPr>
              <a:t>Soutien matériel</a:t>
            </a:r>
          </a:p>
          <a:p>
            <a:pPr marL="914400" lvl="1" indent="-457200">
              <a:buFont typeface="+mj-lt"/>
              <a:buAutoNum type="arabicPeriod"/>
            </a:pPr>
            <a:r>
              <a:rPr lang="fr-FR" sz="2000" dirty="0" smtClean="0">
                <a:solidFill>
                  <a:prstClr val="black"/>
                </a:solidFill>
              </a:rPr>
              <a:t>Logement</a:t>
            </a:r>
          </a:p>
          <a:p>
            <a:pPr marL="914400" lvl="1" indent="-457200">
              <a:buFont typeface="+mj-lt"/>
              <a:buAutoNum type="arabicPeriod"/>
            </a:pPr>
            <a:r>
              <a:rPr lang="fr-FR" sz="2000" dirty="0" smtClean="0">
                <a:solidFill>
                  <a:prstClr val="black"/>
                </a:solidFill>
              </a:rPr>
              <a:t>Partenariats</a:t>
            </a:r>
          </a:p>
          <a:p>
            <a:pPr marL="914400" lvl="1" indent="-457200">
              <a:buFont typeface="+mj-lt"/>
              <a:buAutoNum type="arabicPeriod"/>
            </a:pPr>
            <a:r>
              <a:rPr lang="fr-FR" sz="2000" dirty="0" smtClean="0">
                <a:solidFill>
                  <a:prstClr val="black"/>
                </a:solidFill>
              </a:rPr>
              <a:t>Services</a:t>
            </a:r>
          </a:p>
          <a:p>
            <a:r>
              <a:rPr lang="fr-FR" sz="2400" dirty="0">
                <a:solidFill>
                  <a:prstClr val="black"/>
                </a:solidFill>
              </a:rPr>
              <a:t>Sur la base de la </a:t>
            </a:r>
            <a:r>
              <a:rPr lang="fr-FR" sz="2400" dirty="0" smtClean="0">
                <a:solidFill>
                  <a:prstClr val="black"/>
                </a:solidFill>
              </a:rPr>
              <a:t>discussion, 13 actions </a:t>
            </a:r>
            <a:r>
              <a:rPr lang="fr-FR" sz="2400" dirty="0">
                <a:solidFill>
                  <a:prstClr val="black"/>
                </a:solidFill>
              </a:rPr>
              <a:t>ont été </a:t>
            </a:r>
            <a:r>
              <a:rPr lang="fr-FR" sz="2400" dirty="0" smtClean="0">
                <a:solidFill>
                  <a:prstClr val="black"/>
                </a:solidFill>
              </a:rPr>
              <a:t>définies, et </a:t>
            </a:r>
            <a:r>
              <a:rPr lang="fr-FR" sz="2400" dirty="0">
                <a:solidFill>
                  <a:prstClr val="black"/>
                </a:solidFill>
              </a:rPr>
              <a:t>sont en cours d'élaboration</a:t>
            </a:r>
            <a:endParaRPr lang="fr-FR" sz="2400" dirty="0" smtClean="0">
              <a:solidFill>
                <a:prstClr val="black"/>
              </a:solidFill>
            </a:endParaRPr>
          </a:p>
          <a:p>
            <a:pPr lvl="1"/>
            <a:endParaRPr lang="fr-FR" sz="2000" dirty="0" smtClean="0">
              <a:solidFill>
                <a:prstClr val="black"/>
              </a:solidFill>
            </a:endParaRPr>
          </a:p>
          <a:p>
            <a:pPr marL="0" indent="0">
              <a:buNone/>
            </a:pPr>
            <a:endParaRPr lang="fr-FR" sz="2400" dirty="0">
              <a:solidFill>
                <a:prstClr val="black"/>
              </a:solidFill>
            </a:endParaRPr>
          </a:p>
        </p:txBody>
      </p:sp>
    </p:spTree>
    <p:extLst>
      <p:ext uri="{BB962C8B-B14F-4D97-AF65-F5344CB8AC3E}">
        <p14:creationId xmlns:p14="http://schemas.microsoft.com/office/powerpoint/2010/main" val="28973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5797908" cy="1325563"/>
          </a:xfrm>
        </p:spPr>
        <p:txBody>
          <a:bodyPr/>
          <a:lstStyle/>
          <a:p>
            <a:r>
              <a:rPr lang="fr-FR" sz="3600" dirty="0">
                <a:solidFill>
                  <a:schemeClr val="bg1"/>
                </a:solidFill>
              </a:rPr>
              <a:t>L'avancement des </a:t>
            </a:r>
            <a:r>
              <a:rPr lang="fr-FR" sz="3600" dirty="0" smtClean="0">
                <a:solidFill>
                  <a:schemeClr val="bg1"/>
                </a:solidFill>
              </a:rPr>
              <a:t>clusters</a:t>
            </a:r>
            <a:r>
              <a:rPr lang="fr-FR" sz="3600" dirty="0">
                <a:solidFill>
                  <a:schemeClr val="bg1"/>
                </a:solidFill>
              </a:rPr>
              <a:t/>
            </a:r>
            <a:br>
              <a:rPr lang="fr-FR" sz="3600" dirty="0">
                <a:solidFill>
                  <a:schemeClr val="bg1"/>
                </a:solidFill>
              </a:rPr>
            </a:br>
            <a:r>
              <a:rPr lang="nl-BE" sz="2400" dirty="0" smtClean="0">
                <a:solidFill>
                  <a:schemeClr val="bg1"/>
                </a:solidFill>
              </a:rPr>
              <a:t/>
            </a:r>
            <a:br>
              <a:rPr lang="nl-BE" sz="2400" dirty="0" smtClean="0">
                <a:solidFill>
                  <a:schemeClr val="bg1"/>
                </a:solidFill>
              </a:rPr>
            </a:br>
            <a:endParaRPr lang="nl-BE" sz="1800" dirty="0">
              <a:solidFill>
                <a:schemeClr val="bg1"/>
              </a:solidFill>
            </a:endParaRPr>
          </a:p>
        </p:txBody>
      </p:sp>
      <p:sp>
        <p:nvSpPr>
          <p:cNvPr id="2" name="Slide Number Placeholder 1"/>
          <p:cNvSpPr>
            <a:spLocks noGrp="1"/>
          </p:cNvSpPr>
          <p:nvPr>
            <p:ph type="sldNum" sz="quarter" idx="12"/>
          </p:nvPr>
        </p:nvSpPr>
        <p:spPr/>
        <p:txBody>
          <a:bodyPr/>
          <a:lstStyle/>
          <a:p>
            <a:fld id="{C8BEDB0D-1697-4456-9E9C-B66E5885EC4A}" type="slidenum">
              <a:rPr lang="nl-BE" smtClean="0"/>
              <a:t>23</a:t>
            </a:fld>
            <a:endParaRPr lang="nl-BE" dirty="0"/>
          </a:p>
        </p:txBody>
      </p:sp>
      <p:sp>
        <p:nvSpPr>
          <p:cNvPr id="7" name="TextBox 6"/>
          <p:cNvSpPr txBox="1"/>
          <p:nvPr/>
        </p:nvSpPr>
        <p:spPr>
          <a:xfrm>
            <a:off x="0" y="-23800"/>
            <a:ext cx="3812721" cy="369332"/>
          </a:xfrm>
          <a:prstGeom prst="rect">
            <a:avLst/>
          </a:prstGeom>
          <a:noFill/>
        </p:spPr>
        <p:txBody>
          <a:bodyPr wrap="square" rtlCol="0">
            <a:spAutoFit/>
          </a:bodyPr>
          <a:lstStyle/>
          <a:p>
            <a:r>
              <a:rPr lang="nl-BE" b="1" dirty="0">
                <a:solidFill>
                  <a:schemeClr val="bg1"/>
                </a:solidFill>
              </a:rPr>
              <a:t>4</a:t>
            </a:r>
            <a:r>
              <a:rPr lang="nl-BE" b="1" dirty="0" smtClean="0">
                <a:solidFill>
                  <a:schemeClr val="bg1"/>
                </a:solidFill>
              </a:rPr>
              <a:t>. </a:t>
            </a:r>
            <a:r>
              <a:rPr lang="nl-BE" b="1" dirty="0" err="1" smtClean="0">
                <a:solidFill>
                  <a:schemeClr val="bg1"/>
                </a:solidFill>
              </a:rPr>
              <a:t>Étapes</a:t>
            </a:r>
            <a:r>
              <a:rPr lang="nl-BE" b="1" dirty="0" smtClean="0">
                <a:solidFill>
                  <a:schemeClr val="bg1"/>
                </a:solidFill>
              </a:rPr>
              <a:t> </a:t>
            </a:r>
            <a:r>
              <a:rPr lang="nl-BE" b="1" dirty="0" err="1">
                <a:solidFill>
                  <a:schemeClr val="bg1"/>
                </a:solidFill>
              </a:rPr>
              <a:t>suivantes</a:t>
            </a:r>
            <a:endParaRPr lang="nl-BE" b="1" dirty="0">
              <a:solidFill>
                <a:schemeClr val="bg1"/>
              </a:solidFill>
            </a:endParaRPr>
          </a:p>
        </p:txBody>
      </p:sp>
      <p:sp>
        <p:nvSpPr>
          <p:cNvPr id="4" name="Tijdelijke aanduiding voor inhoud 3"/>
          <p:cNvSpPr>
            <a:spLocks noGrp="1"/>
          </p:cNvSpPr>
          <p:nvPr>
            <p:ph idx="1"/>
          </p:nvPr>
        </p:nvSpPr>
        <p:spPr>
          <a:xfrm>
            <a:off x="628650" y="2079625"/>
            <a:ext cx="7886700" cy="4351338"/>
          </a:xfrm>
        </p:spPr>
        <p:txBody>
          <a:bodyPr/>
          <a:lstStyle/>
          <a:p>
            <a:pPr marL="0" indent="0">
              <a:buNone/>
            </a:pPr>
            <a:r>
              <a:rPr lang="fr-FR" sz="2400" u="sng" dirty="0">
                <a:solidFill>
                  <a:prstClr val="black"/>
                </a:solidFill>
              </a:rPr>
              <a:t>Enseignement, formation et éducation, et emploi</a:t>
            </a:r>
          </a:p>
          <a:p>
            <a:r>
              <a:rPr lang="fr-FR" sz="2000" dirty="0" smtClean="0">
                <a:solidFill>
                  <a:prstClr val="black"/>
                </a:solidFill>
              </a:rPr>
              <a:t>Les </a:t>
            </a:r>
            <a:r>
              <a:rPr lang="fr-FR" sz="2000" dirty="0">
                <a:solidFill>
                  <a:prstClr val="black"/>
                </a:solidFill>
              </a:rPr>
              <a:t>membres du groupe de travail </a:t>
            </a:r>
            <a:r>
              <a:rPr lang="fr-FR" sz="2000" dirty="0" smtClean="0">
                <a:solidFill>
                  <a:prstClr val="black"/>
                </a:solidFill>
              </a:rPr>
              <a:t>ont </a:t>
            </a:r>
            <a:r>
              <a:rPr lang="fr-FR" sz="2000" dirty="0">
                <a:solidFill>
                  <a:prstClr val="black"/>
                </a:solidFill>
              </a:rPr>
              <a:t>discuté le </a:t>
            </a:r>
            <a:r>
              <a:rPr lang="fr-FR" sz="2000" dirty="0" smtClean="0">
                <a:solidFill>
                  <a:prstClr val="black"/>
                </a:solidFill>
              </a:rPr>
              <a:t>17 février un </a:t>
            </a:r>
            <a:r>
              <a:rPr lang="fr-FR" sz="2000" dirty="0">
                <a:solidFill>
                  <a:prstClr val="black"/>
                </a:solidFill>
              </a:rPr>
              <a:t>inventaire des </a:t>
            </a:r>
            <a:r>
              <a:rPr lang="fr-FR" sz="2000" dirty="0" smtClean="0">
                <a:solidFill>
                  <a:prstClr val="black"/>
                </a:solidFill>
              </a:rPr>
              <a:t>sept besoins </a:t>
            </a:r>
            <a:r>
              <a:rPr lang="fr-FR" sz="2000" dirty="0">
                <a:solidFill>
                  <a:prstClr val="black"/>
                </a:solidFill>
              </a:rPr>
              <a:t>détectés </a:t>
            </a:r>
            <a:r>
              <a:rPr lang="fr-FR" sz="2000" dirty="0" smtClean="0">
                <a:solidFill>
                  <a:prstClr val="black"/>
                </a:solidFill>
              </a:rPr>
              <a:t>et </a:t>
            </a:r>
            <a:r>
              <a:rPr lang="fr-FR" sz="2000" dirty="0">
                <a:solidFill>
                  <a:prstClr val="black"/>
                </a:solidFill>
              </a:rPr>
              <a:t>leurs possibilités </a:t>
            </a:r>
            <a:r>
              <a:rPr lang="fr-FR" sz="2000" dirty="0" smtClean="0">
                <a:solidFill>
                  <a:prstClr val="black"/>
                </a:solidFill>
              </a:rPr>
              <a:t>associées:</a:t>
            </a:r>
          </a:p>
          <a:p>
            <a:pPr lvl="1"/>
            <a:r>
              <a:rPr lang="fr-FR" sz="1800" dirty="0">
                <a:solidFill>
                  <a:prstClr val="black"/>
                </a:solidFill>
              </a:rPr>
              <a:t>Secteurs en collaboration avec des </a:t>
            </a:r>
            <a:r>
              <a:rPr lang="fr-FR" sz="1800" dirty="0" smtClean="0">
                <a:solidFill>
                  <a:prstClr val="black"/>
                </a:solidFill>
              </a:rPr>
              <a:t>partenaires</a:t>
            </a:r>
          </a:p>
          <a:p>
            <a:pPr marL="1257300" lvl="2" indent="-342900">
              <a:buFont typeface="+mj-lt"/>
              <a:buAutoNum type="arabicPeriod"/>
            </a:pPr>
            <a:r>
              <a:rPr lang="fr-FR" sz="1800" dirty="0" smtClean="0">
                <a:solidFill>
                  <a:prstClr val="black"/>
                </a:solidFill>
              </a:rPr>
              <a:t>Sensibilisation </a:t>
            </a:r>
            <a:r>
              <a:rPr lang="fr-FR" sz="1800" dirty="0">
                <a:solidFill>
                  <a:prstClr val="black"/>
                </a:solidFill>
              </a:rPr>
              <a:t>des demandeurs d'asile et des réfugiés pour le travail</a:t>
            </a:r>
          </a:p>
          <a:p>
            <a:pPr marL="1257300" lvl="2" indent="-342900">
              <a:buFont typeface="+mj-lt"/>
              <a:buAutoNum type="arabicPeriod"/>
            </a:pPr>
            <a:r>
              <a:rPr lang="fr-FR" sz="1800" dirty="0" smtClean="0">
                <a:solidFill>
                  <a:prstClr val="black"/>
                </a:solidFill>
              </a:rPr>
              <a:t>Accompagnement </a:t>
            </a:r>
            <a:r>
              <a:rPr lang="fr-FR" sz="1800" dirty="0">
                <a:solidFill>
                  <a:prstClr val="black"/>
                </a:solidFill>
              </a:rPr>
              <a:t>vers l’emploi, coaching, stage</a:t>
            </a:r>
          </a:p>
          <a:p>
            <a:pPr marL="1257300" lvl="2" indent="-342900">
              <a:buFont typeface="+mj-lt"/>
              <a:buAutoNum type="arabicPeriod"/>
            </a:pPr>
            <a:r>
              <a:rPr lang="fr-FR" sz="1800" dirty="0" smtClean="0">
                <a:solidFill>
                  <a:prstClr val="black"/>
                </a:solidFill>
              </a:rPr>
              <a:t>Formation </a:t>
            </a:r>
            <a:r>
              <a:rPr lang="fr-FR" sz="1800" dirty="0">
                <a:solidFill>
                  <a:prstClr val="black"/>
                </a:solidFill>
              </a:rPr>
              <a:t>&amp; screening</a:t>
            </a:r>
          </a:p>
          <a:p>
            <a:pPr marL="1257300" lvl="2" indent="-342900">
              <a:buFont typeface="+mj-lt"/>
              <a:buAutoNum type="arabicPeriod"/>
            </a:pPr>
            <a:r>
              <a:rPr lang="fr-FR" sz="1800" dirty="0" smtClean="0">
                <a:solidFill>
                  <a:prstClr val="black"/>
                </a:solidFill>
              </a:rPr>
              <a:t>Accompagnement </a:t>
            </a:r>
            <a:r>
              <a:rPr lang="fr-FR" sz="1800" dirty="0">
                <a:solidFill>
                  <a:prstClr val="black"/>
                </a:solidFill>
              </a:rPr>
              <a:t>dans l’emploi</a:t>
            </a:r>
          </a:p>
          <a:p>
            <a:pPr marL="1257300" lvl="2" indent="-342900">
              <a:buFont typeface="+mj-lt"/>
              <a:buAutoNum type="arabicPeriod"/>
            </a:pPr>
            <a:r>
              <a:rPr lang="fr-FR" sz="1800" dirty="0" smtClean="0">
                <a:solidFill>
                  <a:prstClr val="black"/>
                </a:solidFill>
              </a:rPr>
              <a:t>Projets spécifiques</a:t>
            </a:r>
          </a:p>
          <a:p>
            <a:pPr lvl="1"/>
            <a:r>
              <a:rPr lang="fr-FR" sz="1800" dirty="0" smtClean="0">
                <a:solidFill>
                  <a:prstClr val="black"/>
                </a:solidFill>
              </a:rPr>
              <a:t>Les </a:t>
            </a:r>
            <a:r>
              <a:rPr lang="fr-FR" sz="1800" dirty="0">
                <a:solidFill>
                  <a:prstClr val="black"/>
                </a:solidFill>
              </a:rPr>
              <a:t>gouvernementaux et des </a:t>
            </a:r>
            <a:r>
              <a:rPr lang="fr-FR" sz="1800" dirty="0" smtClean="0">
                <a:solidFill>
                  <a:prstClr val="black"/>
                </a:solidFill>
              </a:rPr>
              <a:t>tiers</a:t>
            </a:r>
          </a:p>
          <a:p>
            <a:pPr marL="1257300" lvl="2" indent="-342900">
              <a:buFont typeface="+mj-lt"/>
              <a:buAutoNum type="arabicPeriod" startAt="6"/>
            </a:pPr>
            <a:r>
              <a:rPr lang="fr-FR" sz="1800" dirty="0">
                <a:solidFill>
                  <a:prstClr val="black"/>
                </a:solidFill>
              </a:rPr>
              <a:t>L'enseignement, la formation et </a:t>
            </a:r>
            <a:r>
              <a:rPr lang="fr-FR" sz="1800" dirty="0" smtClean="0">
                <a:solidFill>
                  <a:prstClr val="black"/>
                </a:solidFill>
              </a:rPr>
              <a:t>l'éducation</a:t>
            </a:r>
          </a:p>
          <a:p>
            <a:pPr marL="1257300" lvl="2" indent="-342900">
              <a:buFont typeface="+mj-lt"/>
              <a:buAutoNum type="arabicPeriod" startAt="6"/>
            </a:pPr>
            <a:r>
              <a:rPr lang="fr-FR" sz="1800" dirty="0" smtClean="0">
                <a:solidFill>
                  <a:prstClr val="black"/>
                </a:solidFill>
              </a:rPr>
              <a:t>L’emploi</a:t>
            </a:r>
            <a:endParaRPr lang="fr-FR" sz="1800" dirty="0">
              <a:solidFill>
                <a:prstClr val="black"/>
              </a:solidFill>
            </a:endParaRPr>
          </a:p>
          <a:p>
            <a:r>
              <a:rPr lang="fr-FR" sz="2000" dirty="0" smtClean="0">
                <a:solidFill>
                  <a:prstClr val="black"/>
                </a:solidFill>
              </a:rPr>
              <a:t>Sur </a:t>
            </a:r>
            <a:r>
              <a:rPr lang="fr-FR" sz="2000" dirty="0">
                <a:solidFill>
                  <a:prstClr val="black"/>
                </a:solidFill>
              </a:rPr>
              <a:t>la base de la </a:t>
            </a:r>
            <a:r>
              <a:rPr lang="fr-FR" sz="2000" dirty="0" smtClean="0">
                <a:solidFill>
                  <a:prstClr val="black"/>
                </a:solidFill>
              </a:rPr>
              <a:t>discussion, 28 actions ont </a:t>
            </a:r>
            <a:r>
              <a:rPr lang="fr-FR" sz="2000" dirty="0">
                <a:solidFill>
                  <a:prstClr val="black"/>
                </a:solidFill>
              </a:rPr>
              <a:t>été </a:t>
            </a:r>
            <a:r>
              <a:rPr lang="fr-FR" sz="2000" dirty="0" smtClean="0">
                <a:solidFill>
                  <a:prstClr val="black"/>
                </a:solidFill>
              </a:rPr>
              <a:t>définies, et </a:t>
            </a:r>
            <a:r>
              <a:rPr lang="fr-FR" sz="2000" dirty="0">
                <a:solidFill>
                  <a:prstClr val="black"/>
                </a:solidFill>
              </a:rPr>
              <a:t>sont en cours d'élaboration</a:t>
            </a:r>
            <a:endParaRPr lang="fr-FR" sz="2000" dirty="0" smtClean="0">
              <a:solidFill>
                <a:prstClr val="black"/>
              </a:solidFill>
            </a:endParaRPr>
          </a:p>
          <a:p>
            <a:pPr lvl="1"/>
            <a:endParaRPr lang="fr-FR" sz="1800" dirty="0" smtClean="0">
              <a:solidFill>
                <a:prstClr val="black"/>
              </a:solidFill>
            </a:endParaRPr>
          </a:p>
          <a:p>
            <a:pPr marL="0" indent="0">
              <a:buNone/>
            </a:pPr>
            <a:endParaRPr lang="fr-FR" sz="2000" dirty="0">
              <a:solidFill>
                <a:prstClr val="black"/>
              </a:solidFill>
            </a:endParaRPr>
          </a:p>
        </p:txBody>
      </p:sp>
    </p:spTree>
    <p:extLst>
      <p:ext uri="{BB962C8B-B14F-4D97-AF65-F5344CB8AC3E}">
        <p14:creationId xmlns:p14="http://schemas.microsoft.com/office/powerpoint/2010/main" val="9070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5797908" cy="1325563"/>
          </a:xfrm>
        </p:spPr>
        <p:txBody>
          <a:bodyPr/>
          <a:lstStyle/>
          <a:p>
            <a:r>
              <a:rPr lang="fr-FR" sz="3600" dirty="0" smtClean="0">
                <a:solidFill>
                  <a:schemeClr val="bg1"/>
                </a:solidFill>
              </a:rPr>
              <a:t>Prochaines réunions</a:t>
            </a:r>
            <a:r>
              <a:rPr lang="fr-FR" sz="3600" dirty="0">
                <a:solidFill>
                  <a:schemeClr val="bg1"/>
                </a:solidFill>
              </a:rPr>
              <a:t/>
            </a:r>
            <a:br>
              <a:rPr lang="fr-FR" sz="3600" dirty="0">
                <a:solidFill>
                  <a:schemeClr val="bg1"/>
                </a:solidFill>
              </a:rPr>
            </a:br>
            <a:r>
              <a:rPr lang="nl-BE" sz="2400" dirty="0" smtClean="0">
                <a:solidFill>
                  <a:schemeClr val="bg1"/>
                </a:solidFill>
              </a:rPr>
              <a:t/>
            </a:r>
            <a:br>
              <a:rPr lang="nl-BE" sz="2400" dirty="0" smtClean="0">
                <a:solidFill>
                  <a:schemeClr val="bg1"/>
                </a:solidFill>
              </a:rPr>
            </a:br>
            <a:endParaRPr lang="nl-BE" sz="1800" dirty="0">
              <a:solidFill>
                <a:schemeClr val="bg1"/>
              </a:solidFill>
            </a:endParaRPr>
          </a:p>
        </p:txBody>
      </p:sp>
      <p:sp>
        <p:nvSpPr>
          <p:cNvPr id="2" name="Slide Number Placeholder 1"/>
          <p:cNvSpPr>
            <a:spLocks noGrp="1"/>
          </p:cNvSpPr>
          <p:nvPr>
            <p:ph type="sldNum" sz="quarter" idx="12"/>
          </p:nvPr>
        </p:nvSpPr>
        <p:spPr/>
        <p:txBody>
          <a:bodyPr/>
          <a:lstStyle/>
          <a:p>
            <a:fld id="{C8BEDB0D-1697-4456-9E9C-B66E5885EC4A}" type="slidenum">
              <a:rPr lang="nl-BE" smtClean="0"/>
              <a:t>24</a:t>
            </a:fld>
            <a:endParaRPr lang="nl-BE" dirty="0"/>
          </a:p>
        </p:txBody>
      </p:sp>
      <p:sp>
        <p:nvSpPr>
          <p:cNvPr id="7" name="TextBox 6"/>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4. </a:t>
            </a:r>
            <a:r>
              <a:rPr lang="nl-BE" b="1" dirty="0" err="1" smtClean="0">
                <a:solidFill>
                  <a:schemeClr val="bg1"/>
                </a:solidFill>
              </a:rPr>
              <a:t>Étapes</a:t>
            </a:r>
            <a:r>
              <a:rPr lang="nl-BE" b="1" dirty="0" smtClean="0">
                <a:solidFill>
                  <a:schemeClr val="bg1"/>
                </a:solidFill>
              </a:rPr>
              <a:t> </a:t>
            </a:r>
            <a:r>
              <a:rPr lang="nl-BE" b="1" dirty="0" err="1">
                <a:solidFill>
                  <a:schemeClr val="bg1"/>
                </a:solidFill>
              </a:rPr>
              <a:t>suivantes</a:t>
            </a:r>
            <a:endParaRPr lang="nl-BE" b="1" dirty="0">
              <a:solidFill>
                <a:schemeClr val="bg1"/>
              </a:solidFill>
            </a:endParaRPr>
          </a:p>
        </p:txBody>
      </p:sp>
      <p:sp>
        <p:nvSpPr>
          <p:cNvPr id="4" name="Tijdelijke aanduiding voor inhoud 3"/>
          <p:cNvSpPr>
            <a:spLocks noGrp="1"/>
          </p:cNvSpPr>
          <p:nvPr>
            <p:ph idx="1"/>
          </p:nvPr>
        </p:nvSpPr>
        <p:spPr>
          <a:xfrm>
            <a:off x="628650" y="2079625"/>
            <a:ext cx="7886700" cy="4351338"/>
          </a:xfrm>
        </p:spPr>
        <p:txBody>
          <a:bodyPr/>
          <a:lstStyle/>
          <a:p>
            <a:r>
              <a:rPr lang="fr-FR" sz="2000" dirty="0" smtClean="0">
                <a:solidFill>
                  <a:prstClr val="black"/>
                </a:solidFill>
              </a:rPr>
              <a:t>Réunions avec les gouvernements</a:t>
            </a:r>
          </a:p>
          <a:p>
            <a:pPr lvl="1"/>
            <a:r>
              <a:rPr lang="fr-FR" sz="1800" dirty="0" smtClean="0">
                <a:solidFill>
                  <a:prstClr val="black"/>
                </a:solidFill>
              </a:rPr>
              <a:t>Gouvernement </a:t>
            </a:r>
            <a:r>
              <a:rPr lang="fr-FR" sz="1800" dirty="0">
                <a:solidFill>
                  <a:prstClr val="black"/>
                </a:solidFill>
              </a:rPr>
              <a:t>fédéral: </a:t>
            </a:r>
            <a:r>
              <a:rPr lang="fr-FR" sz="1800" dirty="0" smtClean="0">
                <a:solidFill>
                  <a:prstClr val="black"/>
                </a:solidFill>
              </a:rPr>
              <a:t>10 mai</a:t>
            </a:r>
          </a:p>
          <a:p>
            <a:pPr lvl="1"/>
            <a:r>
              <a:rPr lang="fr-FR" sz="1800" dirty="0" smtClean="0">
                <a:solidFill>
                  <a:prstClr val="black"/>
                </a:solidFill>
              </a:rPr>
              <a:t>Gouvernement </a:t>
            </a:r>
            <a:r>
              <a:rPr lang="fr-FR" sz="1800" dirty="0">
                <a:solidFill>
                  <a:prstClr val="black"/>
                </a:solidFill>
              </a:rPr>
              <a:t>wallon</a:t>
            </a:r>
            <a:r>
              <a:rPr lang="fr-FR" sz="1800" dirty="0" smtClean="0">
                <a:solidFill>
                  <a:prstClr val="black"/>
                </a:solidFill>
              </a:rPr>
              <a:t>: 15 avril</a:t>
            </a:r>
          </a:p>
          <a:p>
            <a:pPr lvl="1"/>
            <a:r>
              <a:rPr lang="fr-FR" sz="1800" dirty="0">
                <a:solidFill>
                  <a:prstClr val="black"/>
                </a:solidFill>
              </a:rPr>
              <a:t>Gouvernement flamand: en attendant la date de rendez-vous</a:t>
            </a:r>
          </a:p>
          <a:p>
            <a:pPr lvl="1"/>
            <a:r>
              <a:rPr lang="fr-FR" sz="1800" dirty="0" smtClean="0">
                <a:solidFill>
                  <a:prstClr val="black"/>
                </a:solidFill>
              </a:rPr>
              <a:t>Région </a:t>
            </a:r>
            <a:r>
              <a:rPr lang="fr-FR" sz="1800" dirty="0">
                <a:solidFill>
                  <a:prstClr val="black"/>
                </a:solidFill>
              </a:rPr>
              <a:t>de </a:t>
            </a:r>
            <a:r>
              <a:rPr lang="fr-FR" sz="1800" dirty="0" smtClean="0">
                <a:solidFill>
                  <a:prstClr val="black"/>
                </a:solidFill>
              </a:rPr>
              <a:t>Bruxelles-Capitale: </a:t>
            </a:r>
            <a:r>
              <a:rPr lang="fr-FR" sz="1800" dirty="0">
                <a:solidFill>
                  <a:prstClr val="black"/>
                </a:solidFill>
              </a:rPr>
              <a:t>en attendant la date de </a:t>
            </a:r>
            <a:r>
              <a:rPr lang="fr-FR" sz="1800" dirty="0" smtClean="0">
                <a:solidFill>
                  <a:prstClr val="black"/>
                </a:solidFill>
              </a:rPr>
              <a:t>rendez-vous</a:t>
            </a:r>
            <a:endParaRPr lang="fr-FR" sz="1800" dirty="0">
              <a:solidFill>
                <a:prstClr val="black"/>
              </a:solidFill>
            </a:endParaRPr>
          </a:p>
          <a:p>
            <a:r>
              <a:rPr lang="fr-FR" sz="2000" dirty="0" smtClean="0">
                <a:solidFill>
                  <a:prstClr val="black"/>
                </a:solidFill>
              </a:rPr>
              <a:t>Réunions avec </a:t>
            </a:r>
            <a:r>
              <a:rPr lang="fr-FR" sz="2000" dirty="0">
                <a:solidFill>
                  <a:prstClr val="black"/>
                </a:solidFill>
              </a:rPr>
              <a:t>les services publics de placement: </a:t>
            </a:r>
            <a:endParaRPr lang="fr-FR" sz="2000" dirty="0" smtClean="0">
              <a:solidFill>
                <a:prstClr val="black"/>
              </a:solidFill>
            </a:endParaRPr>
          </a:p>
          <a:p>
            <a:pPr lvl="1"/>
            <a:r>
              <a:rPr lang="fr-FR" sz="1800" dirty="0" smtClean="0">
                <a:solidFill>
                  <a:prstClr val="black"/>
                </a:solidFill>
              </a:rPr>
              <a:t>VDAB: </a:t>
            </a:r>
            <a:r>
              <a:rPr lang="fr-FR" sz="1800" dirty="0">
                <a:solidFill>
                  <a:prstClr val="black"/>
                </a:solidFill>
              </a:rPr>
              <a:t>12 </a:t>
            </a:r>
            <a:r>
              <a:rPr lang="fr-FR" sz="1800" dirty="0" smtClean="0">
                <a:solidFill>
                  <a:prstClr val="black"/>
                </a:solidFill>
              </a:rPr>
              <a:t>avril</a:t>
            </a:r>
          </a:p>
          <a:p>
            <a:pPr lvl="1"/>
            <a:r>
              <a:rPr lang="fr-FR" sz="1800" dirty="0" smtClean="0">
                <a:solidFill>
                  <a:prstClr val="black"/>
                </a:solidFill>
              </a:rPr>
              <a:t>FOREM: </a:t>
            </a:r>
            <a:r>
              <a:rPr lang="fr-FR" sz="1800" dirty="0">
                <a:solidFill>
                  <a:prstClr val="black"/>
                </a:solidFill>
              </a:rPr>
              <a:t>4 </a:t>
            </a:r>
            <a:r>
              <a:rPr lang="fr-FR" sz="1800" dirty="0" smtClean="0">
                <a:solidFill>
                  <a:prstClr val="black"/>
                </a:solidFill>
              </a:rPr>
              <a:t>mai</a:t>
            </a:r>
          </a:p>
          <a:p>
            <a:pPr lvl="1"/>
            <a:r>
              <a:rPr lang="fr-FR" sz="1800" dirty="0" err="1" smtClean="0">
                <a:solidFill>
                  <a:prstClr val="black"/>
                </a:solidFill>
              </a:rPr>
              <a:t>Actiris</a:t>
            </a:r>
            <a:r>
              <a:rPr lang="fr-FR" sz="1800" dirty="0" smtClean="0">
                <a:solidFill>
                  <a:prstClr val="black"/>
                </a:solidFill>
              </a:rPr>
              <a:t>: 15 juin</a:t>
            </a:r>
          </a:p>
          <a:p>
            <a:pPr lvl="1"/>
            <a:r>
              <a:rPr lang="fr-FR" sz="1800" dirty="0" err="1" smtClean="0">
                <a:solidFill>
                  <a:prstClr val="black"/>
                </a:solidFill>
              </a:rPr>
              <a:t>Arbeitsamt</a:t>
            </a:r>
            <a:r>
              <a:rPr lang="fr-FR" sz="1800" dirty="0" smtClean="0">
                <a:solidFill>
                  <a:prstClr val="black"/>
                </a:solidFill>
              </a:rPr>
              <a:t>: </a:t>
            </a:r>
            <a:r>
              <a:rPr lang="fr-FR" sz="1800" dirty="0">
                <a:solidFill>
                  <a:prstClr val="black"/>
                </a:solidFill>
              </a:rPr>
              <a:t>à planifier</a:t>
            </a:r>
          </a:p>
          <a:p>
            <a:r>
              <a:rPr lang="fr-FR" sz="2000" dirty="0" smtClean="0">
                <a:solidFill>
                  <a:prstClr val="black"/>
                </a:solidFill>
              </a:rPr>
              <a:t>Prochaine </a:t>
            </a:r>
            <a:r>
              <a:rPr lang="fr-FR" sz="2000" dirty="0">
                <a:solidFill>
                  <a:prstClr val="black"/>
                </a:solidFill>
              </a:rPr>
              <a:t>réunion de la </a:t>
            </a:r>
            <a:r>
              <a:rPr lang="fr-FR" sz="2000" dirty="0" smtClean="0">
                <a:solidFill>
                  <a:prstClr val="black"/>
                </a:solidFill>
              </a:rPr>
              <a:t>Taskforce: 12 juillet</a:t>
            </a:r>
          </a:p>
          <a:p>
            <a:r>
              <a:rPr lang="fr-FR" sz="2000" dirty="0" smtClean="0">
                <a:solidFill>
                  <a:prstClr val="black"/>
                </a:solidFill>
              </a:rPr>
              <a:t>Clusters</a:t>
            </a:r>
          </a:p>
          <a:p>
            <a:pPr lvl="1"/>
            <a:r>
              <a:rPr lang="fr-FR" sz="1800" dirty="0" smtClean="0">
                <a:solidFill>
                  <a:prstClr val="black"/>
                </a:solidFill>
              </a:rPr>
              <a:t>Prochaine réunion </a:t>
            </a:r>
            <a:r>
              <a:rPr lang="fr-FR" sz="1800" dirty="0">
                <a:solidFill>
                  <a:prstClr val="black"/>
                </a:solidFill>
              </a:rPr>
              <a:t>cluster Soutien financier et </a:t>
            </a:r>
            <a:r>
              <a:rPr lang="fr-FR" sz="1800" dirty="0" smtClean="0">
                <a:solidFill>
                  <a:prstClr val="black"/>
                </a:solidFill>
              </a:rPr>
              <a:t>matériel: à planifier</a:t>
            </a:r>
            <a:endParaRPr lang="fr-FR" sz="1800" dirty="0">
              <a:solidFill>
                <a:prstClr val="black"/>
              </a:solidFill>
            </a:endParaRPr>
          </a:p>
          <a:p>
            <a:pPr lvl="1"/>
            <a:r>
              <a:rPr lang="fr-FR" sz="1800" dirty="0" smtClean="0">
                <a:solidFill>
                  <a:prstClr val="black"/>
                </a:solidFill>
              </a:rPr>
              <a:t>Prochaine réunion </a:t>
            </a:r>
            <a:r>
              <a:rPr lang="fr-FR" sz="1800" dirty="0">
                <a:solidFill>
                  <a:prstClr val="black"/>
                </a:solidFill>
              </a:rPr>
              <a:t>cluster </a:t>
            </a:r>
            <a:r>
              <a:rPr lang="fr-FR" sz="1800" dirty="0" smtClean="0">
                <a:solidFill>
                  <a:prstClr val="black"/>
                </a:solidFill>
              </a:rPr>
              <a:t>Formation </a:t>
            </a:r>
            <a:r>
              <a:rPr lang="fr-FR" sz="1800" dirty="0">
                <a:solidFill>
                  <a:prstClr val="black"/>
                </a:solidFill>
              </a:rPr>
              <a:t>et </a:t>
            </a:r>
            <a:r>
              <a:rPr lang="fr-FR" sz="1800" dirty="0" smtClean="0">
                <a:solidFill>
                  <a:prstClr val="black"/>
                </a:solidFill>
              </a:rPr>
              <a:t>Emploi: à planifier</a:t>
            </a:r>
            <a:endParaRPr lang="fr-FR" sz="1800" dirty="0">
              <a:solidFill>
                <a:prstClr val="black"/>
              </a:solidFill>
            </a:endParaRPr>
          </a:p>
          <a:p>
            <a:endParaRPr lang="fr-FR" sz="2000" dirty="0">
              <a:solidFill>
                <a:prstClr val="black"/>
              </a:solidFill>
            </a:endParaRPr>
          </a:p>
          <a:p>
            <a:endParaRPr lang="fr-FR" sz="2000" dirty="0" smtClean="0">
              <a:solidFill>
                <a:prstClr val="black"/>
              </a:solidFill>
            </a:endParaRPr>
          </a:p>
          <a:p>
            <a:endParaRPr lang="fr-FR" sz="2000" dirty="0">
              <a:solidFill>
                <a:prstClr val="black"/>
              </a:solidFill>
            </a:endParaRPr>
          </a:p>
          <a:p>
            <a:endParaRPr lang="fr-FR" sz="2000" dirty="0" smtClean="0">
              <a:solidFill>
                <a:prstClr val="black"/>
              </a:solidFill>
            </a:endParaRPr>
          </a:p>
          <a:p>
            <a:pPr marL="0" indent="0">
              <a:buNone/>
            </a:pPr>
            <a:endParaRPr lang="fr-FR" sz="2000" dirty="0">
              <a:solidFill>
                <a:prstClr val="black"/>
              </a:solidFill>
            </a:endParaRPr>
          </a:p>
        </p:txBody>
      </p:sp>
    </p:spTree>
    <p:extLst>
      <p:ext uri="{BB962C8B-B14F-4D97-AF65-F5344CB8AC3E}">
        <p14:creationId xmlns:p14="http://schemas.microsoft.com/office/powerpoint/2010/main" val="126188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nl-BE" dirty="0" err="1" smtClean="0"/>
              <a:t>Contexte</a:t>
            </a:r>
            <a:endParaRPr lang="nl-BE" dirty="0" smtClean="0"/>
          </a:p>
          <a:p>
            <a:r>
              <a:rPr lang="nl-BE" dirty="0" smtClean="0"/>
              <a:t>Mission Statement</a:t>
            </a:r>
          </a:p>
          <a:p>
            <a:r>
              <a:rPr lang="nl-BE" dirty="0" err="1" smtClean="0"/>
              <a:t>Historique</a:t>
            </a:r>
            <a:r>
              <a:rPr lang="nl-BE" dirty="0" smtClean="0"/>
              <a:t> des procédures</a:t>
            </a:r>
            <a:endParaRPr lang="nl-BE" dirty="0"/>
          </a:p>
          <a:p>
            <a:r>
              <a:rPr lang="nl-BE" dirty="0" err="1" smtClean="0"/>
              <a:t>Organisation</a:t>
            </a:r>
            <a:r>
              <a:rPr lang="nl-BE" dirty="0" smtClean="0"/>
              <a:t> interne et clusters</a:t>
            </a:r>
            <a:endParaRPr lang="nl-BE" dirty="0"/>
          </a:p>
        </p:txBody>
      </p:sp>
      <p:sp>
        <p:nvSpPr>
          <p:cNvPr id="9" name="Title 8"/>
          <p:cNvSpPr>
            <a:spLocks noGrp="1"/>
          </p:cNvSpPr>
          <p:nvPr>
            <p:ph type="title"/>
          </p:nvPr>
        </p:nvSpPr>
        <p:spPr/>
        <p:txBody>
          <a:bodyPr>
            <a:normAutofit/>
          </a:bodyPr>
          <a:lstStyle/>
          <a:p>
            <a:r>
              <a:rPr lang="nl-BE" dirty="0" smtClean="0"/>
              <a:t>FEB/VBO </a:t>
            </a:r>
            <a:r>
              <a:rPr lang="nl-BE" dirty="0" err="1"/>
              <a:t>Task</a:t>
            </a:r>
            <a:r>
              <a:rPr lang="nl-BE" dirty="0"/>
              <a:t> </a:t>
            </a:r>
            <a:r>
              <a:rPr lang="nl-BE" dirty="0" smtClean="0"/>
              <a:t>Force</a:t>
            </a:r>
            <a:endParaRPr lang="nl-BE" dirty="0"/>
          </a:p>
        </p:txBody>
      </p:sp>
      <p:sp>
        <p:nvSpPr>
          <p:cNvPr id="4" name="Slide Number Placeholder 3"/>
          <p:cNvSpPr>
            <a:spLocks noGrp="1"/>
          </p:cNvSpPr>
          <p:nvPr>
            <p:ph type="sldNum" sz="quarter" idx="4294967295"/>
          </p:nvPr>
        </p:nvSpPr>
        <p:spPr>
          <a:xfrm>
            <a:off x="7086600" y="6488113"/>
            <a:ext cx="2057400" cy="365125"/>
          </a:xfrm>
        </p:spPr>
        <p:txBody>
          <a:bodyPr/>
          <a:lstStyle/>
          <a:p>
            <a:fld id="{C8BEDB0D-1697-4456-9E9C-B66E5885EC4A}" type="slidenum">
              <a:rPr lang="nl-BE" smtClean="0"/>
              <a:t>3</a:t>
            </a:fld>
            <a:endParaRPr lang="nl-BE" dirty="0"/>
          </a:p>
        </p:txBody>
      </p:sp>
    </p:spTree>
    <p:extLst>
      <p:ext uri="{BB962C8B-B14F-4D97-AF65-F5344CB8AC3E}">
        <p14:creationId xmlns:p14="http://schemas.microsoft.com/office/powerpoint/2010/main" val="143977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fr-FR" sz="2400" b="1" dirty="0"/>
              <a:t>La crise des réfugiés </a:t>
            </a:r>
            <a:r>
              <a:rPr lang="fr-FR" sz="2400" dirty="0"/>
              <a:t>à laquelle toute l'Europe est confrontée depuis </a:t>
            </a:r>
            <a:r>
              <a:rPr lang="fr-FR" sz="2400" dirty="0" smtClean="0"/>
              <a:t>l’année passée représente </a:t>
            </a:r>
            <a:r>
              <a:rPr lang="fr-FR" sz="2400" b="1" dirty="0"/>
              <a:t>un défi </a:t>
            </a:r>
            <a:r>
              <a:rPr lang="fr-FR" sz="2400" b="1" dirty="0" smtClean="0"/>
              <a:t>important </a:t>
            </a:r>
            <a:r>
              <a:rPr lang="fr-FR" sz="2400" dirty="0" smtClean="0"/>
              <a:t>pour </a:t>
            </a:r>
            <a:r>
              <a:rPr lang="fr-FR" sz="2400" dirty="0"/>
              <a:t>les autorités de notre pays, </a:t>
            </a:r>
            <a:r>
              <a:rPr lang="fr-FR" sz="2400" dirty="0" smtClean="0"/>
              <a:t>et  </a:t>
            </a:r>
            <a:r>
              <a:rPr lang="fr-FR" sz="2400" dirty="0"/>
              <a:t>pour tous ceux qui ont un rôle actif dans notre société. </a:t>
            </a:r>
            <a:endParaRPr lang="fr-FR" sz="2400" dirty="0" smtClean="0"/>
          </a:p>
          <a:p>
            <a:r>
              <a:rPr lang="fr-FR" sz="2400" dirty="0" smtClean="0"/>
              <a:t>La </a:t>
            </a:r>
            <a:r>
              <a:rPr lang="fr-FR" sz="2400" b="1" dirty="0"/>
              <a:t>FEB</a:t>
            </a:r>
            <a:r>
              <a:rPr lang="fr-FR" sz="2400" dirty="0"/>
              <a:t> en partenariat avec ses </a:t>
            </a:r>
            <a:r>
              <a:rPr lang="fr-FR" sz="2400" b="1" dirty="0"/>
              <a:t>fédérations sectorielles </a:t>
            </a:r>
            <a:r>
              <a:rPr lang="fr-FR" sz="2400" dirty="0"/>
              <a:t>a décidé de coordonner une </a:t>
            </a:r>
            <a:r>
              <a:rPr lang="fr-FR" sz="2400" b="1" dirty="0"/>
              <a:t>TASK FORCE CRISE DES RÉFUGIÉS </a:t>
            </a:r>
            <a:r>
              <a:rPr lang="fr-FR" sz="2400" dirty="0"/>
              <a:t>réunissant fédérations sectorielles membres, organisations d'employeurs et experts venant du monde associatif et des institutions publiques pour parvenir à un ensemble de mesures</a:t>
            </a:r>
            <a:r>
              <a:rPr lang="fr-FR" sz="2400" dirty="0" smtClean="0"/>
              <a:t>.</a:t>
            </a:r>
          </a:p>
          <a:p>
            <a:r>
              <a:rPr lang="fr-FR" sz="2400" dirty="0"/>
              <a:t>Ces mesures seront orientées en fonction </a:t>
            </a:r>
            <a:r>
              <a:rPr lang="fr-FR" sz="2400" b="1" dirty="0"/>
              <a:t>des besoins directes des organisations publiques, associations et ONG </a:t>
            </a:r>
            <a:r>
              <a:rPr lang="fr-FR" sz="2400" dirty="0"/>
              <a:t>actives sur le terrain et seront déployées sur </a:t>
            </a:r>
            <a:r>
              <a:rPr lang="fr-FR" sz="2400" b="1" dirty="0"/>
              <a:t>plusieurs axes</a:t>
            </a:r>
            <a:r>
              <a:rPr lang="fr-FR" sz="2400" dirty="0"/>
              <a:t>.</a:t>
            </a:r>
            <a:endParaRPr lang="nl-BE" sz="2400" dirty="0"/>
          </a:p>
        </p:txBody>
      </p:sp>
      <p:sp>
        <p:nvSpPr>
          <p:cNvPr id="4" name="Tijdelijke aanduiding voor dianummer 3"/>
          <p:cNvSpPr>
            <a:spLocks noGrp="1"/>
          </p:cNvSpPr>
          <p:nvPr>
            <p:ph type="sldNum" sz="quarter" idx="12"/>
          </p:nvPr>
        </p:nvSpPr>
        <p:spPr/>
        <p:txBody>
          <a:bodyPr/>
          <a:lstStyle/>
          <a:p>
            <a:fld id="{C8BEDB0D-1697-4456-9E9C-B66E5885EC4A}" type="slidenum">
              <a:rPr lang="nl-BE" smtClean="0"/>
              <a:t>4</a:t>
            </a:fld>
            <a:endParaRPr lang="nl-BE" dirty="0"/>
          </a:p>
        </p:txBody>
      </p:sp>
      <p:sp>
        <p:nvSpPr>
          <p:cNvPr id="2" name="Titel 1"/>
          <p:cNvSpPr>
            <a:spLocks noGrp="1"/>
          </p:cNvSpPr>
          <p:nvPr>
            <p:ph type="title"/>
          </p:nvPr>
        </p:nvSpPr>
        <p:spPr/>
        <p:txBody>
          <a:bodyPr/>
          <a:lstStyle/>
          <a:p>
            <a:r>
              <a:rPr lang="nl-BE" dirty="0" err="1" smtClean="0">
                <a:solidFill>
                  <a:schemeClr val="bg1"/>
                </a:solidFill>
              </a:rPr>
              <a:t>Contexte</a:t>
            </a:r>
            <a:endParaRPr lang="nl-BE" dirty="0">
              <a:solidFill>
                <a:schemeClr val="bg1"/>
              </a:solidFill>
            </a:endParaRPr>
          </a:p>
        </p:txBody>
      </p:sp>
      <p:sp>
        <p:nvSpPr>
          <p:cNvPr id="5" name="TextBox 19"/>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1. FEB/VBO </a:t>
            </a:r>
            <a:r>
              <a:rPr lang="nl-BE" b="1" dirty="0" err="1">
                <a:solidFill>
                  <a:schemeClr val="bg1"/>
                </a:solidFill>
              </a:rPr>
              <a:t>Task</a:t>
            </a:r>
            <a:r>
              <a:rPr lang="nl-BE" b="1" dirty="0">
                <a:solidFill>
                  <a:schemeClr val="bg1"/>
                </a:solidFill>
              </a:rPr>
              <a:t> Force</a:t>
            </a:r>
          </a:p>
        </p:txBody>
      </p:sp>
    </p:spTree>
    <p:extLst>
      <p:ext uri="{BB962C8B-B14F-4D97-AF65-F5344CB8AC3E}">
        <p14:creationId xmlns:p14="http://schemas.microsoft.com/office/powerpoint/2010/main" val="50302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fr-FR" dirty="0" smtClean="0"/>
              <a:t>La </a:t>
            </a:r>
            <a:r>
              <a:rPr lang="fr-FR" dirty="0" err="1"/>
              <a:t>task</a:t>
            </a:r>
            <a:r>
              <a:rPr lang="fr-FR" dirty="0"/>
              <a:t> force a opté pour une contribution du monde des entreprises qui soit ‘faisable’, ‘utile’ et ‘légale’ en vue de résoudre cette situation de </a:t>
            </a:r>
            <a:r>
              <a:rPr lang="fr-FR" dirty="0" smtClean="0"/>
              <a:t>crise.</a:t>
            </a:r>
          </a:p>
          <a:p>
            <a:r>
              <a:rPr lang="fr-FR" dirty="0" smtClean="0"/>
              <a:t>Quelques objectifs:</a:t>
            </a:r>
          </a:p>
          <a:p>
            <a:pPr lvl="1"/>
            <a:r>
              <a:rPr lang="fr-FR" dirty="0" smtClean="0"/>
              <a:t>Faciliter </a:t>
            </a:r>
            <a:r>
              <a:rPr lang="fr-FR" dirty="0"/>
              <a:t>l’intégration des individus arrivant sur notre territoire dans notre </a:t>
            </a:r>
            <a:r>
              <a:rPr lang="fr-FR" dirty="0" smtClean="0"/>
              <a:t>société et dans </a:t>
            </a:r>
            <a:r>
              <a:rPr lang="fr-FR" dirty="0"/>
              <a:t>le monde </a:t>
            </a:r>
            <a:r>
              <a:rPr lang="fr-FR" dirty="0" smtClean="0"/>
              <a:t>économique.</a:t>
            </a:r>
          </a:p>
          <a:p>
            <a:pPr lvl="1"/>
            <a:r>
              <a:rPr lang="fr-FR" dirty="0" smtClean="0"/>
              <a:t>Contribuer </a:t>
            </a:r>
            <a:r>
              <a:rPr lang="fr-FR" dirty="0"/>
              <a:t>à </a:t>
            </a:r>
            <a:r>
              <a:rPr lang="fr-FR" dirty="0" smtClean="0"/>
              <a:t>des solutions pour les </a:t>
            </a:r>
            <a:r>
              <a:rPr lang="fr-FR" dirty="0"/>
              <a:t>défis tels que </a:t>
            </a:r>
            <a:r>
              <a:rPr lang="fr-FR" dirty="0" smtClean="0"/>
              <a:t>l’enseignement </a:t>
            </a:r>
            <a:r>
              <a:rPr lang="fr-FR" dirty="0"/>
              <a:t>et la formation, l’emploi, le besoin d’espace et de matériel, le financement, l’accompagnement, </a:t>
            </a:r>
            <a:r>
              <a:rPr lang="fr-FR" dirty="0" smtClean="0"/>
              <a:t>et la </a:t>
            </a:r>
            <a:r>
              <a:rPr lang="fr-FR" dirty="0"/>
              <a:t>coordination.</a:t>
            </a:r>
            <a:endParaRPr lang="fr-FR" dirty="0" smtClean="0"/>
          </a:p>
          <a:p>
            <a:pPr lvl="1"/>
            <a:r>
              <a:rPr lang="fr-FR" dirty="0" smtClean="0"/>
              <a:t>Efforts coordonnés sur une perspective de longue durée.</a:t>
            </a:r>
            <a:endParaRPr lang="nl-BE" dirty="0"/>
          </a:p>
        </p:txBody>
      </p:sp>
      <p:sp>
        <p:nvSpPr>
          <p:cNvPr id="4" name="Tijdelijke aanduiding voor dianummer 3"/>
          <p:cNvSpPr>
            <a:spLocks noGrp="1"/>
          </p:cNvSpPr>
          <p:nvPr>
            <p:ph type="sldNum" sz="quarter" idx="12"/>
          </p:nvPr>
        </p:nvSpPr>
        <p:spPr/>
        <p:txBody>
          <a:bodyPr/>
          <a:lstStyle/>
          <a:p>
            <a:fld id="{C8BEDB0D-1697-4456-9E9C-B66E5885EC4A}" type="slidenum">
              <a:rPr lang="nl-BE" smtClean="0"/>
              <a:t>5</a:t>
            </a:fld>
            <a:endParaRPr lang="nl-BE" dirty="0"/>
          </a:p>
        </p:txBody>
      </p:sp>
      <p:sp>
        <p:nvSpPr>
          <p:cNvPr id="2" name="Titel 1"/>
          <p:cNvSpPr>
            <a:spLocks noGrp="1"/>
          </p:cNvSpPr>
          <p:nvPr>
            <p:ph type="title"/>
          </p:nvPr>
        </p:nvSpPr>
        <p:spPr/>
        <p:txBody>
          <a:bodyPr/>
          <a:lstStyle/>
          <a:p>
            <a:r>
              <a:rPr lang="nl-BE" dirty="0" smtClean="0">
                <a:solidFill>
                  <a:schemeClr val="bg1"/>
                </a:solidFill>
              </a:rPr>
              <a:t>Mission statement</a:t>
            </a:r>
            <a:endParaRPr lang="nl-BE" dirty="0">
              <a:solidFill>
                <a:schemeClr val="bg1"/>
              </a:solidFill>
            </a:endParaRPr>
          </a:p>
        </p:txBody>
      </p:sp>
      <p:sp>
        <p:nvSpPr>
          <p:cNvPr id="5" name="TextBox 19"/>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1. FEB/VBO </a:t>
            </a:r>
            <a:r>
              <a:rPr lang="nl-BE" b="1" dirty="0" err="1">
                <a:solidFill>
                  <a:schemeClr val="bg1"/>
                </a:solidFill>
              </a:rPr>
              <a:t>Task</a:t>
            </a:r>
            <a:r>
              <a:rPr lang="nl-BE" b="1" dirty="0">
                <a:solidFill>
                  <a:schemeClr val="bg1"/>
                </a:solidFill>
              </a:rPr>
              <a:t> Force</a:t>
            </a:r>
          </a:p>
        </p:txBody>
      </p:sp>
    </p:spTree>
    <p:extLst>
      <p:ext uri="{BB962C8B-B14F-4D97-AF65-F5344CB8AC3E}">
        <p14:creationId xmlns:p14="http://schemas.microsoft.com/office/powerpoint/2010/main" val="406455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BEDB0D-1697-4456-9E9C-B66E5885EC4A}" type="slidenum">
              <a:rPr lang="nl-BE" smtClean="0"/>
              <a:t>6</a:t>
            </a:fld>
            <a:endParaRPr lang="nl-BE" dirty="0"/>
          </a:p>
        </p:txBody>
      </p:sp>
      <p:sp>
        <p:nvSpPr>
          <p:cNvPr id="5" name="Title 1"/>
          <p:cNvSpPr>
            <a:spLocks noGrp="1"/>
          </p:cNvSpPr>
          <p:nvPr>
            <p:ph type="title"/>
          </p:nvPr>
        </p:nvSpPr>
        <p:spPr/>
        <p:txBody>
          <a:bodyPr>
            <a:normAutofit fontScale="90000"/>
          </a:bodyPr>
          <a:lstStyle/>
          <a:p>
            <a:r>
              <a:rPr lang="nl-BE" dirty="0" smtClean="0">
                <a:solidFill>
                  <a:schemeClr val="bg1"/>
                </a:solidFill>
              </a:rPr>
              <a:t>Historiek</a:t>
            </a:r>
            <a:br>
              <a:rPr lang="nl-BE" dirty="0" smtClean="0">
                <a:solidFill>
                  <a:schemeClr val="bg1"/>
                </a:solidFill>
              </a:rPr>
            </a:br>
            <a:r>
              <a:rPr lang="nl-BE" dirty="0" err="1" smtClean="0">
                <a:solidFill>
                  <a:schemeClr val="bg1"/>
                </a:solidFill>
              </a:rPr>
              <a:t>Historique</a:t>
            </a:r>
            <a:r>
              <a:rPr lang="nl-BE" sz="3200" dirty="0" smtClean="0">
                <a:solidFill>
                  <a:schemeClr val="bg1"/>
                </a:solidFill>
              </a:rPr>
              <a:t/>
            </a:r>
            <a:br>
              <a:rPr lang="nl-BE" sz="3200" dirty="0" smtClean="0">
                <a:solidFill>
                  <a:schemeClr val="bg1"/>
                </a:solidFill>
              </a:rPr>
            </a:br>
            <a:endParaRPr lang="nl-BE" sz="2400" dirty="0">
              <a:solidFill>
                <a:schemeClr val="bg1"/>
              </a:solidFill>
            </a:endParaRPr>
          </a:p>
        </p:txBody>
      </p:sp>
      <p:graphicFrame>
        <p:nvGraphicFramePr>
          <p:cNvPr id="8" name="Diagram 7"/>
          <p:cNvGraphicFramePr/>
          <p:nvPr>
            <p:extLst>
              <p:ext uri="{D42A27DB-BD31-4B8C-83A1-F6EECF244321}">
                <p14:modId xmlns:p14="http://schemas.microsoft.com/office/powerpoint/2010/main" val="3570035047"/>
              </p:ext>
            </p:extLst>
          </p:nvPr>
        </p:nvGraphicFramePr>
        <p:xfrm>
          <a:off x="392172" y="2364857"/>
          <a:ext cx="3966468" cy="4127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extLst>
              <p:ext uri="{D42A27DB-BD31-4B8C-83A1-F6EECF244321}">
                <p14:modId xmlns:p14="http://schemas.microsoft.com/office/powerpoint/2010/main" val="3149923155"/>
              </p:ext>
            </p:extLst>
          </p:nvPr>
        </p:nvGraphicFramePr>
        <p:xfrm>
          <a:off x="4856505" y="2361171"/>
          <a:ext cx="3966468" cy="41273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4" descr="VBO - Verbond van Belgische Ondernemingen"/>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089400" y="3104113"/>
            <a:ext cx="950477" cy="4519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036329" y="4597191"/>
            <a:ext cx="1003550" cy="586447"/>
            <a:chOff x="6575658" y="3301760"/>
            <a:chExt cx="1732717" cy="1012553"/>
          </a:xfrm>
          <a:solidFill>
            <a:schemeClr val="bg1"/>
          </a:solidFill>
        </p:grpSpPr>
        <p:pic>
          <p:nvPicPr>
            <p:cNvPr id="12" name="Picture 2" descr="Home"/>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575658" y="3394612"/>
              <a:ext cx="807405" cy="234148"/>
            </a:xfrm>
            <a:prstGeom prst="rect">
              <a:avLst/>
            </a:prstGeom>
            <a:grpFill/>
            <a:extLst/>
          </p:spPr>
        </p:pic>
        <p:pic>
          <p:nvPicPr>
            <p:cNvPr id="14" name="Picture 13"/>
            <p:cNvPicPr>
              <a:picLocks noChangeAspect="1"/>
            </p:cNvPicPr>
            <p:nvPr/>
          </p:nvPicPr>
          <p:blipFill>
            <a:blip r:embed="rId15"/>
            <a:stretch>
              <a:fillRect/>
            </a:stretch>
          </p:blipFill>
          <p:spPr>
            <a:xfrm>
              <a:off x="6575658" y="4041057"/>
              <a:ext cx="1150552" cy="273256"/>
            </a:xfrm>
            <a:prstGeom prst="rect">
              <a:avLst/>
            </a:prstGeom>
            <a:grpFill/>
          </p:spPr>
        </p:pic>
        <p:pic>
          <p:nvPicPr>
            <p:cNvPr id="15" name="Picture 14"/>
            <p:cNvPicPr>
              <a:picLocks noChangeAspect="1"/>
            </p:cNvPicPr>
            <p:nvPr/>
          </p:nvPicPr>
          <p:blipFill>
            <a:blip r:embed="rId16"/>
            <a:stretch>
              <a:fillRect/>
            </a:stretch>
          </p:blipFill>
          <p:spPr>
            <a:xfrm>
              <a:off x="7751264" y="3997336"/>
              <a:ext cx="557111" cy="316977"/>
            </a:xfrm>
            <a:prstGeom prst="rect">
              <a:avLst/>
            </a:prstGeom>
            <a:grpFill/>
          </p:spPr>
        </p:pic>
        <p:pic>
          <p:nvPicPr>
            <p:cNvPr id="16" name="Picture 6" descr="Agoria - Federatie van de technologische industrie"/>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6712607" y="3637152"/>
              <a:ext cx="682582" cy="318539"/>
            </a:xfrm>
            <a:prstGeom prst="rect">
              <a:avLst/>
            </a:prstGeom>
            <a:grpFill/>
            <a:extLst/>
          </p:spPr>
        </p:pic>
        <p:pic>
          <p:nvPicPr>
            <p:cNvPr id="17" name="Picture 8" descr="Federgon"/>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7505007" y="3301760"/>
              <a:ext cx="803368" cy="419851"/>
            </a:xfrm>
            <a:prstGeom prst="rect">
              <a:avLst/>
            </a:prstGeom>
            <a:grpFill/>
            <a:extLst/>
          </p:spPr>
        </p:pic>
        <p:pic>
          <p:nvPicPr>
            <p:cNvPr id="18" name="Picture 10" descr="Comeos logo"/>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7645714" y="3716145"/>
              <a:ext cx="662661" cy="225689"/>
            </a:xfrm>
            <a:prstGeom prst="rect">
              <a:avLst/>
            </a:prstGeom>
            <a:grpFill/>
            <a:extLst/>
          </p:spPr>
        </p:pic>
      </p:grpSp>
      <p:sp>
        <p:nvSpPr>
          <p:cNvPr id="20" name="TextBox 19"/>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1. FEB/VBO </a:t>
            </a:r>
            <a:r>
              <a:rPr lang="nl-BE" b="1" dirty="0" err="1">
                <a:solidFill>
                  <a:schemeClr val="bg1"/>
                </a:solidFill>
              </a:rPr>
              <a:t>Task</a:t>
            </a:r>
            <a:r>
              <a:rPr lang="nl-BE" b="1" dirty="0">
                <a:solidFill>
                  <a:schemeClr val="bg1"/>
                </a:solidFill>
              </a:rPr>
              <a:t> Force</a:t>
            </a:r>
          </a:p>
        </p:txBody>
      </p:sp>
    </p:spTree>
    <p:extLst>
      <p:ext uri="{BB962C8B-B14F-4D97-AF65-F5344CB8AC3E}">
        <p14:creationId xmlns:p14="http://schemas.microsoft.com/office/powerpoint/2010/main" val="34207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BEDB0D-1697-4456-9E9C-B66E5885EC4A}" type="slidenum">
              <a:rPr lang="nl-BE" smtClean="0"/>
              <a:t>7</a:t>
            </a:fld>
            <a:endParaRPr lang="nl-BE" dirty="0"/>
          </a:p>
        </p:txBody>
      </p:sp>
      <p:sp>
        <p:nvSpPr>
          <p:cNvPr id="5" name="Title 1"/>
          <p:cNvSpPr>
            <a:spLocks noGrp="1"/>
          </p:cNvSpPr>
          <p:nvPr>
            <p:ph type="title"/>
          </p:nvPr>
        </p:nvSpPr>
        <p:spPr/>
        <p:txBody>
          <a:bodyPr/>
          <a:lstStyle/>
          <a:p>
            <a:r>
              <a:rPr lang="nl-BE">
                <a:solidFill>
                  <a:schemeClr val="bg1"/>
                </a:solidFill>
              </a:rPr>
              <a:t>C</a:t>
            </a:r>
            <a:r>
              <a:rPr lang="nl-BE" smtClean="0">
                <a:solidFill>
                  <a:schemeClr val="bg1"/>
                </a:solidFill>
              </a:rPr>
              <a:t>lusters</a:t>
            </a:r>
            <a:r>
              <a:rPr lang="nl-BE" sz="3200" dirty="0">
                <a:solidFill>
                  <a:schemeClr val="bg1"/>
                </a:solidFill>
              </a:rPr>
              <a:t/>
            </a:r>
            <a:br>
              <a:rPr lang="nl-BE" sz="3200" dirty="0">
                <a:solidFill>
                  <a:schemeClr val="bg1"/>
                </a:solidFill>
              </a:rPr>
            </a:br>
            <a:endParaRPr lang="nl-BE" sz="2400" dirty="0">
              <a:solidFill>
                <a:schemeClr val="bg1"/>
              </a:solidFill>
            </a:endParaRPr>
          </a:p>
        </p:txBody>
      </p:sp>
      <p:sp>
        <p:nvSpPr>
          <p:cNvPr id="3" name="Rounded Rectangle 2"/>
          <p:cNvSpPr/>
          <p:nvPr/>
        </p:nvSpPr>
        <p:spPr>
          <a:xfrm>
            <a:off x="2672852" y="3859134"/>
            <a:ext cx="2916000" cy="134445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600" b="1" dirty="0" smtClean="0">
                <a:solidFill>
                  <a:sysClr val="window" lastClr="FFFFFF"/>
                </a:solidFill>
                <a:latin typeface="Arial"/>
              </a:rPr>
              <a:t>Financiële </a:t>
            </a:r>
            <a:r>
              <a:rPr lang="nl-BE" sz="1600" b="1" dirty="0">
                <a:solidFill>
                  <a:sysClr val="window" lastClr="FFFFFF"/>
                </a:solidFill>
                <a:latin typeface="Arial"/>
              </a:rPr>
              <a:t>en materiële steun</a:t>
            </a:r>
            <a:br>
              <a:rPr lang="nl-BE" sz="1600" b="1" dirty="0">
                <a:solidFill>
                  <a:sysClr val="window" lastClr="FFFFFF"/>
                </a:solidFill>
                <a:latin typeface="Arial"/>
              </a:rPr>
            </a:br>
            <a:r>
              <a:rPr lang="nl-BE" sz="1600" b="1" dirty="0" smtClean="0">
                <a:solidFill>
                  <a:sysClr val="window" lastClr="FFFFFF"/>
                </a:solidFill>
                <a:latin typeface="Arial"/>
              </a:rPr>
              <a:t>Soutien financier et matériel</a:t>
            </a:r>
            <a:endParaRPr lang="nl-BE" sz="1600" b="1" dirty="0">
              <a:solidFill>
                <a:sysClr val="window" lastClr="FFFFFF"/>
              </a:solidFill>
              <a:latin typeface="Arial"/>
            </a:endParaRPr>
          </a:p>
        </p:txBody>
      </p:sp>
      <p:sp>
        <p:nvSpPr>
          <p:cNvPr id="25" name="Rounded Rectangle 24"/>
          <p:cNvSpPr/>
          <p:nvPr/>
        </p:nvSpPr>
        <p:spPr>
          <a:xfrm>
            <a:off x="2672852" y="5388428"/>
            <a:ext cx="2916000" cy="11811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1400" b="1" i="1" dirty="0" smtClean="0">
                <a:solidFill>
                  <a:sysClr val="window" lastClr="FFFFFF"/>
                </a:solidFill>
                <a:latin typeface="Arial"/>
              </a:rPr>
              <a:t>Services</a:t>
            </a:r>
            <a:r>
              <a:rPr lang="nl-BE" sz="1400" b="1" i="1" dirty="0">
                <a:solidFill>
                  <a:sysClr val="window" lastClr="FFFFFF"/>
                </a:solidFill>
                <a:latin typeface="Arial"/>
              </a:rPr>
              <a:t>, </a:t>
            </a:r>
            <a:r>
              <a:rPr lang="nl-BE" sz="1400" b="1" i="1" dirty="0" err="1">
                <a:solidFill>
                  <a:sysClr val="window" lastClr="FFFFFF"/>
                </a:solidFill>
                <a:latin typeface="Arial"/>
              </a:rPr>
              <a:t>conseils</a:t>
            </a:r>
            <a:r>
              <a:rPr lang="nl-BE" sz="1400" b="1" i="1" dirty="0">
                <a:solidFill>
                  <a:sysClr val="window" lastClr="FFFFFF"/>
                </a:solidFill>
                <a:latin typeface="Arial"/>
              </a:rPr>
              <a:t> et </a:t>
            </a:r>
            <a:r>
              <a:rPr lang="nl-BE" sz="1400" b="1" i="1" dirty="0" err="1" smtClean="0">
                <a:solidFill>
                  <a:sysClr val="window" lastClr="FFFFFF"/>
                </a:solidFill>
                <a:latin typeface="Arial"/>
              </a:rPr>
              <a:t>orientation</a:t>
            </a:r>
            <a:r>
              <a:rPr lang="nl-BE" sz="1400" b="1" i="1" dirty="0" smtClean="0">
                <a:solidFill>
                  <a:sysClr val="window" lastClr="FFFFFF"/>
                </a:solidFill>
                <a:latin typeface="Arial"/>
              </a:rPr>
              <a:t/>
            </a:r>
            <a:br>
              <a:rPr lang="nl-BE" sz="1400" b="1" i="1" dirty="0" smtClean="0">
                <a:solidFill>
                  <a:sysClr val="window" lastClr="FFFFFF"/>
                </a:solidFill>
                <a:latin typeface="Arial"/>
              </a:rPr>
            </a:br>
            <a:r>
              <a:rPr lang="nl-BE" sz="1400" b="1" i="1" dirty="0" smtClean="0">
                <a:solidFill>
                  <a:sysClr val="window" lastClr="FFFFFF"/>
                </a:solidFill>
                <a:latin typeface="Arial"/>
              </a:rPr>
              <a:t>Diensten</a:t>
            </a:r>
            <a:r>
              <a:rPr lang="nl-BE" sz="1400" b="1" i="1" dirty="0">
                <a:solidFill>
                  <a:sysClr val="window" lastClr="FFFFFF"/>
                </a:solidFill>
                <a:latin typeface="Arial"/>
              </a:rPr>
              <a:t>, advies en begeleiding</a:t>
            </a:r>
          </a:p>
        </p:txBody>
      </p:sp>
      <p:sp>
        <p:nvSpPr>
          <p:cNvPr id="26" name="Rounded Rectangle 25"/>
          <p:cNvSpPr/>
          <p:nvPr/>
        </p:nvSpPr>
        <p:spPr>
          <a:xfrm>
            <a:off x="156302" y="2241068"/>
            <a:ext cx="2388053" cy="4328532"/>
          </a:xfrm>
          <a:prstGeom prst="roundRect">
            <a:avLst/>
          </a:prstGeom>
          <a:solidFill>
            <a:schemeClr val="tx1">
              <a:lumMod val="50000"/>
              <a:lumOff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1600" b="1" dirty="0" smtClean="0">
                <a:solidFill>
                  <a:sysClr val="window" lastClr="FFFFFF"/>
                </a:solidFill>
                <a:latin typeface="Arial"/>
              </a:rPr>
              <a:t>Vision</a:t>
            </a:r>
            <a:r>
              <a:rPr lang="fr-FR" sz="1600" b="1" dirty="0">
                <a:solidFill>
                  <a:sysClr val="window" lastClr="FFFFFF"/>
                </a:solidFill>
                <a:latin typeface="Arial"/>
              </a:rPr>
              <a:t>, consultation et coordination, et sensibilisation</a:t>
            </a:r>
          </a:p>
          <a:p>
            <a:pPr marL="268288" indent="-268288" algn="ctr">
              <a:buFont typeface="+mj-lt"/>
              <a:buAutoNum type="arabicPeriod" startAt="5"/>
            </a:pPr>
            <a:endParaRPr lang="fr-FR" sz="1600" b="1" dirty="0">
              <a:solidFill>
                <a:sysClr val="window" lastClr="FFFFFF"/>
              </a:solidFill>
              <a:latin typeface="Arial"/>
            </a:endParaRPr>
          </a:p>
          <a:p>
            <a:pPr algn="ctr"/>
            <a:r>
              <a:rPr lang="fr-FR" sz="1600" b="1" dirty="0" err="1">
                <a:solidFill>
                  <a:sysClr val="window" lastClr="FFFFFF"/>
                </a:solidFill>
                <a:latin typeface="Arial"/>
              </a:rPr>
              <a:t>Beleidsvisie</a:t>
            </a:r>
            <a:r>
              <a:rPr lang="fr-FR" sz="1600" b="1" dirty="0">
                <a:solidFill>
                  <a:sysClr val="window" lastClr="FFFFFF"/>
                </a:solidFill>
                <a:latin typeface="Arial"/>
              </a:rPr>
              <a:t>, </a:t>
            </a:r>
            <a:r>
              <a:rPr lang="fr-FR" sz="1600" b="1" dirty="0" err="1">
                <a:solidFill>
                  <a:sysClr val="window" lastClr="FFFFFF"/>
                </a:solidFill>
                <a:latin typeface="Arial"/>
              </a:rPr>
              <a:t>overleg</a:t>
            </a:r>
            <a:r>
              <a:rPr lang="fr-FR" sz="1600" b="1" dirty="0">
                <a:solidFill>
                  <a:sysClr val="window" lastClr="FFFFFF"/>
                </a:solidFill>
                <a:latin typeface="Arial"/>
              </a:rPr>
              <a:t> en </a:t>
            </a:r>
            <a:r>
              <a:rPr lang="fr-FR" sz="1600" b="1" dirty="0" err="1">
                <a:solidFill>
                  <a:sysClr val="window" lastClr="FFFFFF"/>
                </a:solidFill>
                <a:latin typeface="Arial"/>
              </a:rPr>
              <a:t>coördinatie</a:t>
            </a:r>
            <a:r>
              <a:rPr lang="fr-FR" sz="1600" b="1" dirty="0">
                <a:solidFill>
                  <a:sysClr val="window" lastClr="FFFFFF"/>
                </a:solidFill>
                <a:latin typeface="Arial"/>
              </a:rPr>
              <a:t>, en </a:t>
            </a:r>
            <a:r>
              <a:rPr lang="fr-FR" sz="1600" b="1" dirty="0" err="1">
                <a:solidFill>
                  <a:sysClr val="window" lastClr="FFFFFF"/>
                </a:solidFill>
                <a:latin typeface="Arial"/>
              </a:rPr>
              <a:t>sensibilisering</a:t>
            </a:r>
            <a:endParaRPr lang="fr-FR" sz="1600" b="1" dirty="0">
              <a:solidFill>
                <a:sysClr val="window" lastClr="FFFFFF"/>
              </a:solidFill>
              <a:latin typeface="Arial"/>
            </a:endParaRPr>
          </a:p>
        </p:txBody>
      </p:sp>
      <p:grpSp>
        <p:nvGrpSpPr>
          <p:cNvPr id="6" name="Group 5"/>
          <p:cNvGrpSpPr/>
          <p:nvPr/>
        </p:nvGrpSpPr>
        <p:grpSpPr>
          <a:xfrm>
            <a:off x="2672852" y="2241068"/>
            <a:ext cx="4861550" cy="1433229"/>
            <a:chOff x="450669" y="4710178"/>
            <a:chExt cx="4861550" cy="1807696"/>
          </a:xfrm>
        </p:grpSpPr>
        <p:sp>
          <p:nvSpPr>
            <p:cNvPr id="24" name="Rounded Rectangle 23"/>
            <p:cNvSpPr/>
            <p:nvPr/>
          </p:nvSpPr>
          <p:spPr>
            <a:xfrm>
              <a:off x="450669" y="4710178"/>
              <a:ext cx="2349817" cy="18076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tabLst>
                  <a:tab pos="1612900" algn="l"/>
                  <a:tab pos="2422525" algn="l"/>
                </a:tabLst>
              </a:pPr>
              <a:r>
                <a:rPr lang="nl-BE" sz="1600" b="1" dirty="0" smtClean="0">
                  <a:solidFill>
                    <a:sysClr val="window" lastClr="FFFFFF"/>
                  </a:solidFill>
                  <a:latin typeface="Arial"/>
                </a:rPr>
                <a:t>Tewerkstelling</a:t>
              </a:r>
              <a:br>
                <a:rPr lang="nl-BE" sz="1600" b="1" dirty="0" smtClean="0">
                  <a:solidFill>
                    <a:sysClr val="window" lastClr="FFFFFF"/>
                  </a:solidFill>
                  <a:latin typeface="Arial"/>
                </a:rPr>
              </a:br>
              <a:r>
                <a:rPr lang="nl-BE" sz="1600" b="1" dirty="0" err="1" smtClean="0">
                  <a:solidFill>
                    <a:sysClr val="window" lastClr="FFFFFF"/>
                  </a:solidFill>
                  <a:latin typeface="Arial"/>
                </a:rPr>
                <a:t>Emploi</a:t>
              </a:r>
              <a:endParaRPr lang="nl-BE" sz="1600" b="1" dirty="0">
                <a:solidFill>
                  <a:sysClr val="window" lastClr="FFFFFF"/>
                </a:solidFill>
                <a:latin typeface="Arial"/>
              </a:endParaRPr>
            </a:p>
          </p:txBody>
        </p:sp>
        <p:sp>
          <p:nvSpPr>
            <p:cNvPr id="23" name="Rounded Rectangle 22"/>
            <p:cNvSpPr/>
            <p:nvPr/>
          </p:nvSpPr>
          <p:spPr>
            <a:xfrm>
              <a:off x="2396219" y="4710178"/>
              <a:ext cx="2916000" cy="18076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600" b="1" dirty="0" err="1" smtClean="0">
                  <a:solidFill>
                    <a:sysClr val="window" lastClr="FFFFFF"/>
                  </a:solidFill>
                  <a:latin typeface="Arial"/>
                </a:rPr>
                <a:t>Enseignement</a:t>
              </a:r>
              <a:r>
                <a:rPr lang="nl-BE" sz="1600" b="1" dirty="0">
                  <a:solidFill>
                    <a:sysClr val="window" lastClr="FFFFFF"/>
                  </a:solidFill>
                  <a:latin typeface="Arial"/>
                </a:rPr>
                <a:t>, </a:t>
              </a:r>
              <a:r>
                <a:rPr lang="nl-BE" sz="1600" b="1" dirty="0" err="1">
                  <a:solidFill>
                    <a:sysClr val="window" lastClr="FFFFFF"/>
                  </a:solidFill>
                  <a:latin typeface="Arial"/>
                </a:rPr>
                <a:t>formation</a:t>
              </a:r>
              <a:r>
                <a:rPr lang="nl-BE" sz="1600" b="1" dirty="0">
                  <a:solidFill>
                    <a:sysClr val="window" lastClr="FFFFFF"/>
                  </a:solidFill>
                  <a:latin typeface="Arial"/>
                </a:rPr>
                <a:t> et </a:t>
              </a:r>
              <a:r>
                <a:rPr lang="nl-BE" sz="1600" b="1" dirty="0" err="1" smtClean="0">
                  <a:solidFill>
                    <a:sysClr val="window" lastClr="FFFFFF"/>
                  </a:solidFill>
                  <a:latin typeface="Arial"/>
                </a:rPr>
                <a:t>éducation</a:t>
              </a:r>
              <a:r>
                <a:rPr lang="nl-BE" sz="1600" b="1" dirty="0" smtClean="0">
                  <a:solidFill>
                    <a:sysClr val="window" lastClr="FFFFFF"/>
                  </a:solidFill>
                  <a:latin typeface="Arial"/>
                </a:rPr>
                <a:t/>
              </a:r>
              <a:br>
                <a:rPr lang="nl-BE" sz="1600" b="1" dirty="0" smtClean="0">
                  <a:solidFill>
                    <a:sysClr val="window" lastClr="FFFFFF"/>
                  </a:solidFill>
                  <a:latin typeface="Arial"/>
                </a:rPr>
              </a:br>
              <a:r>
                <a:rPr lang="nl-BE" sz="1600" b="1" dirty="0" smtClean="0">
                  <a:solidFill>
                    <a:sysClr val="window" lastClr="FFFFFF"/>
                  </a:solidFill>
                  <a:latin typeface="Arial"/>
                </a:rPr>
                <a:t>Onderwijs</a:t>
              </a:r>
              <a:r>
                <a:rPr lang="nl-BE" sz="1600" b="1" dirty="0">
                  <a:solidFill>
                    <a:sysClr val="window" lastClr="FFFFFF"/>
                  </a:solidFill>
                  <a:latin typeface="Arial"/>
                </a:rPr>
                <a:t>, opleiding en vorming</a:t>
              </a:r>
            </a:p>
          </p:txBody>
        </p:sp>
      </p:grpSp>
      <p:pic>
        <p:nvPicPr>
          <p:cNvPr id="27" name="Picture 4" descr="VBO - Verbond van Belgische Ondernemin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91" y="2441998"/>
            <a:ext cx="13620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Federg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34402" y="2267370"/>
            <a:ext cx="1418680" cy="57400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Agoria - Federatie van de technologische industri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52091" y="3004510"/>
            <a:ext cx="1388569" cy="64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om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88852" y="4715998"/>
            <a:ext cx="1613790" cy="46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1. FEB/VBO </a:t>
            </a:r>
            <a:r>
              <a:rPr lang="nl-BE" b="1" dirty="0" err="1">
                <a:solidFill>
                  <a:schemeClr val="bg1"/>
                </a:solidFill>
              </a:rPr>
              <a:t>Task</a:t>
            </a:r>
            <a:r>
              <a:rPr lang="nl-BE" b="1" dirty="0">
                <a:solidFill>
                  <a:schemeClr val="bg1"/>
                </a:solidFill>
              </a:rPr>
              <a:t> Force</a:t>
            </a:r>
          </a:p>
        </p:txBody>
      </p:sp>
    </p:spTree>
    <p:extLst>
      <p:ext uri="{BB962C8B-B14F-4D97-AF65-F5344CB8AC3E}">
        <p14:creationId xmlns:p14="http://schemas.microsoft.com/office/powerpoint/2010/main" val="293366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BEDB0D-1697-4456-9E9C-B66E5885EC4A}" type="slidenum">
              <a:rPr lang="nl-BE" smtClean="0"/>
              <a:t>8</a:t>
            </a:fld>
            <a:endParaRPr lang="nl-BE" dirty="0"/>
          </a:p>
        </p:txBody>
      </p:sp>
      <p:sp>
        <p:nvSpPr>
          <p:cNvPr id="5" name="Title 1"/>
          <p:cNvSpPr>
            <a:spLocks noGrp="1"/>
          </p:cNvSpPr>
          <p:nvPr>
            <p:ph type="title"/>
          </p:nvPr>
        </p:nvSpPr>
        <p:spPr/>
        <p:txBody>
          <a:bodyPr>
            <a:normAutofit fontScale="90000"/>
          </a:bodyPr>
          <a:lstStyle/>
          <a:p>
            <a:r>
              <a:rPr lang="nl-BE" dirty="0" smtClean="0">
                <a:solidFill>
                  <a:schemeClr val="bg1"/>
                </a:solidFill>
              </a:rPr>
              <a:t>Organisatie</a:t>
            </a:r>
            <a:br>
              <a:rPr lang="nl-BE" dirty="0" smtClean="0">
                <a:solidFill>
                  <a:schemeClr val="bg1"/>
                </a:solidFill>
              </a:rPr>
            </a:br>
            <a:r>
              <a:rPr lang="nl-BE" dirty="0" err="1" smtClean="0">
                <a:solidFill>
                  <a:schemeClr val="bg1"/>
                </a:solidFill>
              </a:rPr>
              <a:t>Organisation</a:t>
            </a:r>
            <a:r>
              <a:rPr lang="nl-BE" sz="3200" dirty="0">
                <a:solidFill>
                  <a:schemeClr val="bg1"/>
                </a:solidFill>
              </a:rPr>
              <a:t/>
            </a:r>
            <a:br>
              <a:rPr lang="nl-BE" sz="3200" dirty="0">
                <a:solidFill>
                  <a:schemeClr val="bg1"/>
                </a:solidFill>
              </a:rPr>
            </a:br>
            <a:endParaRPr lang="nl-BE" sz="2400" dirty="0">
              <a:solidFill>
                <a:schemeClr val="bg1"/>
              </a:solidFill>
            </a:endParaRPr>
          </a:p>
        </p:txBody>
      </p:sp>
      <p:grpSp>
        <p:nvGrpSpPr>
          <p:cNvPr id="32" name="Group 31"/>
          <p:cNvGrpSpPr/>
          <p:nvPr/>
        </p:nvGrpSpPr>
        <p:grpSpPr>
          <a:xfrm>
            <a:off x="457200" y="2194559"/>
            <a:ext cx="3400425" cy="4499856"/>
            <a:chOff x="457200" y="1400175"/>
            <a:chExt cx="3878947" cy="4942314"/>
          </a:xfrm>
        </p:grpSpPr>
        <p:sp>
          <p:nvSpPr>
            <p:cNvPr id="33" name="Rectangle 32"/>
            <p:cNvSpPr/>
            <p:nvPr/>
          </p:nvSpPr>
          <p:spPr>
            <a:xfrm>
              <a:off x="457200" y="1400175"/>
              <a:ext cx="3878947" cy="4942314"/>
            </a:xfrm>
            <a:prstGeom prst="rect">
              <a:avLst/>
            </a:prstGeom>
            <a:solidFill>
              <a:srgbClr val="30537D">
                <a:tint val="40000"/>
                <a:hueOff val="0"/>
                <a:satOff val="0"/>
                <a:lumOff val="0"/>
                <a:alphaOff val="0"/>
              </a:srgbClr>
            </a:solidFill>
            <a:ln>
              <a:noFill/>
            </a:ln>
            <a:effectLst/>
          </p:spPr>
          <p:txBody>
            <a:bodyPr spcFirstLastPara="0" vert="horz" wrap="square" lIns="106680" tIns="108000" rIns="106680" bIns="108000" numCol="1" spcCol="1270" anchor="t"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nl-BE" sz="2800" b="0" i="0" u="none" strike="noStrike" kern="0" cap="none" spc="0" normalizeH="0" baseline="0" noProof="0" dirty="0" smtClean="0">
                  <a:ln>
                    <a:noFill/>
                  </a:ln>
                  <a:solidFill>
                    <a:prstClr val="black">
                      <a:hueOff val="0"/>
                      <a:satOff val="0"/>
                      <a:lumOff val="0"/>
                      <a:alphaOff val="0"/>
                    </a:prstClr>
                  </a:solidFill>
                  <a:effectLst/>
                  <a:uLnTx/>
                  <a:uFillTx/>
                  <a:latin typeface="Arial"/>
                  <a:ea typeface="+mn-ea"/>
                  <a:cs typeface="+mn-cs"/>
                </a:rPr>
                <a:t>Plenair</a:t>
              </a:r>
            </a:p>
          </p:txBody>
        </p:sp>
        <p:sp>
          <p:nvSpPr>
            <p:cNvPr id="34" name="Freeform 33"/>
            <p:cNvSpPr/>
            <p:nvPr/>
          </p:nvSpPr>
          <p:spPr>
            <a:xfrm>
              <a:off x="845093" y="2068583"/>
              <a:ext cx="3103157" cy="647700"/>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250314"/>
                <a:satOff val="17552"/>
                <a:lumOff val="25229"/>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nl-BE" sz="1600" b="0" i="0" u="none" strike="noStrike" kern="0" cap="none" spc="0" normalizeH="0" baseline="0" noProof="0" dirty="0" smtClean="0">
                  <a:ln>
                    <a:noFill/>
                  </a:ln>
                  <a:solidFill>
                    <a:prstClr val="white"/>
                  </a:solidFill>
                  <a:effectLst/>
                  <a:uLnTx/>
                  <a:uFillTx/>
                  <a:latin typeface="Arial"/>
                  <a:ea typeface="+mn-ea"/>
                  <a:cs typeface="+mn-cs"/>
                </a:rPr>
                <a:t>Michel Vermaerke (Febelfin)</a:t>
              </a:r>
            </a:p>
            <a:p>
              <a:pPr marL="114300" marR="0" lvl="1" indent="-114300" defTabSz="533400" eaLnBrk="1" fontAlgn="auto" latinLnBrk="0" hangingPunct="1">
                <a:lnSpc>
                  <a:spcPct val="90000"/>
                </a:lnSpc>
                <a:spcBef>
                  <a:spcPct val="0"/>
                </a:spcBef>
                <a:spcAft>
                  <a:spcPct val="15000"/>
                </a:spcAft>
                <a:buClrTx/>
                <a:buSzTx/>
                <a:buFontTx/>
                <a:buChar char="••"/>
                <a:tabLst/>
                <a:defRPr/>
              </a:pPr>
              <a:r>
                <a:rPr kumimoji="0" lang="nl-BE" sz="1200" b="0" i="0" u="none" strike="noStrike" kern="0" cap="none" spc="0" normalizeH="0" baseline="0" noProof="0" dirty="0" smtClean="0">
                  <a:ln>
                    <a:noFill/>
                  </a:ln>
                  <a:solidFill>
                    <a:prstClr val="white"/>
                  </a:solidFill>
                  <a:effectLst/>
                  <a:uLnTx/>
                  <a:uFillTx/>
                  <a:latin typeface="Arial"/>
                  <a:ea typeface="+mn-ea"/>
                  <a:cs typeface="+mn-cs"/>
                </a:rPr>
                <a:t>Voorzitter/Président</a:t>
              </a:r>
            </a:p>
          </p:txBody>
        </p:sp>
        <p:sp>
          <p:nvSpPr>
            <p:cNvPr id="35" name="Freeform 34"/>
            <p:cNvSpPr/>
            <p:nvPr/>
          </p:nvSpPr>
          <p:spPr>
            <a:xfrm>
              <a:off x="845093" y="2841212"/>
              <a:ext cx="3103157" cy="623604"/>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312893"/>
                <a:satOff val="21940"/>
                <a:lumOff val="31536"/>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nl-BE" sz="1600" b="0" i="0" u="none" strike="noStrike" kern="0" cap="none" spc="0" normalizeH="0" baseline="0" noProof="0" dirty="0" smtClean="0">
                  <a:ln>
                    <a:noFill/>
                  </a:ln>
                  <a:solidFill>
                    <a:prstClr val="white"/>
                  </a:solidFill>
                  <a:effectLst/>
                  <a:uLnTx/>
                  <a:uFillTx/>
                  <a:latin typeface="Arial"/>
                  <a:ea typeface="+mn-ea"/>
                  <a:cs typeface="+mn-cs"/>
                </a:rPr>
                <a:t>Pieter Timmermans (VBO)</a:t>
              </a:r>
            </a:p>
            <a:p>
              <a:pPr marL="114300" marR="0" lvl="1" indent="-114300" defTabSz="533400" eaLnBrk="1" fontAlgn="auto" latinLnBrk="0" hangingPunct="1">
                <a:lnSpc>
                  <a:spcPct val="90000"/>
                </a:lnSpc>
                <a:spcBef>
                  <a:spcPct val="0"/>
                </a:spcBef>
                <a:spcAft>
                  <a:spcPct val="15000"/>
                </a:spcAft>
                <a:buClrTx/>
                <a:buSzTx/>
                <a:buFontTx/>
                <a:buChar char="••"/>
                <a:tabLst/>
                <a:defRPr/>
              </a:pPr>
              <a:r>
                <a:rPr kumimoji="0" lang="nl-BE" sz="1200" b="0" i="0" u="none" strike="noStrike" kern="0" cap="none" spc="0" normalizeH="0" baseline="0" noProof="0" dirty="0" smtClean="0">
                  <a:ln>
                    <a:noFill/>
                  </a:ln>
                  <a:solidFill>
                    <a:prstClr val="white"/>
                  </a:solidFill>
                  <a:effectLst/>
                  <a:uLnTx/>
                  <a:uFillTx/>
                  <a:latin typeface="Arial"/>
                  <a:ea typeface="+mn-ea"/>
                  <a:cs typeface="+mn-cs"/>
                </a:rPr>
                <a:t>Ondervoorzitter</a:t>
              </a:r>
            </a:p>
          </p:txBody>
        </p:sp>
        <p:sp>
          <p:nvSpPr>
            <p:cNvPr id="36" name="Freeform 35"/>
            <p:cNvSpPr/>
            <p:nvPr/>
          </p:nvSpPr>
          <p:spPr>
            <a:xfrm>
              <a:off x="845093" y="3625259"/>
              <a:ext cx="3103157" cy="605096"/>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375471"/>
                <a:satOff val="26328"/>
                <a:lumOff val="37843"/>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nl-BE" sz="1600" b="0" i="0" u="none" strike="noStrike" kern="0" cap="none" spc="0" normalizeH="0" baseline="0" noProof="0" dirty="0" smtClean="0">
                  <a:ln>
                    <a:noFill/>
                  </a:ln>
                  <a:solidFill>
                    <a:prstClr val="white"/>
                  </a:solidFill>
                  <a:effectLst/>
                  <a:uLnTx/>
                  <a:uFillTx/>
                  <a:latin typeface="Arial"/>
                  <a:ea typeface="+mn-ea"/>
                  <a:cs typeface="+mn-cs"/>
                </a:rPr>
                <a:t>VBO-Sectorfederaties</a:t>
              </a:r>
            </a:p>
          </p:txBody>
        </p:sp>
        <p:sp>
          <p:nvSpPr>
            <p:cNvPr id="37" name="Freeform 36"/>
            <p:cNvSpPr/>
            <p:nvPr/>
          </p:nvSpPr>
          <p:spPr>
            <a:xfrm>
              <a:off x="845093" y="4371716"/>
              <a:ext cx="3103157" cy="605096"/>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375471"/>
                <a:satOff val="26328"/>
                <a:lumOff val="37843"/>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nl-BE" sz="1600" b="0" i="0" u="none" strike="noStrike" kern="0" cap="none" spc="0" normalizeH="0" baseline="0" noProof="0" dirty="0" smtClean="0">
                  <a:ln>
                    <a:noFill/>
                  </a:ln>
                  <a:solidFill>
                    <a:prstClr val="white"/>
                  </a:solidFill>
                  <a:effectLst/>
                  <a:uLnTx/>
                  <a:uFillTx/>
                  <a:latin typeface="Arial"/>
                  <a:ea typeface="+mn-ea"/>
                  <a:cs typeface="+mn-cs"/>
                </a:rPr>
                <a:t>Middenveldorganisaties</a:t>
              </a:r>
            </a:p>
          </p:txBody>
        </p:sp>
        <p:sp>
          <p:nvSpPr>
            <p:cNvPr id="38" name="Freeform 37"/>
            <p:cNvSpPr/>
            <p:nvPr/>
          </p:nvSpPr>
          <p:spPr>
            <a:xfrm>
              <a:off x="845093" y="5114674"/>
              <a:ext cx="3103157" cy="605096"/>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375471"/>
                <a:satOff val="26328"/>
                <a:lumOff val="37843"/>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nl-BE" sz="1600" b="0" i="0" u="none" strike="noStrike" kern="0" cap="none" spc="0" normalizeH="0" baseline="0" noProof="0" dirty="0" smtClean="0">
                  <a:ln>
                    <a:noFill/>
                  </a:ln>
                  <a:solidFill>
                    <a:prstClr val="white"/>
                  </a:solidFill>
                  <a:effectLst/>
                  <a:uLnTx/>
                  <a:uFillTx/>
                  <a:latin typeface="Arial"/>
                  <a:ea typeface="+mn-ea"/>
                  <a:cs typeface="+mn-cs"/>
                </a:rPr>
                <a:t>Overheidsinstanties</a:t>
              </a:r>
            </a:p>
          </p:txBody>
        </p:sp>
      </p:grpSp>
      <p:grpSp>
        <p:nvGrpSpPr>
          <p:cNvPr id="39" name="Group 38"/>
          <p:cNvGrpSpPr/>
          <p:nvPr/>
        </p:nvGrpSpPr>
        <p:grpSpPr>
          <a:xfrm>
            <a:off x="4177346" y="2194559"/>
            <a:ext cx="4441510" cy="4499856"/>
            <a:chOff x="4627068" y="1400175"/>
            <a:chExt cx="3878947" cy="4942314"/>
          </a:xfrm>
        </p:grpSpPr>
        <p:sp>
          <p:nvSpPr>
            <p:cNvPr id="40" name="Rectangle 39"/>
            <p:cNvSpPr/>
            <p:nvPr/>
          </p:nvSpPr>
          <p:spPr>
            <a:xfrm>
              <a:off x="4627068" y="1400175"/>
              <a:ext cx="3878947" cy="4942314"/>
            </a:xfrm>
            <a:prstGeom prst="rect">
              <a:avLst/>
            </a:prstGeom>
            <a:solidFill>
              <a:srgbClr val="30537D">
                <a:tint val="40000"/>
                <a:hueOff val="0"/>
                <a:satOff val="0"/>
                <a:lumOff val="0"/>
                <a:alphaOff val="0"/>
              </a:srgbClr>
            </a:solidFill>
            <a:ln>
              <a:noFill/>
            </a:ln>
            <a:effectLst/>
          </p:spPr>
          <p:txBody>
            <a:bodyPr spcFirstLastPara="0" vert="horz" wrap="square" lIns="106680" tIns="108000" rIns="106680" bIns="108000" numCol="1" spcCol="1270" anchor="t"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nl-BE" sz="2800" b="0" i="0" u="none" strike="noStrike" kern="0" cap="none" spc="0" normalizeH="0" baseline="0" noProof="0" dirty="0" smtClean="0">
                  <a:ln>
                    <a:noFill/>
                  </a:ln>
                  <a:solidFill>
                    <a:prstClr val="black">
                      <a:hueOff val="0"/>
                      <a:satOff val="0"/>
                      <a:lumOff val="0"/>
                      <a:alphaOff val="0"/>
                    </a:prstClr>
                  </a:solidFill>
                  <a:effectLst/>
                  <a:uLnTx/>
                  <a:uFillTx/>
                  <a:latin typeface="Arial"/>
                  <a:ea typeface="+mn-ea"/>
                  <a:cs typeface="+mn-cs"/>
                </a:rPr>
                <a:t>Clusters</a:t>
              </a:r>
            </a:p>
          </p:txBody>
        </p:sp>
        <p:sp>
          <p:nvSpPr>
            <p:cNvPr id="41" name="Freeform 40"/>
            <p:cNvSpPr/>
            <p:nvPr/>
          </p:nvSpPr>
          <p:spPr>
            <a:xfrm>
              <a:off x="4941448" y="4106327"/>
              <a:ext cx="3271788" cy="864000"/>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250314"/>
                <a:satOff val="17552"/>
                <a:lumOff val="25229"/>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lvl="0" algn="ctr" defTabSz="711200">
                <a:lnSpc>
                  <a:spcPct val="90000"/>
                </a:lnSpc>
                <a:spcBef>
                  <a:spcPct val="0"/>
                </a:spcBef>
                <a:spcAft>
                  <a:spcPct val="35000"/>
                </a:spcAft>
                <a:defRPr/>
              </a:pPr>
              <a:r>
                <a:rPr lang="nl-BE" sz="1600" kern="0" dirty="0">
                  <a:solidFill>
                    <a:prstClr val="white"/>
                  </a:solidFill>
                  <a:latin typeface="Arial"/>
                </a:rPr>
                <a:t>Soutien financier et matériel</a:t>
              </a:r>
              <a:endParaRPr kumimoji="0" lang="nl-BE" sz="16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42" name="Freeform 41"/>
            <p:cNvSpPr/>
            <p:nvPr/>
          </p:nvSpPr>
          <p:spPr>
            <a:xfrm>
              <a:off x="4941448" y="3089321"/>
              <a:ext cx="3271788" cy="864000"/>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250314"/>
                <a:satOff val="17552"/>
                <a:lumOff val="25229"/>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lvl="0" algn="ctr" defTabSz="711200">
                <a:lnSpc>
                  <a:spcPct val="90000"/>
                </a:lnSpc>
                <a:spcBef>
                  <a:spcPct val="0"/>
                </a:spcBef>
                <a:spcAft>
                  <a:spcPct val="35000"/>
                </a:spcAft>
                <a:defRPr/>
              </a:pPr>
              <a:r>
                <a:rPr lang="fr-FR" sz="1600" kern="0" dirty="0">
                  <a:solidFill>
                    <a:prstClr val="white"/>
                  </a:solidFill>
                  <a:latin typeface="Arial"/>
                </a:rPr>
                <a:t>Enseignement, formation, éducation et emploi</a:t>
              </a:r>
            </a:p>
          </p:txBody>
        </p:sp>
        <p:sp>
          <p:nvSpPr>
            <p:cNvPr id="43" name="Freeform 42"/>
            <p:cNvSpPr/>
            <p:nvPr/>
          </p:nvSpPr>
          <p:spPr>
            <a:xfrm>
              <a:off x="4941448" y="5123333"/>
              <a:ext cx="3271788" cy="864000"/>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250314"/>
                <a:satOff val="17552"/>
                <a:lumOff val="25229"/>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lvl="0" algn="ctr" defTabSz="711200">
                <a:lnSpc>
                  <a:spcPct val="90000"/>
                </a:lnSpc>
                <a:spcBef>
                  <a:spcPct val="0"/>
                </a:spcBef>
                <a:spcAft>
                  <a:spcPct val="35000"/>
                </a:spcAft>
                <a:defRPr/>
              </a:pPr>
              <a:r>
                <a:rPr lang="nl-BE" sz="1600" kern="0" dirty="0">
                  <a:solidFill>
                    <a:prstClr val="white"/>
                  </a:solidFill>
                  <a:latin typeface="Arial"/>
                </a:rPr>
                <a:t>Services, </a:t>
              </a:r>
              <a:r>
                <a:rPr lang="nl-BE" sz="1600" kern="0" dirty="0" err="1">
                  <a:solidFill>
                    <a:prstClr val="white"/>
                  </a:solidFill>
                  <a:latin typeface="Arial"/>
                </a:rPr>
                <a:t>conseils</a:t>
              </a:r>
              <a:r>
                <a:rPr lang="nl-BE" sz="1600" kern="0" dirty="0">
                  <a:solidFill>
                    <a:prstClr val="white"/>
                  </a:solidFill>
                  <a:latin typeface="Arial"/>
                </a:rPr>
                <a:t> et </a:t>
              </a:r>
              <a:r>
                <a:rPr lang="nl-BE" sz="1600" kern="0" dirty="0" err="1" smtClean="0">
                  <a:solidFill>
                    <a:prstClr val="white"/>
                  </a:solidFill>
                  <a:latin typeface="Arial"/>
                </a:rPr>
                <a:t>orientation</a:t>
              </a:r>
              <a:endParaRPr kumimoji="0" lang="nl-BE" sz="1600" b="0" i="0" u="none" strike="noStrike" kern="0" cap="none" spc="0" normalizeH="0" baseline="0" noProof="0" dirty="0" smtClean="0">
                <a:ln>
                  <a:noFill/>
                </a:ln>
                <a:solidFill>
                  <a:prstClr val="white"/>
                </a:solidFill>
                <a:effectLst/>
                <a:uLnTx/>
                <a:uFillTx/>
                <a:latin typeface="Arial"/>
                <a:ea typeface="+mn-ea"/>
                <a:cs typeface="+mn-cs"/>
              </a:endParaRPr>
            </a:p>
            <a:p>
              <a:pPr marL="114300" marR="0" lvl="1" indent="-114300" defTabSz="533400" eaLnBrk="1" fontAlgn="auto" latinLnBrk="0" hangingPunct="1">
                <a:lnSpc>
                  <a:spcPct val="90000"/>
                </a:lnSpc>
                <a:spcBef>
                  <a:spcPct val="0"/>
                </a:spcBef>
                <a:spcAft>
                  <a:spcPct val="15000"/>
                </a:spcAft>
                <a:buClrTx/>
                <a:buSzTx/>
                <a:buFontTx/>
                <a:buChar char="••"/>
                <a:tabLst/>
                <a:defRPr/>
              </a:pPr>
              <a:r>
                <a:rPr kumimoji="0" lang="nl-BE" sz="1100" b="0" i="1" u="none" strike="noStrike" kern="0" cap="none" spc="0" normalizeH="0" baseline="0" noProof="0" dirty="0" smtClean="0">
                  <a:ln>
                    <a:noFill/>
                  </a:ln>
                  <a:solidFill>
                    <a:prstClr val="white"/>
                  </a:solidFill>
                  <a:effectLst/>
                  <a:uLnTx/>
                  <a:uFillTx/>
                  <a:latin typeface="Arial"/>
                  <a:ea typeface="+mn-ea"/>
                  <a:cs typeface="+mn-cs"/>
                </a:rPr>
                <a:t>Momenteel weinig concrete belangstelling van </a:t>
              </a:r>
              <a:r>
                <a:rPr kumimoji="0" lang="nl-BE" sz="1100" b="0" i="1" u="none" strike="noStrike" kern="0" cap="none" spc="0" normalizeH="0" baseline="0" noProof="0" dirty="0" err="1" smtClean="0">
                  <a:ln>
                    <a:noFill/>
                  </a:ln>
                  <a:solidFill>
                    <a:prstClr val="white"/>
                  </a:solidFill>
                  <a:effectLst/>
                  <a:uLnTx/>
                  <a:uFillTx/>
                  <a:latin typeface="Arial"/>
                  <a:ea typeface="+mn-ea"/>
                  <a:cs typeface="+mn-cs"/>
                </a:rPr>
                <a:t>NGO’s</a:t>
              </a:r>
              <a:endParaRPr kumimoji="0" lang="nl-BE" sz="1100" b="0" i="1" u="none" strike="noStrike" kern="0" cap="none" spc="0" normalizeH="0" baseline="0" noProof="0" dirty="0" smtClean="0">
                <a:ln>
                  <a:noFill/>
                </a:ln>
                <a:solidFill>
                  <a:prstClr val="white"/>
                </a:solidFill>
                <a:effectLst/>
                <a:uLnTx/>
                <a:uFillTx/>
                <a:latin typeface="Arial"/>
                <a:ea typeface="+mn-ea"/>
                <a:cs typeface="+mn-cs"/>
              </a:endParaRPr>
            </a:p>
          </p:txBody>
        </p:sp>
        <p:sp>
          <p:nvSpPr>
            <p:cNvPr id="44" name="Freeform 43"/>
            <p:cNvSpPr/>
            <p:nvPr/>
          </p:nvSpPr>
          <p:spPr>
            <a:xfrm>
              <a:off x="4941448" y="2072315"/>
              <a:ext cx="3271788" cy="864000"/>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chemeClr val="accent3">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lvl="0" algn="ctr" defTabSz="711200">
                <a:lnSpc>
                  <a:spcPct val="90000"/>
                </a:lnSpc>
                <a:spcBef>
                  <a:spcPct val="0"/>
                </a:spcBef>
                <a:spcAft>
                  <a:spcPct val="35000"/>
                </a:spcAft>
                <a:defRPr/>
              </a:pPr>
              <a:r>
                <a:rPr lang="nl-BE" sz="1600" kern="0" dirty="0" err="1">
                  <a:solidFill>
                    <a:prstClr val="white"/>
                  </a:solidFill>
                  <a:latin typeface="Arial"/>
                </a:rPr>
                <a:t>Vision</a:t>
              </a:r>
              <a:r>
                <a:rPr lang="nl-BE" sz="1600" kern="0" dirty="0">
                  <a:solidFill>
                    <a:prstClr val="white"/>
                  </a:solidFill>
                  <a:latin typeface="Arial"/>
                </a:rPr>
                <a:t> et </a:t>
              </a:r>
              <a:r>
                <a:rPr lang="nl-BE" sz="1600" kern="0" dirty="0" err="1">
                  <a:solidFill>
                    <a:prstClr val="white"/>
                  </a:solidFill>
                  <a:latin typeface="Arial"/>
                </a:rPr>
                <a:t>sensibilisation</a:t>
              </a:r>
              <a:endParaRPr lang="nl-BE" sz="1600" kern="0" dirty="0">
                <a:solidFill>
                  <a:prstClr val="white"/>
                </a:solidFill>
                <a:latin typeface="Arial"/>
              </a:endParaRPr>
            </a:p>
          </p:txBody>
        </p:sp>
      </p:grpSp>
      <p:pic>
        <p:nvPicPr>
          <p:cNvPr id="45" name="Picture 2" descr="Ho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96868" y="5169885"/>
            <a:ext cx="868963" cy="252000"/>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pic>
        <p:nvPicPr>
          <p:cNvPr id="46" name="Picture 4" descr="VBO - Verbond van Belgische Onderneminge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81718" y="3114498"/>
            <a:ext cx="832765" cy="396000"/>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pic>
        <p:nvPicPr>
          <p:cNvPr id="47" name="Picture 6" descr="Agoria - Federatie van de technologische industri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04171" y="4196110"/>
            <a:ext cx="617141" cy="288000"/>
          </a:xfrm>
          <a:prstGeom prst="rect">
            <a:avLst/>
          </a:prstGeom>
          <a:solidFill>
            <a:schemeClr val="bg1"/>
          </a:solidFill>
          <a:ln>
            <a:noFill/>
          </a:ln>
          <a:effectLst>
            <a:softEdge rad="12700"/>
          </a:effectLst>
          <a:extLst/>
        </p:spPr>
      </p:pic>
      <p:pic>
        <p:nvPicPr>
          <p:cNvPr id="48" name="Picture 8" descr="Federgon"/>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14755" y="4196110"/>
            <a:ext cx="551076" cy="288000"/>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1. FEB/VBO </a:t>
            </a:r>
            <a:r>
              <a:rPr lang="nl-BE" b="1" dirty="0" err="1">
                <a:solidFill>
                  <a:schemeClr val="bg1"/>
                </a:solidFill>
              </a:rPr>
              <a:t>Task</a:t>
            </a:r>
            <a:r>
              <a:rPr lang="nl-BE" b="1" dirty="0">
                <a:solidFill>
                  <a:schemeClr val="bg1"/>
                </a:solidFill>
              </a:rPr>
              <a:t> Force</a:t>
            </a:r>
          </a:p>
        </p:txBody>
      </p:sp>
    </p:spTree>
    <p:extLst>
      <p:ext uri="{BB962C8B-B14F-4D97-AF65-F5344CB8AC3E}">
        <p14:creationId xmlns:p14="http://schemas.microsoft.com/office/powerpoint/2010/main" val="226549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BEDB0D-1697-4456-9E9C-B66E5885EC4A}" type="slidenum">
              <a:rPr lang="nl-BE" smtClean="0"/>
              <a:t>9</a:t>
            </a:fld>
            <a:endParaRPr lang="nl-BE" dirty="0"/>
          </a:p>
        </p:txBody>
      </p:sp>
      <p:sp>
        <p:nvSpPr>
          <p:cNvPr id="2" name="Title 1"/>
          <p:cNvSpPr>
            <a:spLocks noGrp="1"/>
          </p:cNvSpPr>
          <p:nvPr>
            <p:ph type="title"/>
          </p:nvPr>
        </p:nvSpPr>
        <p:spPr/>
        <p:txBody>
          <a:bodyPr/>
          <a:lstStyle/>
          <a:p>
            <a:r>
              <a:rPr lang="nl-BE" sz="3200" dirty="0" smtClean="0">
                <a:solidFill>
                  <a:schemeClr val="bg1"/>
                </a:solidFill>
              </a:rPr>
              <a:t>Interne sturing en opvolging</a:t>
            </a:r>
            <a:br>
              <a:rPr lang="nl-BE" sz="3200" dirty="0" smtClean="0">
                <a:solidFill>
                  <a:schemeClr val="bg1"/>
                </a:solidFill>
              </a:rPr>
            </a:br>
            <a:r>
              <a:rPr lang="nl-BE" sz="3200" dirty="0" smtClean="0">
                <a:solidFill>
                  <a:schemeClr val="bg1"/>
                </a:solidFill>
              </a:rPr>
              <a:t>Controle et surveillance interne</a:t>
            </a:r>
            <a:endParaRPr lang="nl-BE" sz="3200" dirty="0"/>
          </a:p>
        </p:txBody>
      </p:sp>
      <p:grpSp>
        <p:nvGrpSpPr>
          <p:cNvPr id="35" name="Group 34"/>
          <p:cNvGrpSpPr/>
          <p:nvPr/>
        </p:nvGrpSpPr>
        <p:grpSpPr>
          <a:xfrm>
            <a:off x="466535" y="2114848"/>
            <a:ext cx="8295628" cy="4617547"/>
            <a:chOff x="461232" y="1432560"/>
            <a:chExt cx="8295628" cy="4693602"/>
          </a:xfrm>
        </p:grpSpPr>
        <p:grpSp>
          <p:nvGrpSpPr>
            <p:cNvPr id="20" name="Group 19"/>
            <p:cNvGrpSpPr/>
            <p:nvPr/>
          </p:nvGrpSpPr>
          <p:grpSpPr>
            <a:xfrm>
              <a:off x="461232" y="1432560"/>
              <a:ext cx="8295628" cy="4693602"/>
              <a:chOff x="461232" y="1432560"/>
              <a:chExt cx="8295628" cy="4693602"/>
            </a:xfrm>
          </p:grpSpPr>
          <p:sp>
            <p:nvSpPr>
              <p:cNvPr id="21" name="Rectangle 20"/>
              <p:cNvSpPr/>
              <p:nvPr/>
            </p:nvSpPr>
            <p:spPr>
              <a:xfrm>
                <a:off x="461232" y="1432560"/>
                <a:ext cx="3878947" cy="4693602"/>
              </a:xfrm>
              <a:prstGeom prst="rect">
                <a:avLst/>
              </a:prstGeom>
              <a:solidFill>
                <a:srgbClr val="30537D">
                  <a:tint val="40000"/>
                  <a:hueOff val="0"/>
                  <a:satOff val="0"/>
                  <a:lumOff val="0"/>
                  <a:alphaOff val="0"/>
                </a:srgbClr>
              </a:solidFill>
              <a:ln>
                <a:noFill/>
              </a:ln>
              <a:effectLst/>
            </p:spPr>
            <p:txBody>
              <a:bodyPr spcFirstLastPara="0" vert="horz" wrap="square" lIns="106680" tIns="108000" rIns="106680" bIns="108000" numCol="1" spcCol="1270" anchor="t"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nl-BE" sz="2400" b="0" i="0" u="none" strike="noStrike" kern="0" cap="none" spc="0" normalizeH="0" baseline="0" noProof="0" dirty="0" smtClean="0">
                    <a:ln>
                      <a:noFill/>
                    </a:ln>
                    <a:solidFill>
                      <a:prstClr val="black">
                        <a:hueOff val="0"/>
                        <a:satOff val="0"/>
                        <a:lumOff val="0"/>
                        <a:alphaOff val="0"/>
                      </a:prstClr>
                    </a:solidFill>
                    <a:effectLst/>
                    <a:uLnTx/>
                    <a:uFillTx/>
                    <a:latin typeface="Arial"/>
                    <a:ea typeface="+mn-ea"/>
                    <a:cs typeface="+mn-cs"/>
                  </a:rPr>
                  <a:t>Coördinatiegroep</a:t>
                </a:r>
                <a:br>
                  <a:rPr kumimoji="0" lang="nl-BE" sz="2400" b="0" i="0" u="none" strike="noStrike" kern="0" cap="none" spc="0" normalizeH="0" baseline="0" noProof="0" dirty="0" smtClean="0">
                    <a:ln>
                      <a:noFill/>
                    </a:ln>
                    <a:solidFill>
                      <a:prstClr val="black">
                        <a:hueOff val="0"/>
                        <a:satOff val="0"/>
                        <a:lumOff val="0"/>
                        <a:alphaOff val="0"/>
                      </a:prstClr>
                    </a:solidFill>
                    <a:effectLst/>
                    <a:uLnTx/>
                    <a:uFillTx/>
                    <a:latin typeface="Arial"/>
                    <a:ea typeface="+mn-ea"/>
                    <a:cs typeface="+mn-cs"/>
                  </a:rPr>
                </a:br>
                <a:r>
                  <a:rPr kumimoji="0" lang="nl-BE" sz="2400" b="0" i="0" u="none" strike="noStrike" kern="0" cap="none" spc="0" normalizeH="0" baseline="0" noProof="0" dirty="0" smtClean="0">
                    <a:ln>
                      <a:noFill/>
                    </a:ln>
                    <a:solidFill>
                      <a:prstClr val="black">
                        <a:hueOff val="0"/>
                        <a:satOff val="0"/>
                        <a:lumOff val="0"/>
                        <a:alphaOff val="0"/>
                      </a:prstClr>
                    </a:solidFill>
                    <a:effectLst/>
                    <a:uLnTx/>
                    <a:uFillTx/>
                    <a:latin typeface="Arial"/>
                    <a:ea typeface="+mn-ea"/>
                    <a:cs typeface="+mn-cs"/>
                  </a:rPr>
                  <a:t>Groupe</a:t>
                </a:r>
                <a:r>
                  <a:rPr kumimoji="0" lang="nl-BE" sz="2400" b="0" i="0" u="none" strike="noStrike" kern="0" cap="none" spc="0" normalizeH="0" noProof="0" dirty="0" smtClean="0">
                    <a:ln>
                      <a:noFill/>
                    </a:ln>
                    <a:solidFill>
                      <a:prstClr val="black">
                        <a:hueOff val="0"/>
                        <a:satOff val="0"/>
                        <a:lumOff val="0"/>
                        <a:alphaOff val="0"/>
                      </a:prstClr>
                    </a:solidFill>
                    <a:effectLst/>
                    <a:uLnTx/>
                    <a:uFillTx/>
                    <a:latin typeface="Arial"/>
                    <a:ea typeface="+mn-ea"/>
                    <a:cs typeface="+mn-cs"/>
                  </a:rPr>
                  <a:t> de </a:t>
                </a:r>
                <a:r>
                  <a:rPr kumimoji="0" lang="nl-BE" sz="2400" b="0" i="0" u="none" strike="noStrike" kern="0" cap="none" spc="0" normalizeH="0" noProof="0" dirty="0" err="1" smtClean="0">
                    <a:ln>
                      <a:noFill/>
                    </a:ln>
                    <a:solidFill>
                      <a:prstClr val="black">
                        <a:hueOff val="0"/>
                        <a:satOff val="0"/>
                        <a:lumOff val="0"/>
                        <a:alphaOff val="0"/>
                      </a:prstClr>
                    </a:solidFill>
                    <a:effectLst/>
                    <a:uLnTx/>
                    <a:uFillTx/>
                    <a:latin typeface="Arial"/>
                    <a:ea typeface="+mn-ea"/>
                    <a:cs typeface="+mn-cs"/>
                  </a:rPr>
                  <a:t>coordination</a:t>
                </a:r>
                <a:endParaRPr kumimoji="0" lang="nl-BE" sz="2400" b="0" i="0" u="none" strike="noStrike" kern="0" cap="none" spc="0" normalizeH="0" baseline="0" noProof="0" dirty="0" smtClean="0">
                  <a:ln>
                    <a:noFill/>
                  </a:ln>
                  <a:solidFill>
                    <a:prstClr val="black">
                      <a:hueOff val="0"/>
                      <a:satOff val="0"/>
                      <a:lumOff val="0"/>
                      <a:alphaOff val="0"/>
                    </a:prstClr>
                  </a:solidFill>
                  <a:effectLst/>
                  <a:uLnTx/>
                  <a:uFillTx/>
                  <a:latin typeface="Arial"/>
                  <a:ea typeface="+mn-ea"/>
                  <a:cs typeface="+mn-cs"/>
                </a:endParaRPr>
              </a:p>
            </p:txBody>
          </p:sp>
          <p:sp>
            <p:nvSpPr>
              <p:cNvPr id="22" name="Freeform 21"/>
              <p:cNvSpPr/>
              <p:nvPr/>
            </p:nvSpPr>
            <p:spPr>
              <a:xfrm>
                <a:off x="849126" y="2234116"/>
                <a:ext cx="3103157" cy="1019437"/>
              </a:xfrm>
              <a:custGeom>
                <a:avLst/>
                <a:gdLst>
                  <a:gd name="connsiteX0" fmla="*/ 0 w 3103157"/>
                  <a:gd name="connsiteY0" fmla="*/ 68376 h 683757"/>
                  <a:gd name="connsiteX1" fmla="*/ 68376 w 3103157"/>
                  <a:gd name="connsiteY1" fmla="*/ 0 h 683757"/>
                  <a:gd name="connsiteX2" fmla="*/ 3034781 w 3103157"/>
                  <a:gd name="connsiteY2" fmla="*/ 0 h 683757"/>
                  <a:gd name="connsiteX3" fmla="*/ 3103157 w 3103157"/>
                  <a:gd name="connsiteY3" fmla="*/ 68376 h 683757"/>
                  <a:gd name="connsiteX4" fmla="*/ 3103157 w 3103157"/>
                  <a:gd name="connsiteY4" fmla="*/ 615381 h 683757"/>
                  <a:gd name="connsiteX5" fmla="*/ 3034781 w 3103157"/>
                  <a:gd name="connsiteY5" fmla="*/ 683757 h 683757"/>
                  <a:gd name="connsiteX6" fmla="*/ 68376 w 3103157"/>
                  <a:gd name="connsiteY6" fmla="*/ 683757 h 683757"/>
                  <a:gd name="connsiteX7" fmla="*/ 0 w 3103157"/>
                  <a:gd name="connsiteY7" fmla="*/ 615381 h 683757"/>
                  <a:gd name="connsiteX8" fmla="*/ 0 w 3103157"/>
                  <a:gd name="connsiteY8" fmla="*/ 68376 h 68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683757">
                    <a:moveTo>
                      <a:pt x="0" y="68376"/>
                    </a:moveTo>
                    <a:cubicBezTo>
                      <a:pt x="0" y="30613"/>
                      <a:pt x="30613" y="0"/>
                      <a:pt x="68376" y="0"/>
                    </a:cubicBezTo>
                    <a:lnTo>
                      <a:pt x="3034781" y="0"/>
                    </a:lnTo>
                    <a:cubicBezTo>
                      <a:pt x="3072544" y="0"/>
                      <a:pt x="3103157" y="30613"/>
                      <a:pt x="3103157" y="68376"/>
                    </a:cubicBezTo>
                    <a:lnTo>
                      <a:pt x="3103157" y="615381"/>
                    </a:lnTo>
                    <a:cubicBezTo>
                      <a:pt x="3103157" y="653144"/>
                      <a:pt x="3072544" y="683757"/>
                      <a:pt x="3034781" y="683757"/>
                    </a:cubicBezTo>
                    <a:lnTo>
                      <a:pt x="68376" y="683757"/>
                    </a:lnTo>
                    <a:cubicBezTo>
                      <a:pt x="30613" y="683757"/>
                      <a:pt x="0" y="653144"/>
                      <a:pt x="0" y="615381"/>
                    </a:cubicBezTo>
                    <a:lnTo>
                      <a:pt x="0" y="68376"/>
                    </a:lnTo>
                    <a:close/>
                  </a:path>
                </a:pathLst>
              </a:custGeom>
              <a:solidFill>
                <a:srgbClr val="30537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55587" tIns="46697" rIns="55587" bIns="46697" numCol="1" spcCol="1270" anchor="t"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nl-BE" sz="1400" b="0" i="0" u="none" strike="noStrike" kern="0" cap="none" spc="0" normalizeH="0" baseline="0" noProof="0" dirty="0" smtClean="0">
                    <a:ln>
                      <a:noFill/>
                    </a:ln>
                    <a:solidFill>
                      <a:prstClr val="white"/>
                    </a:solidFill>
                    <a:effectLst/>
                    <a:uLnTx/>
                    <a:uFillTx/>
                    <a:latin typeface="Arial"/>
                    <a:ea typeface="+mn-ea"/>
                    <a:cs typeface="+mn-cs"/>
                  </a:rPr>
                  <a:t>Daniël Mareels &amp; Jan Herremans</a:t>
                </a:r>
              </a:p>
              <a:p>
                <a:pPr marL="57150" marR="0" lvl="1" indent="-57150" defTabSz="488950" eaLnBrk="1" fontAlgn="auto" latinLnBrk="0" hangingPunct="1">
                  <a:lnSpc>
                    <a:spcPct val="90000"/>
                  </a:lnSpc>
                  <a:spcBef>
                    <a:spcPct val="0"/>
                  </a:spcBef>
                  <a:spcAft>
                    <a:spcPct val="15000"/>
                  </a:spcAft>
                  <a:buClrTx/>
                  <a:buSzTx/>
                  <a:buFontTx/>
                  <a:buChar char="••"/>
                  <a:tabLst/>
                  <a:defRPr/>
                </a:pPr>
                <a:r>
                  <a:rPr kumimoji="0" lang="nl-BE" sz="1100" b="0" i="0" u="none" strike="noStrike" kern="0" cap="none" spc="0" normalizeH="0" baseline="0" noProof="0" dirty="0" smtClean="0">
                    <a:ln>
                      <a:noFill/>
                    </a:ln>
                    <a:solidFill>
                      <a:prstClr val="white"/>
                    </a:solidFill>
                    <a:effectLst/>
                    <a:uLnTx/>
                    <a:uFillTx/>
                    <a:latin typeface="Arial"/>
                    <a:ea typeface="+mn-ea"/>
                    <a:cs typeface="+mn-cs"/>
                  </a:rPr>
                  <a:t>High-level liaison en ambassadeur naar externen</a:t>
                </a:r>
              </a:p>
              <a:p>
                <a:pPr marL="57150" marR="0" lvl="1" indent="-57150" defTabSz="488950" eaLnBrk="1" fontAlgn="auto" latinLnBrk="0" hangingPunct="1">
                  <a:lnSpc>
                    <a:spcPct val="90000"/>
                  </a:lnSpc>
                  <a:spcBef>
                    <a:spcPct val="0"/>
                  </a:spcBef>
                  <a:spcAft>
                    <a:spcPct val="15000"/>
                  </a:spcAft>
                  <a:buClrTx/>
                  <a:buSzTx/>
                  <a:buFontTx/>
                  <a:buChar char="••"/>
                  <a:tabLst/>
                  <a:defRPr/>
                </a:pPr>
                <a:r>
                  <a:rPr kumimoji="0" lang="nl-BE" sz="1100" b="0" i="0" u="none" strike="noStrike" kern="0" cap="none" spc="0" normalizeH="0" baseline="0" noProof="0" dirty="0" smtClean="0">
                    <a:ln>
                      <a:noFill/>
                    </a:ln>
                    <a:solidFill>
                      <a:prstClr val="white"/>
                    </a:solidFill>
                    <a:effectLst/>
                    <a:uLnTx/>
                    <a:uFillTx/>
                    <a:latin typeface="Arial"/>
                    <a:ea typeface="+mn-ea"/>
                    <a:cs typeface="+mn-cs"/>
                  </a:rPr>
                  <a:t>Back-up voor voorzitter of ondervoorzitter in externe relaties</a:t>
                </a:r>
              </a:p>
            </p:txBody>
          </p:sp>
          <p:sp>
            <p:nvSpPr>
              <p:cNvPr id="23" name="Freeform 22"/>
              <p:cNvSpPr/>
              <p:nvPr/>
            </p:nvSpPr>
            <p:spPr>
              <a:xfrm>
                <a:off x="849127" y="3389701"/>
                <a:ext cx="3103157" cy="885753"/>
              </a:xfrm>
              <a:custGeom>
                <a:avLst/>
                <a:gdLst>
                  <a:gd name="connsiteX0" fmla="*/ 0 w 3103157"/>
                  <a:gd name="connsiteY0" fmla="*/ 68376 h 683757"/>
                  <a:gd name="connsiteX1" fmla="*/ 68376 w 3103157"/>
                  <a:gd name="connsiteY1" fmla="*/ 0 h 683757"/>
                  <a:gd name="connsiteX2" fmla="*/ 3034781 w 3103157"/>
                  <a:gd name="connsiteY2" fmla="*/ 0 h 683757"/>
                  <a:gd name="connsiteX3" fmla="*/ 3103157 w 3103157"/>
                  <a:gd name="connsiteY3" fmla="*/ 68376 h 683757"/>
                  <a:gd name="connsiteX4" fmla="*/ 3103157 w 3103157"/>
                  <a:gd name="connsiteY4" fmla="*/ 615381 h 683757"/>
                  <a:gd name="connsiteX5" fmla="*/ 3034781 w 3103157"/>
                  <a:gd name="connsiteY5" fmla="*/ 683757 h 683757"/>
                  <a:gd name="connsiteX6" fmla="*/ 68376 w 3103157"/>
                  <a:gd name="connsiteY6" fmla="*/ 683757 h 683757"/>
                  <a:gd name="connsiteX7" fmla="*/ 0 w 3103157"/>
                  <a:gd name="connsiteY7" fmla="*/ 615381 h 683757"/>
                  <a:gd name="connsiteX8" fmla="*/ 0 w 3103157"/>
                  <a:gd name="connsiteY8" fmla="*/ 68376 h 68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683757">
                    <a:moveTo>
                      <a:pt x="0" y="68376"/>
                    </a:moveTo>
                    <a:cubicBezTo>
                      <a:pt x="0" y="30613"/>
                      <a:pt x="30613" y="0"/>
                      <a:pt x="68376" y="0"/>
                    </a:cubicBezTo>
                    <a:lnTo>
                      <a:pt x="3034781" y="0"/>
                    </a:lnTo>
                    <a:cubicBezTo>
                      <a:pt x="3072544" y="0"/>
                      <a:pt x="3103157" y="30613"/>
                      <a:pt x="3103157" y="68376"/>
                    </a:cubicBezTo>
                    <a:lnTo>
                      <a:pt x="3103157" y="615381"/>
                    </a:lnTo>
                    <a:cubicBezTo>
                      <a:pt x="3103157" y="653144"/>
                      <a:pt x="3072544" y="683757"/>
                      <a:pt x="3034781" y="683757"/>
                    </a:cubicBezTo>
                    <a:lnTo>
                      <a:pt x="68376" y="683757"/>
                    </a:lnTo>
                    <a:cubicBezTo>
                      <a:pt x="30613" y="683757"/>
                      <a:pt x="0" y="653144"/>
                      <a:pt x="0" y="615381"/>
                    </a:cubicBezTo>
                    <a:lnTo>
                      <a:pt x="0" y="68376"/>
                    </a:lnTo>
                    <a:close/>
                  </a:path>
                </a:pathLst>
              </a:custGeom>
              <a:solidFill>
                <a:srgbClr val="30537D">
                  <a:hueOff val="-62579"/>
                  <a:satOff val="4388"/>
                  <a:lumOff val="6307"/>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55587" tIns="46697" rIns="55587" bIns="46697" numCol="1" spcCol="1270" anchor="t"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nl-BE" sz="1400" b="0" i="0" u="none" strike="noStrike" kern="0" cap="none" spc="0" normalizeH="0" baseline="0" noProof="0" dirty="0" smtClean="0">
                    <a:ln>
                      <a:noFill/>
                    </a:ln>
                    <a:solidFill>
                      <a:prstClr val="white"/>
                    </a:solidFill>
                    <a:effectLst/>
                    <a:uLnTx/>
                    <a:uFillTx/>
                    <a:latin typeface="Arial"/>
                    <a:ea typeface="+mn-ea"/>
                    <a:cs typeface="+mn-cs"/>
                  </a:rPr>
                  <a:t>Sophie Sine &amp; Bart Croes</a:t>
                </a:r>
              </a:p>
              <a:p>
                <a:pPr marL="57150" marR="0" lvl="1" indent="-57150" defTabSz="488950" eaLnBrk="1" fontAlgn="auto" latinLnBrk="0" hangingPunct="1">
                  <a:lnSpc>
                    <a:spcPct val="90000"/>
                  </a:lnSpc>
                  <a:spcBef>
                    <a:spcPct val="0"/>
                  </a:spcBef>
                  <a:spcAft>
                    <a:spcPct val="15000"/>
                  </a:spcAft>
                  <a:buClrTx/>
                  <a:buSzTx/>
                  <a:buFontTx/>
                  <a:buChar char="••"/>
                  <a:tabLst/>
                  <a:defRPr/>
                </a:pPr>
                <a:r>
                  <a:rPr lang="nl-BE" sz="1100" kern="0" dirty="0" smtClean="0">
                    <a:solidFill>
                      <a:prstClr val="white"/>
                    </a:solidFill>
                    <a:latin typeface="Arial"/>
                  </a:rPr>
                  <a:t>Retour </a:t>
                </a:r>
                <a:r>
                  <a:rPr lang="nl-BE" sz="1100" kern="0" dirty="0" err="1" smtClean="0">
                    <a:solidFill>
                      <a:prstClr val="white"/>
                    </a:solidFill>
                    <a:latin typeface="Arial"/>
                  </a:rPr>
                  <a:t>aux</a:t>
                </a:r>
                <a:r>
                  <a:rPr lang="nl-BE" sz="1100" kern="0" dirty="0" smtClean="0">
                    <a:solidFill>
                      <a:prstClr val="white"/>
                    </a:solidFill>
                    <a:latin typeface="Arial"/>
                  </a:rPr>
                  <a:t> </a:t>
                </a:r>
                <a:r>
                  <a:rPr lang="nl-BE" sz="1100" kern="0" dirty="0" err="1" smtClean="0">
                    <a:solidFill>
                      <a:prstClr val="white"/>
                    </a:solidFill>
                    <a:latin typeface="Arial"/>
                  </a:rPr>
                  <a:t>membres</a:t>
                </a:r>
                <a:r>
                  <a:rPr lang="nl-BE" sz="1100" kern="0" dirty="0" smtClean="0">
                    <a:solidFill>
                      <a:prstClr val="white"/>
                    </a:solidFill>
                    <a:latin typeface="Arial"/>
                  </a:rPr>
                  <a:t> FEB</a:t>
                </a:r>
                <a:endParaRPr kumimoji="0" lang="nl-BE" sz="1100" b="0" i="0" u="none" strike="noStrike" kern="0" cap="none" spc="0" normalizeH="0" baseline="0" noProof="0" dirty="0" smtClean="0">
                  <a:ln>
                    <a:noFill/>
                  </a:ln>
                  <a:solidFill>
                    <a:prstClr val="white"/>
                  </a:solidFill>
                  <a:effectLst/>
                  <a:uLnTx/>
                  <a:uFillTx/>
                  <a:latin typeface="Arial"/>
                  <a:ea typeface="+mn-ea"/>
                  <a:cs typeface="+mn-cs"/>
                </a:endParaRPr>
              </a:p>
              <a:p>
                <a:pPr marL="57150" marR="0" lvl="1" indent="-57150" defTabSz="488950" eaLnBrk="1" fontAlgn="auto" latinLnBrk="0" hangingPunct="1">
                  <a:lnSpc>
                    <a:spcPct val="90000"/>
                  </a:lnSpc>
                  <a:spcBef>
                    <a:spcPct val="0"/>
                  </a:spcBef>
                  <a:spcAft>
                    <a:spcPct val="15000"/>
                  </a:spcAft>
                  <a:buClrTx/>
                  <a:buSzTx/>
                  <a:buFontTx/>
                  <a:buChar char="••"/>
                  <a:tabLst/>
                  <a:defRPr/>
                </a:pPr>
                <a:r>
                  <a:rPr kumimoji="0" lang="nl-BE" sz="1100" b="0" i="0" u="none" strike="noStrike" kern="0" cap="none" spc="0" normalizeH="0" baseline="0" noProof="0" dirty="0" smtClean="0">
                    <a:ln>
                      <a:noFill/>
                    </a:ln>
                    <a:solidFill>
                      <a:prstClr val="white"/>
                    </a:solidFill>
                    <a:effectLst/>
                    <a:uLnTx/>
                    <a:uFillTx/>
                    <a:latin typeface="Arial"/>
                    <a:ea typeface="+mn-ea"/>
                    <a:cs typeface="+mn-cs"/>
                  </a:rPr>
                  <a:t>Communication</a:t>
                </a:r>
              </a:p>
              <a:p>
                <a:pPr marL="57150" marR="0" lvl="1" indent="-57150" defTabSz="488950" eaLnBrk="1" fontAlgn="auto" latinLnBrk="0" hangingPunct="1">
                  <a:lnSpc>
                    <a:spcPct val="90000"/>
                  </a:lnSpc>
                  <a:spcBef>
                    <a:spcPct val="0"/>
                  </a:spcBef>
                  <a:spcAft>
                    <a:spcPct val="15000"/>
                  </a:spcAft>
                  <a:buClrTx/>
                  <a:buSzTx/>
                  <a:buFontTx/>
                  <a:buChar char="••"/>
                  <a:tabLst/>
                  <a:defRPr/>
                </a:pPr>
                <a:r>
                  <a:rPr lang="nl-BE" sz="1100" kern="0" dirty="0" err="1" smtClean="0">
                    <a:solidFill>
                      <a:prstClr val="white"/>
                    </a:solidFill>
                    <a:latin typeface="Arial"/>
                  </a:rPr>
                  <a:t>Organisation</a:t>
                </a:r>
                <a:r>
                  <a:rPr lang="nl-BE" sz="1100" kern="0" dirty="0" smtClean="0">
                    <a:solidFill>
                      <a:prstClr val="white"/>
                    </a:solidFill>
                    <a:latin typeface="Arial"/>
                  </a:rPr>
                  <a:t> </a:t>
                </a:r>
                <a:r>
                  <a:rPr lang="nl-BE" sz="1100" kern="0" dirty="0" err="1" smtClean="0">
                    <a:solidFill>
                      <a:prstClr val="white"/>
                    </a:solidFill>
                    <a:latin typeface="Arial"/>
                  </a:rPr>
                  <a:t>pratique</a:t>
                </a:r>
                <a:r>
                  <a:rPr lang="nl-BE" sz="1100" kern="0" dirty="0" smtClean="0">
                    <a:solidFill>
                      <a:prstClr val="white"/>
                    </a:solidFill>
                    <a:latin typeface="Arial"/>
                  </a:rPr>
                  <a:t> et mise en </a:t>
                </a:r>
                <a:r>
                  <a:rPr lang="nl-BE" sz="1100" kern="0" dirty="0" err="1" smtClean="0">
                    <a:solidFill>
                      <a:prstClr val="white"/>
                    </a:solidFill>
                    <a:latin typeface="Arial"/>
                  </a:rPr>
                  <a:t>place</a:t>
                </a:r>
                <a:endParaRPr kumimoji="0" lang="nl-BE" sz="11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Freeform 23"/>
              <p:cNvSpPr/>
              <p:nvPr/>
            </p:nvSpPr>
            <p:spPr>
              <a:xfrm>
                <a:off x="849127" y="4411602"/>
                <a:ext cx="3103157" cy="900082"/>
              </a:xfrm>
              <a:custGeom>
                <a:avLst/>
                <a:gdLst>
                  <a:gd name="connsiteX0" fmla="*/ 0 w 3103157"/>
                  <a:gd name="connsiteY0" fmla="*/ 68376 h 683757"/>
                  <a:gd name="connsiteX1" fmla="*/ 68376 w 3103157"/>
                  <a:gd name="connsiteY1" fmla="*/ 0 h 683757"/>
                  <a:gd name="connsiteX2" fmla="*/ 3034781 w 3103157"/>
                  <a:gd name="connsiteY2" fmla="*/ 0 h 683757"/>
                  <a:gd name="connsiteX3" fmla="*/ 3103157 w 3103157"/>
                  <a:gd name="connsiteY3" fmla="*/ 68376 h 683757"/>
                  <a:gd name="connsiteX4" fmla="*/ 3103157 w 3103157"/>
                  <a:gd name="connsiteY4" fmla="*/ 615381 h 683757"/>
                  <a:gd name="connsiteX5" fmla="*/ 3034781 w 3103157"/>
                  <a:gd name="connsiteY5" fmla="*/ 683757 h 683757"/>
                  <a:gd name="connsiteX6" fmla="*/ 68376 w 3103157"/>
                  <a:gd name="connsiteY6" fmla="*/ 683757 h 683757"/>
                  <a:gd name="connsiteX7" fmla="*/ 0 w 3103157"/>
                  <a:gd name="connsiteY7" fmla="*/ 615381 h 683757"/>
                  <a:gd name="connsiteX8" fmla="*/ 0 w 3103157"/>
                  <a:gd name="connsiteY8" fmla="*/ 68376 h 68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683757">
                    <a:moveTo>
                      <a:pt x="0" y="68376"/>
                    </a:moveTo>
                    <a:cubicBezTo>
                      <a:pt x="0" y="30613"/>
                      <a:pt x="30613" y="0"/>
                      <a:pt x="68376" y="0"/>
                    </a:cubicBezTo>
                    <a:lnTo>
                      <a:pt x="3034781" y="0"/>
                    </a:lnTo>
                    <a:cubicBezTo>
                      <a:pt x="3072544" y="0"/>
                      <a:pt x="3103157" y="30613"/>
                      <a:pt x="3103157" y="68376"/>
                    </a:cubicBezTo>
                    <a:lnTo>
                      <a:pt x="3103157" y="615381"/>
                    </a:lnTo>
                    <a:cubicBezTo>
                      <a:pt x="3103157" y="653144"/>
                      <a:pt x="3072544" y="683757"/>
                      <a:pt x="3034781" y="683757"/>
                    </a:cubicBezTo>
                    <a:lnTo>
                      <a:pt x="68376" y="683757"/>
                    </a:lnTo>
                    <a:cubicBezTo>
                      <a:pt x="30613" y="683757"/>
                      <a:pt x="0" y="653144"/>
                      <a:pt x="0" y="615381"/>
                    </a:cubicBezTo>
                    <a:lnTo>
                      <a:pt x="0" y="68376"/>
                    </a:lnTo>
                    <a:close/>
                  </a:path>
                </a:pathLst>
              </a:custGeom>
              <a:solidFill>
                <a:srgbClr val="30537D">
                  <a:hueOff val="-125157"/>
                  <a:satOff val="8776"/>
                  <a:lumOff val="12614"/>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55587" tIns="46697" rIns="55587" bIns="46697" numCol="1" spcCol="1270" anchor="t"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nl-BE" sz="1400" b="0" i="0" u="none" strike="noStrike" kern="0" cap="none" spc="0" normalizeH="0" baseline="0" noProof="0" dirty="0" smtClean="0">
                    <a:ln>
                      <a:noFill/>
                    </a:ln>
                    <a:solidFill>
                      <a:prstClr val="white"/>
                    </a:solidFill>
                    <a:effectLst/>
                    <a:uLnTx/>
                    <a:uFillTx/>
                    <a:latin typeface="Arial"/>
                    <a:ea typeface="+mn-ea"/>
                    <a:cs typeface="+mn-cs"/>
                  </a:rPr>
                  <a:t>Anton Sabbe</a:t>
                </a:r>
              </a:p>
              <a:p>
                <a:pPr marL="57150" marR="0" lvl="1" indent="-57150" defTabSz="488950" eaLnBrk="1" fontAlgn="auto" latinLnBrk="0" hangingPunct="1">
                  <a:lnSpc>
                    <a:spcPct val="90000"/>
                  </a:lnSpc>
                  <a:spcBef>
                    <a:spcPct val="0"/>
                  </a:spcBef>
                  <a:spcAft>
                    <a:spcPct val="15000"/>
                  </a:spcAft>
                  <a:buClrTx/>
                  <a:buSzTx/>
                  <a:buFontTx/>
                  <a:buChar char="••"/>
                  <a:tabLst/>
                  <a:defRPr/>
                </a:pPr>
                <a:r>
                  <a:rPr kumimoji="0" lang="nl-BE" sz="1100" b="0" i="0" u="none" strike="noStrike" kern="0" cap="none" spc="0" normalizeH="0" baseline="0" noProof="0" dirty="0" smtClean="0">
                    <a:ln>
                      <a:noFill/>
                    </a:ln>
                    <a:solidFill>
                      <a:prstClr val="white"/>
                    </a:solidFill>
                    <a:effectLst/>
                    <a:uLnTx/>
                    <a:uFillTx/>
                    <a:latin typeface="Arial"/>
                    <a:ea typeface="+mn-ea"/>
                    <a:cs typeface="+mn-cs"/>
                  </a:rPr>
                  <a:t>Dagelijkse inhoudelijke opvolging</a:t>
                </a:r>
              </a:p>
              <a:p>
                <a:pPr marL="57150" marR="0" lvl="1" indent="-57150" defTabSz="488950" eaLnBrk="1" fontAlgn="auto" latinLnBrk="0" hangingPunct="1">
                  <a:lnSpc>
                    <a:spcPct val="90000"/>
                  </a:lnSpc>
                  <a:spcBef>
                    <a:spcPct val="0"/>
                  </a:spcBef>
                  <a:spcAft>
                    <a:spcPct val="15000"/>
                  </a:spcAft>
                  <a:buClrTx/>
                  <a:buSzTx/>
                  <a:buFontTx/>
                  <a:buChar char="••"/>
                  <a:tabLst/>
                  <a:defRPr/>
                </a:pPr>
                <a:r>
                  <a:rPr kumimoji="0" lang="nl-BE" sz="1100" b="0" i="0" u="none" strike="noStrike" kern="0" cap="none" spc="0" normalizeH="0" baseline="0" noProof="0" dirty="0" smtClean="0">
                    <a:ln>
                      <a:noFill/>
                    </a:ln>
                    <a:solidFill>
                      <a:prstClr val="white"/>
                    </a:solidFill>
                    <a:effectLst/>
                    <a:uLnTx/>
                    <a:uFillTx/>
                    <a:latin typeface="Arial"/>
                    <a:ea typeface="+mn-ea"/>
                    <a:cs typeface="+mn-cs"/>
                  </a:rPr>
                  <a:t>Relaties met het middenveld</a:t>
                </a:r>
              </a:p>
              <a:p>
                <a:pPr marL="57150" marR="0" lvl="1" indent="-57150" defTabSz="488950" eaLnBrk="1" fontAlgn="auto" latinLnBrk="0" hangingPunct="1">
                  <a:lnSpc>
                    <a:spcPct val="90000"/>
                  </a:lnSpc>
                  <a:spcBef>
                    <a:spcPct val="0"/>
                  </a:spcBef>
                  <a:spcAft>
                    <a:spcPct val="15000"/>
                  </a:spcAft>
                  <a:buClrTx/>
                  <a:buSzTx/>
                  <a:buFontTx/>
                  <a:buChar char="••"/>
                  <a:tabLst/>
                  <a:defRPr/>
                </a:pPr>
                <a:r>
                  <a:rPr kumimoji="0" lang="nl-BE" sz="1100" b="0" i="0" u="none" strike="noStrike" kern="0" cap="none" spc="0" normalizeH="0" baseline="0" noProof="0" dirty="0" smtClean="0">
                    <a:ln>
                      <a:noFill/>
                    </a:ln>
                    <a:solidFill>
                      <a:prstClr val="white"/>
                    </a:solidFill>
                    <a:effectLst/>
                    <a:uLnTx/>
                    <a:uFillTx/>
                    <a:latin typeface="Arial"/>
                    <a:ea typeface="+mn-ea"/>
                    <a:cs typeface="+mn-cs"/>
                  </a:rPr>
                  <a:t>Opvolging procesmatig verloop</a:t>
                </a:r>
              </a:p>
            </p:txBody>
          </p:sp>
          <p:sp>
            <p:nvSpPr>
              <p:cNvPr id="25" name="Freeform 24"/>
              <p:cNvSpPr/>
              <p:nvPr/>
            </p:nvSpPr>
            <p:spPr>
              <a:xfrm>
                <a:off x="849127" y="5447832"/>
                <a:ext cx="3103157" cy="572625"/>
              </a:xfrm>
              <a:custGeom>
                <a:avLst/>
                <a:gdLst>
                  <a:gd name="connsiteX0" fmla="*/ 0 w 3103157"/>
                  <a:gd name="connsiteY0" fmla="*/ 68376 h 683757"/>
                  <a:gd name="connsiteX1" fmla="*/ 68376 w 3103157"/>
                  <a:gd name="connsiteY1" fmla="*/ 0 h 683757"/>
                  <a:gd name="connsiteX2" fmla="*/ 3034781 w 3103157"/>
                  <a:gd name="connsiteY2" fmla="*/ 0 h 683757"/>
                  <a:gd name="connsiteX3" fmla="*/ 3103157 w 3103157"/>
                  <a:gd name="connsiteY3" fmla="*/ 68376 h 683757"/>
                  <a:gd name="connsiteX4" fmla="*/ 3103157 w 3103157"/>
                  <a:gd name="connsiteY4" fmla="*/ 615381 h 683757"/>
                  <a:gd name="connsiteX5" fmla="*/ 3034781 w 3103157"/>
                  <a:gd name="connsiteY5" fmla="*/ 683757 h 683757"/>
                  <a:gd name="connsiteX6" fmla="*/ 68376 w 3103157"/>
                  <a:gd name="connsiteY6" fmla="*/ 683757 h 683757"/>
                  <a:gd name="connsiteX7" fmla="*/ 0 w 3103157"/>
                  <a:gd name="connsiteY7" fmla="*/ 615381 h 683757"/>
                  <a:gd name="connsiteX8" fmla="*/ 0 w 3103157"/>
                  <a:gd name="connsiteY8" fmla="*/ 68376 h 68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683757">
                    <a:moveTo>
                      <a:pt x="0" y="68376"/>
                    </a:moveTo>
                    <a:cubicBezTo>
                      <a:pt x="0" y="30613"/>
                      <a:pt x="30613" y="0"/>
                      <a:pt x="68376" y="0"/>
                    </a:cubicBezTo>
                    <a:lnTo>
                      <a:pt x="3034781" y="0"/>
                    </a:lnTo>
                    <a:cubicBezTo>
                      <a:pt x="3072544" y="0"/>
                      <a:pt x="3103157" y="30613"/>
                      <a:pt x="3103157" y="68376"/>
                    </a:cubicBezTo>
                    <a:lnTo>
                      <a:pt x="3103157" y="615381"/>
                    </a:lnTo>
                    <a:cubicBezTo>
                      <a:pt x="3103157" y="653144"/>
                      <a:pt x="3072544" y="683757"/>
                      <a:pt x="3034781" y="683757"/>
                    </a:cubicBezTo>
                    <a:lnTo>
                      <a:pt x="68376" y="683757"/>
                    </a:lnTo>
                    <a:cubicBezTo>
                      <a:pt x="30613" y="683757"/>
                      <a:pt x="0" y="653144"/>
                      <a:pt x="0" y="615381"/>
                    </a:cubicBezTo>
                    <a:lnTo>
                      <a:pt x="0" y="68376"/>
                    </a:lnTo>
                    <a:close/>
                  </a:path>
                </a:pathLst>
              </a:custGeom>
              <a:solidFill>
                <a:srgbClr val="30537D">
                  <a:hueOff val="-187736"/>
                  <a:satOff val="13164"/>
                  <a:lumOff val="18922"/>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55587" tIns="46697" rIns="55587" bIns="46697" numCol="1" spcCol="1270" anchor="t"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nl-BE" sz="1400" b="0" i="0" u="none" strike="noStrike" kern="0" cap="none" spc="0" normalizeH="0" baseline="0" noProof="0" dirty="0" smtClean="0">
                    <a:ln>
                      <a:noFill/>
                    </a:ln>
                    <a:solidFill>
                      <a:prstClr val="white"/>
                    </a:solidFill>
                    <a:effectLst/>
                    <a:uLnTx/>
                    <a:uFillTx/>
                    <a:latin typeface="Arial"/>
                    <a:ea typeface="+mn-ea"/>
                    <a:cs typeface="+mn-cs"/>
                  </a:rPr>
                  <a:t>Tom Van den Berghe</a:t>
                </a:r>
              </a:p>
              <a:p>
                <a:pPr marL="57150" marR="0" lvl="1" indent="-57150" defTabSz="488950" eaLnBrk="1" fontAlgn="auto" latinLnBrk="0" hangingPunct="1">
                  <a:lnSpc>
                    <a:spcPct val="90000"/>
                  </a:lnSpc>
                  <a:spcBef>
                    <a:spcPct val="0"/>
                  </a:spcBef>
                  <a:spcAft>
                    <a:spcPct val="15000"/>
                  </a:spcAft>
                  <a:buClrTx/>
                  <a:buSzTx/>
                  <a:buFontTx/>
                  <a:buChar char="••"/>
                  <a:tabLst/>
                  <a:defRPr/>
                </a:pPr>
                <a:r>
                  <a:rPr lang="nl-BE" sz="1100" kern="0" dirty="0" smtClean="0">
                    <a:solidFill>
                      <a:prstClr val="white"/>
                    </a:solidFill>
                    <a:latin typeface="Arial"/>
                  </a:rPr>
                  <a:t>Soutien au président</a:t>
                </a:r>
                <a:endParaRPr kumimoji="0" lang="nl-BE" sz="11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6" name="Rectangle 25"/>
              <p:cNvSpPr/>
              <p:nvPr/>
            </p:nvSpPr>
            <p:spPr>
              <a:xfrm>
                <a:off x="4631100" y="1432560"/>
                <a:ext cx="4125760" cy="4693602"/>
              </a:xfrm>
              <a:prstGeom prst="rect">
                <a:avLst/>
              </a:prstGeom>
              <a:solidFill>
                <a:srgbClr val="30537D">
                  <a:tint val="40000"/>
                  <a:hueOff val="0"/>
                  <a:satOff val="0"/>
                  <a:lumOff val="0"/>
                  <a:alphaOff val="0"/>
                </a:srgbClr>
              </a:solidFill>
              <a:ln>
                <a:noFill/>
              </a:ln>
              <a:effectLst/>
            </p:spPr>
            <p:txBody>
              <a:bodyPr spcFirstLastPara="0" vert="horz" wrap="square" lIns="106680" tIns="108000" rIns="106680" bIns="108000" numCol="1" spcCol="1270" anchor="t"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nl-BE" sz="2400" b="0" i="0" u="none" strike="noStrike" kern="0" cap="none" spc="0" normalizeH="0" baseline="0" noProof="0" dirty="0" smtClean="0">
                    <a:ln>
                      <a:noFill/>
                    </a:ln>
                    <a:solidFill>
                      <a:prstClr val="black">
                        <a:hueOff val="0"/>
                        <a:satOff val="0"/>
                        <a:lumOff val="0"/>
                        <a:alphaOff val="0"/>
                      </a:prstClr>
                    </a:solidFill>
                    <a:effectLst/>
                    <a:uLnTx/>
                    <a:uFillTx/>
                    <a:latin typeface="Arial"/>
                  </a:rPr>
                  <a:t>Sectorale stuurgroep</a:t>
                </a:r>
                <a:br>
                  <a:rPr kumimoji="0" lang="nl-BE" sz="2400" b="0" i="0" u="none" strike="noStrike" kern="0" cap="none" spc="0" normalizeH="0" baseline="0" noProof="0" dirty="0" smtClean="0">
                    <a:ln>
                      <a:noFill/>
                    </a:ln>
                    <a:solidFill>
                      <a:prstClr val="black">
                        <a:hueOff val="0"/>
                        <a:satOff val="0"/>
                        <a:lumOff val="0"/>
                        <a:alphaOff val="0"/>
                      </a:prstClr>
                    </a:solidFill>
                    <a:effectLst/>
                    <a:uLnTx/>
                    <a:uFillTx/>
                    <a:latin typeface="Arial"/>
                  </a:rPr>
                </a:br>
                <a:r>
                  <a:rPr lang="nl-BE" sz="2400" kern="0" dirty="0" smtClean="0">
                    <a:solidFill>
                      <a:prstClr val="black">
                        <a:hueOff val="0"/>
                        <a:satOff val="0"/>
                        <a:lumOff val="0"/>
                        <a:alphaOff val="0"/>
                      </a:prstClr>
                    </a:solidFill>
                    <a:latin typeface="Arial"/>
                  </a:rPr>
                  <a:t>Comité de pilotage sectoriel</a:t>
                </a:r>
                <a:endParaRPr kumimoji="0" lang="nl-BE" sz="2400" b="0" i="0" u="none" strike="noStrike" kern="0" cap="none" spc="0" normalizeH="0" baseline="0" noProof="0" dirty="0" smtClean="0">
                  <a:ln>
                    <a:noFill/>
                  </a:ln>
                  <a:solidFill>
                    <a:prstClr val="black">
                      <a:hueOff val="0"/>
                      <a:satOff val="0"/>
                      <a:lumOff val="0"/>
                      <a:alphaOff val="0"/>
                    </a:prstClr>
                  </a:solidFill>
                  <a:effectLst/>
                  <a:uLnTx/>
                  <a:uFillTx/>
                  <a:latin typeface="Arial"/>
                </a:endParaRPr>
              </a:p>
            </p:txBody>
          </p:sp>
          <p:sp>
            <p:nvSpPr>
              <p:cNvPr id="27" name="Freeform 26"/>
              <p:cNvSpPr/>
              <p:nvPr/>
            </p:nvSpPr>
            <p:spPr>
              <a:xfrm>
                <a:off x="5145995" y="2234116"/>
                <a:ext cx="3103157" cy="762000"/>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250314"/>
                  <a:satOff val="17552"/>
                  <a:lumOff val="25229"/>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nl-BE" sz="1600" b="0" i="0" u="none" strike="noStrike" kern="0" cap="none" spc="0" normalizeH="0" baseline="0" noProof="0" dirty="0" smtClean="0">
                    <a:ln>
                      <a:noFill/>
                    </a:ln>
                    <a:solidFill>
                      <a:prstClr val="white"/>
                    </a:solidFill>
                    <a:effectLst/>
                    <a:uLnTx/>
                    <a:uFillTx/>
                    <a:latin typeface="Arial"/>
                    <a:ea typeface="+mn-ea"/>
                    <a:cs typeface="+mn-cs"/>
                  </a:rPr>
                  <a:t>Michel Vermaerke (Febelfin)</a:t>
                </a:r>
              </a:p>
              <a:p>
                <a:pPr marL="114300" marR="0" lvl="1" indent="-114300" defTabSz="533400" eaLnBrk="1" fontAlgn="auto" latinLnBrk="0" hangingPunct="1">
                  <a:lnSpc>
                    <a:spcPct val="90000"/>
                  </a:lnSpc>
                  <a:spcBef>
                    <a:spcPct val="0"/>
                  </a:spcBef>
                  <a:spcAft>
                    <a:spcPct val="15000"/>
                  </a:spcAft>
                  <a:buClrTx/>
                  <a:buSzTx/>
                  <a:buFontTx/>
                  <a:buChar char="••"/>
                  <a:tabLst/>
                  <a:defRPr/>
                </a:pPr>
                <a:r>
                  <a:rPr kumimoji="0" lang="nl-BE" sz="1200" b="0" i="0" u="none" strike="noStrike" kern="0" cap="none" spc="0" normalizeH="0" baseline="0" noProof="0" dirty="0" smtClean="0">
                    <a:ln>
                      <a:noFill/>
                    </a:ln>
                    <a:solidFill>
                      <a:prstClr val="white"/>
                    </a:solidFill>
                    <a:effectLst/>
                    <a:uLnTx/>
                    <a:uFillTx/>
                    <a:latin typeface="Arial"/>
                    <a:ea typeface="+mn-ea"/>
                    <a:cs typeface="+mn-cs"/>
                  </a:rPr>
                  <a:t>Voorzitter</a:t>
                </a:r>
              </a:p>
            </p:txBody>
          </p:sp>
          <p:sp>
            <p:nvSpPr>
              <p:cNvPr id="28" name="Freeform 27"/>
              <p:cNvSpPr/>
              <p:nvPr/>
            </p:nvSpPr>
            <p:spPr>
              <a:xfrm>
                <a:off x="5145995" y="3124988"/>
                <a:ext cx="3103157" cy="756000"/>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312893"/>
                  <a:satOff val="21940"/>
                  <a:lumOff val="31536"/>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nl-BE" sz="1600" b="0" i="0" u="none" strike="noStrike" kern="0" cap="none" spc="0" normalizeH="0" baseline="0" noProof="0" dirty="0" smtClean="0">
                    <a:ln>
                      <a:noFill/>
                    </a:ln>
                    <a:solidFill>
                      <a:prstClr val="white"/>
                    </a:solidFill>
                    <a:effectLst/>
                    <a:uLnTx/>
                    <a:uFillTx/>
                    <a:latin typeface="Arial"/>
                    <a:ea typeface="+mn-ea"/>
                    <a:cs typeface="+mn-cs"/>
                  </a:rPr>
                  <a:t>Pieter Timmermans (VBO)</a:t>
                </a:r>
              </a:p>
              <a:p>
                <a:pPr marL="114300" marR="0" lvl="1" indent="-114300" defTabSz="533400" eaLnBrk="1" fontAlgn="auto" latinLnBrk="0" hangingPunct="1">
                  <a:lnSpc>
                    <a:spcPct val="90000"/>
                  </a:lnSpc>
                  <a:spcBef>
                    <a:spcPct val="0"/>
                  </a:spcBef>
                  <a:spcAft>
                    <a:spcPct val="15000"/>
                  </a:spcAft>
                  <a:buClrTx/>
                  <a:buSzTx/>
                  <a:buFontTx/>
                  <a:buChar char="••"/>
                  <a:tabLst/>
                  <a:defRPr/>
                </a:pPr>
                <a:r>
                  <a:rPr kumimoji="0" lang="nl-BE" sz="1200" b="0" i="0" u="none" strike="noStrike" kern="0" cap="none" spc="0" normalizeH="0" baseline="0" noProof="0" dirty="0" smtClean="0">
                    <a:ln>
                      <a:noFill/>
                    </a:ln>
                    <a:solidFill>
                      <a:prstClr val="white"/>
                    </a:solidFill>
                    <a:effectLst/>
                    <a:uLnTx/>
                    <a:uFillTx/>
                    <a:latin typeface="Arial"/>
                    <a:ea typeface="+mn-ea"/>
                    <a:cs typeface="+mn-cs"/>
                  </a:rPr>
                  <a:t>Ondervoorzitter</a:t>
                </a:r>
              </a:p>
            </p:txBody>
          </p:sp>
          <p:sp>
            <p:nvSpPr>
              <p:cNvPr id="29" name="Freeform 28"/>
              <p:cNvSpPr/>
              <p:nvPr/>
            </p:nvSpPr>
            <p:spPr>
              <a:xfrm>
                <a:off x="5145995" y="4009858"/>
                <a:ext cx="3103157" cy="2010312"/>
              </a:xfrm>
              <a:custGeom>
                <a:avLst/>
                <a:gdLst>
                  <a:gd name="connsiteX0" fmla="*/ 0 w 3103157"/>
                  <a:gd name="connsiteY0" fmla="*/ 92210 h 922104"/>
                  <a:gd name="connsiteX1" fmla="*/ 92210 w 3103157"/>
                  <a:gd name="connsiteY1" fmla="*/ 0 h 922104"/>
                  <a:gd name="connsiteX2" fmla="*/ 3010947 w 3103157"/>
                  <a:gd name="connsiteY2" fmla="*/ 0 h 922104"/>
                  <a:gd name="connsiteX3" fmla="*/ 3103157 w 3103157"/>
                  <a:gd name="connsiteY3" fmla="*/ 92210 h 922104"/>
                  <a:gd name="connsiteX4" fmla="*/ 3103157 w 3103157"/>
                  <a:gd name="connsiteY4" fmla="*/ 829894 h 922104"/>
                  <a:gd name="connsiteX5" fmla="*/ 3010947 w 3103157"/>
                  <a:gd name="connsiteY5" fmla="*/ 922104 h 922104"/>
                  <a:gd name="connsiteX6" fmla="*/ 92210 w 3103157"/>
                  <a:gd name="connsiteY6" fmla="*/ 922104 h 922104"/>
                  <a:gd name="connsiteX7" fmla="*/ 0 w 3103157"/>
                  <a:gd name="connsiteY7" fmla="*/ 829894 h 922104"/>
                  <a:gd name="connsiteX8" fmla="*/ 0 w 3103157"/>
                  <a:gd name="connsiteY8" fmla="*/ 92210 h 9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3157" h="922104">
                    <a:moveTo>
                      <a:pt x="0" y="92210"/>
                    </a:moveTo>
                    <a:cubicBezTo>
                      <a:pt x="0" y="41284"/>
                      <a:pt x="41284" y="0"/>
                      <a:pt x="92210" y="0"/>
                    </a:cubicBezTo>
                    <a:lnTo>
                      <a:pt x="3010947" y="0"/>
                    </a:lnTo>
                    <a:cubicBezTo>
                      <a:pt x="3061873" y="0"/>
                      <a:pt x="3103157" y="41284"/>
                      <a:pt x="3103157" y="92210"/>
                    </a:cubicBezTo>
                    <a:lnTo>
                      <a:pt x="3103157" y="829894"/>
                    </a:lnTo>
                    <a:cubicBezTo>
                      <a:pt x="3103157" y="880820"/>
                      <a:pt x="3061873" y="922104"/>
                      <a:pt x="3010947" y="922104"/>
                    </a:cubicBezTo>
                    <a:lnTo>
                      <a:pt x="92210" y="922104"/>
                    </a:lnTo>
                    <a:cubicBezTo>
                      <a:pt x="41284" y="922104"/>
                      <a:pt x="0" y="880820"/>
                      <a:pt x="0" y="829894"/>
                    </a:cubicBezTo>
                    <a:lnTo>
                      <a:pt x="0" y="92210"/>
                    </a:lnTo>
                    <a:close/>
                  </a:path>
                </a:pathLst>
              </a:custGeom>
              <a:solidFill>
                <a:srgbClr val="30537D">
                  <a:hueOff val="-375471"/>
                  <a:satOff val="26328"/>
                  <a:lumOff val="37843"/>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67648" tIns="57488" rIns="67648" bIns="57488" numCol="1" spcCol="1270" anchor="t"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nl-BE" sz="1600" b="0" i="0" u="none" strike="noStrike" kern="0" cap="none" spc="0" normalizeH="0" baseline="0" noProof="0" dirty="0" smtClean="0">
                    <a:ln>
                      <a:noFill/>
                    </a:ln>
                    <a:solidFill>
                      <a:prstClr val="white"/>
                    </a:solidFill>
                    <a:effectLst/>
                    <a:uLnTx/>
                    <a:uFillTx/>
                    <a:latin typeface="Arial"/>
                    <a:ea typeface="+mn-ea"/>
                    <a:cs typeface="+mn-cs"/>
                  </a:rPr>
                  <a:t>Federaties  / </a:t>
                </a:r>
                <a:r>
                  <a:rPr kumimoji="0" lang="nl-BE" sz="1600" b="0" i="0" u="none" strike="noStrike" kern="0" cap="none" spc="0" normalizeH="0" baseline="0" noProof="0" dirty="0" err="1" smtClean="0">
                    <a:ln>
                      <a:noFill/>
                    </a:ln>
                    <a:solidFill>
                      <a:prstClr val="white"/>
                    </a:solidFill>
                    <a:effectLst/>
                    <a:uLnTx/>
                    <a:uFillTx/>
                    <a:latin typeface="Arial"/>
                    <a:ea typeface="+mn-ea"/>
                    <a:cs typeface="+mn-cs"/>
                  </a:rPr>
                  <a:t>Fédérations</a:t>
                </a:r>
                <a:endParaRPr kumimoji="0" lang="nl-BE" sz="1600" b="0" i="0" u="none" strike="noStrike" kern="0" cap="none" spc="0" normalizeH="0" baseline="0" noProof="0" dirty="0" smtClean="0">
                  <a:ln>
                    <a:noFill/>
                  </a:ln>
                  <a:solidFill>
                    <a:prstClr val="white"/>
                  </a:solidFill>
                  <a:effectLst/>
                  <a:uLnTx/>
                  <a:uFillTx/>
                  <a:latin typeface="Arial"/>
                  <a:ea typeface="+mn-ea"/>
                  <a:cs typeface="+mn-cs"/>
                </a:endParaRPr>
              </a:p>
              <a:p>
                <a:pPr marL="114300" marR="0" lvl="1" indent="-114300" defTabSz="533400" eaLnBrk="1" fontAlgn="auto" latinLnBrk="0" hangingPunct="1">
                  <a:lnSpc>
                    <a:spcPct val="90000"/>
                  </a:lnSpc>
                  <a:spcBef>
                    <a:spcPct val="0"/>
                  </a:spcBef>
                  <a:spcAft>
                    <a:spcPct val="15000"/>
                  </a:spcAft>
                  <a:buClrTx/>
                  <a:buSzTx/>
                  <a:buFontTx/>
                  <a:buChar char="••"/>
                  <a:tabLst/>
                  <a:defRPr/>
                </a:pPr>
                <a:r>
                  <a:rPr kumimoji="0" lang="nl-BE" sz="1200" b="0" i="0" u="none" strike="noStrike" kern="0" cap="none" spc="0" normalizeH="0" baseline="0" noProof="0" dirty="0" smtClean="0">
                    <a:ln>
                      <a:noFill/>
                    </a:ln>
                    <a:solidFill>
                      <a:prstClr val="white"/>
                    </a:solidFill>
                    <a:effectLst/>
                    <a:uLnTx/>
                    <a:uFillTx/>
                    <a:latin typeface="Arial"/>
                    <a:ea typeface="+mn-ea"/>
                    <a:cs typeface="+mn-cs"/>
                  </a:rPr>
                  <a:t>Marc Lambotte (</a:t>
                </a:r>
                <a:r>
                  <a:rPr kumimoji="0" lang="nl-BE" sz="1200" b="0" i="0" u="none" strike="noStrike" kern="0" cap="none" spc="0" normalizeH="0" baseline="0" noProof="0" dirty="0" err="1" smtClean="0">
                    <a:ln>
                      <a:noFill/>
                    </a:ln>
                    <a:solidFill>
                      <a:prstClr val="white"/>
                    </a:solidFill>
                    <a:effectLst/>
                    <a:uLnTx/>
                    <a:uFillTx/>
                    <a:latin typeface="Arial"/>
                    <a:ea typeface="+mn-ea"/>
                    <a:cs typeface="+mn-cs"/>
                  </a:rPr>
                  <a:t>Agoria</a:t>
                </a:r>
                <a:r>
                  <a:rPr kumimoji="0" lang="nl-BE" sz="1200" b="0" i="0" u="none" strike="noStrike" kern="0" cap="none" spc="0" normalizeH="0" baseline="0" noProof="0" dirty="0" smtClean="0">
                    <a:ln>
                      <a:noFill/>
                    </a:ln>
                    <a:solidFill>
                      <a:prstClr val="white"/>
                    </a:solidFill>
                    <a:effectLst/>
                    <a:uLnTx/>
                    <a:uFillTx/>
                    <a:latin typeface="Arial"/>
                    <a:ea typeface="+mn-ea"/>
                    <a:cs typeface="+mn-cs"/>
                  </a:rPr>
                  <a:t>)</a:t>
                </a:r>
              </a:p>
              <a:p>
                <a:pPr marL="114300" lvl="1" indent="-114300" defTabSz="533400">
                  <a:lnSpc>
                    <a:spcPct val="90000"/>
                  </a:lnSpc>
                  <a:spcBef>
                    <a:spcPct val="0"/>
                  </a:spcBef>
                  <a:spcAft>
                    <a:spcPct val="15000"/>
                  </a:spcAft>
                  <a:buFontTx/>
                  <a:buChar char="••"/>
                </a:pPr>
                <a:r>
                  <a:rPr lang="nl-BE" sz="1200" kern="0" dirty="0">
                    <a:solidFill>
                      <a:prstClr val="white"/>
                    </a:solidFill>
                    <a:latin typeface="Arial"/>
                  </a:rPr>
                  <a:t>Herwig Muyldermans (</a:t>
                </a:r>
                <a:r>
                  <a:rPr lang="nl-BE" sz="1200" kern="0" dirty="0" err="1">
                    <a:solidFill>
                      <a:prstClr val="white"/>
                    </a:solidFill>
                    <a:latin typeface="Arial"/>
                  </a:rPr>
                  <a:t>suppl</a:t>
                </a:r>
                <a:r>
                  <a:rPr lang="nl-BE" sz="1200" kern="0" dirty="0">
                    <a:solidFill>
                      <a:prstClr val="white"/>
                    </a:solidFill>
                    <a:latin typeface="Arial"/>
                  </a:rPr>
                  <a:t>. Ann </a:t>
                </a:r>
                <a:r>
                  <a:rPr lang="nl-BE" sz="1200" kern="0" dirty="0" err="1">
                    <a:solidFill>
                      <a:prstClr val="white"/>
                    </a:solidFill>
                    <a:latin typeface="Arial"/>
                  </a:rPr>
                  <a:t>Cattelain</a:t>
                </a:r>
                <a:r>
                  <a:rPr lang="nl-BE" sz="1200" kern="0" dirty="0">
                    <a:solidFill>
                      <a:prstClr val="white"/>
                    </a:solidFill>
                    <a:latin typeface="Arial"/>
                  </a:rPr>
                  <a:t>) (</a:t>
                </a:r>
                <a:r>
                  <a:rPr lang="nl-BE" sz="1200" kern="0" dirty="0" err="1">
                    <a:solidFill>
                      <a:prstClr val="white"/>
                    </a:solidFill>
                    <a:latin typeface="Arial"/>
                  </a:rPr>
                  <a:t>Federgon</a:t>
                </a:r>
                <a:r>
                  <a:rPr lang="nl-BE" sz="1200" kern="0" dirty="0">
                    <a:solidFill>
                      <a:prstClr val="white"/>
                    </a:solidFill>
                    <a:latin typeface="Arial"/>
                  </a:rPr>
                  <a:t>)</a:t>
                </a:r>
              </a:p>
              <a:p>
                <a:pPr marL="114300" lvl="1" indent="-114300" defTabSz="533400">
                  <a:lnSpc>
                    <a:spcPct val="90000"/>
                  </a:lnSpc>
                  <a:spcBef>
                    <a:spcPct val="0"/>
                  </a:spcBef>
                  <a:spcAft>
                    <a:spcPct val="15000"/>
                  </a:spcAft>
                  <a:buFontTx/>
                  <a:buChar char="••"/>
                </a:pPr>
                <a:r>
                  <a:rPr lang="nl-BE" sz="1200" kern="0" dirty="0">
                    <a:solidFill>
                      <a:prstClr val="white"/>
                    </a:solidFill>
                    <a:latin typeface="Arial"/>
                  </a:rPr>
                  <a:t>Chris Moris (</a:t>
                </a:r>
                <a:r>
                  <a:rPr lang="nl-BE" sz="1200" kern="0" dirty="0" err="1">
                    <a:solidFill>
                      <a:prstClr val="white"/>
                    </a:solidFill>
                    <a:latin typeface="Arial"/>
                  </a:rPr>
                  <a:t>Fevia</a:t>
                </a:r>
                <a:r>
                  <a:rPr lang="nl-BE" sz="1200" kern="0" dirty="0">
                    <a:solidFill>
                      <a:prstClr val="white"/>
                    </a:solidFill>
                    <a:latin typeface="Arial"/>
                  </a:rPr>
                  <a:t>)</a:t>
                </a:r>
              </a:p>
              <a:p>
                <a:pPr marL="114300" marR="0" lvl="1" indent="-114300" defTabSz="533400" eaLnBrk="1" fontAlgn="auto" latinLnBrk="0" hangingPunct="1">
                  <a:lnSpc>
                    <a:spcPct val="90000"/>
                  </a:lnSpc>
                  <a:spcBef>
                    <a:spcPct val="0"/>
                  </a:spcBef>
                  <a:spcAft>
                    <a:spcPct val="15000"/>
                  </a:spcAft>
                  <a:buClrTx/>
                  <a:buSzTx/>
                  <a:buFontTx/>
                  <a:buChar char="••"/>
                  <a:tabLst/>
                  <a:defRPr/>
                </a:pPr>
                <a:r>
                  <a:rPr kumimoji="0" lang="nl-BE" sz="1200" b="0" i="0" u="none" strike="noStrike" kern="0" cap="none" spc="0" normalizeH="0" baseline="0" noProof="0" dirty="0" smtClean="0">
                    <a:ln>
                      <a:noFill/>
                    </a:ln>
                    <a:solidFill>
                      <a:prstClr val="white"/>
                    </a:solidFill>
                    <a:effectLst/>
                    <a:uLnTx/>
                    <a:uFillTx/>
                    <a:latin typeface="Arial"/>
                    <a:ea typeface="+mn-ea"/>
                    <a:cs typeface="+mn-cs"/>
                  </a:rPr>
                  <a:t>Dominique Michel (</a:t>
                </a:r>
                <a:r>
                  <a:rPr kumimoji="0" lang="nl-BE" sz="1200" b="0" i="0" u="none" strike="noStrike" kern="0" cap="none" spc="0" normalizeH="0" baseline="0" noProof="0" dirty="0" err="1" smtClean="0">
                    <a:ln>
                      <a:noFill/>
                    </a:ln>
                    <a:solidFill>
                      <a:prstClr val="white"/>
                    </a:solidFill>
                    <a:effectLst/>
                    <a:uLnTx/>
                    <a:uFillTx/>
                    <a:latin typeface="Arial"/>
                    <a:ea typeface="+mn-ea"/>
                    <a:cs typeface="+mn-cs"/>
                  </a:rPr>
                  <a:t>suppl</a:t>
                </a:r>
                <a:r>
                  <a:rPr kumimoji="0" lang="nl-BE" sz="1200" b="0" i="0" u="none" strike="noStrike" kern="0" cap="none" spc="0" normalizeH="0" baseline="0" noProof="0" dirty="0" smtClean="0">
                    <a:ln>
                      <a:noFill/>
                    </a:ln>
                    <a:solidFill>
                      <a:prstClr val="white"/>
                    </a:solidFill>
                    <a:effectLst/>
                    <a:uLnTx/>
                    <a:uFillTx/>
                    <a:latin typeface="Arial"/>
                    <a:ea typeface="+mn-ea"/>
                    <a:cs typeface="+mn-cs"/>
                  </a:rPr>
                  <a:t>. Jan Delfosse) (</a:t>
                </a:r>
                <a:r>
                  <a:rPr kumimoji="0" lang="nl-BE" sz="1200" b="0" i="0" u="none" strike="noStrike" kern="0" cap="none" spc="0" normalizeH="0" baseline="0" noProof="0" dirty="0" err="1" smtClean="0">
                    <a:ln>
                      <a:noFill/>
                    </a:ln>
                    <a:solidFill>
                      <a:prstClr val="white"/>
                    </a:solidFill>
                    <a:effectLst/>
                    <a:uLnTx/>
                    <a:uFillTx/>
                    <a:latin typeface="Arial"/>
                    <a:ea typeface="+mn-ea"/>
                    <a:cs typeface="+mn-cs"/>
                  </a:rPr>
                  <a:t>Comeos</a:t>
                </a:r>
                <a:r>
                  <a:rPr kumimoji="0" lang="nl-BE" sz="1200" b="0" i="0" u="none" strike="noStrike" kern="0" cap="none" spc="0" normalizeH="0" baseline="0" noProof="0" dirty="0" smtClean="0">
                    <a:ln>
                      <a:noFill/>
                    </a:ln>
                    <a:solidFill>
                      <a:prstClr val="white"/>
                    </a:solidFill>
                    <a:effectLst/>
                    <a:uLnTx/>
                    <a:uFillTx/>
                    <a:latin typeface="Arial"/>
                    <a:ea typeface="+mn-ea"/>
                    <a:cs typeface="+mn-cs"/>
                  </a:rPr>
                  <a:t>)</a:t>
                </a:r>
              </a:p>
              <a:p>
                <a:pPr marL="114300" marR="0" lvl="1" indent="-114300" defTabSz="533400" eaLnBrk="1" fontAlgn="auto" latinLnBrk="0" hangingPunct="1">
                  <a:lnSpc>
                    <a:spcPct val="90000"/>
                  </a:lnSpc>
                  <a:spcBef>
                    <a:spcPct val="0"/>
                  </a:spcBef>
                  <a:spcAft>
                    <a:spcPct val="15000"/>
                  </a:spcAft>
                  <a:buClrTx/>
                  <a:buSzTx/>
                  <a:buFontTx/>
                  <a:buChar char="••"/>
                  <a:tabLst/>
                  <a:defRPr/>
                </a:pPr>
                <a:r>
                  <a:rPr kumimoji="0" lang="nl-BE" sz="1200" b="0" i="0" u="none" strike="noStrike" kern="0" cap="none" spc="0" normalizeH="0" baseline="0" noProof="0" dirty="0" smtClean="0">
                    <a:ln>
                      <a:noFill/>
                    </a:ln>
                    <a:solidFill>
                      <a:prstClr val="white"/>
                    </a:solidFill>
                    <a:effectLst/>
                    <a:uLnTx/>
                    <a:uFillTx/>
                    <a:latin typeface="Arial"/>
                    <a:ea typeface="+mn-ea"/>
                    <a:cs typeface="+mn-cs"/>
                  </a:rPr>
                  <a:t>Robert de </a:t>
                </a:r>
                <a:r>
                  <a:rPr kumimoji="0" lang="nl-BE" sz="1200" b="0" i="0" u="none" strike="noStrike" kern="0" cap="none" spc="0" normalizeH="0" baseline="0" noProof="0" dirty="0" err="1" smtClean="0">
                    <a:ln>
                      <a:noFill/>
                    </a:ln>
                    <a:solidFill>
                      <a:prstClr val="white"/>
                    </a:solidFill>
                    <a:effectLst/>
                    <a:uLnTx/>
                    <a:uFillTx/>
                    <a:latin typeface="Arial"/>
                    <a:ea typeface="+mn-ea"/>
                    <a:cs typeface="+mn-cs"/>
                  </a:rPr>
                  <a:t>Mûelenaere</a:t>
                </a:r>
                <a:r>
                  <a:rPr kumimoji="0" lang="nl-BE" sz="1200" b="0" i="0" u="none" strike="noStrike" kern="0" cap="none" spc="0" normalizeH="0" baseline="0" noProof="0" dirty="0" smtClean="0">
                    <a:ln>
                      <a:noFill/>
                    </a:ln>
                    <a:solidFill>
                      <a:prstClr val="white"/>
                    </a:solidFill>
                    <a:effectLst/>
                    <a:uLnTx/>
                    <a:uFillTx/>
                    <a:latin typeface="Arial"/>
                    <a:ea typeface="+mn-ea"/>
                    <a:cs typeface="+mn-cs"/>
                  </a:rPr>
                  <a:t> (</a:t>
                </a:r>
                <a:r>
                  <a:rPr kumimoji="0" lang="nl-BE" sz="1200" b="0" i="0" u="none" strike="noStrike" kern="0" cap="none" spc="0" normalizeH="0" baseline="0" noProof="0" dirty="0" err="1" smtClean="0">
                    <a:ln>
                      <a:noFill/>
                    </a:ln>
                    <a:solidFill>
                      <a:prstClr val="white"/>
                    </a:solidFill>
                    <a:effectLst/>
                    <a:uLnTx/>
                    <a:uFillTx/>
                    <a:latin typeface="Arial"/>
                    <a:ea typeface="+mn-ea"/>
                    <a:cs typeface="+mn-cs"/>
                  </a:rPr>
                  <a:t>suppl</a:t>
                </a:r>
                <a:r>
                  <a:rPr kumimoji="0" lang="nl-BE" sz="1200" b="0" i="0" u="none" strike="noStrike" kern="0" cap="none" spc="0" normalizeH="0" baseline="0" noProof="0" dirty="0" smtClean="0">
                    <a:ln>
                      <a:noFill/>
                    </a:ln>
                    <a:solidFill>
                      <a:prstClr val="white"/>
                    </a:solidFill>
                    <a:effectLst/>
                    <a:uLnTx/>
                    <a:uFillTx/>
                    <a:latin typeface="Arial"/>
                    <a:ea typeface="+mn-ea"/>
                    <a:cs typeface="+mn-cs"/>
                  </a:rPr>
                  <a:t>. Véronique Vanderbruggen) (Confederatie Bouw)</a:t>
                </a:r>
              </a:p>
            </p:txBody>
          </p:sp>
        </p:grpSp>
        <p:pic>
          <p:nvPicPr>
            <p:cNvPr id="30" name="Picture 2" descr="Ho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49641" y="5640300"/>
              <a:ext cx="807405" cy="234148"/>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3430449" y="4316442"/>
              <a:ext cx="516804" cy="234149"/>
              <a:chOff x="3430449" y="4305012"/>
              <a:chExt cx="516804" cy="234149"/>
            </a:xfrm>
          </p:grpSpPr>
          <p:pic>
            <p:nvPicPr>
              <p:cNvPr id="32" name="Picture 2" descr="Hom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36104"/>
              <a:stretch/>
            </p:blipFill>
            <p:spPr bwMode="auto">
              <a:xfrm>
                <a:off x="3430449" y="4305012"/>
                <a:ext cx="515896" cy="234149"/>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4"/>
              <a:stretch>
                <a:fillRect/>
              </a:stretch>
            </p:blipFill>
            <p:spPr>
              <a:xfrm>
                <a:off x="3697509" y="4324063"/>
                <a:ext cx="249744" cy="201600"/>
              </a:xfrm>
              <a:prstGeom prst="rect">
                <a:avLst/>
              </a:prstGeom>
              <a:effectLst/>
            </p:spPr>
          </p:pic>
        </p:grpSp>
        <p:pic>
          <p:nvPicPr>
            <p:cNvPr id="34" name="Picture 4" descr="VBO - Verbond van Belgische Onderneminge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67815" y="3297733"/>
              <a:ext cx="492088" cy="234000"/>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a:off x="0" y="-23800"/>
            <a:ext cx="3812721" cy="369332"/>
          </a:xfrm>
          <a:prstGeom prst="rect">
            <a:avLst/>
          </a:prstGeom>
          <a:noFill/>
        </p:spPr>
        <p:txBody>
          <a:bodyPr wrap="square" rtlCol="0">
            <a:spAutoFit/>
          </a:bodyPr>
          <a:lstStyle/>
          <a:p>
            <a:r>
              <a:rPr lang="nl-BE" b="1" dirty="0" smtClean="0">
                <a:solidFill>
                  <a:schemeClr val="bg1"/>
                </a:solidFill>
              </a:rPr>
              <a:t>1. FEB/VBO </a:t>
            </a:r>
            <a:r>
              <a:rPr lang="nl-BE" b="1" dirty="0" err="1">
                <a:solidFill>
                  <a:schemeClr val="bg1"/>
                </a:solidFill>
              </a:rPr>
              <a:t>Task</a:t>
            </a:r>
            <a:r>
              <a:rPr lang="nl-BE" b="1" dirty="0">
                <a:solidFill>
                  <a:schemeClr val="bg1"/>
                </a:solidFill>
              </a:rPr>
              <a:t> Force</a:t>
            </a:r>
          </a:p>
        </p:txBody>
      </p:sp>
    </p:spTree>
    <p:extLst>
      <p:ext uri="{BB962C8B-B14F-4D97-AF65-F5344CB8AC3E}">
        <p14:creationId xmlns:p14="http://schemas.microsoft.com/office/powerpoint/2010/main" val="103766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itle slide NL-F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1EB27104-F56F-4FA6-AD24-E3CD1733FAA2}"/>
    </a:ext>
  </a:extLst>
</a:theme>
</file>

<file path=ppt/theme/theme10.xml><?xml version="1.0" encoding="utf-8"?>
<a:theme xmlns:a="http://schemas.openxmlformats.org/drawingml/2006/main" name="Federaal parl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49CC41E7-447F-40AD-A16A-2DD4F183AFA9}"/>
    </a:ext>
  </a:extLst>
</a:theme>
</file>

<file path=ppt/theme/theme11.xml><?xml version="1.0" encoding="utf-8"?>
<a:theme xmlns:a="http://schemas.openxmlformats.org/drawingml/2006/main" name="European build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851FAD9B-616C-48AC-B765-1C0AE54DE2A1}"/>
    </a:ext>
  </a:extLst>
</a:theme>
</file>

<file path=ppt/theme/theme12.xml><?xml version="1.0" encoding="utf-8"?>
<a:theme xmlns:a="http://schemas.openxmlformats.org/drawingml/2006/main" name="Flight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DF341519-E5E8-461B-B076-44C8B22F0056}"/>
    </a:ext>
  </a:extLst>
</a:theme>
</file>

<file path=ppt/theme/theme13.xml><?xml version="1.0" encoding="utf-8"?>
<a:theme xmlns:a="http://schemas.openxmlformats.org/drawingml/2006/main" name="Ma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CFC27D78-F527-49CA-A8C2-CEBBF4BA4873}"/>
    </a:ext>
  </a:extLst>
</a:theme>
</file>

<file path=ppt/theme/theme14.xml><?xml version="1.0" encoding="utf-8"?>
<a:theme xmlns:a="http://schemas.openxmlformats.org/drawingml/2006/main" name="Blanco'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E0DE267D-2EEE-40C5-8244-9CD762C520A2}"/>
    </a:ext>
  </a:extLst>
</a:theme>
</file>

<file path=ppt/theme/theme15.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6300A413-A344-47B1-B7FE-50F2605E4C9F}"/>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U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1EBA65D3-A0E3-4742-9D5A-585616B80C86}"/>
    </a:ext>
  </a:extLst>
</a:theme>
</file>

<file path=ppt/theme/theme3.xml><?xml version="1.0" encoding="utf-8"?>
<a:theme xmlns:a="http://schemas.openxmlformats.org/drawingml/2006/main" name="VBO-FEB entran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DD17874C-2F99-435A-8894-04DCE2E5DC01}"/>
    </a:ext>
  </a:extLst>
</a:theme>
</file>

<file path=ppt/theme/theme4.xml><?xml version="1.0" encoding="utf-8"?>
<a:theme xmlns:a="http://schemas.openxmlformats.org/drawingml/2006/main" name="Meet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BA0A296B-4E1D-454B-9F72-782066E57403}"/>
    </a:ext>
  </a:extLst>
</a:theme>
</file>

<file path=ppt/theme/theme5.xml><?xml version="1.0" encoding="utf-8"?>
<a:theme xmlns:a="http://schemas.openxmlformats.org/drawingml/2006/main" name="Meeting 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6903FF01-C4E3-4CA2-85E1-0F7CA4E0F760}"/>
    </a:ext>
  </a:extLst>
</a:theme>
</file>

<file path=ppt/theme/theme6.xml><?xml version="1.0" encoding="utf-8"?>
<a:theme xmlns:a="http://schemas.openxmlformats.org/drawingml/2006/main" name="Listening audien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3B99E7D7-BFCA-4C80-B1C5-DC27E0DE1310}"/>
    </a:ext>
  </a:extLst>
</a:theme>
</file>

<file path=ppt/theme/theme7.xml><?xml version="1.0" encoding="utf-8"?>
<a:theme xmlns:a="http://schemas.openxmlformats.org/drawingml/2006/main" name="Talking Pers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E9D7108D-57C7-45AB-A196-CBBA25C49BF1}"/>
    </a:ext>
  </a:extLst>
</a:theme>
</file>

<file path=ppt/theme/theme8.xml><?xml version="1.0" encoding="utf-8"?>
<a:theme xmlns:a="http://schemas.openxmlformats.org/drawingml/2006/main" name="Walking Peo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1613A032-2D7E-48C5-838A-AACD04AF4A4C}"/>
    </a:ext>
  </a:extLst>
</a:theme>
</file>

<file path=ppt/theme/theme9.xml><?xml version="1.0" encoding="utf-8"?>
<a:theme xmlns:a="http://schemas.openxmlformats.org/drawingml/2006/main" name="Network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 Copy.pptx" id="{A72EAEDD-6347-4A75-ACD0-FB6B264EA8F7}" vid="{3C113E1D-7FE7-4350-9F04-E1741790632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eeting Presentation" ma:contentTypeID="0x010100B2981C91E149483FA964CDC12D8D4653010400000DA5A20FE40D41A6AAC15BF3006628" ma:contentTypeVersion="4" ma:contentTypeDescription="" ma:contentTypeScope="" ma:versionID="2460bfb112534c489a3748d1903e55e5">
  <xsd:schema xmlns:xsd="http://www.w3.org/2001/XMLSchema" xmlns:xs="http://www.w3.org/2001/XMLSchema" xmlns:p="http://schemas.microsoft.com/office/2006/metadata/properties" xmlns:ns2="6ad6e724-2f06-48ad-8b2e-79187e83b301" targetNamespace="http://schemas.microsoft.com/office/2006/metadata/properties" ma:root="true" ma:fieldsID="7a2176e02725113758aa3d60848b26fa" ns2:_="">
    <xsd:import namespace="6ad6e724-2f06-48ad-8b2e-79187e83b301"/>
    <xsd:element name="properties">
      <xsd:complexType>
        <xsd:sequence>
          <xsd:element name="documentManagement">
            <xsd:complexType>
              <xsd:all>
                <xsd:element ref="ns2:feb_Description" minOccurs="0"/>
                <xsd:element ref="ns2:feb_Language"/>
                <xsd:element ref="ns2:feb_Source"/>
                <xsd:element ref="ns2:feb_DocumentID" minOccurs="0"/>
                <xsd:element ref="ns2:feb_Association"/>
                <xsd:element ref="ns2:feb_Department" minOccurs="0"/>
                <xsd:element ref="ns2:feb_Status"/>
                <xsd:element ref="ns2:feb_Confidential" minOccurs="0"/>
                <xsd:element ref="ns2:feb_PublicationDate" minOccurs="0"/>
                <xsd:element ref="ns2:feb_Contact"/>
                <xsd:element ref="ns2:feb_Entity" minOccurs="0"/>
                <xsd:element ref="ns2:feb_MeetingDate"/>
                <xsd:element ref="ns2:feb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6e724-2f06-48ad-8b2e-79187e83b301" elementFormDefault="qualified">
    <xsd:import namespace="http://schemas.microsoft.com/office/2006/documentManagement/types"/>
    <xsd:import namespace="http://schemas.microsoft.com/office/infopath/2007/PartnerControls"/>
    <xsd:element name="feb_Description" ma:index="8" nillable="true" ma:displayName="Description" ma:internalName="feb_Description">
      <xsd:simpleType>
        <xsd:restriction base="dms:Note">
          <xsd:maxLength value="255"/>
        </xsd:restriction>
      </xsd:simpleType>
    </xsd:element>
    <xsd:element name="feb_Language" ma:index="9" ma:displayName="Language" ma:internalName="feb_Language">
      <xsd:simpleType>
        <xsd:restriction base="dms:Choice">
          <xsd:enumeration value="NL"/>
          <xsd:enumeration value="FR"/>
          <xsd:enumeration value="EN"/>
          <xsd:enumeration value="DE"/>
          <xsd:enumeration value="Multi"/>
        </xsd:restriction>
      </xsd:simpleType>
    </xsd:element>
    <xsd:element name="feb_Source" ma:index="10" ma:displayName="Source" ma:default="Febelfin" ma:internalName="feb_Source">
      <xsd:simpleType>
        <xsd:restriction base="dms:Text"/>
      </xsd:simpleType>
    </xsd:element>
    <xsd:element name="feb_DocumentID" ma:index="11" nillable="true" ma:displayName="Document ID" ma:internalName="feb_DocumentID" ma:readOnly="true">
      <xsd:simpleType>
        <xsd:restriction base="dms:Text"/>
      </xsd:simpleType>
    </xsd:element>
    <xsd:element name="feb_Association" ma:index="12" ma:displayName="Association" ma:default="Febelfin" ma:internalName="feb_Association">
      <xsd:simpleType>
        <xsd:restriction base="dms:Choice">
          <xsd:enumeration value="Febelfin"/>
          <xsd:enumeration value="ABB-BVB"/>
          <xsd:enumeration value="UPC-BVK"/>
          <xsd:enumeration value="BEAMA"/>
          <xsd:enumeration value="ABMB-BVBL"/>
          <xsd:enumeration value="BLV-ABL"/>
          <xsd:enumeration value="Febelfin Academy"/>
        </xsd:restriction>
      </xsd:simpleType>
    </xsd:element>
    <xsd:element name="feb_Department" ma:index="13" nillable="true" ma:displayName="Department" ma:internalName="feb_Department">
      <xsd:simpleType>
        <xsd:restriction base="dms:Choice">
          <xsd:enumeration value="None"/>
          <xsd:enumeration value="COM"/>
          <xsd:enumeration value="CORP"/>
          <xsd:enumeration value="ECO"/>
          <xsd:enumeration value="EU"/>
          <xsd:enumeration value="FIS"/>
          <xsd:enumeration value="FLI"/>
          <xsd:enumeration value="JUR"/>
          <xsd:enumeration value="ORI"/>
          <xsd:enumeration value="SOC"/>
        </xsd:restriction>
      </xsd:simpleType>
    </xsd:element>
    <xsd:element name="feb_Status" ma:index="14" ma:displayName="Status" ma:default="Internal draft" ma:internalName="feb_Status">
      <xsd:simpleType>
        <xsd:restriction base="dms:Choice">
          <xsd:enumeration value="Internal draft"/>
          <xsd:enumeration value="Public draft"/>
          <xsd:enumeration value="Final"/>
          <xsd:enumeration value="Published"/>
        </xsd:restriction>
      </xsd:simpleType>
    </xsd:element>
    <xsd:element name="feb_Confidential" ma:index="15" nillable="true" ma:displayName="Confidential" ma:internalName="feb_Confidential">
      <xsd:simpleType>
        <xsd:restriction base="dms:Boolean"/>
      </xsd:simpleType>
    </xsd:element>
    <xsd:element name="feb_PublicationDate" ma:index="16" nillable="true" ma:displayName="Publication Date" ma:default="[today]" ma:format="DateOnly" ma:internalName="feb_PublicationDate">
      <xsd:simpleType>
        <xsd:restriction base="dms:DateTime"/>
      </xsd:simpleType>
    </xsd:element>
    <xsd:element name="feb_Contact" ma:index="17" ma:displayName="Contact" ma:internalName="feb_Contact">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eb_Entity" ma:index="18" nillable="true" ma:displayName="Entity" ma:internalName="feb_Entity">
      <xsd:simpleType>
        <xsd:union memberTypes="dms:Text">
          <xsd:simpleType>
            <xsd:restriction base="dms:Choice">
              <xsd:enumeration value="Febelfin Bureau"/>
              <xsd:enumeration value="Febelfin BoD"/>
            </xsd:restriction>
          </xsd:simpleType>
        </xsd:union>
      </xsd:simpleType>
    </xsd:element>
    <xsd:element name="feb_MeetingDate" ma:index="19" ma:displayName="Meeting Date" ma:format="DateOnly" ma:internalName="feb_MeetingDate">
      <xsd:simpleType>
        <xsd:restriction base="dms:DateTime"/>
      </xsd:simpleType>
    </xsd:element>
    <xsd:element name="feb_Number" ma:index="20" nillable="true" ma:displayName="Number" ma:internalName="feb_Numb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eb_Language xmlns="6ad6e724-2f06-48ad-8b2e-79187e83b301">NL</feb_Language>
    <feb_Confidential xmlns="6ad6e724-2f06-48ad-8b2e-79187e83b301">false</feb_Confidential>
    <feb_Contact xmlns="6ad6e724-2f06-48ad-8b2e-79187e83b301">
      <UserInfo>
        <DisplayName>Tom Van den Berghe</DisplayName>
        <AccountId>22</AccountId>
        <AccountType/>
      </UserInfo>
    </feb_Contact>
    <feb_Association xmlns="6ad6e724-2f06-48ad-8b2e-79187e83b301">Febelfin</feb_Association>
    <feb_PublicationDate xmlns="6ad6e724-2f06-48ad-8b2e-79187e83b301">2016-01-27T00:00:00+01:00</feb_PublicationDate>
    <feb_Status xmlns="6ad6e724-2f06-48ad-8b2e-79187e83b301">Final</feb_Status>
    <feb_Source xmlns="6ad6e724-2f06-48ad-8b2e-79187e83b301">Febelfin</feb_Source>
    <feb_Department xmlns="6ad6e724-2f06-48ad-8b2e-79187e83b301" xsi:nil="true"/>
    <feb_Description xmlns="6ad6e724-2f06-48ad-8b2e-79187e83b301" xsi:nil="true"/>
    <feb_MeetingDate xmlns="6ad6e724-2f06-48ad-8b2e-79187e83b301">2016-01-27T00:00:00+01:00</feb_MeetingDate>
    <feb_Entity xmlns="6ad6e724-2f06-48ad-8b2e-79187e83b301" xsi:nil="true"/>
    <feb_Number xmlns="6ad6e724-2f06-48ad-8b2e-79187e83b301" xsi:nil="true"/>
    <feb_DocumentID xmlns="6ad6e724-2f06-48ad-8b2e-79187e83b301">FEB215720</feb_Document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5498B7-F7A3-40F9-ABFC-1D5EEAC68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6e724-2f06-48ad-8b2e-79187e83b3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9B64D-CBB9-4822-B4A7-F2883D61001C}">
  <ds:schemaRefs>
    <ds:schemaRef ds:uri="6ad6e724-2f06-48ad-8b2e-79187e83b301"/>
    <ds:schemaRef ds:uri="http://schemas.openxmlformats.org/package/2006/metadata/core-propertie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E17BCB6-62BD-40CA-B8A2-53AF97CF7A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Template>
  <TotalTime>0</TotalTime>
  <Words>2779</Words>
  <Application>Microsoft Office PowerPoint</Application>
  <PresentationFormat>On-screen Show (4:3)</PresentationFormat>
  <Paragraphs>362</Paragraphs>
  <Slides>24</Slides>
  <Notes>18</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24</vt:i4>
      </vt:variant>
    </vt:vector>
  </HeadingPairs>
  <TitlesOfParts>
    <vt:vector size="43" baseType="lpstr">
      <vt:lpstr>Arial</vt:lpstr>
      <vt:lpstr>Calibri</vt:lpstr>
      <vt:lpstr>Calibri Light</vt:lpstr>
      <vt:lpstr>Wingdings</vt:lpstr>
      <vt:lpstr>Title slide NL-FR</vt:lpstr>
      <vt:lpstr>Title slide UK</vt:lpstr>
      <vt:lpstr>VBO-FEB entrance</vt:lpstr>
      <vt:lpstr>Meeting</vt:lpstr>
      <vt:lpstr>Meeting Point</vt:lpstr>
      <vt:lpstr>Listening audience</vt:lpstr>
      <vt:lpstr>Talking Persons</vt:lpstr>
      <vt:lpstr>Walking People</vt:lpstr>
      <vt:lpstr>Networking</vt:lpstr>
      <vt:lpstr>Federaal parlement</vt:lpstr>
      <vt:lpstr>European building</vt:lpstr>
      <vt:lpstr>Flightlines</vt:lpstr>
      <vt:lpstr>Map</vt:lpstr>
      <vt:lpstr>Blanco's</vt:lpstr>
      <vt:lpstr>Guidelines</vt:lpstr>
      <vt:lpstr>FEB Task Force Crise des Réfugiés VBO Taskforce Vluchtelingencrisis - POD Maatschappelijke Integratie Werkgroep Activering</vt:lpstr>
      <vt:lpstr>Agenda</vt:lpstr>
      <vt:lpstr>FEB/VBO Task Force</vt:lpstr>
      <vt:lpstr>Contexte</vt:lpstr>
      <vt:lpstr>Mission statement</vt:lpstr>
      <vt:lpstr>Historiek Historique </vt:lpstr>
      <vt:lpstr>Clusters </vt:lpstr>
      <vt:lpstr>Organisatie Organisation </vt:lpstr>
      <vt:lpstr>Interne sturing en opvolging Controle et surveillance interne</vt:lpstr>
      <vt:lpstr>État des lieux</vt:lpstr>
      <vt:lpstr>Projets/réalisations          concrètes </vt:lpstr>
      <vt:lpstr>Projets/réalisations          concrètes </vt:lpstr>
      <vt:lpstr>L’accent sur l’emploi: consultations VDAB / Forem / Actiris / Arbeitsamt  </vt:lpstr>
      <vt:lpstr>L’accent sur l’emploi: FSE appel "Réfugiés et Travail" </vt:lpstr>
      <vt:lpstr>Integratie en inburgering</vt:lpstr>
      <vt:lpstr>Het inburgeringstraject in Vlaanderen </vt:lpstr>
      <vt:lpstr>Le Parcours d’intégration wallon </vt:lpstr>
      <vt:lpstr>Hoe kan het VBO inspelen op acties van OCMW’s?</vt:lpstr>
      <vt:lpstr>Tewerkstelling op basis van artikel 60§7</vt:lpstr>
      <vt:lpstr>Hoe kan het VBO inspelen op acties van OCMW’s?</vt:lpstr>
      <vt:lpstr>Étapes suivantes</vt:lpstr>
      <vt:lpstr>L'avancement des clusters  </vt:lpstr>
      <vt:lpstr>L'avancement des clusters  </vt:lpstr>
      <vt:lpstr>Prochaines réunions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VBO Taskforce Vluchtelingencrisis -  ClusterWG 1</dc:title>
  <dc:creator/>
  <cp:lastModifiedBy/>
  <cp:revision>1</cp:revision>
  <dcterms:created xsi:type="dcterms:W3CDTF">2015-10-16T12:57:11Z</dcterms:created>
  <dcterms:modified xsi:type="dcterms:W3CDTF">2017-06-20T15:42:06Z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0x010100B2981C91E149483FA964CDC12D8D4653010400000DA5A20FE40D41A6AAC15BF3006628</vt:lpwstr>
  </property>
  <property fmtid="{D5CDD505-2E9C-101B-9397-08002B2CF9AE}" pid="3" name="Publish">
    <vt:lpwstr>, </vt:lpwstr>
  </property>
  <property fmtid="{D5CDD505-2E9C-101B-9397-08002B2CF9AE}" pid="4" name="feb_Project">
    <vt:lpwstr>Vluchtelingencrisis</vt:lpwstr>
  </property>
  <property fmtid="{D5CDD505-2E9C-101B-9397-08002B2CF9AE}" pid="5" name="feb_ProjectID">
    <vt:lpwstr>T10014</vt:lpwstr>
  </property>
</Properties>
</file>