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7" r:id="rId3"/>
    <p:sldId id="302" r:id="rId4"/>
    <p:sldId id="258" r:id="rId5"/>
    <p:sldId id="298" r:id="rId6"/>
    <p:sldId id="261" r:id="rId7"/>
    <p:sldId id="296" r:id="rId8"/>
    <p:sldId id="263" r:id="rId9"/>
    <p:sldId id="264" r:id="rId10"/>
    <p:sldId id="280" r:id="rId11"/>
    <p:sldId id="304" r:id="rId12"/>
    <p:sldId id="281" r:id="rId13"/>
    <p:sldId id="303" r:id="rId14"/>
    <p:sldId id="301" r:id="rId15"/>
    <p:sldId id="267" r:id="rId16"/>
    <p:sldId id="300" r:id="rId17"/>
    <p:sldId id="279" r:id="rId18"/>
    <p:sldId id="282" r:id="rId19"/>
    <p:sldId id="283" r:id="rId20"/>
    <p:sldId id="284" r:id="rId21"/>
    <p:sldId id="286" r:id="rId2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D6994-0C5E-49A5-9C93-F71EE757FCF6}" type="datetimeFigureOut">
              <a:rPr lang="fr-BE" smtClean="0"/>
              <a:t>26/06/2019</a:t>
            </a:fld>
            <a:endParaRPr lang="fr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639FC-A5DC-4621-B2DC-91C44A30227D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5725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DC-9B76-41EA-BFC3-78FA91A726C8}" type="datetimeFigureOut">
              <a:rPr lang="fr-BE" smtClean="0"/>
              <a:t>26/06/2019</a:t>
            </a:fld>
            <a:endParaRPr lang="fr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75367-69FD-46CC-95D4-ADC93D279134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534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2035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BE" altLang="nl-BE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BE" altLang="nl-BE">
              <a:solidFill>
                <a:srgbClr val="000000"/>
              </a:solidFill>
            </a:endParaRPr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103 ibz-FRNL_POS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BE" altLang="nl-BE">
                <a:solidFill>
                  <a:srgbClr val="000000"/>
                </a:solidFill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BE" altLang="nl-BE">
                <a:solidFill>
                  <a:srgbClr val="000000"/>
                </a:solidFill>
              </a:endParaRPr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BE" altLang="nl-BE">
                <a:solidFill>
                  <a:srgbClr val="000000"/>
                </a:solidFill>
              </a:endParaRP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algn="ctr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nl-BE" altLang="nl-BE">
                <a:solidFill>
                  <a:srgbClr val="000000"/>
                </a:solidFill>
              </a:endParaRPr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pPr lvl="0"/>
            <a:r>
              <a:rPr lang="nl-NL" altLang="nl-BE" noProof="0" smtClean="0"/>
              <a:t>Klik om de stijl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nl-NL" altLang="nl-BE" noProof="0" smtClean="0"/>
              <a:t>Klik om de ondertitelstijl van het model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735AF0A-49A8-4087-8B4D-E5244A4E1BD8}" type="datetime1">
              <a:rPr lang="fr-BE" altLang="nl-BE">
                <a:solidFill>
                  <a:srgbClr val="FFFFFF"/>
                </a:solidFill>
              </a:rPr>
              <a:pPr>
                <a:defRPr/>
              </a:pPr>
              <a:t>26/06/2019</a:t>
            </a:fld>
            <a:endParaRPr lang="fr-BE" altLang="nl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2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93E54-4094-4004-BC39-122AD14EEA45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091D0-6B15-49F6-BAF1-C681B5D0A980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69418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22F8A-3A58-4E58-A370-CC1F4D6AA5B6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007BD-3695-43F7-94E8-45BF2069BD83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459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73B82-2DD1-4021-9DF8-CEA37E7E3BC2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E6F3-F23C-4208-945D-9459BCB25F44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39208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4CCB8-240E-4D99-BE83-42A9417CDFB0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1BF0-B66D-4663-9A49-9D5752D6D865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37214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0C7E-126D-4460-A584-E86C2A39101A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2C6A9-0D4C-4DF5-A232-56725511480B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2101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C6076-F2F1-47CC-BDB7-429BE14EB70B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6B160-1060-432F-BC8F-0556C447252E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55607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BC2A-DBED-4971-9046-CC946DCEAF11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96898-E0EA-490A-A475-B1B64AB43EDD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4706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B529-7507-4F50-B397-C49F16EFA3F2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3902-A51E-4EE0-9A82-D8863049E1DE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99836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6371-3D0B-48B3-A2D9-2A88E2F18072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754BB-7C05-41AA-B8C8-8FE746CCF90C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94146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1B83-770F-4FA9-83F7-DEADFF40DD44}" type="datetime1">
              <a:rPr lang="fr-FR" altLang="nl-BE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63DC-B4B5-460B-8FBA-3B790B7F690B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51335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BE" altLang="nl-BE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6B645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D7B711-1EA4-476E-B60D-6D5B11D1749E}" type="datetime1">
              <a:rPr lang="fr-FR" altLang="nl-B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26/06/2019</a:t>
            </a:fld>
            <a:endParaRPr lang="fr-BE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 smtClean="0">
                <a:solidFill>
                  <a:srgbClr val="6B645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BC5C1A-6B04-4322-AE2D-0B4254F78304}" type="slidenum">
              <a:rPr lang="nl-NL" altLang="nl-B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altLang="nl-B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BE" altLang="nl-B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4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1" fontAlgn="base" hangingPunct="1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1" fontAlgn="base" hangingPunct="1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f-isf.be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ele.dekerf@ibz.fgov.be" TargetMode="External"/><Relationship Id="rId4" Type="http://schemas.openxmlformats.org/officeDocument/2006/relationships/hyperlink" Target="mailto:amif.isf@ibz.e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mif-isf@ibz.eu" TargetMode="External"/><Relationship Id="rId2" Type="http://schemas.openxmlformats.org/officeDocument/2006/relationships/hyperlink" Target="http://www.amif-isf.b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1B7EEB-D7AD-4949-AAE6-D089676584AD}" type="datetime1">
              <a:rPr lang="fr-BE" altLang="nl-BE" sz="1400" smtClean="0">
                <a:solidFill>
                  <a:srgbClr val="FFFFFF"/>
                </a:solidFill>
              </a:rPr>
              <a:pPr eaLnBrk="1" hangingPunct="1"/>
              <a:t>26/06/2019</a:t>
            </a:fld>
            <a:endParaRPr lang="fr-BE" altLang="nl-BE" sz="1400" dirty="0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nl-BE" dirty="0" smtClean="0"/>
              <a:t>INFOSESSIE OPROEP AMIF 42 </a:t>
            </a:r>
            <a:br>
              <a:rPr lang="en-US" altLang="nl-BE" dirty="0" smtClean="0"/>
            </a:br>
            <a:r>
              <a:rPr lang="en-US" altLang="nl-BE" dirty="0" smtClean="0"/>
              <a:t>INTEGRATIE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9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solidFill>
                  <a:schemeClr val="accent2"/>
                </a:solidFill>
              </a:rPr>
              <a:t>Indiening</a:t>
            </a:r>
            <a:r>
              <a:rPr lang="fr-BE" dirty="0">
                <a:solidFill>
                  <a:schemeClr val="accent2"/>
                </a:solidFill>
              </a:rPr>
              <a:t> </a:t>
            </a:r>
            <a:r>
              <a:rPr lang="fr-BE" dirty="0" err="1">
                <a:solidFill>
                  <a:schemeClr val="accent2"/>
                </a:solidFill>
              </a:rPr>
              <a:t>projecten</a:t>
            </a:r>
            <a:r>
              <a:rPr lang="fr-BE" dirty="0">
                <a:solidFill>
                  <a:schemeClr val="accent2"/>
                </a:solidFill>
              </a:rPr>
              <a:t>: </a:t>
            </a:r>
            <a:r>
              <a:rPr lang="fr-BE" dirty="0" err="1" smtClean="0">
                <a:solidFill>
                  <a:schemeClr val="accent2"/>
                </a:solidFill>
              </a:rPr>
              <a:t>bijlagen</a:t>
            </a:r>
            <a:r>
              <a:rPr lang="fr-BE" dirty="0" smtClean="0">
                <a:solidFill>
                  <a:schemeClr val="accent2"/>
                </a:solidFill>
              </a:rPr>
              <a:t> (2)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556792"/>
            <a:ext cx="6781800" cy="4114800"/>
          </a:xfrm>
        </p:spPr>
        <p:txBody>
          <a:bodyPr/>
          <a:lstStyle/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en-GB" sz="2000" dirty="0"/>
              <a:t>Het </a:t>
            </a:r>
            <a:r>
              <a:rPr lang="en-GB" sz="2000" b="1" dirty="0" err="1"/>
              <a:t>financieel</a:t>
            </a:r>
            <a:r>
              <a:rPr lang="en-GB" sz="2000" b="1" dirty="0"/>
              <a:t> </a:t>
            </a:r>
            <a:r>
              <a:rPr lang="en-GB" sz="2000" b="1" dirty="0" err="1" smtClean="0"/>
              <a:t>identificatieformulier</a:t>
            </a:r>
            <a:r>
              <a:rPr lang="en-GB" sz="2000" b="1" dirty="0" smtClean="0"/>
              <a:t> </a:t>
            </a:r>
            <a:r>
              <a:rPr lang="nl-NL" sz="2000" dirty="0"/>
              <a:t>(verplicht volgens format te vinden op de website)</a:t>
            </a:r>
            <a:r>
              <a:rPr lang="en-GB" sz="2000" dirty="0" smtClean="0"/>
              <a:t>;</a:t>
            </a:r>
            <a:endParaRPr lang="fr-BE" sz="2000" dirty="0"/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endParaRPr lang="nl-NL" sz="2000" dirty="0" smtClean="0"/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nl-NL" sz="2000" dirty="0" smtClean="0"/>
              <a:t>Een </a:t>
            </a:r>
            <a:r>
              <a:rPr lang="nl-NL" sz="2000" dirty="0"/>
              <a:t>document dat aantoont dat de ondertekenaar van dit formulier hiertoe gemachtigd is door de hoger vermelde juridische vertegenwoordiger (indien de indiener/ondertekenaar niet de juridische vertegenwoordiger is)</a:t>
            </a:r>
            <a:endParaRPr lang="fr-BE" sz="2000" dirty="0"/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endParaRPr lang="nl-NL" sz="2000" dirty="0" smtClean="0"/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nl-NL" sz="2000" dirty="0" smtClean="0"/>
              <a:t>Een </a:t>
            </a:r>
            <a:r>
              <a:rPr lang="nl-NL" sz="2000" b="1" dirty="0" err="1"/>
              <a:t>BTW-attest</a:t>
            </a:r>
            <a:r>
              <a:rPr lang="nl-NL" sz="2000" dirty="0"/>
              <a:t> waaruit blijkt dat uw organisatie de BTW niet kan recupereren.</a:t>
            </a:r>
            <a:endParaRPr lang="fr-BE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FB9F13-E21F-47C2-9162-DDF15D4660FF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F88FDB-8D0A-4C6E-A51B-499AC0C8CFB5}" type="slidenum">
              <a:rPr lang="nl-NL" altLang="nl-BE" smtClean="0"/>
              <a:pPr>
                <a:defRPr/>
              </a:pPr>
              <a:t>10</a:t>
            </a:fld>
            <a:endParaRPr lang="nl-NL" altLang="nl-BE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4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Projectfiche: indicatoren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628800"/>
            <a:ext cx="6781800" cy="4114800"/>
          </a:xfrm>
        </p:spPr>
        <p:txBody>
          <a:bodyPr/>
          <a:lstStyle/>
          <a:p>
            <a:pPr marL="0" indent="0">
              <a:buNone/>
            </a:pPr>
            <a:r>
              <a:rPr lang="nl-BE" sz="2000" dirty="0" smtClean="0"/>
              <a:t>Common Indicators</a:t>
            </a:r>
            <a:r>
              <a:rPr lang="nl-BE" sz="2000" b="0" dirty="0" smtClean="0"/>
              <a:t>: (nationaal programma):</a:t>
            </a:r>
            <a:endParaRPr lang="nl-BE" sz="2000" b="0" dirty="0"/>
          </a:p>
          <a:p>
            <a:r>
              <a:rPr lang="en-US" sz="2000" b="0" dirty="0"/>
              <a:t>C2 - Number of target group persons assisted by this Fund through integration measures in the framework of national, local and regional </a:t>
            </a:r>
            <a:r>
              <a:rPr lang="fr-BE" sz="2000" b="0" dirty="0" err="1"/>
              <a:t>strategies</a:t>
            </a:r>
            <a:endParaRPr lang="fr-BE" sz="2000" b="0" dirty="0"/>
          </a:p>
          <a:p>
            <a:r>
              <a:rPr lang="en-US" sz="2000" b="0" dirty="0"/>
              <a:t>C3 - Number of local, regional and national policy frameworks/measures/tools in place for the integration of third country nationals and involving civil society, migrant communities as well as all other relevant stakeholders, as a result of the measures supported under this</a:t>
            </a:r>
          </a:p>
          <a:p>
            <a:endParaRPr lang="en-US" sz="2000" b="0" dirty="0"/>
          </a:p>
          <a:p>
            <a:pPr marL="0" indent="0">
              <a:buNone/>
            </a:pPr>
            <a:r>
              <a:rPr lang="en-US" sz="2000" dirty="0" err="1" smtClean="0"/>
              <a:t>Specifieke</a:t>
            </a:r>
            <a:r>
              <a:rPr lang="en-US" sz="2000" dirty="0" smtClean="0"/>
              <a:t> </a:t>
            </a:r>
            <a:r>
              <a:rPr lang="en-US" sz="2000" dirty="0" err="1" smtClean="0"/>
              <a:t>Indicatoren</a:t>
            </a:r>
            <a:r>
              <a:rPr lang="en-US" sz="2000" dirty="0" smtClean="0"/>
              <a:t> </a:t>
            </a:r>
            <a:r>
              <a:rPr lang="en-US" sz="2000" b="0" dirty="0" smtClean="0"/>
              <a:t>(</a:t>
            </a:r>
            <a:r>
              <a:rPr lang="en-US" sz="2000" b="0" dirty="0" err="1" smtClean="0"/>
              <a:t>minstens</a:t>
            </a:r>
            <a:r>
              <a:rPr lang="en-US" sz="2000" b="0" dirty="0" smtClean="0"/>
              <a:t> 1 per project </a:t>
            </a:r>
            <a:r>
              <a:rPr lang="en-US" sz="2000" b="0" dirty="0"/>
              <a:t>!) </a:t>
            </a:r>
          </a:p>
          <a:p>
            <a:pPr marL="0" indent="0">
              <a:buNone/>
            </a:pPr>
            <a:endParaRPr lang="en-US" sz="1600" b="0" dirty="0" smtClean="0"/>
          </a:p>
          <a:p>
            <a:endParaRPr lang="nl-BE" sz="1000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FB9F13-E21F-47C2-9162-DDF15D4660FF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F88FDB-8D0A-4C6E-A51B-499AC0C8CFB5}" type="slidenum">
              <a:rPr lang="nl-NL" altLang="nl-BE" smtClean="0"/>
              <a:pPr>
                <a:defRPr/>
              </a:pPr>
              <a:t>11</a:t>
            </a:fld>
            <a:endParaRPr lang="nl-NL" altLang="nl-BE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6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EDC5-E04E-4494-9FFC-7EABEED39471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FCD13-B192-460B-AFE5-91539A0474A4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12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dirty="0" err="1">
                <a:solidFill>
                  <a:schemeClr val="accent2"/>
                </a:solidFill>
              </a:rPr>
              <a:t>Projectfiche</a:t>
            </a:r>
            <a:r>
              <a:rPr lang="en-US" altLang="nl-BE" dirty="0">
                <a:solidFill>
                  <a:schemeClr val="accent2"/>
                </a:solidFill>
              </a:rPr>
              <a:t>: </a:t>
            </a:r>
            <a:r>
              <a:rPr lang="en-US" altLang="nl-BE" dirty="0" err="1">
                <a:solidFill>
                  <a:schemeClr val="accent2"/>
                </a:solidFill>
              </a:rPr>
              <a:t>doelgroep</a:t>
            </a:r>
            <a:endParaRPr lang="en-US" altLang="nl-BE" dirty="0">
              <a:solidFill>
                <a:schemeClr val="accent2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000" b="0" dirty="0" smtClean="0"/>
              <a:t>Een </a:t>
            </a:r>
            <a:r>
              <a:rPr lang="nl-BE" sz="2000" dirty="0" smtClean="0"/>
              <a:t>objectieve en verifieerbare registratie </a:t>
            </a:r>
            <a:r>
              <a:rPr lang="nl-BE" sz="2000" b="0" dirty="0" smtClean="0"/>
              <a:t>van de doelgroep wordt uitgevoerd gedurende de looptijd van het project </a:t>
            </a:r>
          </a:p>
          <a:p>
            <a:pPr marL="0" indent="0">
              <a:buNone/>
            </a:pPr>
            <a:r>
              <a:rPr lang="nl-BE" sz="2000" b="0" dirty="0" smtClean="0"/>
              <a:t>	</a:t>
            </a:r>
          </a:p>
          <a:p>
            <a:r>
              <a:rPr lang="nl-BE" sz="2000" b="0" dirty="0" smtClean="0"/>
              <a:t>Deze registratie moet het mogelijk maken om een </a:t>
            </a:r>
            <a:r>
              <a:rPr lang="nl-BE" sz="2000" dirty="0" smtClean="0"/>
              <a:t>duidelijke afbakening </a:t>
            </a:r>
            <a:r>
              <a:rPr lang="nl-BE" sz="2000" b="0" dirty="0" smtClean="0"/>
              <a:t>te maken tussen de doelgroep van de </a:t>
            </a:r>
            <a:r>
              <a:rPr lang="nl-BE" sz="2000" b="0" u="sng" dirty="0" smtClean="0"/>
              <a:t>organisatie</a:t>
            </a:r>
            <a:r>
              <a:rPr lang="nl-BE" sz="2000" b="0" dirty="0" smtClean="0"/>
              <a:t> en de specifieke doelgroep van het </a:t>
            </a:r>
            <a:r>
              <a:rPr lang="nl-BE" sz="2000" b="0" u="sng" dirty="0" smtClean="0"/>
              <a:t>project</a:t>
            </a:r>
          </a:p>
          <a:p>
            <a:endParaRPr lang="fr-F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endParaRPr lang="en-US" altLang="nl-BE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Doelgroep: statuut</a:t>
            </a:r>
            <a:endParaRPr lang="fr-BE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000" b="0" dirty="0"/>
              <a:t>Documentatie statuut: bij voorkeur op basis van </a:t>
            </a:r>
            <a:r>
              <a:rPr lang="nl-BE" sz="2000" b="0" dirty="0" smtClean="0"/>
              <a:t>uittreksels </a:t>
            </a:r>
            <a:r>
              <a:rPr lang="nl-BE" sz="2000" b="0" dirty="0"/>
              <a:t>uit </a:t>
            </a:r>
            <a:r>
              <a:rPr lang="nl-BE" sz="2000" b="0" dirty="0" smtClean="0"/>
              <a:t>rijksregister, alternatief: kopie verblijfskaart + bijlagen</a:t>
            </a:r>
          </a:p>
          <a:p>
            <a:pPr>
              <a:defRPr/>
            </a:pPr>
            <a:endParaRPr lang="nl-BE" sz="2000" b="0" dirty="0" smtClean="0"/>
          </a:p>
          <a:p>
            <a:pPr>
              <a:defRPr/>
            </a:pPr>
            <a:r>
              <a:rPr lang="nl-BE" sz="2000" b="0" dirty="0" smtClean="0"/>
              <a:t>Check statuut: bij start deelname aan project + tijdens de duur van zijn deelname (elk jaar in januari): meerdere uittreksels uit rijksregister: bijhouden voor controle</a:t>
            </a:r>
          </a:p>
          <a:p>
            <a:pPr>
              <a:defRPr/>
            </a:pPr>
            <a:endParaRPr lang="nl-BE" sz="2000" b="0" dirty="0" smtClean="0"/>
          </a:p>
          <a:p>
            <a:pPr>
              <a:defRPr/>
            </a:pPr>
            <a:r>
              <a:rPr lang="nl-BE" sz="2000" b="0" dirty="0" smtClean="0"/>
              <a:t>Voor elke deelnemer bijhouden tijdens welke periode deze heeft deelgenomen (start- en einddatum)</a:t>
            </a:r>
          </a:p>
          <a:p>
            <a:pPr>
              <a:defRPr/>
            </a:pPr>
            <a:endParaRPr lang="nl-BE" sz="2400" b="0" dirty="0" smtClean="0"/>
          </a:p>
          <a:p>
            <a:pPr>
              <a:defRPr/>
            </a:pPr>
            <a:endParaRPr lang="nl-BE" sz="2400" b="0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73B82-2DD1-4021-9DF8-CEA37E7E3BC2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C6E6F3-F23C-4208-945D-9459BCB25F44}" type="slidenum">
              <a:rPr lang="nl-NL" altLang="nl-BE" smtClean="0"/>
              <a:pPr>
                <a:defRPr/>
              </a:pPr>
              <a:t>13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9236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Budget – </a:t>
            </a:r>
            <a:r>
              <a:rPr lang="nl-BE" dirty="0" smtClean="0">
                <a:solidFill>
                  <a:schemeClr val="accent2"/>
                </a:solidFill>
              </a:rPr>
              <a:t>algemeen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b="0" dirty="0"/>
              <a:t>De</a:t>
            </a:r>
            <a:r>
              <a:rPr lang="nl-BE" sz="2400" dirty="0"/>
              <a:t> AMIF-toelage </a:t>
            </a:r>
            <a:r>
              <a:rPr lang="nl-BE" sz="2400" b="0" dirty="0"/>
              <a:t>= </a:t>
            </a:r>
            <a:r>
              <a:rPr lang="nl-BE" sz="2400" dirty="0" smtClean="0"/>
              <a:t>maximum </a:t>
            </a:r>
            <a:r>
              <a:rPr lang="nl-BE" sz="2400" dirty="0"/>
              <a:t>75%</a:t>
            </a:r>
            <a:r>
              <a:rPr lang="nl-BE" sz="2400" b="0" dirty="0"/>
              <a:t> van de totale betoelaagbare kost </a:t>
            </a:r>
            <a:r>
              <a:rPr lang="nl-BE" sz="2400" b="0" dirty="0" smtClean="0"/>
              <a:t>(</a:t>
            </a:r>
            <a:r>
              <a:rPr lang="nl-BE" dirty="0"/>
              <a:t>1.320.069,53 </a:t>
            </a:r>
            <a:r>
              <a:rPr lang="nl-BE" dirty="0" smtClean="0"/>
              <a:t>EUR beschikbaar)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sz="2400" dirty="0"/>
              <a:t>Cofinanciering</a:t>
            </a:r>
            <a:r>
              <a:rPr lang="nl-BE" sz="2400" b="0" dirty="0"/>
              <a:t> = </a:t>
            </a:r>
            <a:r>
              <a:rPr lang="nl-BE" sz="2400" dirty="0"/>
              <a:t>minimum 25% </a:t>
            </a:r>
            <a:r>
              <a:rPr lang="nl-BE" sz="2400" b="0" dirty="0"/>
              <a:t>van de totale betoelaagbare kost</a:t>
            </a:r>
          </a:p>
          <a:p>
            <a:pPr lvl="1"/>
            <a:r>
              <a:rPr lang="nl-BE" dirty="0" smtClean="0"/>
              <a:t>Toelage POD MI </a:t>
            </a:r>
            <a:r>
              <a:rPr lang="nl-BE" b="0" dirty="0" smtClean="0"/>
              <a:t>= maximum </a:t>
            </a:r>
            <a:r>
              <a:rPr lang="nl-BE" dirty="0" smtClean="0"/>
              <a:t>15% </a:t>
            </a:r>
            <a:r>
              <a:rPr lang="nl-BE" b="0" dirty="0" smtClean="0"/>
              <a:t>van de totale betoelaagbare kost </a:t>
            </a:r>
          </a:p>
          <a:p>
            <a:pPr lvl="1"/>
            <a:r>
              <a:rPr lang="nl-BE" dirty="0" smtClean="0"/>
              <a:t>Eigen </a:t>
            </a:r>
            <a:r>
              <a:rPr lang="nl-BE" dirty="0"/>
              <a:t>bijdrage / andere = minimum 10% van de totale betoelaagbare kost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73B82-2DD1-4021-9DF8-CEA37E7E3BC2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C6E6F3-F23C-4208-945D-9459BCB25F44}" type="slidenum">
              <a:rPr lang="nl-NL" altLang="nl-BE" smtClean="0"/>
              <a:pPr>
                <a:defRPr/>
              </a:pPr>
              <a:t>14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18391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Budget – </a:t>
            </a:r>
            <a:r>
              <a:rPr lang="nl-BE" dirty="0" err="1">
                <a:solidFill>
                  <a:schemeClr val="accent2"/>
                </a:solidFill>
              </a:rPr>
              <a:t>subsidiabiliteit</a:t>
            </a:r>
            <a:r>
              <a:rPr lang="nl-BE" dirty="0">
                <a:solidFill>
                  <a:schemeClr val="accent2"/>
                </a:solidFill>
              </a:rPr>
              <a:t> van de </a:t>
            </a:r>
            <a:r>
              <a:rPr lang="nl-BE" dirty="0" smtClean="0">
                <a:solidFill>
                  <a:schemeClr val="accent2"/>
                </a:solidFill>
              </a:rPr>
              <a:t>uitgaven:</a:t>
            </a:r>
            <a:br>
              <a:rPr lang="nl-BE" dirty="0" smtClean="0">
                <a:solidFill>
                  <a:schemeClr val="accent2"/>
                </a:solidFill>
              </a:rPr>
            </a:br>
            <a:r>
              <a:rPr lang="nl-BE" dirty="0" smtClean="0">
                <a:solidFill>
                  <a:schemeClr val="accent2"/>
                </a:solidFill>
              </a:rPr>
              <a:t>algemeen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sz="2000" b="0" dirty="0" err="1" smtClean="0"/>
              <a:t>Voorschriften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voor</a:t>
            </a:r>
            <a:r>
              <a:rPr lang="fr-BE" sz="2000" b="0" dirty="0" smtClean="0"/>
              <a:t> de </a:t>
            </a:r>
            <a:r>
              <a:rPr lang="fr-BE" sz="2000" b="0" dirty="0" err="1" smtClean="0"/>
              <a:t>subsidiabiliteit</a:t>
            </a:r>
            <a:r>
              <a:rPr lang="fr-BE" sz="2000" b="0" dirty="0" smtClean="0"/>
              <a:t> van de </a:t>
            </a:r>
            <a:r>
              <a:rPr lang="fr-BE" sz="2000" b="0" dirty="0" err="1" smtClean="0"/>
              <a:t>uitgaven</a:t>
            </a:r>
            <a:r>
              <a:rPr lang="fr-BE" sz="2000" b="0" dirty="0" smtClean="0"/>
              <a:t> van de </a:t>
            </a:r>
            <a:r>
              <a:rPr lang="fr-BE" sz="2000" b="0" dirty="0" err="1" smtClean="0"/>
              <a:t>projecten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gefinancierd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onder</a:t>
            </a:r>
            <a:r>
              <a:rPr lang="fr-BE" sz="2000" b="0" dirty="0" smtClean="0"/>
              <a:t> het </a:t>
            </a:r>
            <a:r>
              <a:rPr lang="fr-BE" sz="2000" b="0" dirty="0" err="1" smtClean="0"/>
              <a:t>federaal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beheer</a:t>
            </a:r>
            <a:r>
              <a:rPr lang="fr-BE" sz="2000" b="0" dirty="0" smtClean="0"/>
              <a:t> van AMIF en ISF</a:t>
            </a:r>
          </a:p>
          <a:p>
            <a:r>
              <a:rPr lang="fr-BE" sz="2000" b="0" dirty="0" err="1" smtClean="0"/>
              <a:t>Uitgaven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moeten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opgenomen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worden</a:t>
            </a:r>
            <a:r>
              <a:rPr lang="fr-BE" sz="2000" b="0" dirty="0" smtClean="0"/>
              <a:t> in de </a:t>
            </a:r>
            <a:r>
              <a:rPr lang="fr-BE" sz="2000" dirty="0" err="1" smtClean="0"/>
              <a:t>budgetfiche</a:t>
            </a:r>
            <a:r>
              <a:rPr lang="fr-BE" sz="2000" b="0" dirty="0" smtClean="0"/>
              <a:t> om in </a:t>
            </a:r>
            <a:r>
              <a:rPr lang="fr-BE" sz="2000" b="0" dirty="0" err="1" smtClean="0"/>
              <a:t>aanmerking</a:t>
            </a:r>
            <a:r>
              <a:rPr lang="fr-BE" sz="2000" b="0" dirty="0" smtClean="0"/>
              <a:t> te </a:t>
            </a:r>
            <a:r>
              <a:rPr lang="fr-BE" sz="2000" b="0" dirty="0" err="1" smtClean="0"/>
              <a:t>komen</a:t>
            </a:r>
            <a:r>
              <a:rPr lang="fr-BE" sz="2000" b="0" dirty="0" smtClean="0"/>
              <a:t> </a:t>
            </a:r>
            <a:r>
              <a:rPr lang="fr-BE" sz="2000" b="0" dirty="0" err="1" smtClean="0"/>
              <a:t>voor</a:t>
            </a:r>
            <a:r>
              <a:rPr lang="fr-BE" sz="2000" b="0" dirty="0" smtClean="0"/>
              <a:t> subsidies</a:t>
            </a:r>
          </a:p>
          <a:p>
            <a:r>
              <a:rPr lang="nl-BE" sz="2000" b="0" dirty="0" smtClean="0"/>
              <a:t>Totale </a:t>
            </a:r>
            <a:r>
              <a:rPr lang="nl-BE" sz="2000" b="0" dirty="0"/>
              <a:t>subsidiabele kosten (TSK) = Totale ontvangsten (TO)</a:t>
            </a:r>
          </a:p>
          <a:p>
            <a:endParaRPr lang="nl-BE" b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FB9F13-E21F-47C2-9162-DDF15D4660FF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F88FDB-8D0A-4C6E-A51B-499AC0C8CFB5}" type="slidenum">
              <a:rPr lang="nl-NL" altLang="nl-BE" smtClean="0"/>
              <a:pPr>
                <a:defRPr/>
              </a:pPr>
              <a:t>15</a:t>
            </a:fld>
            <a:endParaRPr lang="nl-NL" altLang="nl-BE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Budget – </a:t>
            </a:r>
            <a:r>
              <a:rPr lang="nl-BE" dirty="0" err="1">
                <a:solidFill>
                  <a:schemeClr val="accent2"/>
                </a:solidFill>
              </a:rPr>
              <a:t>subsidiabiliteit</a:t>
            </a:r>
            <a:r>
              <a:rPr lang="nl-BE" dirty="0">
                <a:solidFill>
                  <a:schemeClr val="accent2"/>
                </a:solidFill>
              </a:rPr>
              <a:t> van de </a:t>
            </a:r>
            <a:r>
              <a:rPr lang="nl-BE" dirty="0" smtClean="0">
                <a:solidFill>
                  <a:schemeClr val="accent2"/>
                </a:solidFill>
              </a:rPr>
              <a:t>uitgaven:</a:t>
            </a:r>
            <a:br>
              <a:rPr lang="nl-BE" dirty="0" smtClean="0">
                <a:solidFill>
                  <a:schemeClr val="accent2"/>
                </a:solidFill>
              </a:rPr>
            </a:br>
            <a:r>
              <a:rPr lang="nl-BE" dirty="0" smtClean="0">
                <a:solidFill>
                  <a:schemeClr val="accent2"/>
                </a:solidFill>
              </a:rPr>
              <a:t>specifiek voor oproep AMIF 42 Integratie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556792"/>
            <a:ext cx="6781800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nl-BE" sz="2000" dirty="0" smtClean="0"/>
              <a:t>Periode</a:t>
            </a:r>
            <a:r>
              <a:rPr lang="nl-BE" sz="2000" b="0" dirty="0" smtClean="0"/>
              <a:t>: 01/01/2020 – 31/12/2021</a:t>
            </a:r>
          </a:p>
          <a:p>
            <a:pPr>
              <a:buFontTx/>
              <a:buChar char="-"/>
            </a:pPr>
            <a:endParaRPr lang="nl-BE" sz="2000" b="0" dirty="0" smtClean="0"/>
          </a:p>
          <a:p>
            <a:pPr fontAlgn="ctr"/>
            <a:r>
              <a:rPr lang="nl-NL" sz="2000" dirty="0"/>
              <a:t>Personeelskosten</a:t>
            </a:r>
            <a:r>
              <a:rPr lang="nl-NL" sz="2000" b="0" dirty="0"/>
              <a:t>: enkel werkelijke kosten voor personeel van het project zijn subsidiabel </a:t>
            </a:r>
            <a:endParaRPr lang="nl-NL" sz="2000" b="0" dirty="0" smtClean="0"/>
          </a:p>
          <a:p>
            <a:pPr fontAlgn="ctr"/>
            <a:endParaRPr lang="nl-NL" sz="2000" b="0" dirty="0"/>
          </a:p>
          <a:p>
            <a:pPr fontAlgn="ctr"/>
            <a:r>
              <a:rPr lang="nl-BE" sz="2000" b="0" dirty="0"/>
              <a:t>met inbegrip van de eigenlijke salarissen, sociale zekerheidsbijdragen en andere statutaire of wettelijke en reglementaire kosten, zijn subsidiabel, mits deze kosten het gebruikelijke loonbeleid van de eindbegunstigde weerspiegelen</a:t>
            </a:r>
            <a:endParaRPr lang="fr-BE" sz="2000" b="0" dirty="0"/>
          </a:p>
          <a:p>
            <a:pPr marL="0" indent="0">
              <a:buNone/>
            </a:pPr>
            <a:endParaRPr lang="fr-BE" sz="2400" dirty="0" smtClean="0"/>
          </a:p>
          <a:p>
            <a:pPr marL="0" indent="0">
              <a:buNone/>
            </a:pPr>
            <a:endParaRPr lang="nl-BE" sz="1000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FB9F13-E21F-47C2-9162-DDF15D4660FF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F88FDB-8D0A-4C6E-A51B-499AC0C8CFB5}" type="slidenum">
              <a:rPr lang="nl-NL" altLang="nl-BE" smtClean="0"/>
              <a:pPr>
                <a:defRPr/>
              </a:pPr>
              <a:t>16</a:t>
            </a:fld>
            <a:endParaRPr lang="nl-NL" altLang="nl-BE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EDC5-E04E-4494-9FFC-7EABEED39471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FCD13-B192-460B-AFE5-91539A0474A4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17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accent6">
                    <a:lumMod val="75000"/>
                  </a:schemeClr>
                </a:solidFill>
              </a:rPr>
              <a:t>Budget: indirecte </a:t>
            </a:r>
            <a:r>
              <a:rPr lang="fr-BE" dirty="0" err="1" smtClean="0">
                <a:solidFill>
                  <a:schemeClr val="accent6">
                    <a:lumMod val="75000"/>
                  </a:schemeClr>
                </a:solidFill>
              </a:rPr>
              <a:t>kosten</a:t>
            </a:r>
            <a:r>
              <a:rPr lang="fr-BE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BE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nl-BE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56792"/>
            <a:ext cx="6781800" cy="4608511"/>
          </a:xfrm>
        </p:spPr>
        <p:txBody>
          <a:bodyPr/>
          <a:lstStyle/>
          <a:p>
            <a:pPr>
              <a:defRPr/>
            </a:pPr>
            <a:r>
              <a:rPr lang="nl-BE" sz="2400" b="0" dirty="0"/>
              <a:t>Kosten die </a:t>
            </a:r>
            <a:r>
              <a:rPr lang="nl-BE" sz="2400" dirty="0"/>
              <a:t>niet</a:t>
            </a:r>
            <a:r>
              <a:rPr lang="nl-BE" sz="2400" b="0" dirty="0"/>
              <a:t> kunnen worden beschreven als </a:t>
            </a:r>
            <a:r>
              <a:rPr lang="nl-BE" sz="2400" dirty="0"/>
              <a:t>directe kosten</a:t>
            </a:r>
            <a:r>
              <a:rPr lang="nl-BE" sz="2400" b="0" dirty="0"/>
              <a:t>, maar rechtstreeks verband houden met de uitvoering van het </a:t>
            </a:r>
            <a:r>
              <a:rPr lang="nl-BE" sz="2400" b="0" dirty="0" smtClean="0"/>
              <a:t>project</a:t>
            </a:r>
          </a:p>
          <a:p>
            <a:pPr>
              <a:defRPr/>
            </a:pPr>
            <a:endParaRPr lang="nl-BE" sz="2400" b="0" dirty="0" smtClean="0"/>
          </a:p>
          <a:p>
            <a:pPr>
              <a:defRPr/>
            </a:pPr>
            <a:r>
              <a:rPr lang="nl-BE" sz="2400" b="0" dirty="0"/>
              <a:t>max. </a:t>
            </a:r>
            <a:r>
              <a:rPr lang="fr-BE" sz="2400" b="0" dirty="0"/>
              <a:t>7 % van de directe </a:t>
            </a:r>
            <a:r>
              <a:rPr lang="fr-BE" sz="2400" b="0" dirty="0" err="1"/>
              <a:t>subsidiabele</a:t>
            </a:r>
            <a:r>
              <a:rPr lang="fr-BE" sz="2400" b="0" dirty="0"/>
              <a:t> </a:t>
            </a:r>
            <a:r>
              <a:rPr lang="fr-BE" sz="2400" b="0" dirty="0" err="1"/>
              <a:t>kosten</a:t>
            </a:r>
            <a:r>
              <a:rPr lang="fr-BE" sz="2400" b="0" dirty="0"/>
              <a:t> of max. 15 % van de directe </a:t>
            </a:r>
            <a:r>
              <a:rPr lang="fr-BE" sz="2400" b="0" dirty="0" err="1"/>
              <a:t>personeelskosten</a:t>
            </a:r>
            <a:endParaRPr lang="nl-BE" sz="2400" b="0" dirty="0" smtClean="0"/>
          </a:p>
          <a:p>
            <a:pPr>
              <a:defRPr/>
            </a:pPr>
            <a:endParaRPr lang="nl-BE" sz="2400" b="0" dirty="0" smtClean="0"/>
          </a:p>
          <a:p>
            <a:pPr>
              <a:defRPr/>
            </a:pPr>
            <a:r>
              <a:rPr lang="nl-BE" sz="2400" b="0" dirty="0" smtClean="0"/>
              <a:t>niet verplicht om indirecte kosten in te brengen</a:t>
            </a:r>
            <a:endParaRPr lang="nl-BE" sz="2400" b="0" dirty="0"/>
          </a:p>
          <a:p>
            <a:pPr eaLnBrk="1" hangingPunct="1"/>
            <a:endParaRPr lang="en-US" altLang="nl-BE" dirty="0" smtClean="0"/>
          </a:p>
          <a:p>
            <a:pPr eaLnBrk="1" hangingPunct="1"/>
            <a:r>
              <a:rPr lang="en-US" altLang="nl-BE" b="0" dirty="0" err="1"/>
              <a:t>g</a:t>
            </a:r>
            <a:r>
              <a:rPr lang="en-US" altLang="nl-BE" b="0" dirty="0" err="1" smtClean="0"/>
              <a:t>een</a:t>
            </a:r>
            <a:r>
              <a:rPr lang="en-US" altLang="nl-BE" b="0" dirty="0" smtClean="0"/>
              <a:t> </a:t>
            </a:r>
            <a:r>
              <a:rPr lang="en-US" altLang="nl-BE" b="0" dirty="0" err="1" smtClean="0"/>
              <a:t>bewijsstukken</a:t>
            </a:r>
            <a:r>
              <a:rPr lang="en-US" altLang="nl-BE" b="0" dirty="0" smtClean="0"/>
              <a:t> </a:t>
            </a:r>
            <a:r>
              <a:rPr lang="en-US" altLang="nl-BE" b="0" dirty="0" err="1" smtClean="0"/>
              <a:t>voor</a:t>
            </a:r>
            <a:r>
              <a:rPr lang="en-US" altLang="nl-BE" b="0" dirty="0" smtClean="0"/>
              <a:t> </a:t>
            </a:r>
            <a:r>
              <a:rPr lang="en-US" altLang="nl-BE" b="0" dirty="0" err="1" smtClean="0"/>
              <a:t>indirecte</a:t>
            </a:r>
            <a:r>
              <a:rPr lang="en-US" altLang="nl-BE" b="0" dirty="0" smtClean="0"/>
              <a:t> </a:t>
            </a:r>
            <a:r>
              <a:rPr lang="en-US" altLang="nl-BE" b="0" dirty="0" err="1" smtClean="0"/>
              <a:t>kosten</a:t>
            </a:r>
            <a:endParaRPr lang="en-US" altLang="nl-BE" b="0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9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EDC5-E04E-4494-9FFC-7EABEED39471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FCD13-B192-460B-AFE5-91539A0474A4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18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554912" cy="974725"/>
          </a:xfrm>
        </p:spPr>
        <p:txBody>
          <a:bodyPr/>
          <a:lstStyle/>
          <a:p>
            <a:pPr lvl="1"/>
            <a:r>
              <a:rPr lang="fr-BE" sz="3600" dirty="0" err="1" smtClean="0">
                <a:solidFill>
                  <a:schemeClr val="accent6">
                    <a:lumMod val="75000"/>
                  </a:schemeClr>
                </a:solidFill>
              </a:rPr>
              <a:t>Selectie</a:t>
            </a:r>
            <a:r>
              <a:rPr lang="fr-BE" sz="3600" dirty="0" smtClean="0">
                <a:solidFill>
                  <a:schemeClr val="accent6">
                    <a:lumMod val="75000"/>
                  </a:schemeClr>
                </a:solidFill>
              </a:rPr>
              <a:t> van </a:t>
            </a:r>
            <a:r>
              <a:rPr lang="fr-BE" sz="3600" dirty="0" err="1" smtClean="0">
                <a:solidFill>
                  <a:schemeClr val="accent6">
                    <a:lumMod val="75000"/>
                  </a:schemeClr>
                </a:solidFill>
              </a:rPr>
              <a:t>projecten</a:t>
            </a:r>
            <a:r>
              <a:rPr lang="fr-BE" sz="36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nl-NL" sz="3600" dirty="0" err="1">
                <a:solidFill>
                  <a:schemeClr val="accent6">
                    <a:lumMod val="75000"/>
                  </a:schemeClr>
                </a:solidFill>
              </a:rPr>
              <a:t>Inoverwegingname</a:t>
            </a:r>
            <a:r>
              <a:rPr lang="fr-BE" sz="4400" dirty="0"/>
              <a:t/>
            </a:r>
            <a:br>
              <a:rPr lang="fr-BE" sz="4400" dirty="0"/>
            </a:br>
            <a:endParaRPr lang="en-US" altLang="nl-BE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ctr"/>
            <a:r>
              <a:rPr lang="en-US" altLang="nl-BE" sz="2000" b="0" dirty="0" err="1"/>
              <a:t>Tijdige</a:t>
            </a:r>
            <a:r>
              <a:rPr lang="en-US" altLang="nl-BE" sz="2000" b="0" dirty="0"/>
              <a:t> </a:t>
            </a:r>
            <a:r>
              <a:rPr lang="en-US" altLang="nl-BE" sz="2000" b="0" dirty="0" err="1" smtClean="0"/>
              <a:t>indiening</a:t>
            </a:r>
            <a:endParaRPr lang="en-US" altLang="nl-BE" sz="2000" b="0" dirty="0" smtClean="0"/>
          </a:p>
          <a:p>
            <a:pPr fontAlgn="ctr"/>
            <a:r>
              <a:rPr lang="en-US" altLang="nl-BE" sz="2000" b="0" smtClean="0"/>
              <a:t>Respect </a:t>
            </a:r>
            <a:r>
              <a:rPr lang="en-US" altLang="nl-BE" sz="2000" b="0" dirty="0" err="1" smtClean="0"/>
              <a:t>voor</a:t>
            </a:r>
            <a:r>
              <a:rPr lang="en-US" altLang="nl-BE" sz="2000" b="0" dirty="0" smtClean="0"/>
              <a:t> het max percentage van de financiering</a:t>
            </a:r>
            <a:endParaRPr lang="en-US" altLang="nl-BE" sz="2000" b="0" dirty="0"/>
          </a:p>
          <a:p>
            <a:pPr fontAlgn="ctr"/>
            <a:r>
              <a:rPr lang="en-US" altLang="nl-BE" sz="2000" b="0" dirty="0" err="1"/>
              <a:t>Geen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andere</a:t>
            </a:r>
            <a:r>
              <a:rPr lang="en-US" altLang="nl-BE" sz="2000" b="0" dirty="0"/>
              <a:t> EU financiering </a:t>
            </a:r>
            <a:r>
              <a:rPr lang="en-US" altLang="nl-BE" sz="2000" b="0" dirty="0" err="1"/>
              <a:t>voor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zelfde</a:t>
            </a:r>
            <a:r>
              <a:rPr lang="en-US" altLang="nl-BE" sz="2000" b="0" dirty="0"/>
              <a:t> project</a:t>
            </a:r>
          </a:p>
          <a:p>
            <a:pPr fontAlgn="ctr"/>
            <a:r>
              <a:rPr lang="en-US" altLang="nl-BE" sz="2000" b="0" dirty="0" err="1"/>
              <a:t>Doelgroep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wordt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gerespecteerd</a:t>
            </a:r>
            <a:endParaRPr lang="en-US" altLang="nl-BE" sz="2000" b="0" dirty="0"/>
          </a:p>
          <a:p>
            <a:pPr fontAlgn="ctr"/>
            <a:r>
              <a:rPr lang="en-US" altLang="nl-BE" sz="2000" b="0" dirty="0" err="1"/>
              <a:t>Doelstelling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wordt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gerespecteerd</a:t>
            </a:r>
            <a:endParaRPr lang="en-US" altLang="nl-BE" sz="2000" b="0" dirty="0"/>
          </a:p>
          <a:p>
            <a:pPr eaLnBrk="1" hangingPunct="1"/>
            <a:endParaRPr lang="en-US" altLang="nl-BE" dirty="0"/>
          </a:p>
          <a:p>
            <a:pPr marL="0" indent="0" algn="ctr" eaLnBrk="1" hangingPunct="1">
              <a:buNone/>
            </a:pPr>
            <a:r>
              <a:rPr lang="en-US" altLang="nl-BE" dirty="0" smtClean="0"/>
              <a:t> ! </a:t>
            </a:r>
            <a:r>
              <a:rPr lang="en-US" altLang="nl-BE" dirty="0" err="1" smtClean="0"/>
              <a:t>Niet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respecteren</a:t>
            </a:r>
            <a:r>
              <a:rPr lang="en-US" altLang="nl-BE" dirty="0" smtClean="0"/>
              <a:t> van </a:t>
            </a:r>
            <a:r>
              <a:rPr lang="en-US" altLang="nl-BE" dirty="0" err="1" smtClean="0"/>
              <a:t>één</a:t>
            </a:r>
            <a:r>
              <a:rPr lang="en-US" altLang="nl-BE" dirty="0" smtClean="0"/>
              <a:t> van </a:t>
            </a:r>
            <a:r>
              <a:rPr lang="en-US" altLang="nl-BE" dirty="0" err="1" smtClean="0"/>
              <a:t>deze</a:t>
            </a:r>
            <a:r>
              <a:rPr lang="en-US" altLang="nl-BE" dirty="0" smtClean="0"/>
              <a:t> criteria: </a:t>
            </a:r>
            <a:r>
              <a:rPr lang="en-US" altLang="nl-BE" dirty="0" err="1" smtClean="0"/>
              <a:t>geen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verdere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analyse</a:t>
            </a:r>
            <a:r>
              <a:rPr lang="en-US" altLang="nl-BE" dirty="0" smtClean="0"/>
              <a:t> van het project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9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EDC5-E04E-4494-9FFC-7EABEED39471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FCD13-B192-460B-AFE5-91539A0474A4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19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Selectie</a:t>
            </a:r>
            <a:r>
              <a:rPr lang="fr-BE" sz="3400" dirty="0" smtClean="0">
                <a:solidFill>
                  <a:schemeClr val="accent6">
                    <a:lumMod val="75000"/>
                  </a:schemeClr>
                </a:solidFill>
              </a:rPr>
              <a:t> van </a:t>
            </a:r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projecten</a:t>
            </a:r>
            <a:r>
              <a:rPr lang="fr-BE" sz="34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administratieve</a:t>
            </a:r>
            <a:r>
              <a:rPr lang="fr-BE" sz="3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ontvankelijkheid</a:t>
            </a:r>
            <a:endParaRPr lang="en-US" altLang="nl-BE" sz="34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18456"/>
            <a:ext cx="6781800" cy="4114800"/>
          </a:xfrm>
        </p:spPr>
        <p:txBody>
          <a:bodyPr/>
          <a:lstStyle/>
          <a:p>
            <a:pPr fontAlgn="ctr"/>
            <a:r>
              <a:rPr lang="en-US" altLang="nl-BE" sz="2000" b="0" dirty="0" err="1"/>
              <a:t>Projectfiche</a:t>
            </a:r>
            <a:r>
              <a:rPr lang="en-US" altLang="nl-BE" sz="2000" b="0" dirty="0"/>
              <a:t> is correct </a:t>
            </a:r>
            <a:r>
              <a:rPr lang="en-US" altLang="nl-BE" sz="2000" b="0" dirty="0" err="1"/>
              <a:t>ingevuld</a:t>
            </a:r>
            <a:endParaRPr lang="en-US" altLang="nl-BE" sz="2000" b="0" dirty="0"/>
          </a:p>
          <a:p>
            <a:pPr fontAlgn="ctr"/>
            <a:r>
              <a:rPr lang="en-US" altLang="nl-BE" sz="2000" b="0" dirty="0" err="1"/>
              <a:t>Alle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bijlagen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zijn</a:t>
            </a:r>
            <a:r>
              <a:rPr lang="en-US" altLang="nl-BE" sz="2000" b="0" dirty="0"/>
              <a:t> </a:t>
            </a:r>
            <a:r>
              <a:rPr lang="en-US" altLang="nl-BE" sz="2000" b="0" dirty="0" err="1"/>
              <a:t>aanwezig</a:t>
            </a:r>
            <a:endParaRPr lang="en-US" altLang="nl-BE" sz="2000" b="0" dirty="0"/>
          </a:p>
          <a:p>
            <a:pPr eaLnBrk="1" hangingPunct="1"/>
            <a:endParaRPr lang="en-US" altLang="nl-BE" dirty="0"/>
          </a:p>
          <a:p>
            <a:pPr marL="0" indent="0" eaLnBrk="1" hangingPunct="1">
              <a:buNone/>
            </a:pPr>
            <a:endParaRPr lang="en-US" altLang="nl-BE" dirty="0" smtClean="0"/>
          </a:p>
          <a:p>
            <a:pPr marL="0" indent="0" algn="ctr" eaLnBrk="1" hangingPunct="1">
              <a:buNone/>
            </a:pPr>
            <a:r>
              <a:rPr lang="en-US" altLang="nl-BE" dirty="0" err="1" smtClean="0"/>
              <a:t>Indien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niet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volledig</a:t>
            </a:r>
            <a:r>
              <a:rPr lang="en-US" altLang="nl-BE" dirty="0" smtClean="0"/>
              <a:t>: 5 </a:t>
            </a:r>
            <a:r>
              <a:rPr lang="en-US" altLang="nl-BE" dirty="0" err="1" smtClean="0"/>
              <a:t>dagen</a:t>
            </a:r>
            <a:r>
              <a:rPr lang="en-US" altLang="nl-BE" dirty="0" smtClean="0"/>
              <a:t> om </a:t>
            </a:r>
            <a:r>
              <a:rPr lang="en-US" altLang="nl-BE" u="sng" dirty="0" err="1" smtClean="0"/>
              <a:t>aan</a:t>
            </a:r>
            <a:r>
              <a:rPr lang="en-US" altLang="nl-BE" u="sng" dirty="0" smtClean="0"/>
              <a:t> </a:t>
            </a:r>
            <a:r>
              <a:rPr lang="en-US" altLang="nl-BE" u="sng" dirty="0" err="1" smtClean="0"/>
              <a:t>te</a:t>
            </a:r>
            <a:r>
              <a:rPr lang="en-US" altLang="nl-BE" u="sng" dirty="0" smtClean="0"/>
              <a:t> </a:t>
            </a:r>
            <a:r>
              <a:rPr lang="en-US" altLang="nl-BE" u="sng" dirty="0" err="1" smtClean="0"/>
              <a:t>vullen</a:t>
            </a:r>
            <a:endParaRPr lang="en-US" altLang="nl-BE" u="sng" dirty="0" smtClean="0"/>
          </a:p>
          <a:p>
            <a:pPr marL="0" indent="0" eaLnBrk="1" hangingPunct="1">
              <a:buNone/>
            </a:pPr>
            <a:endParaRPr lang="en-US" altLang="nl-BE" dirty="0" smtClean="0"/>
          </a:p>
          <a:p>
            <a:pPr eaLnBrk="1" hangingPunct="1"/>
            <a:r>
              <a:rPr lang="en-US" altLang="nl-BE" sz="2000" u="sng" dirty="0" smtClean="0"/>
              <a:t>NB</a:t>
            </a:r>
            <a:r>
              <a:rPr lang="en-US" altLang="nl-BE" sz="2000" dirty="0" smtClean="0"/>
              <a:t> : </a:t>
            </a:r>
            <a:r>
              <a:rPr lang="en-US" altLang="nl-BE" sz="2000" b="0" dirty="0" smtClean="0"/>
              <a:t>project mag </a:t>
            </a:r>
            <a:r>
              <a:rPr lang="en-US" altLang="nl-BE" sz="2000" b="0" dirty="0" err="1" smtClean="0"/>
              <a:t>niet</a:t>
            </a:r>
            <a:r>
              <a:rPr lang="en-US" altLang="nl-BE" sz="2000" b="0" dirty="0" smtClean="0"/>
              <a:t> </a:t>
            </a:r>
            <a:r>
              <a:rPr lang="en-US" altLang="nl-BE" sz="2000" b="0" dirty="0" err="1" smtClean="0"/>
              <a:t>herschreven</a:t>
            </a:r>
            <a:r>
              <a:rPr lang="en-US" altLang="nl-BE" sz="2000" b="0" dirty="0" smtClean="0"/>
              <a:t> </a:t>
            </a:r>
            <a:r>
              <a:rPr lang="en-US" altLang="nl-BE" sz="2000" b="0" dirty="0" err="1" smtClean="0"/>
              <a:t>worden</a:t>
            </a:r>
            <a:r>
              <a:rPr lang="en-US" altLang="nl-BE" sz="2000" b="0" dirty="0" smtClean="0"/>
              <a:t> </a:t>
            </a:r>
            <a:r>
              <a:rPr lang="en-US" altLang="nl-BE" sz="2000" b="0" dirty="0" err="1" smtClean="0"/>
              <a:t>en</a:t>
            </a:r>
            <a:r>
              <a:rPr lang="en-US" altLang="nl-BE" sz="2000" b="0" dirty="0" smtClean="0"/>
              <a:t> de </a:t>
            </a:r>
            <a:r>
              <a:rPr lang="en-US" altLang="nl-BE" sz="2000" b="0" dirty="0" err="1" smtClean="0"/>
              <a:t>inhoud</a:t>
            </a:r>
            <a:r>
              <a:rPr lang="en-US" altLang="nl-BE" sz="2000" b="0" dirty="0" smtClean="0"/>
              <a:t> of het budget </a:t>
            </a:r>
            <a:r>
              <a:rPr lang="en-US" altLang="nl-BE" sz="2000" b="0" dirty="0" err="1" smtClean="0"/>
              <a:t>mogen</a:t>
            </a:r>
            <a:r>
              <a:rPr lang="en-US" altLang="nl-BE" sz="2000" b="0" dirty="0" smtClean="0"/>
              <a:t> </a:t>
            </a:r>
            <a:r>
              <a:rPr lang="en-US" altLang="nl-BE" sz="2000" b="0" dirty="0" err="1" smtClean="0"/>
              <a:t>niet</a:t>
            </a:r>
            <a:r>
              <a:rPr lang="en-US" altLang="nl-BE" sz="2000" b="0" dirty="0" smtClean="0"/>
              <a:t> </a:t>
            </a:r>
            <a:r>
              <a:rPr lang="en-US" altLang="nl-BE" sz="2000" b="0" dirty="0" err="1" smtClean="0"/>
              <a:t>gewijzigd</a:t>
            </a:r>
            <a:r>
              <a:rPr lang="en-US" altLang="nl-BE" sz="2000" b="0" dirty="0" smtClean="0"/>
              <a:t> </a:t>
            </a:r>
            <a:r>
              <a:rPr lang="en-US" altLang="nl-BE" sz="2000" b="0" dirty="0" err="1" smtClean="0"/>
              <a:t>worden</a:t>
            </a:r>
            <a:endParaRPr lang="en-US" altLang="nl-BE" sz="2000" b="0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8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85CC0D-31D3-4A98-8F9B-53008F8395B6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 dirty="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484174-0A8E-451F-B76C-2751D2AFFB99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2</a:t>
            </a:fld>
            <a:endParaRPr lang="nl-NL" altLang="nl-BE" sz="1500" dirty="0">
              <a:solidFill>
                <a:srgbClr val="6B645E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nl-BE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" y="16380"/>
            <a:ext cx="9141446" cy="62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78" y="6173066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21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EDC5-E04E-4494-9FFC-7EABEED39471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FCD13-B192-460B-AFE5-91539A0474A4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20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sz="3400" dirty="0" err="1">
                <a:solidFill>
                  <a:schemeClr val="accent6">
                    <a:lumMod val="75000"/>
                  </a:schemeClr>
                </a:solidFill>
              </a:rPr>
              <a:t>Selectie</a:t>
            </a:r>
            <a:r>
              <a:rPr lang="fr-BE" sz="3400" dirty="0">
                <a:solidFill>
                  <a:schemeClr val="accent6">
                    <a:lumMod val="75000"/>
                  </a:schemeClr>
                </a:solidFill>
              </a:rPr>
              <a:t> van </a:t>
            </a:r>
            <a:r>
              <a:rPr lang="fr-BE" sz="3400" dirty="0" err="1">
                <a:solidFill>
                  <a:schemeClr val="accent6">
                    <a:lumMod val="75000"/>
                  </a:schemeClr>
                </a:solidFill>
              </a:rPr>
              <a:t>projecten</a:t>
            </a:r>
            <a:r>
              <a:rPr lang="fr-BE" sz="34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inhoudelijke</a:t>
            </a:r>
            <a:r>
              <a:rPr lang="fr-BE" sz="3400" dirty="0" smtClean="0">
                <a:solidFill>
                  <a:schemeClr val="accent6">
                    <a:lumMod val="75000"/>
                  </a:schemeClr>
                </a:solidFill>
              </a:rPr>
              <a:t> en </a:t>
            </a:r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financiële</a:t>
            </a:r>
            <a:r>
              <a:rPr lang="fr-BE" sz="3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3400" dirty="0" err="1" smtClean="0">
                <a:solidFill>
                  <a:schemeClr val="accent6">
                    <a:lumMod val="75000"/>
                  </a:schemeClr>
                </a:solidFill>
              </a:rPr>
              <a:t>evaluatie</a:t>
            </a:r>
            <a:r>
              <a:rPr lang="fr-BE" sz="3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nl-BE" sz="34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484784"/>
            <a:ext cx="6781800" cy="4114800"/>
          </a:xfrm>
        </p:spPr>
        <p:txBody>
          <a:bodyPr/>
          <a:lstStyle/>
          <a:p>
            <a:pPr lvl="0" fontAlgn="ctr"/>
            <a:r>
              <a:rPr lang="nl-NL" sz="1800" b="0" dirty="0"/>
              <a:t>Kwaliteit van het project</a:t>
            </a:r>
            <a:endParaRPr lang="fr-BE" sz="1800" b="0" dirty="0"/>
          </a:p>
          <a:p>
            <a:pPr lvl="0" fontAlgn="ctr"/>
            <a:r>
              <a:rPr lang="nl-NL" sz="1800" b="0" dirty="0"/>
              <a:t>Kwaliteit van het budget</a:t>
            </a:r>
            <a:endParaRPr lang="fr-BE" sz="1800" b="0" dirty="0"/>
          </a:p>
          <a:p>
            <a:pPr lvl="0" fontAlgn="ctr"/>
            <a:r>
              <a:rPr lang="nl-NL" sz="1800" b="0" dirty="0"/>
              <a:t>Ervaring en deskundigheid van de eindbegunstigde</a:t>
            </a:r>
            <a:endParaRPr lang="fr-BE" sz="1800" b="0" dirty="0"/>
          </a:p>
          <a:p>
            <a:pPr fontAlgn="ctr"/>
            <a:r>
              <a:rPr lang="nl-BE" sz="1800" b="0" dirty="0" smtClean="0"/>
              <a:t>De </a:t>
            </a:r>
            <a:r>
              <a:rPr lang="nl-BE" sz="1800" b="0" dirty="0"/>
              <a:t>mate waarin het project bijdraagt tot het federale beleid inzake sociale activering</a:t>
            </a:r>
          </a:p>
          <a:p>
            <a:pPr fontAlgn="ctr"/>
            <a:r>
              <a:rPr lang="nl-BE" sz="1800" b="0" dirty="0" smtClean="0"/>
              <a:t>De </a:t>
            </a:r>
            <a:r>
              <a:rPr lang="nl-BE" sz="1800" b="0" dirty="0"/>
              <a:t>mate waarin het project de coherentie van het federale beleid inzake sociale activering erkent en versterkt.</a:t>
            </a:r>
          </a:p>
          <a:p>
            <a:pPr marL="0" indent="0" fontAlgn="ctr">
              <a:buNone/>
            </a:pPr>
            <a:endParaRPr lang="nl-NL" sz="1800" dirty="0" smtClean="0"/>
          </a:p>
          <a:p>
            <a:pPr marL="0" indent="0" fontAlgn="ctr">
              <a:buNone/>
            </a:pPr>
            <a:r>
              <a:rPr lang="nl-NL" sz="1800" dirty="0" smtClean="0"/>
              <a:t>Door de cel EU Fondsen en POD Maatschappelijke Integratie</a:t>
            </a:r>
          </a:p>
          <a:p>
            <a:pPr marL="0" indent="0" fontAlgn="ctr">
              <a:buNone/>
            </a:pPr>
            <a:r>
              <a:rPr lang="nl-NL" sz="1800" dirty="0" smtClean="0"/>
              <a:t>De Stuurgroep neemt de beslissing </a:t>
            </a:r>
            <a:r>
              <a:rPr lang="nl-NL" sz="1800" dirty="0"/>
              <a:t>op basis </a:t>
            </a:r>
            <a:r>
              <a:rPr lang="nl-NL" sz="1800" dirty="0" smtClean="0"/>
              <a:t>van deze evaluatie : selectie, niet selectie of herwerken</a:t>
            </a:r>
            <a:endParaRPr lang="nl-NL" sz="1800" dirty="0"/>
          </a:p>
          <a:p>
            <a:pPr marL="0" indent="0" eaLnBrk="1" hangingPunct="1">
              <a:buNone/>
            </a:pPr>
            <a:endParaRPr lang="en-US" altLang="nl-BE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0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4EDC5-E04E-4494-9FFC-7EABEED39471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FCD13-B192-460B-AFE5-91539A0474A4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21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solidFill>
                  <a:schemeClr val="accent2"/>
                </a:solidFill>
              </a:rPr>
              <a:t>Vragen?</a:t>
            </a:r>
            <a:endParaRPr lang="en-US" altLang="nl-BE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624" y="1887845"/>
            <a:ext cx="6781800" cy="4114800"/>
          </a:xfrm>
          <a:prstGeom prst="rect">
            <a:avLst/>
          </a:prstGeom>
          <a:solidFill>
            <a:srgbClr val="D2D2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lnSpc>
                <a:spcPts val="28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3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146050" algn="l" rtl="0" eaLnBrk="1" fontAlgn="base" hangingPunct="1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Char char="-"/>
              <a:defRPr sz="2100">
                <a:solidFill>
                  <a:schemeClr val="tx1"/>
                </a:solidFill>
                <a:latin typeface="+mn-lt"/>
              </a:defRPr>
            </a:lvl2pPr>
            <a:lvl3pPr marL="638175" indent="-147638" algn="l" rtl="0" eaLnBrk="1" fontAlgn="base" hangingPunct="1">
              <a:spcBef>
                <a:spcPct val="20000"/>
              </a:spcBef>
              <a:spcAft>
                <a:spcPct val="0"/>
              </a:spcAft>
              <a:buSzPct val="70000"/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95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4pPr>
            <a:lvl5pPr marL="21145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2571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6pPr>
            <a:lvl7pPr marL="30289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7pPr>
            <a:lvl8pPr marL="34861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8pPr>
            <a:lvl9pPr marL="39433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nl-BE" kern="0" dirty="0" smtClean="0">
                <a:hlinkClick r:id="rId3"/>
              </a:rPr>
              <a:t>www.amif-isf.be</a:t>
            </a:r>
            <a:endParaRPr lang="nl-BE" kern="0" dirty="0" smtClean="0"/>
          </a:p>
          <a:p>
            <a:endParaRPr lang="nl-BE" kern="0" dirty="0" smtClean="0">
              <a:hlinkClick r:id="rId4"/>
            </a:endParaRPr>
          </a:p>
          <a:p>
            <a:pPr marL="0" indent="0">
              <a:buFontTx/>
              <a:buNone/>
            </a:pPr>
            <a:r>
              <a:rPr lang="nl-BE" kern="0" dirty="0" smtClean="0">
                <a:hlinkClick r:id="rId4"/>
              </a:rPr>
              <a:t>amif.isf@ibz.eu</a:t>
            </a:r>
            <a:r>
              <a:rPr lang="nl-BE" kern="0" dirty="0" smtClean="0"/>
              <a:t> </a:t>
            </a:r>
          </a:p>
          <a:p>
            <a:pPr marL="0" indent="0">
              <a:buFontTx/>
              <a:buNone/>
            </a:pPr>
            <a:endParaRPr lang="nl-BE" kern="0" dirty="0" smtClean="0"/>
          </a:p>
          <a:p>
            <a:pPr marL="0" indent="0">
              <a:buFontTx/>
              <a:buNone/>
            </a:pPr>
            <a:r>
              <a:rPr lang="nl-BE" kern="0" dirty="0" smtClean="0"/>
              <a:t>Nele De Kerf - 02 500 20 84</a:t>
            </a:r>
          </a:p>
          <a:p>
            <a:pPr marL="0" indent="0">
              <a:buFontTx/>
              <a:buNone/>
            </a:pPr>
            <a:endParaRPr lang="nl-BE" kern="0" dirty="0" smtClean="0">
              <a:hlinkClick r:id="rId5"/>
            </a:endParaRPr>
          </a:p>
          <a:p>
            <a:pPr marL="0" indent="0">
              <a:buFontTx/>
              <a:buNone/>
            </a:pPr>
            <a:endParaRPr lang="nl-BE" kern="0" dirty="0" smtClean="0"/>
          </a:p>
        </p:txBody>
      </p:sp>
    </p:spTree>
    <p:extLst>
      <p:ext uri="{BB962C8B-B14F-4D97-AF65-F5344CB8AC3E}">
        <p14:creationId xmlns:p14="http://schemas.microsoft.com/office/powerpoint/2010/main" val="10582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85CC0D-31D3-4A98-8F9B-53008F8395B6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 dirty="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484174-0A8E-451F-B76C-2751D2AFFB99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3</a:t>
            </a:fld>
            <a:endParaRPr lang="nl-NL" altLang="nl-BE" sz="1500" dirty="0">
              <a:solidFill>
                <a:srgbClr val="6B645E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78" y="6173066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2"/>
                </a:solidFill>
              </a:rPr>
              <a:t>AMIF BE Integratie 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1219200" y="1876425"/>
            <a:ext cx="6781800" cy="4114800"/>
          </a:xfrm>
        </p:spPr>
        <p:txBody>
          <a:bodyPr/>
          <a:lstStyle/>
          <a:p>
            <a:r>
              <a:rPr lang="nl-BE" dirty="0" smtClean="0"/>
              <a:t>Gedelegeerde autoriteiten </a:t>
            </a:r>
            <a:r>
              <a:rPr lang="nl-BE" b="0" dirty="0" smtClean="0"/>
              <a:t>(ESF Vlaanderen + Agence FSE): beheren elk eigen deel van het AMIF voor integratie</a:t>
            </a:r>
            <a:r>
              <a:rPr lang="nl-BE" dirty="0" smtClean="0"/>
              <a:t> </a:t>
            </a:r>
            <a:r>
              <a:rPr lang="nl-BE" b="0" dirty="0" smtClean="0"/>
              <a:t>(elk 43,3%)</a:t>
            </a:r>
          </a:p>
          <a:p>
            <a:r>
              <a:rPr lang="nl-BE" b="0" dirty="0" smtClean="0"/>
              <a:t>Project van de </a:t>
            </a:r>
            <a:r>
              <a:rPr lang="nl-BE" dirty="0" smtClean="0"/>
              <a:t>Duitstalige Gemeenschap </a:t>
            </a:r>
            <a:r>
              <a:rPr lang="nl-BE" b="0" dirty="0" smtClean="0"/>
              <a:t>(0,7%)</a:t>
            </a:r>
          </a:p>
          <a:p>
            <a:r>
              <a:rPr lang="nl-BE" dirty="0" smtClean="0"/>
              <a:t>Federaal</a:t>
            </a:r>
            <a:r>
              <a:rPr lang="nl-BE" b="0" dirty="0" smtClean="0"/>
              <a:t> luik: </a:t>
            </a:r>
            <a:endParaRPr lang="nl-BE" b="0" dirty="0"/>
          </a:p>
          <a:p>
            <a:pPr lvl="1"/>
            <a:r>
              <a:rPr lang="nl-BE" dirty="0" smtClean="0"/>
              <a:t>Projectoproep: sociale activering van derdelanders via </a:t>
            </a:r>
            <a:r>
              <a:rPr lang="nl-BE" dirty="0" err="1" smtClean="0"/>
              <a:t>OCMW’s</a:t>
            </a:r>
            <a:r>
              <a:rPr lang="nl-BE" dirty="0" smtClean="0"/>
              <a:t> (AMIF 42)</a:t>
            </a:r>
          </a:p>
          <a:p>
            <a:pPr lvl="1"/>
            <a:r>
              <a:rPr lang="nl-BE" dirty="0" smtClean="0"/>
              <a:t>Projectoproep: opleidingen voor sociaal assistenten over migratietrauma’s (AMIF 43)</a:t>
            </a:r>
          </a:p>
          <a:p>
            <a:pPr lvl="1"/>
            <a:r>
              <a:rPr lang="nl-BE" dirty="0" smtClean="0"/>
              <a:t>Project POD MI: begeleiding OCMW en vzw projecten (AMIF 38)</a:t>
            </a:r>
          </a:p>
          <a:p>
            <a:pPr lvl="1"/>
            <a:endParaRPr lang="nl-BE" b="0" dirty="0" smtClean="0"/>
          </a:p>
        </p:txBody>
      </p:sp>
    </p:spTree>
    <p:extLst>
      <p:ext uri="{BB962C8B-B14F-4D97-AF65-F5344CB8AC3E}">
        <p14:creationId xmlns:p14="http://schemas.microsoft.com/office/powerpoint/2010/main" val="288485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85CC0D-31D3-4A98-8F9B-53008F8395B6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484174-0A8E-451F-B76C-2751D2AFFB99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4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78" y="6173066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2"/>
                </a:solidFill>
              </a:rPr>
              <a:t>Beheer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Verantwoordelijke Autoriteit</a:t>
            </a:r>
            <a:r>
              <a:rPr lang="nl-BE" b="0" dirty="0" smtClean="0"/>
              <a:t>: FOD Binnenlandse Zaken, Cel Europese fondsen </a:t>
            </a:r>
          </a:p>
          <a:p>
            <a:endParaRPr lang="nl-BE" b="0" dirty="0" smtClean="0"/>
          </a:p>
          <a:p>
            <a:r>
              <a:rPr lang="nl-BE" b="0" dirty="0" smtClean="0"/>
              <a:t>In samenwerking met </a:t>
            </a:r>
            <a:r>
              <a:rPr lang="nl-BE" dirty="0" smtClean="0"/>
              <a:t>POD Maatschappelijke Integratie</a:t>
            </a:r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1135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85CC0D-31D3-4A98-8F9B-53008F8395B6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484174-0A8E-451F-B76C-2751D2AFFB99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5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78" y="6173066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Nationaal programma : </a:t>
            </a:r>
            <a:r>
              <a:rPr lang="nl-BE" dirty="0" smtClean="0">
                <a:solidFill>
                  <a:schemeClr val="accent2"/>
                </a:solidFill>
              </a:rPr>
              <a:t>Integratie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Actie</a:t>
            </a:r>
            <a:r>
              <a:rPr lang="en-US" dirty="0" smtClean="0"/>
              <a:t> 11 </a:t>
            </a:r>
            <a:r>
              <a:rPr lang="en-US" dirty="0"/>
              <a:t>(federal): </a:t>
            </a:r>
            <a:r>
              <a:rPr lang="en-US" b="0" dirty="0"/>
              <a:t>Promote integration by offering individualized trajectories to </a:t>
            </a:r>
            <a:r>
              <a:rPr lang="en-US" b="0" dirty="0" smtClean="0"/>
              <a:t>non-EU newcomers </a:t>
            </a:r>
            <a:r>
              <a:rPr lang="en-US" b="0" dirty="0"/>
              <a:t>(including beneficiaries of international protection) through intensive </a:t>
            </a:r>
            <a:r>
              <a:rPr lang="en-US" b="0" dirty="0" smtClean="0"/>
              <a:t>social activation </a:t>
            </a:r>
            <a:r>
              <a:rPr lang="en-US" b="0" dirty="0"/>
              <a:t>trajectories guided by the larger PSWC's, and </a:t>
            </a:r>
            <a:r>
              <a:rPr lang="en-US" b="0" u="sng" dirty="0"/>
              <a:t>offering external expert support </a:t>
            </a:r>
            <a:r>
              <a:rPr lang="en-US" b="0" u="sng" dirty="0" smtClean="0"/>
              <a:t>to the </a:t>
            </a:r>
            <a:r>
              <a:rPr lang="en-US" b="0" u="sng" dirty="0"/>
              <a:t>PSWC’s offering social activation trajectories to TCN</a:t>
            </a:r>
            <a:r>
              <a:rPr lang="en-US" b="0" dirty="0"/>
              <a:t>.</a:t>
            </a:r>
            <a:endParaRPr lang="nl-BE" b="0" i="1" dirty="0" smtClean="0"/>
          </a:p>
        </p:txBody>
      </p:sp>
    </p:spTree>
    <p:extLst>
      <p:ext uri="{BB962C8B-B14F-4D97-AF65-F5344CB8AC3E}">
        <p14:creationId xmlns:p14="http://schemas.microsoft.com/office/powerpoint/2010/main" val="3089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6A272D-D478-4A31-AC2A-2BC3436C3460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E9B92C-41CE-4FCE-8BE5-EAE5AF854AC7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6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dirty="0" err="1" smtClean="0">
                <a:solidFill>
                  <a:schemeClr val="accent2"/>
                </a:solidFill>
              </a:rPr>
              <a:t>Oproep</a:t>
            </a:r>
            <a:r>
              <a:rPr lang="en-US" altLang="nl-BE" dirty="0" smtClean="0">
                <a:solidFill>
                  <a:schemeClr val="accent2"/>
                </a:solidFill>
              </a:rPr>
              <a:t> </a:t>
            </a:r>
            <a:r>
              <a:rPr lang="en-US" altLang="nl-BE" dirty="0" err="1" smtClean="0">
                <a:solidFill>
                  <a:schemeClr val="accent2"/>
                </a:solidFill>
              </a:rPr>
              <a:t>projectoproep</a:t>
            </a:r>
            <a:r>
              <a:rPr lang="en-US" altLang="nl-BE" dirty="0">
                <a:solidFill>
                  <a:schemeClr val="accent2"/>
                </a:solidFill>
              </a:rPr>
              <a:t> </a:t>
            </a:r>
            <a:r>
              <a:rPr lang="en-US" altLang="nl-BE" dirty="0" smtClean="0">
                <a:solidFill>
                  <a:schemeClr val="accent2"/>
                </a:solidFill>
              </a:rPr>
              <a:t>AMIF 42 </a:t>
            </a:r>
            <a:r>
              <a:rPr lang="en-US" altLang="nl-BE" dirty="0" err="1" smtClean="0">
                <a:solidFill>
                  <a:schemeClr val="accent2"/>
                </a:solidFill>
              </a:rPr>
              <a:t>Integratie</a:t>
            </a:r>
            <a:endParaRPr lang="en-US" altLang="nl-BE" dirty="0">
              <a:solidFill>
                <a:schemeClr val="accent2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Periode </a:t>
            </a:r>
            <a:r>
              <a:rPr lang="nl-BE" dirty="0"/>
              <a:t>1 </a:t>
            </a:r>
            <a:r>
              <a:rPr lang="nl-BE" dirty="0" smtClean="0"/>
              <a:t>januari 2020 </a:t>
            </a:r>
            <a:r>
              <a:rPr lang="nl-BE" dirty="0"/>
              <a:t>-</a:t>
            </a:r>
            <a:r>
              <a:rPr lang="nl-BE" dirty="0" smtClean="0"/>
              <a:t> </a:t>
            </a:r>
            <a:r>
              <a:rPr lang="nl-BE" dirty="0"/>
              <a:t>31 december </a:t>
            </a:r>
            <a:r>
              <a:rPr lang="nl-BE" dirty="0" smtClean="0"/>
              <a:t>2021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/>
              <a:t>1.320.069,53</a:t>
            </a:r>
            <a:r>
              <a:rPr lang="nl-BE" dirty="0" smtClean="0"/>
              <a:t> EUR beschikbaar</a:t>
            </a:r>
          </a:p>
          <a:p>
            <a:endParaRPr lang="nl-BE" b="0" dirty="0"/>
          </a:p>
          <a:p>
            <a:pPr marL="0" indent="0">
              <a:buNone/>
            </a:pPr>
            <a:endParaRPr lang="nl-BE" b="0" dirty="0"/>
          </a:p>
          <a:p>
            <a:pPr marL="0" indent="0">
              <a:buNone/>
            </a:pPr>
            <a:endParaRPr lang="nl-BE" b="0" dirty="0" smtClean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7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6A272D-D478-4A31-AC2A-2BC3436C3460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E9B92C-41CE-4FCE-8BE5-EAE5AF854AC7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7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BE" dirty="0">
                <a:solidFill>
                  <a:schemeClr val="accent2"/>
                </a:solidFill>
              </a:rPr>
              <a:t>Timing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xx/06/19</a:t>
            </a:r>
            <a:r>
              <a:rPr lang="nl-BE" b="0" dirty="0" smtClean="0"/>
              <a:t>: publicatie in het Belgisch Staatsblad </a:t>
            </a:r>
            <a:endParaRPr lang="nl-BE" b="0" dirty="0"/>
          </a:p>
          <a:p>
            <a:pPr marL="0" indent="0">
              <a:buNone/>
            </a:pPr>
            <a:endParaRPr lang="nl-BE" b="0" dirty="0"/>
          </a:p>
          <a:p>
            <a:r>
              <a:rPr lang="nl-BE" dirty="0"/>
              <a:t>4</a:t>
            </a:r>
            <a:r>
              <a:rPr lang="nl-BE" smtClean="0"/>
              <a:t>/07/19 </a:t>
            </a:r>
            <a:r>
              <a:rPr lang="nl-BE" dirty="0" smtClean="0"/>
              <a:t>: </a:t>
            </a:r>
            <a:r>
              <a:rPr lang="nl-BE" b="0" dirty="0" smtClean="0"/>
              <a:t>infosessie</a:t>
            </a:r>
          </a:p>
          <a:p>
            <a:endParaRPr lang="nl-BE" dirty="0" smtClean="0"/>
          </a:p>
          <a:p>
            <a:r>
              <a:rPr lang="nl-BE" dirty="0" smtClean="0"/>
              <a:t>2 september 2019 om 23u59 </a:t>
            </a:r>
            <a:r>
              <a:rPr lang="nl-BE" b="0" dirty="0" smtClean="0"/>
              <a:t>: deadline voor indiening (via mail aan amif.isf@ibz.eu)</a:t>
            </a:r>
          </a:p>
          <a:p>
            <a:endParaRPr lang="nl-BE" b="0" dirty="0" smtClean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82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E3AE21-CA94-4142-8845-C8197F93B048}" type="datetime1">
              <a:rPr lang="fr-FR" altLang="nl-BE" sz="1200">
                <a:solidFill>
                  <a:srgbClr val="6B645E"/>
                </a:solidFill>
              </a:rPr>
              <a:pPr eaLnBrk="1" hangingPunct="1"/>
              <a:t>26/06/2019</a:t>
            </a:fld>
            <a:endParaRPr lang="fr-BE" altLang="nl-BE" sz="1200">
              <a:solidFill>
                <a:srgbClr val="6B645E"/>
              </a:solidFill>
            </a:endParaRPr>
          </a:p>
        </p:txBody>
      </p:sp>
      <p:sp>
        <p:nvSpPr>
          <p:cNvPr id="4099" name="Tijdelijke aanduiding voor dianumm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21612E-A0D7-43B9-BD2C-28A9B32537C1}" type="slidenum">
              <a:rPr lang="nl-NL" altLang="nl-BE" sz="1500">
                <a:solidFill>
                  <a:srgbClr val="6B645E"/>
                </a:solidFill>
              </a:rPr>
              <a:pPr eaLnBrk="1" hangingPunct="1"/>
              <a:t>8</a:t>
            </a:fld>
            <a:endParaRPr lang="nl-NL" altLang="nl-BE" sz="1500">
              <a:solidFill>
                <a:srgbClr val="6B645E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solidFill>
                  <a:schemeClr val="accent2"/>
                </a:solidFill>
              </a:rPr>
              <a:t>Indiening</a:t>
            </a:r>
            <a:r>
              <a:rPr lang="fr-BE" dirty="0" smtClean="0">
                <a:solidFill>
                  <a:schemeClr val="accent2"/>
                </a:solidFill>
              </a:rPr>
              <a:t> </a:t>
            </a:r>
            <a:r>
              <a:rPr lang="fr-BE" dirty="0" err="1" smtClean="0">
                <a:solidFill>
                  <a:schemeClr val="accent2"/>
                </a:solidFill>
              </a:rPr>
              <a:t>projecten</a:t>
            </a:r>
            <a:r>
              <a:rPr lang="fr-BE" dirty="0" smtClean="0">
                <a:solidFill>
                  <a:schemeClr val="accent2"/>
                </a:solidFill>
              </a:rPr>
              <a:t>: </a:t>
            </a:r>
            <a:r>
              <a:rPr lang="fr-BE" dirty="0" err="1" smtClean="0">
                <a:solidFill>
                  <a:schemeClr val="accent2"/>
                </a:solidFill>
              </a:rPr>
              <a:t>projectfiche</a:t>
            </a:r>
            <a:r>
              <a:rPr lang="fr-BE" dirty="0" smtClean="0">
                <a:solidFill>
                  <a:schemeClr val="accent2"/>
                </a:solidFill>
              </a:rPr>
              <a:t> en </a:t>
            </a:r>
            <a:r>
              <a:rPr lang="fr-BE" dirty="0" err="1" smtClean="0">
                <a:solidFill>
                  <a:schemeClr val="accent2"/>
                </a:solidFill>
              </a:rPr>
              <a:t>budgetfiche</a:t>
            </a:r>
            <a:endParaRPr lang="en-US" altLang="nl-BE" dirty="0">
              <a:solidFill>
                <a:schemeClr val="accent2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Beschikbaar op </a:t>
            </a:r>
            <a:r>
              <a:rPr lang="nl-BE" dirty="0" smtClean="0">
                <a:hlinkClick r:id="rId2"/>
              </a:rPr>
              <a:t>www.amif-isf.be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In te dienen per mail aan de Verantwoordelijke Autoriteit (</a:t>
            </a:r>
            <a:r>
              <a:rPr lang="nl-BE" dirty="0" smtClean="0">
                <a:hlinkClick r:id="rId3"/>
              </a:rPr>
              <a:t>amif.isf@ibz.eu</a:t>
            </a:r>
            <a:r>
              <a:rPr lang="nl-BE" dirty="0" smtClean="0"/>
              <a:t>): </a:t>
            </a:r>
          </a:p>
          <a:p>
            <a:pPr lvl="1"/>
            <a:r>
              <a:rPr lang="fr-BE" dirty="0" err="1" smtClean="0"/>
              <a:t>Versie</a:t>
            </a:r>
            <a:r>
              <a:rPr lang="fr-BE" dirty="0" smtClean="0"/>
              <a:t> in </a:t>
            </a:r>
            <a:r>
              <a:rPr lang="fr-BE" dirty="0" err="1" smtClean="0"/>
              <a:t>word</a:t>
            </a:r>
            <a:r>
              <a:rPr lang="fr-BE" dirty="0" smtClean="0"/>
              <a:t>/</a:t>
            </a:r>
            <a:r>
              <a:rPr lang="fr-BE" dirty="0" err="1" smtClean="0"/>
              <a:t>excel</a:t>
            </a:r>
            <a:r>
              <a:rPr lang="fr-BE" dirty="0" smtClean="0"/>
              <a:t> </a:t>
            </a:r>
          </a:p>
          <a:p>
            <a:pPr lvl="1"/>
            <a:r>
              <a:rPr lang="fr-BE" dirty="0" err="1" smtClean="0"/>
              <a:t>Versie</a:t>
            </a:r>
            <a:r>
              <a:rPr lang="fr-BE" dirty="0" smtClean="0"/>
              <a:t> in </a:t>
            </a:r>
            <a:r>
              <a:rPr lang="fr-BE" dirty="0" err="1" smtClean="0"/>
              <a:t>pdf</a:t>
            </a:r>
            <a:r>
              <a:rPr lang="fr-BE" dirty="0" smtClean="0"/>
              <a:t> (</a:t>
            </a:r>
            <a:r>
              <a:rPr lang="fr-BE" dirty="0" err="1" smtClean="0"/>
              <a:t>ondertekend</a:t>
            </a:r>
            <a:r>
              <a:rPr lang="fr-BE" dirty="0" smtClean="0"/>
              <a:t> </a:t>
            </a:r>
            <a:r>
              <a:rPr lang="fr-BE" dirty="0" err="1" smtClean="0"/>
              <a:t>door</a:t>
            </a:r>
            <a:r>
              <a:rPr lang="fr-BE" dirty="0" smtClean="0"/>
              <a:t> de </a:t>
            </a:r>
            <a:r>
              <a:rPr lang="fr-BE" dirty="0" err="1" smtClean="0"/>
              <a:t>juridisch</a:t>
            </a:r>
            <a:r>
              <a:rPr lang="fr-BE" dirty="0" smtClean="0"/>
              <a:t> </a:t>
            </a:r>
            <a:r>
              <a:rPr lang="fr-BE" dirty="0" err="1" smtClean="0"/>
              <a:t>vertegenwoordiger</a:t>
            </a:r>
            <a:r>
              <a:rPr lang="fr-BE" dirty="0" smtClean="0"/>
              <a:t> of </a:t>
            </a:r>
            <a:r>
              <a:rPr lang="fr-BE" dirty="0" err="1" smtClean="0"/>
              <a:t>afgevaardigde</a:t>
            </a:r>
            <a:r>
              <a:rPr lang="en-US" dirty="0" smtClean="0"/>
              <a:t>) </a:t>
            </a:r>
          </a:p>
          <a:p>
            <a:endParaRPr lang="fr-BE" dirty="0" smtClean="0"/>
          </a:p>
          <a:p>
            <a:r>
              <a:rPr lang="fr-BE" dirty="0" smtClean="0"/>
              <a:t>Met </a:t>
            </a:r>
            <a:r>
              <a:rPr lang="fr-BE" dirty="0" err="1" smtClean="0"/>
              <a:t>bijlagen</a:t>
            </a:r>
            <a:endParaRPr lang="fr-BE" dirty="0" smtClean="0"/>
          </a:p>
          <a:p>
            <a:pPr eaLnBrk="1" hangingPunct="1"/>
            <a:endParaRPr lang="en-US" altLang="nl-BE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4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>
                <a:solidFill>
                  <a:schemeClr val="accent2"/>
                </a:solidFill>
              </a:rPr>
              <a:t>Indiening</a:t>
            </a:r>
            <a:r>
              <a:rPr lang="fr-BE" dirty="0">
                <a:solidFill>
                  <a:schemeClr val="accent2"/>
                </a:solidFill>
              </a:rPr>
              <a:t> </a:t>
            </a:r>
            <a:r>
              <a:rPr lang="fr-BE" dirty="0" err="1">
                <a:solidFill>
                  <a:schemeClr val="accent2"/>
                </a:solidFill>
              </a:rPr>
              <a:t>projecten</a:t>
            </a:r>
            <a:r>
              <a:rPr lang="fr-BE" dirty="0">
                <a:solidFill>
                  <a:schemeClr val="accent2"/>
                </a:solidFill>
              </a:rPr>
              <a:t>: </a:t>
            </a:r>
            <a:r>
              <a:rPr lang="fr-BE" dirty="0" err="1" smtClean="0">
                <a:solidFill>
                  <a:schemeClr val="accent2"/>
                </a:solidFill>
              </a:rPr>
              <a:t>bijlagen</a:t>
            </a:r>
            <a:r>
              <a:rPr lang="fr-BE" dirty="0" smtClean="0">
                <a:solidFill>
                  <a:schemeClr val="accent2"/>
                </a:solidFill>
              </a:rPr>
              <a:t> (1)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556792"/>
            <a:ext cx="6781800" cy="4114800"/>
          </a:xfrm>
        </p:spPr>
        <p:txBody>
          <a:bodyPr/>
          <a:lstStyle/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nl-NL" sz="2000" dirty="0" smtClean="0">
                <a:ea typeface="+mn-ea"/>
                <a:cs typeface="+mn-cs"/>
              </a:rPr>
              <a:t>Een </a:t>
            </a:r>
            <a:r>
              <a:rPr lang="nl-NL" sz="2000" dirty="0">
                <a:ea typeface="+mn-ea"/>
                <a:cs typeface="+mn-cs"/>
              </a:rPr>
              <a:t>document waaruit blijkt dat de nodige </a:t>
            </a:r>
            <a:r>
              <a:rPr lang="nl-NL" sz="2000" b="1" dirty="0">
                <a:ea typeface="+mn-ea"/>
                <a:cs typeface="+mn-cs"/>
              </a:rPr>
              <a:t>cofinanciering</a:t>
            </a:r>
            <a:r>
              <a:rPr lang="nl-NL" sz="2000" dirty="0">
                <a:ea typeface="+mn-ea"/>
                <a:cs typeface="+mn-cs"/>
              </a:rPr>
              <a:t> is voorzien of aangevraagd (verplicht volgens format te vinden op de website);</a:t>
            </a:r>
            <a:endParaRPr lang="fr-BE" sz="2000" dirty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endParaRPr lang="nl-NL" sz="2000" dirty="0" smtClean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nl-NL" sz="2000" dirty="0" smtClean="0">
                <a:ea typeface="+mn-ea"/>
                <a:cs typeface="+mn-cs"/>
              </a:rPr>
              <a:t>Een </a:t>
            </a:r>
            <a:r>
              <a:rPr lang="nl-NL" sz="2000" b="1" dirty="0">
                <a:ea typeface="+mn-ea"/>
                <a:cs typeface="+mn-cs"/>
              </a:rPr>
              <a:t>ondertekend budget</a:t>
            </a:r>
            <a:r>
              <a:rPr lang="nl-NL" sz="2000" dirty="0">
                <a:ea typeface="+mn-ea"/>
                <a:cs typeface="+mn-cs"/>
              </a:rPr>
              <a:t> opgesteld aan de hand van de standaard </a:t>
            </a:r>
            <a:r>
              <a:rPr lang="nl-NL" sz="2000" dirty="0" smtClean="0">
                <a:ea typeface="+mn-ea"/>
                <a:cs typeface="+mn-cs"/>
              </a:rPr>
              <a:t>budgetfiches (pdf en </a:t>
            </a:r>
            <a:r>
              <a:rPr lang="nl-NL" sz="2000" dirty="0" err="1" smtClean="0">
                <a:ea typeface="+mn-ea"/>
                <a:cs typeface="+mn-cs"/>
              </a:rPr>
              <a:t>excel</a:t>
            </a:r>
            <a:r>
              <a:rPr lang="nl-NL" sz="2000" dirty="0" smtClean="0">
                <a:ea typeface="+mn-ea"/>
                <a:cs typeface="+mn-cs"/>
              </a:rPr>
              <a:t>);</a:t>
            </a:r>
            <a:endParaRPr lang="fr-BE" sz="2000" dirty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endParaRPr lang="nl-NL" sz="2000" dirty="0" smtClean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nl-NL" sz="2000" dirty="0" smtClean="0">
                <a:ea typeface="+mn-ea"/>
                <a:cs typeface="+mn-cs"/>
              </a:rPr>
              <a:t>De </a:t>
            </a:r>
            <a:r>
              <a:rPr lang="nl-NL" sz="2000" dirty="0">
                <a:ea typeface="+mn-ea"/>
                <a:cs typeface="+mn-cs"/>
              </a:rPr>
              <a:t>door beide partijen ondertekende </a:t>
            </a:r>
            <a:r>
              <a:rPr lang="nl-NL" sz="2000" b="1" dirty="0">
                <a:ea typeface="+mn-ea"/>
                <a:cs typeface="+mn-cs"/>
              </a:rPr>
              <a:t>partnerschapsverklaringen</a:t>
            </a:r>
            <a:r>
              <a:rPr lang="nl-NL" sz="2000" dirty="0">
                <a:ea typeface="+mn-ea"/>
                <a:cs typeface="+mn-cs"/>
              </a:rPr>
              <a:t> (indien het project wordt uitgevoerd in partnerschap met andere organisaties);</a:t>
            </a:r>
            <a:endParaRPr lang="fr-BE" sz="2000" dirty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endParaRPr lang="nl-NL" sz="2000" dirty="0" smtClean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r>
              <a:rPr lang="nl-NL" sz="2000" dirty="0" smtClean="0">
                <a:ea typeface="+mn-ea"/>
                <a:cs typeface="+mn-cs"/>
              </a:rPr>
              <a:t>Het </a:t>
            </a:r>
            <a:r>
              <a:rPr lang="nl-NL" sz="2000" dirty="0">
                <a:ea typeface="+mn-ea"/>
                <a:cs typeface="+mn-cs"/>
              </a:rPr>
              <a:t>meest recente </a:t>
            </a:r>
            <a:r>
              <a:rPr lang="nl-NL" sz="2000" b="1" dirty="0">
                <a:ea typeface="+mn-ea"/>
                <a:cs typeface="+mn-cs"/>
              </a:rPr>
              <a:t>jaarverslag</a:t>
            </a:r>
            <a:r>
              <a:rPr lang="nl-NL" sz="2000" dirty="0">
                <a:ea typeface="+mn-ea"/>
                <a:cs typeface="+mn-cs"/>
              </a:rPr>
              <a:t> van de organisatie;</a:t>
            </a:r>
            <a:endParaRPr lang="fr-BE" sz="2000" dirty="0">
              <a:ea typeface="+mn-ea"/>
              <a:cs typeface="+mn-cs"/>
            </a:endParaRPr>
          </a:p>
          <a:p>
            <a:pPr marL="319088" lvl="1" indent="-319088">
              <a:lnSpc>
                <a:spcPct val="100000"/>
              </a:lnSpc>
              <a:buClr>
                <a:schemeClr val="tx2"/>
              </a:buClr>
              <a:buFont typeface="+mj-lt"/>
              <a:buChar char="•"/>
            </a:pPr>
            <a:endParaRPr lang="nl-BE" sz="2000" dirty="0">
              <a:ea typeface="+mn-ea"/>
              <a:cs typeface="+mn-cs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FB9F13-E21F-47C2-9162-DDF15D4660FF}" type="datetime1">
              <a:rPr lang="fr-FR" altLang="nl-BE" smtClean="0"/>
              <a:pPr>
                <a:defRPr/>
              </a:pPr>
              <a:t>26/06/2019</a:t>
            </a:fld>
            <a:endParaRPr lang="fr-BE" alt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5F88FDB-8D0A-4C6E-A51B-499AC0C8CFB5}" type="slidenum">
              <a:rPr lang="nl-NL" altLang="nl-BE" smtClean="0"/>
              <a:pPr>
                <a:defRPr/>
              </a:pPr>
              <a:t>9</a:t>
            </a:fld>
            <a:endParaRPr lang="nl-NL" altLang="nl-BE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021388"/>
            <a:ext cx="10572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8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_powerpoint">
  <a:themeElements>
    <a:clrScheme name="">
      <a:dk1>
        <a:srgbClr val="000000"/>
      </a:dk1>
      <a:lt1>
        <a:srgbClr val="FFFFFF"/>
      </a:lt1>
      <a:dk2>
        <a:srgbClr val="F0AC00"/>
      </a:dk2>
      <a:lt2>
        <a:srgbClr val="D47300"/>
      </a:lt2>
      <a:accent1>
        <a:srgbClr val="157F7D"/>
      </a:accent1>
      <a:accent2>
        <a:srgbClr val="063869"/>
      </a:accent2>
      <a:accent3>
        <a:srgbClr val="FFFFFF"/>
      </a:accent3>
      <a:accent4>
        <a:srgbClr val="000000"/>
      </a:accent4>
      <a:accent5>
        <a:srgbClr val="AAC0BF"/>
      </a:accent5>
      <a:accent6>
        <a:srgbClr val="05325E"/>
      </a:accent6>
      <a:hlink>
        <a:srgbClr val="435607"/>
      </a:hlink>
      <a:folHlink>
        <a:srgbClr val="8F001C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F0AC00"/>
        </a:dk2>
        <a:lt2>
          <a:srgbClr val="D47300"/>
        </a:lt2>
        <a:accent1>
          <a:srgbClr val="063869"/>
        </a:accent1>
        <a:accent2>
          <a:srgbClr val="157F7D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127271"/>
        </a:accent6>
        <a:hlink>
          <a:srgbClr val="435607"/>
        </a:hlink>
        <a:folHlink>
          <a:srgbClr val="8F00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962</Words>
  <Application>Microsoft Office PowerPoint</Application>
  <PresentationFormat>Diavoorstelling (4:3)</PresentationFormat>
  <Paragraphs>166</Paragraphs>
  <Slides>21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HOR_powerpoint</vt:lpstr>
      <vt:lpstr>INFOSESSIE OPROEP AMIF 42  INTEGRATIE</vt:lpstr>
      <vt:lpstr>PowerPoint-presentatie</vt:lpstr>
      <vt:lpstr>AMIF BE Integratie </vt:lpstr>
      <vt:lpstr>Beheer</vt:lpstr>
      <vt:lpstr>Nationaal programma : Integratie</vt:lpstr>
      <vt:lpstr>Oproep projectoproep AMIF 42 Integratie</vt:lpstr>
      <vt:lpstr>Timing</vt:lpstr>
      <vt:lpstr>Indiening projecten: projectfiche en budgetfiche</vt:lpstr>
      <vt:lpstr>Indiening projecten: bijlagen (1)</vt:lpstr>
      <vt:lpstr>Indiening projecten: bijlagen (2)</vt:lpstr>
      <vt:lpstr>Projectfiche: indicatoren</vt:lpstr>
      <vt:lpstr>Projectfiche: doelgroep</vt:lpstr>
      <vt:lpstr>Doelgroep: statuut</vt:lpstr>
      <vt:lpstr>Budget – algemeen</vt:lpstr>
      <vt:lpstr>Budget – subsidiabiliteit van de uitgaven: algemeen</vt:lpstr>
      <vt:lpstr>Budget – subsidiabiliteit van de uitgaven: specifiek voor oproep AMIF 42 Integratie</vt:lpstr>
      <vt:lpstr>Budget: indirecte kosten </vt:lpstr>
      <vt:lpstr>Selectie van projecten: Inoverwegingname </vt:lpstr>
      <vt:lpstr>Selectie van projecten: administratieve ontvankelijkheid</vt:lpstr>
      <vt:lpstr>Selectie van projecten: inhoudelijke en financiële evaluatie </vt:lpstr>
      <vt:lpstr>Vragen?</vt:lpstr>
    </vt:vector>
  </TitlesOfParts>
  <Company>IBZ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INFOSESSIE OPROEP AMIF 16  VRIJWILLIGE TERUGKEER</dc:title>
  <dc:creator>IBZ</dc:creator>
  <cp:lastModifiedBy>Nele</cp:lastModifiedBy>
  <cp:revision>95</cp:revision>
  <cp:lastPrinted>2017-11-06T12:58:03Z</cp:lastPrinted>
  <dcterms:created xsi:type="dcterms:W3CDTF">2015-09-03T09:36:17Z</dcterms:created>
  <dcterms:modified xsi:type="dcterms:W3CDTF">2019-06-26T10:20:07Z</dcterms:modified>
</cp:coreProperties>
</file>