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5"/>
  </p:sldMasterIdLst>
  <p:sldIdLst>
    <p:sldId id="256" r:id="rId6"/>
    <p:sldId id="257" r:id="rId7"/>
    <p:sldId id="262" r:id="rId8"/>
    <p:sldId id="259" r:id="rId9"/>
    <p:sldId id="260" r:id="rId10"/>
    <p:sldId id="261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LOUX Kevin" initials="LK" lastIdx="3" clrIdx="0">
    <p:extLst>
      <p:ext uri="{19B8F6BF-5375-455C-9EA6-DF929625EA0E}">
        <p15:presenceInfo xmlns:p15="http://schemas.microsoft.com/office/powerpoint/2012/main" userId="LALOUX Kev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69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1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8358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39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4970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03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87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23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3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4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7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6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7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3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32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8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40F0BA-9596-41C0-8592-3DD6DEA27D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Accompagnement des étudiants au CPAS de Braine-l’Alleud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76509E-6971-4AC4-9699-3193200863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Cellule 18-25 ans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92D5E13-E65C-403C-B2B3-3BDE9B015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545" y="208139"/>
            <a:ext cx="178117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32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0D09C7-0C1F-4614-901D-27199AB5C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Historique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5BFD20-AD8F-403F-96E7-0F1FF6CA6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Création de la cellule 18-25 ans au sein du CPAS de Braine-l’Alleud en octobre 2010</a:t>
            </a:r>
          </a:p>
          <a:p>
            <a:r>
              <a:rPr lang="fr-BE" dirty="0"/>
              <a:t>Volonté du SPP d’un accompagnement soutenu de ce public particulier</a:t>
            </a:r>
          </a:p>
          <a:p>
            <a:r>
              <a:rPr lang="fr-BE" dirty="0"/>
              <a:t>Obligation de la signature d’un PIIS pour les moins de 25 ans</a:t>
            </a:r>
          </a:p>
          <a:p>
            <a:r>
              <a:rPr lang="fr-BE" dirty="0"/>
              <a:t>Population représentant 46% de l’ensemble des bénéficiaires du droit à l’intégration sociale au CPAS de Braine-l’Alleud</a:t>
            </a:r>
          </a:p>
        </p:txBody>
      </p:sp>
    </p:spTree>
    <p:extLst>
      <p:ext uri="{BB962C8B-B14F-4D97-AF65-F5344CB8AC3E}">
        <p14:creationId xmlns:p14="http://schemas.microsoft.com/office/powerpoint/2010/main" val="352215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60BB69-85DF-4C7A-BD37-319DFD42A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Parcours du jeune au CPAS de Braine-l’Alleud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FE2CA3-62D7-43E0-B341-754CD68FA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Permanence sociale</a:t>
            </a:r>
          </a:p>
          <a:p>
            <a:r>
              <a:rPr lang="fr-BE" dirty="0"/>
              <a:t>Attribution d’un assistant social gestionnaire du dossier du jeune</a:t>
            </a:r>
          </a:p>
          <a:p>
            <a:r>
              <a:rPr lang="fr-BE" dirty="0"/>
              <a:t>Ouverture du droit à l’intégration sociale</a:t>
            </a:r>
          </a:p>
          <a:p>
            <a:r>
              <a:rPr lang="fr-BE" dirty="0"/>
              <a:t>Suivi et accompagnement par la cellule 18-25 ans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			2 assistants sociaux de référence</a:t>
            </a:r>
          </a:p>
        </p:txBody>
      </p:sp>
    </p:spTree>
    <p:extLst>
      <p:ext uri="{BB962C8B-B14F-4D97-AF65-F5344CB8AC3E}">
        <p14:creationId xmlns:p14="http://schemas.microsoft.com/office/powerpoint/2010/main" val="337053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F79EDA-F674-44D7-B736-CF71221E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Accompagnement des étudiants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472E43-6725-44C3-BBBA-0E183011B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Plusieurs rencontres avec le jeune afin de définir le projet de vie suite à l’ouverture de son droit à l’intégration sociale</a:t>
            </a:r>
          </a:p>
          <a:p>
            <a:r>
              <a:rPr lang="fr-BE" dirty="0"/>
              <a:t>Signature du PIIS</a:t>
            </a:r>
          </a:p>
          <a:p>
            <a:r>
              <a:rPr lang="fr-BE" dirty="0"/>
              <a:t>Evaluations régulières tous les 2/3 mois</a:t>
            </a:r>
          </a:p>
          <a:p>
            <a:r>
              <a:rPr lang="fr-BE" dirty="0"/>
              <a:t>Orientation et accompagnement suivants les difficultés énoncées par le jeune dans son parcours scolaire</a:t>
            </a:r>
          </a:p>
          <a:p>
            <a:r>
              <a:rPr lang="fr-BE" dirty="0"/>
              <a:t>Collaboration avec des partenaires tel que: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BE" dirty="0" err="1"/>
              <a:t>Inforjeunes</a:t>
            </a:r>
            <a:endParaRPr lang="fr-BE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fr-BE" dirty="0"/>
              <a:t>SIEP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BE" dirty="0"/>
              <a:t>Service Insertion professionnelle du CPAS de Braine-l’Alleud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BE" dirty="0"/>
              <a:t>…		</a:t>
            </a:r>
          </a:p>
        </p:txBody>
      </p:sp>
    </p:spTree>
    <p:extLst>
      <p:ext uri="{BB962C8B-B14F-4D97-AF65-F5344CB8AC3E}">
        <p14:creationId xmlns:p14="http://schemas.microsoft.com/office/powerpoint/2010/main" val="135403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F8B02-8B71-43F0-8097-DBF6721C0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Accompagnement des étudiants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D41C40-2A93-4A96-A4F3-28CAD6984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Accompagnement à la prise d’autonomie budgétaire</a:t>
            </a:r>
          </a:p>
          <a:p>
            <a:r>
              <a:rPr lang="fr-BE" dirty="0"/>
              <a:t>Accompagnement dans le suivi social du dossier études</a:t>
            </a:r>
          </a:p>
          <a:p>
            <a:r>
              <a:rPr lang="fr-BE" dirty="0"/>
              <a:t>Accompagnement à la prise d’autonomie administrative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BE" dirty="0"/>
              <a:t>Demande d’allocation d’études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BE" dirty="0"/>
              <a:t>Attestation inscription scolaire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BE" dirty="0"/>
              <a:t>Frais de transport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BE" dirty="0"/>
              <a:t>Minerval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BE" dirty="0"/>
              <a:t>…</a:t>
            </a:r>
          </a:p>
          <a:p>
            <a:pPr lvl="0">
              <a:buClr>
                <a:srgbClr val="A53010"/>
              </a:buClr>
            </a:pPr>
            <a:r>
              <a:rPr lang="fr-BE" dirty="0"/>
              <a:t>Rappel et respect des obligations liées à la signature du PIIS</a:t>
            </a:r>
          </a:p>
          <a:p>
            <a:pPr marL="914400" lvl="2" indent="0">
              <a:buNone/>
            </a:pPr>
            <a:endParaRPr lang="fr-BE" dirty="0"/>
          </a:p>
          <a:p>
            <a:pPr marL="914400" lvl="2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8688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6572C5-7DD0-4BB5-9EB1-DC7864A8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Accompagnement des jeunes 18-25 ans (non étudiants)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E2D59C-A144-4D92-8269-F9A5546DD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598" y="2179311"/>
            <a:ext cx="8915400" cy="3777622"/>
          </a:xfrm>
        </p:spPr>
        <p:txBody>
          <a:bodyPr>
            <a:normAutofit/>
          </a:bodyPr>
          <a:lstStyle/>
          <a:p>
            <a:r>
              <a:rPr lang="fr-BE" dirty="0"/>
              <a:t>Plusieurs rencontres en vue de définir le projet de vie du jeune par son parcours scolaire, ses intérêts et aspirations, ses difficultés,…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	Reprise d’une formation/études				Demandeur d’emploi 				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			</a:t>
            </a:r>
          </a:p>
          <a:p>
            <a:pPr marL="0" indent="0">
              <a:buNone/>
            </a:pPr>
            <a:r>
              <a:rPr lang="fr-BE" dirty="0"/>
              <a:t>		Suivi cellule 18-25 ans					Suivi Service Insertion 															Socioprofessionnel</a:t>
            </a:r>
          </a:p>
        </p:txBody>
      </p:sp>
      <p:sp>
        <p:nvSpPr>
          <p:cNvPr id="18" name="Flèche : bas 17">
            <a:extLst>
              <a:ext uri="{FF2B5EF4-FFF2-40B4-BE49-F238E27FC236}">
                <a16:creationId xmlns:a16="http://schemas.microsoft.com/office/drawing/2014/main" id="{0CCBB3F2-EC63-4905-86CF-21A500587638}"/>
              </a:ext>
            </a:extLst>
          </p:cNvPr>
          <p:cNvSpPr/>
          <p:nvPr/>
        </p:nvSpPr>
        <p:spPr>
          <a:xfrm>
            <a:off x="3780852" y="4169328"/>
            <a:ext cx="347723" cy="6291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9" name="Flèche : bas 18">
            <a:extLst>
              <a:ext uri="{FF2B5EF4-FFF2-40B4-BE49-F238E27FC236}">
                <a16:creationId xmlns:a16="http://schemas.microsoft.com/office/drawing/2014/main" id="{7D2E2F97-4E1F-4255-837E-167D176ABB96}"/>
              </a:ext>
            </a:extLst>
          </p:cNvPr>
          <p:cNvSpPr/>
          <p:nvPr/>
        </p:nvSpPr>
        <p:spPr>
          <a:xfrm>
            <a:off x="8173554" y="4169328"/>
            <a:ext cx="360727" cy="6291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0" name="Flèche : bas 19">
            <a:extLst>
              <a:ext uri="{FF2B5EF4-FFF2-40B4-BE49-F238E27FC236}">
                <a16:creationId xmlns:a16="http://schemas.microsoft.com/office/drawing/2014/main" id="{6EA96D30-DE5C-4C4A-8CC7-84939F4FF831}"/>
              </a:ext>
            </a:extLst>
          </p:cNvPr>
          <p:cNvSpPr/>
          <p:nvPr/>
        </p:nvSpPr>
        <p:spPr>
          <a:xfrm rot="2502645">
            <a:off x="4113399" y="2799901"/>
            <a:ext cx="394936" cy="627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Flèche : bas 20">
            <a:extLst>
              <a:ext uri="{FF2B5EF4-FFF2-40B4-BE49-F238E27FC236}">
                <a16:creationId xmlns:a16="http://schemas.microsoft.com/office/drawing/2014/main" id="{857BE511-6078-479E-A9BC-E5FAECC6844F}"/>
              </a:ext>
            </a:extLst>
          </p:cNvPr>
          <p:cNvSpPr/>
          <p:nvPr/>
        </p:nvSpPr>
        <p:spPr>
          <a:xfrm rot="19859697">
            <a:off x="7863920" y="2893555"/>
            <a:ext cx="377534" cy="5615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52603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05B054-68D8-4967-80ED-6340341AF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0767" y="363894"/>
            <a:ext cx="8780106" cy="1255966"/>
          </a:xfrm>
        </p:spPr>
        <p:txBody>
          <a:bodyPr>
            <a:normAutofit fontScale="90000"/>
          </a:bodyPr>
          <a:lstStyle/>
          <a:p>
            <a:r>
              <a:rPr lang="fr-BE" dirty="0"/>
              <a:t>Statistiques année académique 2017-2018:</a:t>
            </a:r>
            <a:br>
              <a:rPr lang="fr-BE" dirty="0"/>
            </a:br>
            <a:r>
              <a:rPr lang="fr-BE" sz="2200" dirty="0"/>
              <a:t>93 jeunes accompagnés activement sur l’année, </a:t>
            </a:r>
            <a:br>
              <a:rPr lang="fr-BE" sz="2200" dirty="0"/>
            </a:br>
            <a:r>
              <a:rPr lang="fr-BE" sz="2200" dirty="0"/>
              <a:t>Un public majoritairement étudiant,</a:t>
            </a:r>
            <a:r>
              <a:rPr lang="fr-BE" sz="2200" b="1" dirty="0"/>
              <a:t> 74%</a:t>
            </a:r>
            <a:br>
              <a:rPr lang="fr-BE" dirty="0"/>
            </a:br>
            <a:br>
              <a:rPr lang="fr-BE" dirty="0"/>
            </a:br>
            <a:br>
              <a:rPr lang="fr-BE" dirty="0"/>
            </a:br>
            <a:endParaRPr lang="fr-BE" sz="2200" dirty="0"/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AB39169F-76B7-488C-BA29-0BC1071A50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89213" y="2898152"/>
            <a:ext cx="4313237" cy="2249146"/>
          </a:xfrm>
          <a:prstGeom prst="rect">
            <a:avLst/>
          </a:prstGeom>
        </p:spPr>
      </p:pic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90FEF76A-4A57-43C3-9D12-0A9618362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89365" y="2214693"/>
            <a:ext cx="4739780" cy="4412609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Le public 18- 25 ans du Centre  représente :</a:t>
            </a:r>
            <a:endParaRPr lang="fr-BE" dirty="0"/>
          </a:p>
          <a:p>
            <a:r>
              <a:rPr lang="fr-FR" b="1" dirty="0"/>
              <a:t>69 étudiants répartis en 6 orientations :</a:t>
            </a:r>
            <a:endParaRPr lang="fr-B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/>
              <a:t>27 jeunes en secondaire, 20 jeunes en supérieur de type court (non universitaire de 3 ans),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/>
              <a:t>15 jeunes en supérieur de type long (universitaire et non universitaire de 5 ans),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/>
              <a:t>1 jeune en IFAPME (Institut Wallon des Formations en Alternance et des Indépendant en Petite et Moyenne Entreprises),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/>
              <a:t>4 jeunes en CEFA (Centre d’Education et de Formation en Alternance),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/>
              <a:t>2 jeunes en Ecole de l’enseignement spéciale</a:t>
            </a:r>
            <a:endParaRPr lang="fr-BE" dirty="0"/>
          </a:p>
          <a:p>
            <a:r>
              <a:rPr lang="fr-FR" b="1" dirty="0"/>
              <a:t>3 jeunes en formation</a:t>
            </a:r>
            <a:r>
              <a:rPr lang="fr-FR" dirty="0"/>
              <a:t> :</a:t>
            </a:r>
            <a:endParaRPr lang="fr-B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/>
              <a:t>1 en Formation Forem,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/>
              <a:t>2 en Régie de Quartier,</a:t>
            </a:r>
            <a:endParaRPr lang="fr-BE" dirty="0"/>
          </a:p>
          <a:p>
            <a:r>
              <a:rPr lang="fr-FR" b="1" dirty="0"/>
              <a:t>16 demandeurs d’emploi,</a:t>
            </a:r>
            <a:endParaRPr lang="fr-BE" dirty="0"/>
          </a:p>
          <a:p>
            <a:r>
              <a:rPr lang="fr-FR" b="1" dirty="0"/>
              <a:t>5 jeunes suivis pour des raisons d’équités et/ou de santé, 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1612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E99A9E-79EB-4065-9EAC-CE0F22FAC0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Questions?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FDAE665-1804-49A6-A7F0-F99172B9F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40058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f6fcff84add422ab57ee667e0330fd0 xmlns="3583f789-5800-4c06-9304-3d12c317971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Presentatie</TermName>
          <TermId xmlns="http://schemas.microsoft.com/office/infopath/2007/PartnerControls">a9951259-5054-4c82-b51f-3277bf38e833</TermId>
        </TermInfo>
      </Terms>
    </hf6fcff84add422ab57ee667e0330fd0>
    <MeetingDate xmlns="3AB26910-79E0-4984-8E9C-731D669A2F12">39</MeetingDate>
    <TaxCatchAll xmlns="3583f789-5800-4c06-9304-3d12c317971c">
      <Value>91</Value>
    </TaxCatchAll>
    <Language xmlns="3ab26910-79e0-4984-8e9c-731d669a2f12">FR</Language>
    <Session xmlns="3ab26910-79e0-4984-8e9c-731d669a2f12" xsi:nil="true"/>
    <o0e432bd0e464290a3483d50ce302891 xmlns="3583f789-5800-4c06-9304-3d12c317971c">
      <Terms xmlns="http://schemas.microsoft.com/office/infopath/2007/PartnerControls"/>
    </o0e432bd0e464290a3483d50ce302891>
    <Jaar xmlns="3583f789-5800-4c06-9304-3d12c317971c">2019</Jaar>
    <a4119ec2cc5d43c690a6620235e79a2a xmlns="3583f789-5800-4c06-9304-3d12c317971c">
      <Terms xmlns="http://schemas.microsoft.com/office/infopath/2007/PartnerControls"/>
    </a4119ec2cc5d43c690a6620235e79a2a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>https://memopoint.yourict.be/cen/Templates/Template.docx</xsnLocation>
  <cached>True</cached>
  <openByDefault>False</openByDefault>
  <xsnScope>https://memopoint.yourict.be/cen</xsnScope>
</customXs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Word_MemoPoint" ma:contentTypeID="0x010100036A46E485B1B847BDCF779515041ACA010012503F5803270C4898DF488F3CDE779B" ma:contentTypeVersion="64" ma:contentTypeDescription="Word document" ma:contentTypeScope="" ma:versionID="b3bccc3f30e2d9a65c4c16f0fa919674">
  <xsd:schema xmlns:xsd="http://www.w3.org/2001/XMLSchema" xmlns:xs="http://www.w3.org/2001/XMLSchema" xmlns:p="http://schemas.microsoft.com/office/2006/metadata/properties" xmlns:ns2="3583f789-5800-4c06-9304-3d12c317971c" xmlns:ns3="3AB26910-79E0-4984-8E9C-731D669A2F12" xmlns:ns4="3ab26910-79e0-4984-8e9c-731d669a2f12" targetNamespace="http://schemas.microsoft.com/office/2006/metadata/properties" ma:root="true" ma:fieldsID="8a38013156abbd7320384f320b254ec7" ns2:_="" ns3:_="" ns4:_="">
    <xsd:import namespace="3583f789-5800-4c06-9304-3d12c317971c"/>
    <xsd:import namespace="3AB26910-79E0-4984-8E9C-731D669A2F12"/>
    <xsd:import namespace="3ab26910-79e0-4984-8e9c-731d669a2f12"/>
    <xsd:element name="properties">
      <xsd:complexType>
        <xsd:sequence>
          <xsd:element name="documentManagement">
            <xsd:complexType>
              <xsd:all>
                <xsd:element ref="ns2:Jaar" minOccurs="0"/>
                <xsd:element ref="ns2:a4119ec2cc5d43c690a6620235e79a2a" minOccurs="0"/>
                <xsd:element ref="ns2:TaxCatchAll" minOccurs="0"/>
                <xsd:element ref="ns2:TaxCatchAllLabel" minOccurs="0"/>
                <xsd:element ref="ns2:hf6fcff84add422ab57ee667e0330fd0" minOccurs="0"/>
                <xsd:element ref="ns2:o0e432bd0e464290a3483d50ce302891" minOccurs="0"/>
                <xsd:element ref="ns3:MeetingDate" minOccurs="0"/>
                <xsd:element ref="ns4:Language" minOccurs="0"/>
                <xsd:element ref="ns4:Session" minOccurs="0"/>
                <xsd:element ref="ns4:Session_x003a_Meein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83f789-5800-4c06-9304-3d12c317971c" elementFormDefault="qualified">
    <xsd:import namespace="http://schemas.microsoft.com/office/2006/documentManagement/types"/>
    <xsd:import namespace="http://schemas.microsoft.com/office/infopath/2007/PartnerControls"/>
    <xsd:element name="Jaar" ma:index="8" nillable="true" ma:displayName="Jaar" ma:format="Dropdown" ma:internalName="Jaar">
      <xsd:simpleType>
        <xsd:restriction base="dms:Choice">
          <xsd:enumeration value="2000"/>
          <xsd:enumeration value="2001"/>
          <xsd:enumeration value="2002"/>
          <xsd:enumeration value="2003"/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  <xsd:enumeration value="2026"/>
          <xsd:enumeration value="2027"/>
          <xsd:enumeration value="2028"/>
          <xsd:enumeration value="2029"/>
          <xsd:enumeration value="2030"/>
        </xsd:restriction>
      </xsd:simpleType>
    </xsd:element>
    <xsd:element name="a4119ec2cc5d43c690a6620235e79a2a" ma:index="9" nillable="true" ma:taxonomy="true" ma:internalName="a4119ec2cc5d43c690a6620235e79a2a" ma:taxonomyFieldName="MPKeyWords" ma:displayName="MPKeyWords" ma:readOnly="false" ma:default="" ma:fieldId="{a4119ec2-cc5d-43c6-90a6-620235e79a2a}" ma:taxonomyMulti="true" ma:sspId="9ba3c553-c637-4d6f-b0e2-df4a63d7205d" ma:termSetId="ad8c58c7-4190-48ea-96b4-85c4727ccb5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152d082a-8dd6-4122-9384-6170c6be7304}" ma:internalName="TaxCatchAll" ma:showField="CatchAllData" ma:web="2ad01e73-c649-42cc-ae3f-9a2deaed13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152d082a-8dd6-4122-9384-6170c6be7304}" ma:internalName="TaxCatchAllLabel" ma:readOnly="true" ma:showField="CatchAllDataLabel" ma:web="2ad01e73-c649-42cc-ae3f-9a2deaed13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f6fcff84add422ab57ee667e0330fd0" ma:index="13" nillable="true" ma:taxonomy="true" ma:internalName="hf6fcff84add422ab57ee667e0330fd0" ma:taxonomyFieldName="_MPDocType" ma:displayName="_MPDocType" ma:default="" ma:fieldId="{1f6fcff8-4add-422a-b57e-e667e0330fd0}" ma:sspId="9ba3c553-c637-4d6f-b0e2-df4a63d7205d" ma:termSetId="5880fe7f-de69-44c8-be64-186c4752a36a" ma:anchorId="ac593137-460f-467b-91cc-69034de791da" ma:open="false" ma:isKeyword="false">
      <xsd:complexType>
        <xsd:sequence>
          <xsd:element ref="pc:Terms" minOccurs="0" maxOccurs="1"/>
        </xsd:sequence>
      </xsd:complexType>
    </xsd:element>
    <xsd:element name="o0e432bd0e464290a3483d50ce302891" ma:index="15" nillable="true" ma:taxonomy="true" ma:internalName="o0e432bd0e464290a3483d50ce302891" ma:taxonomyFieldName="_MPDestination" ma:displayName="_MPDestination" ma:default="" ma:fieldId="{80e432bd-0e46-4290-a348-3d50ce302891}" ma:sspId="9ba3c553-c637-4d6f-b0e2-df4a63d7205d" ma:termSetId="247c12cf-9096-4014-ad63-e17b155597a3" ma:anchorId="c24a4e1a-2b51-4482-adf3-8d0094b78a5c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26910-79E0-4984-8E9C-731D669A2F12" elementFormDefault="qualified">
    <xsd:import namespace="http://schemas.microsoft.com/office/2006/documentManagement/types"/>
    <xsd:import namespace="http://schemas.microsoft.com/office/infopath/2007/PartnerControls"/>
    <xsd:element name="MeetingDate" ma:index="17" nillable="true" ma:displayName="MeetingDate" ma:list="{C7D6561C-44EF-41B8-B8BF-5F878664800F}" ma:internalName="MeetingDate" ma:showField="EventDat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26910-79e0-4984-8e9c-731d669a2f12" elementFormDefault="qualified">
    <xsd:import namespace="http://schemas.microsoft.com/office/2006/documentManagement/types"/>
    <xsd:import namespace="http://schemas.microsoft.com/office/infopath/2007/PartnerControls"/>
    <xsd:element name="Language" ma:index="18" nillable="true" ma:displayName="Language" ma:format="Dropdown" ma:internalName="Language">
      <xsd:simpleType>
        <xsd:restriction base="dms:Choice">
          <xsd:enumeration value="FR"/>
          <xsd:enumeration value="NL"/>
          <xsd:enumeration value="FR/NL"/>
        </xsd:restriction>
      </xsd:simpleType>
    </xsd:element>
    <xsd:element name="Session" ma:index="19" nillable="true" ma:displayName="Session" ma:list="{e1ba15e0-28a3-42c0-aa30-29372b0b1ea2}" ma:internalName="Session" ma:showField="Title">
      <xsd:simpleType>
        <xsd:restriction base="dms:Lookup"/>
      </xsd:simpleType>
    </xsd:element>
    <xsd:element name="Session_x003a_Meeings" ma:index="20" nillable="true" ma:displayName="Meetings" ma:list="{e1ba15e0-28a3-42c0-aa30-29372b0b1ea2}" ma:internalName="Session_x003a_Meeings" ma:readOnly="true" ma:showField="syyd" ma:web="d4f8499f-6d54-44d0-8d2e-4fa825bf43d7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C8B0F9-E20D-422B-BE1F-E012C7CE03E9}">
  <ds:schemaRefs>
    <ds:schemaRef ds:uri="http://purl.org/dc/elements/1.1/"/>
    <ds:schemaRef ds:uri="3AB26910-79E0-4984-8E9C-731D669A2F12"/>
    <ds:schemaRef ds:uri="http://purl.org/dc/terms/"/>
    <ds:schemaRef ds:uri="http://schemas.microsoft.com/office/infopath/2007/PartnerControls"/>
    <ds:schemaRef ds:uri="3583f789-5800-4c06-9304-3d12c317971c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3ab26910-79e0-4984-8e9c-731d669a2f1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100F2E7-2BB2-4089-AD9B-3EC7396D69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B1CA44-D02F-4E48-8CB3-808F8041290C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186030D7-EE39-424F-B16D-DD31FE555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83f789-5800-4c06-9304-3d12c317971c"/>
    <ds:schemaRef ds:uri="3AB26910-79E0-4984-8E9C-731D669A2F12"/>
    <ds:schemaRef ds:uri="3ab26910-79e0-4984-8e9c-731d669a2f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479</TotalTime>
  <Words>255</Words>
  <Application>Microsoft Office PowerPoint</Application>
  <PresentationFormat>Breedbeeld</PresentationFormat>
  <Paragraphs>56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Courier New</vt:lpstr>
      <vt:lpstr>Wingdings 3</vt:lpstr>
      <vt:lpstr>Brin</vt:lpstr>
      <vt:lpstr>Accompagnement des étudiants au CPAS de Braine-l’Alleud</vt:lpstr>
      <vt:lpstr>Historique</vt:lpstr>
      <vt:lpstr>Parcours du jeune au CPAS de Braine-l’Alleud</vt:lpstr>
      <vt:lpstr>Accompagnement des étudiants</vt:lpstr>
      <vt:lpstr>Accompagnement des étudiants</vt:lpstr>
      <vt:lpstr>Accompagnement des jeunes 18-25 ans (non étudiants)</vt:lpstr>
      <vt:lpstr>Statistiques année académique 2017-2018: 93 jeunes accompagnés activement sur l’année,  Un public majoritairement étudiant, 74%  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Accompagnement des étudiants au CPAS de Braine-l’Alleud</dc:title>
  <dc:creator>ADAMS Emilie</dc:creator>
  <cp:lastModifiedBy>Ameye Mattijs</cp:lastModifiedBy>
  <cp:revision>21</cp:revision>
  <dcterms:created xsi:type="dcterms:W3CDTF">2019-10-31T07:32:12Z</dcterms:created>
  <dcterms:modified xsi:type="dcterms:W3CDTF">2019-11-04T16:06:22Z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0x010100036A46E485B1B847BDCF779515041ACA010012503F5803270C4898DF488F3CDE779B</vt:lpwstr>
  </property>
  <property fmtid="{D5CDD505-2E9C-101B-9397-08002B2CF9AE}" pid="3" name="_MPDocType">
    <vt:lpwstr>91;#Presentatie|a9951259-5054-4c82-b51f-3277bf38e833</vt:lpwstr>
  </property>
  <property fmtid="{D5CDD505-2E9C-101B-9397-08002B2CF9AE}" pid="4" name="_MPDestination">
    <vt:lpwstr/>
  </property>
  <property fmtid="{D5CDD505-2E9C-101B-9397-08002B2CF9AE}" pid="5" name="MPKeyWords">
    <vt:lpwstr/>
  </property>
</Properties>
</file>