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5"/>
  </p:sldMasterIdLst>
  <p:notesMasterIdLst>
    <p:notesMasterId r:id="rId19"/>
  </p:notesMasterIdLst>
  <p:handoutMasterIdLst>
    <p:handoutMasterId r:id="rId20"/>
  </p:handoutMasterIdLst>
  <p:sldIdLst>
    <p:sldId id="256" r:id="rId6"/>
    <p:sldId id="257" r:id="rId7"/>
    <p:sldId id="258" r:id="rId8"/>
    <p:sldId id="259" r:id="rId9"/>
    <p:sldId id="267" r:id="rId10"/>
    <p:sldId id="268" r:id="rId11"/>
    <p:sldId id="269" r:id="rId12"/>
    <p:sldId id="270" r:id="rId13"/>
    <p:sldId id="282" r:id="rId14"/>
    <p:sldId id="286" r:id="rId15"/>
    <p:sldId id="283" r:id="rId16"/>
    <p:sldId id="287" r:id="rId17"/>
    <p:sldId id="288" r:id="rId18"/>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4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2" d="100"/>
          <a:sy n="142" d="100"/>
        </p:scale>
        <p:origin x="714"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C18F16-CFD9-BA46-85A7-53BF9CD87801}" type="datetimeFigureOut">
              <a:rPr lang="nl-NL" smtClean="0"/>
              <a:t>28-11-2019</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3B3A90-C99E-AA40-A9E7-CE31E4CC88C2}" type="slidenum">
              <a:rPr lang="nl-NL" smtClean="0"/>
              <a:t>‹nr.›</a:t>
            </a:fld>
            <a:endParaRPr lang="nl-NL"/>
          </a:p>
        </p:txBody>
      </p:sp>
    </p:spTree>
    <p:extLst>
      <p:ext uri="{BB962C8B-B14F-4D97-AF65-F5344CB8AC3E}">
        <p14:creationId xmlns:p14="http://schemas.microsoft.com/office/powerpoint/2010/main" val="1252362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72D750-C12D-DA49-8DFF-B90E2550FB1B}" type="datetimeFigureOut">
              <a:rPr lang="nl-NL" smtClean="0"/>
              <a:t>28-11-2019</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09B0F6-2045-AD4F-B5AA-0EE025D00B36}" type="slidenum">
              <a:rPr lang="nl-NL" smtClean="0"/>
              <a:t>‹nr.›</a:t>
            </a:fld>
            <a:endParaRPr lang="nl-NL"/>
          </a:p>
        </p:txBody>
      </p:sp>
    </p:spTree>
    <p:extLst>
      <p:ext uri="{BB962C8B-B14F-4D97-AF65-F5344CB8AC3E}">
        <p14:creationId xmlns:p14="http://schemas.microsoft.com/office/powerpoint/2010/main" val="281567485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409B0F6-2045-AD4F-B5AA-0EE025D00B36}" type="slidenum">
              <a:rPr lang="nl-NL" smtClean="0"/>
              <a:t>1</a:t>
            </a:fld>
            <a:endParaRPr lang="nl-NL"/>
          </a:p>
        </p:txBody>
      </p:sp>
    </p:spTree>
    <p:extLst>
      <p:ext uri="{BB962C8B-B14F-4D97-AF65-F5344CB8AC3E}">
        <p14:creationId xmlns:p14="http://schemas.microsoft.com/office/powerpoint/2010/main" val="1545739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el-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91309" y="1128294"/>
            <a:ext cx="7712691" cy="737450"/>
          </a:xfrm>
        </p:spPr>
        <p:txBody>
          <a:bodyPr lIns="0" tIns="0" rIns="0" bIns="0" anchor="b" anchorCtr="0">
            <a:noAutofit/>
          </a:bodyPr>
          <a:lstStyle>
            <a:lvl1pPr algn="l">
              <a:defRPr sz="3000" cap="all" spc="100"/>
            </a:lvl1pPr>
          </a:lstStyle>
          <a:p>
            <a:r>
              <a:rPr lang="nl-BE" dirty="0"/>
              <a:t>Titelstijl van model bewerken</a:t>
            </a:r>
            <a:endParaRPr lang="nl-NL" dirty="0"/>
          </a:p>
        </p:txBody>
      </p:sp>
      <p:sp>
        <p:nvSpPr>
          <p:cNvPr id="3" name="Subtitel 2"/>
          <p:cNvSpPr>
            <a:spLocks noGrp="1"/>
          </p:cNvSpPr>
          <p:nvPr>
            <p:ph type="subTitle" idx="1"/>
          </p:nvPr>
        </p:nvSpPr>
        <p:spPr>
          <a:xfrm>
            <a:off x="891308" y="1930978"/>
            <a:ext cx="7712691" cy="747568"/>
          </a:xfrm>
        </p:spPr>
        <p:txBody>
          <a:bodyPr lIns="0" tIns="0" rIns="0" bIns="0">
            <a:noAutofit/>
          </a:bodyPr>
          <a:lstStyle>
            <a:lvl1pPr marL="0" indent="0" algn="l">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Klik om de titelstijl van het model te bewerken</a:t>
            </a:r>
            <a:endParaRPr lang="nl-NL" dirty="0"/>
          </a:p>
        </p:txBody>
      </p:sp>
      <p:sp>
        <p:nvSpPr>
          <p:cNvPr id="4" name="Tijdelijke aanduiding voor datum 3"/>
          <p:cNvSpPr>
            <a:spLocks noGrp="1"/>
          </p:cNvSpPr>
          <p:nvPr>
            <p:ph type="dt" sz="half" idx="10"/>
          </p:nvPr>
        </p:nvSpPr>
        <p:spPr>
          <a:xfrm>
            <a:off x="6470399" y="3699164"/>
            <a:ext cx="2133600" cy="230909"/>
          </a:xfrm>
        </p:spPr>
        <p:txBody>
          <a:bodyPr lIns="0" tIns="0" rIns="0" bIns="0" anchor="t" anchorCtr="0"/>
          <a:lstStyle>
            <a:lvl1pPr algn="r">
              <a:defRPr sz="1100">
                <a:solidFill>
                  <a:schemeClr val="tx1">
                    <a:lumMod val="75000"/>
                    <a:lumOff val="25000"/>
                  </a:schemeClr>
                </a:solidFill>
              </a:defRPr>
            </a:lvl1pPr>
          </a:lstStyle>
          <a:p>
            <a:fld id="{29DD0D5D-E2E5-4088-A070-467D015CF520}" type="datetime3">
              <a:rPr lang="nl-BE" smtClean="0"/>
              <a:t>28.11.19</a:t>
            </a:fld>
            <a:endParaRPr lang="nl-NL" dirty="0"/>
          </a:p>
        </p:txBody>
      </p:sp>
      <p:sp>
        <p:nvSpPr>
          <p:cNvPr id="5"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Tijdelijke aanduiding voor tekst 12"/>
          <p:cNvSpPr>
            <a:spLocks noGrp="1"/>
          </p:cNvSpPr>
          <p:nvPr>
            <p:ph type="body" sz="quarter" idx="12" hasCustomPrompt="1"/>
          </p:nvPr>
        </p:nvSpPr>
        <p:spPr>
          <a:xfrm>
            <a:off x="4664364" y="3459450"/>
            <a:ext cx="3939636" cy="202767"/>
          </a:xfrm>
        </p:spPr>
        <p:txBody>
          <a:bodyPr lIns="0" tIns="0" rIns="0" bIns="0">
            <a:noAutofit/>
          </a:bodyPr>
          <a:lstStyle>
            <a:lvl1pPr marL="0" indent="0" algn="r">
              <a:buNone/>
              <a:defRPr sz="1100"/>
            </a:lvl1pPr>
          </a:lstStyle>
          <a:p>
            <a:pPr lvl="0"/>
            <a:r>
              <a:rPr lang="nl-NL" dirty="0"/>
              <a:t>Naam Spreker</a:t>
            </a:r>
          </a:p>
        </p:txBody>
      </p:sp>
      <p:pic>
        <p:nvPicPr>
          <p:cNvPr id="14" name="Afbeelding 13"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9" name="Afbeelding 8">
            <a:extLst>
              <a:ext uri="{FF2B5EF4-FFF2-40B4-BE49-F238E27FC236}">
                <a16:creationId xmlns:a16="http://schemas.microsoft.com/office/drawing/2014/main" id="{581D9617-22C7-4926-BE0C-BED28D8B043D}"/>
              </a:ext>
            </a:extLst>
          </p:cNvPr>
          <p:cNvPicPr>
            <a:picLocks noChangeAspect="1"/>
          </p:cNvPicPr>
          <p:nvPr userDrawn="1"/>
        </p:nvPicPr>
        <p:blipFill>
          <a:blip r:embed="rId3"/>
          <a:stretch>
            <a:fillRect/>
          </a:stretch>
        </p:blipFill>
        <p:spPr>
          <a:xfrm>
            <a:off x="203813" y="347390"/>
            <a:ext cx="1469470" cy="382641"/>
          </a:xfrm>
          <a:prstGeom prst="rect">
            <a:avLst/>
          </a:prstGeom>
        </p:spPr>
      </p:pic>
    </p:spTree>
    <p:extLst>
      <p:ext uri="{BB962C8B-B14F-4D97-AF65-F5344CB8AC3E}">
        <p14:creationId xmlns:p14="http://schemas.microsoft.com/office/powerpoint/2010/main" val="273377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eel-Index">
    <p:spTree>
      <p:nvGrpSpPr>
        <p:cNvPr id="1" name=""/>
        <p:cNvGrpSpPr/>
        <p:nvPr/>
      </p:nvGrpSpPr>
      <p:grpSpPr>
        <a:xfrm>
          <a:off x="0" y="0"/>
          <a:ext cx="0" cy="0"/>
          <a:chOff x="0" y="0"/>
          <a:chExt cx="0" cy="0"/>
        </a:xfrm>
      </p:grpSpPr>
      <p:sp>
        <p:nvSpPr>
          <p:cNvPr id="2" name="Titel 1"/>
          <p:cNvSpPr>
            <a:spLocks noGrp="1"/>
          </p:cNvSpPr>
          <p:nvPr>
            <p:ph type="title"/>
          </p:nvPr>
        </p:nvSpPr>
        <p:spPr>
          <a:xfrm>
            <a:off x="892801" y="1020638"/>
            <a:ext cx="7711199" cy="545993"/>
          </a:xfrm>
        </p:spPr>
        <p:txBody>
          <a:bodyPr anchor="b" anchorCtr="0"/>
          <a:lstStyle>
            <a:lvl1pPr>
              <a:defRPr sz="2500"/>
            </a:lvl1pPr>
          </a:lstStyle>
          <a:p>
            <a:r>
              <a:rPr lang="nl-BE" dirty="0"/>
              <a:t>Titelstijl van model bewerken</a:t>
            </a:r>
            <a:endParaRPr lang="nl-NL" dirty="0"/>
          </a:p>
        </p:txBody>
      </p:sp>
      <p:sp>
        <p:nvSpPr>
          <p:cNvPr id="3" name="Tijdelijke aanduiding voor inhoud 2"/>
          <p:cNvSpPr>
            <a:spLocks noGrp="1"/>
          </p:cNvSpPr>
          <p:nvPr>
            <p:ph idx="1"/>
          </p:nvPr>
        </p:nvSpPr>
        <p:spPr>
          <a:xfrm>
            <a:off x="892802" y="1736437"/>
            <a:ext cx="7711198" cy="2489200"/>
          </a:xfrm>
        </p:spPr>
        <p:txBody>
          <a:bodyPr/>
          <a:lstStyle>
            <a:lvl1pPr marL="324000" indent="-324000">
              <a:buFont typeface="+mj-lt"/>
              <a:buAutoNum type="arabicPeriod"/>
              <a:defRPr/>
            </a:lvl1pPr>
          </a:lstStyle>
          <a:p>
            <a:pPr lvl="0"/>
            <a:r>
              <a:rPr lang="nl-BE" dirty="0"/>
              <a:t>Klik om de tekststijl van het model te bewerken</a:t>
            </a:r>
          </a:p>
        </p:txBody>
      </p:sp>
      <p:sp>
        <p:nvSpPr>
          <p:cNvPr id="7"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pic>
        <p:nvPicPr>
          <p:cNvPr id="12" name="Afbeelding 11"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9" name="Afbeelding 8">
            <a:extLst>
              <a:ext uri="{FF2B5EF4-FFF2-40B4-BE49-F238E27FC236}">
                <a16:creationId xmlns:a16="http://schemas.microsoft.com/office/drawing/2014/main" id="{2A7376DE-AD5B-49A6-81E8-B161A90E4B06}"/>
              </a:ext>
            </a:extLst>
          </p:cNvPr>
          <p:cNvPicPr>
            <a:picLocks noChangeAspect="1"/>
          </p:cNvPicPr>
          <p:nvPr userDrawn="1"/>
        </p:nvPicPr>
        <p:blipFill>
          <a:blip r:embed="rId3"/>
          <a:stretch>
            <a:fillRect/>
          </a:stretch>
        </p:blipFill>
        <p:spPr>
          <a:xfrm>
            <a:off x="203813" y="393234"/>
            <a:ext cx="1469470" cy="382641"/>
          </a:xfrm>
          <a:prstGeom prst="rect">
            <a:avLst/>
          </a:prstGeom>
        </p:spPr>
      </p:pic>
    </p:spTree>
    <p:extLst>
      <p:ext uri="{BB962C8B-B14F-4D97-AF65-F5344CB8AC3E}">
        <p14:creationId xmlns:p14="http://schemas.microsoft.com/office/powerpoint/2010/main" val="346468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el-Tussentitel">
    <p:bg>
      <p:bgPr>
        <a:solidFill>
          <a:schemeClr val="bg1"/>
        </a:solidFill>
        <a:effectLst/>
      </p:bgPr>
    </p:bg>
    <p:spTree>
      <p:nvGrpSpPr>
        <p:cNvPr id="1" name=""/>
        <p:cNvGrpSpPr/>
        <p:nvPr/>
      </p:nvGrpSpPr>
      <p:grpSpPr>
        <a:xfrm>
          <a:off x="0" y="0"/>
          <a:ext cx="0" cy="0"/>
          <a:chOff x="0" y="0"/>
          <a:chExt cx="0" cy="0"/>
        </a:xfrm>
      </p:grpSpPr>
      <p:sp>
        <p:nvSpPr>
          <p:cNvPr id="8" name="Rechthoek 7"/>
          <p:cNvSpPr/>
          <p:nvPr userDrawn="1"/>
        </p:nvSpPr>
        <p:spPr>
          <a:xfrm>
            <a:off x="0" y="1297709"/>
            <a:ext cx="9144000" cy="317269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2" name="Rechthoek 11"/>
          <p:cNvSpPr/>
          <p:nvPr userDrawn="1"/>
        </p:nvSpPr>
        <p:spPr>
          <a:xfrm>
            <a:off x="180000" y="1200727"/>
            <a:ext cx="8784000" cy="338050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893186" y="1297709"/>
            <a:ext cx="7710814" cy="3172691"/>
          </a:xfrm>
        </p:spPr>
        <p:txBody>
          <a:bodyPr anchor="ctr" anchorCtr="0"/>
          <a:lstStyle>
            <a:lvl1pPr marL="468000" indent="-468000" algn="l">
              <a:buFont typeface="+mj-lt"/>
              <a:buAutoNum type="arabicPeriod"/>
              <a:defRPr sz="3500" b="0" i="0" cap="all">
                <a:solidFill>
                  <a:schemeClr val="accent2"/>
                </a:solidFill>
              </a:defRPr>
            </a:lvl1pPr>
          </a:lstStyle>
          <a:p>
            <a:r>
              <a:rPr lang="nl-BE" dirty="0"/>
              <a:t>Titelstijl van model bewerken</a:t>
            </a:r>
            <a:endParaRPr lang="nl-NL" dirty="0"/>
          </a:p>
        </p:txBody>
      </p:sp>
      <p:pic>
        <p:nvPicPr>
          <p:cNvPr id="11" name="Afbeelding 10"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7" name="Afbeelding 6">
            <a:extLst>
              <a:ext uri="{FF2B5EF4-FFF2-40B4-BE49-F238E27FC236}">
                <a16:creationId xmlns:a16="http://schemas.microsoft.com/office/drawing/2014/main" id="{0E6232BA-0CE9-4BC2-9CDB-D22900C2F0E1}"/>
              </a:ext>
            </a:extLst>
          </p:cNvPr>
          <p:cNvPicPr>
            <a:picLocks noChangeAspect="1"/>
          </p:cNvPicPr>
          <p:nvPr userDrawn="1"/>
        </p:nvPicPr>
        <p:blipFill>
          <a:blip r:embed="rId3"/>
          <a:stretch>
            <a:fillRect/>
          </a:stretch>
        </p:blipFill>
        <p:spPr>
          <a:xfrm>
            <a:off x="180000" y="290459"/>
            <a:ext cx="1469470" cy="382641"/>
          </a:xfrm>
          <a:prstGeom prst="rect">
            <a:avLst/>
          </a:prstGeom>
        </p:spPr>
      </p:pic>
    </p:spTree>
    <p:extLst>
      <p:ext uri="{BB962C8B-B14F-4D97-AF65-F5344CB8AC3E}">
        <p14:creationId xmlns:p14="http://schemas.microsoft.com/office/powerpoint/2010/main" val="98743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el-Titel+Bulletlist">
    <p:spTree>
      <p:nvGrpSpPr>
        <p:cNvPr id="1" name=""/>
        <p:cNvGrpSpPr/>
        <p:nvPr/>
      </p:nvGrpSpPr>
      <p:grpSpPr>
        <a:xfrm>
          <a:off x="0" y="0"/>
          <a:ext cx="0" cy="0"/>
          <a:chOff x="0" y="0"/>
          <a:chExt cx="0" cy="0"/>
        </a:xfrm>
      </p:grpSpPr>
      <p:sp>
        <p:nvSpPr>
          <p:cNvPr id="2" name="Titel 1"/>
          <p:cNvSpPr>
            <a:spLocks noGrp="1"/>
          </p:cNvSpPr>
          <p:nvPr>
            <p:ph type="title"/>
          </p:nvPr>
        </p:nvSpPr>
        <p:spPr>
          <a:xfrm>
            <a:off x="892801" y="1020638"/>
            <a:ext cx="7711199" cy="545993"/>
          </a:xfrm>
        </p:spPr>
        <p:txBody>
          <a:bodyPr anchor="b" anchorCtr="0"/>
          <a:lstStyle>
            <a:lvl1pPr>
              <a:defRPr sz="2500"/>
            </a:lvl1pPr>
          </a:lstStyle>
          <a:p>
            <a:r>
              <a:rPr lang="nl-BE" dirty="0"/>
              <a:t>Titelstijl van model bewerken</a:t>
            </a:r>
            <a:endParaRPr lang="nl-NL" dirty="0"/>
          </a:p>
        </p:txBody>
      </p:sp>
      <p:sp>
        <p:nvSpPr>
          <p:cNvPr id="3" name="Tijdelijke aanduiding voor inhoud 2"/>
          <p:cNvSpPr>
            <a:spLocks noGrp="1"/>
          </p:cNvSpPr>
          <p:nvPr>
            <p:ph idx="1"/>
          </p:nvPr>
        </p:nvSpPr>
        <p:spPr>
          <a:xfrm>
            <a:off x="892802" y="2087417"/>
            <a:ext cx="7711198" cy="2138219"/>
          </a:xfrm>
        </p:spPr>
        <p:txBody>
          <a:body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a:p>
            <a:pPr lvl="4"/>
            <a:r>
              <a:rPr lang="nl-BE" dirty="0"/>
              <a:t>Vijfde niveau</a:t>
            </a:r>
            <a:endParaRPr lang="nl-NL" dirty="0"/>
          </a:p>
        </p:txBody>
      </p:sp>
      <p:sp>
        <p:nvSpPr>
          <p:cNvPr id="7"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Subtitel 2"/>
          <p:cNvSpPr>
            <a:spLocks noGrp="1"/>
          </p:cNvSpPr>
          <p:nvPr>
            <p:ph type="subTitle" idx="12"/>
          </p:nvPr>
        </p:nvSpPr>
        <p:spPr>
          <a:xfrm>
            <a:off x="891308" y="1644662"/>
            <a:ext cx="7712691" cy="442755"/>
          </a:xfrm>
        </p:spPr>
        <p:txBody>
          <a:bodyPr lIns="0" tIns="0" rIns="0" bIns="0">
            <a:noAutofit/>
          </a:bodyPr>
          <a:lstStyle>
            <a:lvl1pPr marL="0" indent="0" algn="l">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Klik om de titelstijl van het model te bewerken</a:t>
            </a:r>
            <a:endParaRPr lang="nl-NL" dirty="0"/>
          </a:p>
        </p:txBody>
      </p:sp>
      <p:pic>
        <p:nvPicPr>
          <p:cNvPr id="13" name="Afbeelding 12"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9" name="Afbeelding 8">
            <a:extLst>
              <a:ext uri="{FF2B5EF4-FFF2-40B4-BE49-F238E27FC236}">
                <a16:creationId xmlns:a16="http://schemas.microsoft.com/office/drawing/2014/main" id="{CA2CFAC8-952C-4635-A1EF-0E12AAA47E7B}"/>
              </a:ext>
            </a:extLst>
          </p:cNvPr>
          <p:cNvPicPr>
            <a:picLocks noChangeAspect="1"/>
          </p:cNvPicPr>
          <p:nvPr userDrawn="1"/>
        </p:nvPicPr>
        <p:blipFill>
          <a:blip r:embed="rId3"/>
          <a:stretch>
            <a:fillRect/>
          </a:stretch>
        </p:blipFill>
        <p:spPr>
          <a:xfrm>
            <a:off x="203813" y="308531"/>
            <a:ext cx="1469470" cy="382641"/>
          </a:xfrm>
          <a:prstGeom prst="rect">
            <a:avLst/>
          </a:prstGeom>
        </p:spPr>
      </p:pic>
    </p:spTree>
    <p:extLst>
      <p:ext uri="{BB962C8B-B14F-4D97-AF65-F5344CB8AC3E}">
        <p14:creationId xmlns:p14="http://schemas.microsoft.com/office/powerpoint/2010/main" val="118561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el-Titel+Subtitel+Bulletlist+Foto">
    <p:spTree>
      <p:nvGrpSpPr>
        <p:cNvPr id="1" name=""/>
        <p:cNvGrpSpPr/>
        <p:nvPr/>
      </p:nvGrpSpPr>
      <p:grpSpPr>
        <a:xfrm>
          <a:off x="0" y="0"/>
          <a:ext cx="0" cy="0"/>
          <a:chOff x="0" y="0"/>
          <a:chExt cx="0" cy="0"/>
        </a:xfrm>
      </p:grpSpPr>
      <p:sp>
        <p:nvSpPr>
          <p:cNvPr id="2" name="Titel 1"/>
          <p:cNvSpPr>
            <a:spLocks noGrp="1"/>
          </p:cNvSpPr>
          <p:nvPr>
            <p:ph type="title"/>
          </p:nvPr>
        </p:nvSpPr>
        <p:spPr>
          <a:xfrm>
            <a:off x="892803" y="1020638"/>
            <a:ext cx="4034798" cy="545993"/>
          </a:xfrm>
        </p:spPr>
        <p:txBody>
          <a:bodyPr anchor="b" anchorCtr="0"/>
          <a:lstStyle>
            <a:lvl1pPr>
              <a:defRPr sz="2500"/>
            </a:lvl1pPr>
          </a:lstStyle>
          <a:p>
            <a:r>
              <a:rPr lang="nl-BE" dirty="0"/>
              <a:t>Titel</a:t>
            </a:r>
            <a:endParaRPr lang="nl-NL" dirty="0"/>
          </a:p>
        </p:txBody>
      </p:sp>
      <p:sp>
        <p:nvSpPr>
          <p:cNvPr id="3" name="Tijdelijke aanduiding voor inhoud 2"/>
          <p:cNvSpPr>
            <a:spLocks noGrp="1"/>
          </p:cNvSpPr>
          <p:nvPr>
            <p:ph idx="1"/>
          </p:nvPr>
        </p:nvSpPr>
        <p:spPr>
          <a:xfrm>
            <a:off x="892802" y="2087417"/>
            <a:ext cx="4034799" cy="2138219"/>
          </a:xfrm>
        </p:spPr>
        <p:txBody>
          <a:body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a:p>
            <a:pPr lvl="4"/>
            <a:r>
              <a:rPr lang="nl-BE" dirty="0"/>
              <a:t>Vijfde niveau</a:t>
            </a:r>
            <a:endParaRPr lang="nl-NL" dirty="0"/>
          </a:p>
        </p:txBody>
      </p:sp>
      <p:sp>
        <p:nvSpPr>
          <p:cNvPr id="7"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Subtitel 2"/>
          <p:cNvSpPr>
            <a:spLocks noGrp="1"/>
          </p:cNvSpPr>
          <p:nvPr>
            <p:ph type="subTitle" idx="12" hasCustomPrompt="1"/>
          </p:nvPr>
        </p:nvSpPr>
        <p:spPr>
          <a:xfrm>
            <a:off x="891308" y="1644662"/>
            <a:ext cx="4036293" cy="442755"/>
          </a:xfrm>
        </p:spPr>
        <p:txBody>
          <a:bodyPr lIns="0" tIns="0" rIns="0" bIns="0">
            <a:noAutofit/>
          </a:bodyPr>
          <a:lstStyle>
            <a:lvl1pPr marL="0" indent="0" algn="l">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Subtitel</a:t>
            </a:r>
            <a:endParaRPr lang="nl-NL" dirty="0"/>
          </a:p>
        </p:txBody>
      </p:sp>
      <p:sp>
        <p:nvSpPr>
          <p:cNvPr id="4" name="Rechthoek 3"/>
          <p:cNvSpPr/>
          <p:nvPr userDrawn="1"/>
        </p:nvSpPr>
        <p:spPr>
          <a:xfrm>
            <a:off x="5985164" y="0"/>
            <a:ext cx="3158836" cy="88815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Tijdelijke aanduiding voor afbeelding 5"/>
          <p:cNvSpPr>
            <a:spLocks noGrp="1"/>
          </p:cNvSpPr>
          <p:nvPr>
            <p:ph type="pic" sz="quarter" idx="13"/>
          </p:nvPr>
        </p:nvSpPr>
        <p:spPr>
          <a:xfrm>
            <a:off x="5103813" y="539750"/>
            <a:ext cx="3500437" cy="3686175"/>
          </a:xfrm>
        </p:spPr>
        <p:txBody>
          <a:bodyPr/>
          <a:lstStyle/>
          <a:p>
            <a:endParaRPr lang="nl-NL"/>
          </a:p>
        </p:txBody>
      </p:sp>
      <p:pic>
        <p:nvPicPr>
          <p:cNvPr id="13" name="Afbeelding 12"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14" name="Afbeelding 13">
            <a:extLst>
              <a:ext uri="{FF2B5EF4-FFF2-40B4-BE49-F238E27FC236}">
                <a16:creationId xmlns:a16="http://schemas.microsoft.com/office/drawing/2014/main" id="{30765AF7-C35A-4C89-B88F-4E999E423F41}"/>
              </a:ext>
            </a:extLst>
          </p:cNvPr>
          <p:cNvPicPr>
            <a:picLocks noChangeAspect="1"/>
          </p:cNvPicPr>
          <p:nvPr userDrawn="1"/>
        </p:nvPicPr>
        <p:blipFill>
          <a:blip r:embed="rId3"/>
          <a:stretch>
            <a:fillRect/>
          </a:stretch>
        </p:blipFill>
        <p:spPr>
          <a:xfrm>
            <a:off x="203813" y="280246"/>
            <a:ext cx="1469470" cy="382641"/>
          </a:xfrm>
          <a:prstGeom prst="rect">
            <a:avLst/>
          </a:prstGeom>
        </p:spPr>
      </p:pic>
    </p:spTree>
    <p:extLst>
      <p:ext uri="{BB962C8B-B14F-4D97-AF65-F5344CB8AC3E}">
        <p14:creationId xmlns:p14="http://schemas.microsoft.com/office/powerpoint/2010/main" val="272148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el-Titel+Tekst+Foto">
    <p:spTree>
      <p:nvGrpSpPr>
        <p:cNvPr id="1" name=""/>
        <p:cNvGrpSpPr/>
        <p:nvPr/>
      </p:nvGrpSpPr>
      <p:grpSpPr>
        <a:xfrm>
          <a:off x="0" y="0"/>
          <a:ext cx="0" cy="0"/>
          <a:chOff x="0" y="0"/>
          <a:chExt cx="0" cy="0"/>
        </a:xfrm>
      </p:grpSpPr>
      <p:sp>
        <p:nvSpPr>
          <p:cNvPr id="2" name="Titel 1"/>
          <p:cNvSpPr>
            <a:spLocks noGrp="1"/>
          </p:cNvSpPr>
          <p:nvPr>
            <p:ph type="title"/>
          </p:nvPr>
        </p:nvSpPr>
        <p:spPr>
          <a:xfrm>
            <a:off x="892803" y="1020638"/>
            <a:ext cx="4034798" cy="545993"/>
          </a:xfrm>
        </p:spPr>
        <p:txBody>
          <a:bodyPr anchor="b" anchorCtr="0"/>
          <a:lstStyle>
            <a:lvl1pPr>
              <a:defRPr sz="2500"/>
            </a:lvl1pPr>
          </a:lstStyle>
          <a:p>
            <a:r>
              <a:rPr lang="nl-BE" dirty="0"/>
              <a:t>Titel</a:t>
            </a:r>
            <a:endParaRPr lang="nl-NL" dirty="0"/>
          </a:p>
        </p:txBody>
      </p:sp>
      <p:sp>
        <p:nvSpPr>
          <p:cNvPr id="7"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Rechthoek 3"/>
          <p:cNvSpPr/>
          <p:nvPr userDrawn="1"/>
        </p:nvSpPr>
        <p:spPr>
          <a:xfrm>
            <a:off x="5985164" y="0"/>
            <a:ext cx="3158836" cy="88815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6" name="Tijdelijke aanduiding voor afbeelding 5"/>
          <p:cNvSpPr>
            <a:spLocks noGrp="1"/>
          </p:cNvSpPr>
          <p:nvPr>
            <p:ph type="pic" sz="quarter" idx="13"/>
          </p:nvPr>
        </p:nvSpPr>
        <p:spPr>
          <a:xfrm>
            <a:off x="5103813" y="539750"/>
            <a:ext cx="3500437" cy="3686175"/>
          </a:xfrm>
        </p:spPr>
        <p:txBody>
          <a:bodyPr/>
          <a:lstStyle/>
          <a:p>
            <a:endParaRPr lang="nl-NL"/>
          </a:p>
        </p:txBody>
      </p:sp>
      <p:sp>
        <p:nvSpPr>
          <p:cNvPr id="13" name="Tijdelijke aanduiding voor tekst 10"/>
          <p:cNvSpPr>
            <a:spLocks noGrp="1"/>
          </p:cNvSpPr>
          <p:nvPr>
            <p:ph type="body" sz="quarter" idx="14"/>
          </p:nvPr>
        </p:nvSpPr>
        <p:spPr>
          <a:xfrm>
            <a:off x="892175" y="1644650"/>
            <a:ext cx="4035425" cy="2581275"/>
          </a:xfrm>
        </p:spPr>
        <p:txBody>
          <a:bodyPr/>
          <a:lstStyle>
            <a:lvl1pPr marL="0" indent="0">
              <a:buNone/>
              <a:defRPr/>
            </a:lvl1pPr>
          </a:lstStyle>
          <a:p>
            <a:pPr lvl="0"/>
            <a:endParaRPr lang="nl-NL" dirty="0"/>
          </a:p>
        </p:txBody>
      </p:sp>
      <p:pic>
        <p:nvPicPr>
          <p:cNvPr id="12" name="Afbeelding 11"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10" name="Afbeelding 9">
            <a:extLst>
              <a:ext uri="{FF2B5EF4-FFF2-40B4-BE49-F238E27FC236}">
                <a16:creationId xmlns:a16="http://schemas.microsoft.com/office/drawing/2014/main" id="{7CA6214A-B310-4D00-A58B-92B4CF901F01}"/>
              </a:ext>
            </a:extLst>
          </p:cNvPr>
          <p:cNvPicPr>
            <a:picLocks noChangeAspect="1"/>
          </p:cNvPicPr>
          <p:nvPr userDrawn="1"/>
        </p:nvPicPr>
        <p:blipFill>
          <a:blip r:embed="rId3"/>
          <a:stretch>
            <a:fillRect/>
          </a:stretch>
        </p:blipFill>
        <p:spPr>
          <a:xfrm>
            <a:off x="157440" y="248551"/>
            <a:ext cx="1469470" cy="382641"/>
          </a:xfrm>
          <a:prstGeom prst="rect">
            <a:avLst/>
          </a:prstGeom>
        </p:spPr>
      </p:pic>
    </p:spTree>
    <p:extLst>
      <p:ext uri="{BB962C8B-B14F-4D97-AF65-F5344CB8AC3E}">
        <p14:creationId xmlns:p14="http://schemas.microsoft.com/office/powerpoint/2010/main" val="266619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el-Titel+Grafiek">
    <p:spTree>
      <p:nvGrpSpPr>
        <p:cNvPr id="1" name=""/>
        <p:cNvGrpSpPr/>
        <p:nvPr/>
      </p:nvGrpSpPr>
      <p:grpSpPr>
        <a:xfrm>
          <a:off x="0" y="0"/>
          <a:ext cx="0" cy="0"/>
          <a:chOff x="0" y="0"/>
          <a:chExt cx="0" cy="0"/>
        </a:xfrm>
      </p:grpSpPr>
      <p:sp>
        <p:nvSpPr>
          <p:cNvPr id="2" name="Titel 1"/>
          <p:cNvSpPr>
            <a:spLocks noGrp="1"/>
          </p:cNvSpPr>
          <p:nvPr>
            <p:ph type="title"/>
          </p:nvPr>
        </p:nvSpPr>
        <p:spPr>
          <a:xfrm>
            <a:off x="892801" y="1020638"/>
            <a:ext cx="7711199" cy="545993"/>
          </a:xfrm>
        </p:spPr>
        <p:txBody>
          <a:bodyPr anchor="b" anchorCtr="0"/>
          <a:lstStyle>
            <a:lvl1pPr>
              <a:defRPr sz="2500"/>
            </a:lvl1pPr>
          </a:lstStyle>
          <a:p>
            <a:r>
              <a:rPr lang="nl-BE" dirty="0"/>
              <a:t>Titelstijl van model bewerken</a:t>
            </a:r>
            <a:endParaRPr lang="nl-NL" dirty="0"/>
          </a:p>
        </p:txBody>
      </p:sp>
      <p:sp>
        <p:nvSpPr>
          <p:cNvPr id="7"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8" name="Rechte verbindingslijn 7"/>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Tijdelijke aanduiding voor grafiek 4"/>
          <p:cNvSpPr>
            <a:spLocks noGrp="1"/>
          </p:cNvSpPr>
          <p:nvPr>
            <p:ph type="chart" sz="quarter" idx="12"/>
          </p:nvPr>
        </p:nvSpPr>
        <p:spPr>
          <a:xfrm>
            <a:off x="892175" y="1644650"/>
            <a:ext cx="7678738" cy="2581275"/>
          </a:xfrm>
        </p:spPr>
        <p:txBody>
          <a:bodyPr/>
          <a:lstStyle/>
          <a:p>
            <a:endParaRPr lang="nl-NL"/>
          </a:p>
        </p:txBody>
      </p:sp>
      <p:pic>
        <p:nvPicPr>
          <p:cNvPr id="13" name="Afbeelding 12"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9" name="Afbeelding 8">
            <a:extLst>
              <a:ext uri="{FF2B5EF4-FFF2-40B4-BE49-F238E27FC236}">
                <a16:creationId xmlns:a16="http://schemas.microsoft.com/office/drawing/2014/main" id="{85CC272E-D05C-440C-B6B4-DEA227E71AB3}"/>
              </a:ext>
            </a:extLst>
          </p:cNvPr>
          <p:cNvPicPr>
            <a:picLocks noChangeAspect="1"/>
          </p:cNvPicPr>
          <p:nvPr userDrawn="1"/>
        </p:nvPicPr>
        <p:blipFill>
          <a:blip r:embed="rId3"/>
          <a:stretch>
            <a:fillRect/>
          </a:stretch>
        </p:blipFill>
        <p:spPr>
          <a:xfrm>
            <a:off x="203813" y="274817"/>
            <a:ext cx="1469470" cy="382641"/>
          </a:xfrm>
          <a:prstGeom prst="rect">
            <a:avLst/>
          </a:prstGeom>
        </p:spPr>
      </p:pic>
    </p:spTree>
    <p:extLst>
      <p:ext uri="{BB962C8B-B14F-4D97-AF65-F5344CB8AC3E}">
        <p14:creationId xmlns:p14="http://schemas.microsoft.com/office/powerpoint/2010/main" val="48319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el-Quote">
    <p:bg>
      <p:bgPr>
        <a:solidFill>
          <a:schemeClr val="bg1"/>
        </a:solidFill>
        <a:effectLst/>
      </p:bgPr>
    </p:bg>
    <p:spTree>
      <p:nvGrpSpPr>
        <p:cNvPr id="1" name=""/>
        <p:cNvGrpSpPr/>
        <p:nvPr/>
      </p:nvGrpSpPr>
      <p:grpSpPr>
        <a:xfrm>
          <a:off x="0" y="0"/>
          <a:ext cx="0" cy="0"/>
          <a:chOff x="0" y="0"/>
          <a:chExt cx="0" cy="0"/>
        </a:xfrm>
      </p:grpSpPr>
      <p:sp>
        <p:nvSpPr>
          <p:cNvPr id="8" name="Rechthoek 7"/>
          <p:cNvSpPr/>
          <p:nvPr userDrawn="1"/>
        </p:nvSpPr>
        <p:spPr>
          <a:xfrm>
            <a:off x="0" y="1297709"/>
            <a:ext cx="9144000" cy="317269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 name="Tijdelijke aanduiding voor tekst 4"/>
          <p:cNvSpPr>
            <a:spLocks noGrp="1"/>
          </p:cNvSpPr>
          <p:nvPr>
            <p:ph type="body" sz="quarter" idx="10" hasCustomPrompt="1"/>
          </p:nvPr>
        </p:nvSpPr>
        <p:spPr>
          <a:xfrm>
            <a:off x="893763" y="1818843"/>
            <a:ext cx="7710487" cy="1109084"/>
          </a:xfrm>
        </p:spPr>
        <p:txBody>
          <a:bodyPr anchor="b" anchorCtr="0">
            <a:normAutofit/>
          </a:bodyPr>
          <a:lstStyle>
            <a:lvl1pPr marL="0" indent="0" algn="ctr">
              <a:buNone/>
              <a:defRPr sz="2500" cap="all">
                <a:solidFill>
                  <a:schemeClr val="bg1"/>
                </a:solidFill>
              </a:defRPr>
            </a:lvl1pPr>
          </a:lstStyle>
          <a:p>
            <a:pPr lvl="0"/>
            <a:r>
              <a:rPr lang="nl-NL" sz="2500" dirty="0">
                <a:solidFill>
                  <a:schemeClr val="bg1"/>
                </a:solidFill>
              </a:rPr>
              <a:t>“Quote”</a:t>
            </a:r>
            <a:endParaRPr lang="nl-NL" dirty="0"/>
          </a:p>
        </p:txBody>
      </p:sp>
      <p:sp>
        <p:nvSpPr>
          <p:cNvPr id="10" name="Tijdelijke aanduiding voor tekst 9"/>
          <p:cNvSpPr>
            <a:spLocks noGrp="1"/>
          </p:cNvSpPr>
          <p:nvPr>
            <p:ph type="body" sz="quarter" idx="11" hasCustomPrompt="1"/>
          </p:nvPr>
        </p:nvSpPr>
        <p:spPr>
          <a:xfrm>
            <a:off x="893763" y="3144982"/>
            <a:ext cx="7710487" cy="299893"/>
          </a:xfrm>
        </p:spPr>
        <p:txBody>
          <a:bodyPr>
            <a:normAutofit/>
          </a:bodyPr>
          <a:lstStyle>
            <a:lvl1pPr marL="0" indent="0" algn="ctr">
              <a:buNone/>
              <a:defRPr sz="1600">
                <a:solidFill>
                  <a:schemeClr val="bg1"/>
                </a:solidFill>
              </a:defRPr>
            </a:lvl1pPr>
          </a:lstStyle>
          <a:p>
            <a:pPr lvl="0"/>
            <a:r>
              <a:rPr lang="nl-NL" dirty="0"/>
              <a:t>Voornaam Achternaam</a:t>
            </a:r>
          </a:p>
        </p:txBody>
      </p:sp>
      <p:pic>
        <p:nvPicPr>
          <p:cNvPr id="12" name="Afbeelding 11"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7" name="Afbeelding 6">
            <a:extLst>
              <a:ext uri="{FF2B5EF4-FFF2-40B4-BE49-F238E27FC236}">
                <a16:creationId xmlns:a16="http://schemas.microsoft.com/office/drawing/2014/main" id="{2E62C6C6-EC18-4D26-81CA-3138FBAFFF94}"/>
              </a:ext>
            </a:extLst>
          </p:cNvPr>
          <p:cNvPicPr>
            <a:picLocks noChangeAspect="1"/>
          </p:cNvPicPr>
          <p:nvPr userDrawn="1"/>
        </p:nvPicPr>
        <p:blipFill>
          <a:blip r:embed="rId3"/>
          <a:stretch>
            <a:fillRect/>
          </a:stretch>
        </p:blipFill>
        <p:spPr>
          <a:xfrm>
            <a:off x="203813" y="212612"/>
            <a:ext cx="1469470" cy="382641"/>
          </a:xfrm>
          <a:prstGeom prst="rect">
            <a:avLst/>
          </a:prstGeom>
        </p:spPr>
      </p:pic>
    </p:spTree>
    <p:extLst>
      <p:ext uri="{BB962C8B-B14F-4D97-AF65-F5344CB8AC3E}">
        <p14:creationId xmlns:p14="http://schemas.microsoft.com/office/powerpoint/2010/main" val="1512803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eel-Eindslid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891309" y="1294542"/>
            <a:ext cx="7712691" cy="737450"/>
          </a:xfrm>
        </p:spPr>
        <p:txBody>
          <a:bodyPr lIns="0" tIns="0" rIns="0" bIns="0" anchor="b" anchorCtr="0">
            <a:noAutofit/>
          </a:bodyPr>
          <a:lstStyle>
            <a:lvl1pPr algn="l">
              <a:defRPr sz="2000" cap="all" spc="100"/>
            </a:lvl1pPr>
          </a:lstStyle>
          <a:p>
            <a:r>
              <a:rPr lang="nl-BE" dirty="0"/>
              <a:t>Voornaam naam</a:t>
            </a:r>
            <a:endParaRPr lang="nl-NL" dirty="0"/>
          </a:p>
        </p:txBody>
      </p:sp>
      <p:sp>
        <p:nvSpPr>
          <p:cNvPr id="3" name="Subtitel 2"/>
          <p:cNvSpPr>
            <a:spLocks noGrp="1"/>
          </p:cNvSpPr>
          <p:nvPr>
            <p:ph type="subTitle" idx="1" hasCustomPrompt="1"/>
          </p:nvPr>
        </p:nvSpPr>
        <p:spPr>
          <a:xfrm>
            <a:off x="891308" y="2097226"/>
            <a:ext cx="7712691" cy="267277"/>
          </a:xfrm>
        </p:spPr>
        <p:txBody>
          <a:bodyPr lIns="0" tIns="0" rIns="0" bIns="0">
            <a:no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voornaam.naam@geel.be</a:t>
            </a:r>
            <a:endParaRPr lang="nl-NL" dirty="0"/>
          </a:p>
        </p:txBody>
      </p:sp>
      <p:sp>
        <p:nvSpPr>
          <p:cNvPr id="13" name="Tijdelijke aanduiding voor tekst 12"/>
          <p:cNvSpPr>
            <a:spLocks noGrp="1"/>
          </p:cNvSpPr>
          <p:nvPr>
            <p:ph type="body" sz="quarter" idx="12" hasCustomPrompt="1"/>
          </p:nvPr>
        </p:nvSpPr>
        <p:spPr>
          <a:xfrm>
            <a:off x="891309" y="2411118"/>
            <a:ext cx="7712691" cy="202767"/>
          </a:xfrm>
        </p:spPr>
        <p:txBody>
          <a:bodyPr lIns="0" tIns="0" rIns="0" bIns="0" anchor="ctr" anchorCtr="0">
            <a:noAutofit/>
          </a:bodyPr>
          <a:lstStyle>
            <a:lvl1pPr marL="0" indent="0" algn="l">
              <a:buNone/>
              <a:defRPr sz="1600" baseline="0"/>
            </a:lvl1pPr>
          </a:lstStyle>
          <a:p>
            <a:pPr lvl="0"/>
            <a:r>
              <a:rPr lang="nl-NL" dirty="0"/>
              <a:t>+32 (0)14 XX XX XX</a:t>
            </a:r>
          </a:p>
        </p:txBody>
      </p:sp>
      <p:sp>
        <p:nvSpPr>
          <p:cNvPr id="12" name="Tijdelijke aanduiding voor voettekst 4"/>
          <p:cNvSpPr>
            <a:spLocks noGrp="1"/>
          </p:cNvSpPr>
          <p:nvPr>
            <p:ph type="ftr" sz="quarter" idx="11"/>
          </p:nvPr>
        </p:nvSpPr>
        <p:spPr>
          <a:xfrm>
            <a:off x="540001" y="4621105"/>
            <a:ext cx="5745344" cy="273844"/>
          </a:xfrm>
        </p:spPr>
        <p:txBody>
          <a:bodyPr lIns="0" tIns="0" rIns="0" bIns="0" anchor="t" anchorCtr="0"/>
          <a:lstStyle>
            <a:lvl1pPr algn="l">
              <a:defRPr sz="700">
                <a:solidFill>
                  <a:schemeClr val="accent2"/>
                </a:solidFill>
              </a:defRPr>
            </a:lvl1pPr>
          </a:lstStyle>
          <a:p>
            <a:r>
              <a:rPr lang="nl-NL"/>
              <a:t>www.geel.be</a:t>
            </a:r>
            <a:endParaRPr lang="nl-NL" dirty="0"/>
          </a:p>
        </p:txBody>
      </p:sp>
      <p:cxnSp>
        <p:nvCxnSpPr>
          <p:cNvPr id="14" name="Rechte verbindingslijn 13"/>
          <p:cNvCxnSpPr/>
          <p:nvPr userDrawn="1"/>
        </p:nvCxnSpPr>
        <p:spPr>
          <a:xfrm>
            <a:off x="540000" y="4470400"/>
            <a:ext cx="8064000" cy="0"/>
          </a:xfrm>
          <a:prstGeom prst="line">
            <a:avLst/>
          </a:prstGeom>
          <a:ln w="3175" cmpd="sng">
            <a:solidFill>
              <a:schemeClr val="tx1">
                <a:alpha val="75000"/>
              </a:schemeClr>
            </a:solidFill>
          </a:ln>
          <a:effectLst/>
        </p:spPr>
        <p:style>
          <a:lnRef idx="2">
            <a:schemeClr val="accent1"/>
          </a:lnRef>
          <a:fillRef idx="0">
            <a:schemeClr val="accent1"/>
          </a:fillRef>
          <a:effectRef idx="1">
            <a:schemeClr val="accent1"/>
          </a:effectRef>
          <a:fontRef idx="minor">
            <a:schemeClr val="tx1"/>
          </a:fontRef>
        </p:style>
      </p:cxnSp>
      <p:pic>
        <p:nvPicPr>
          <p:cNvPr id="15" name="Afbeelding 14" descr="stadgeeljekomte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6325" y="4553398"/>
            <a:ext cx="1932432" cy="304800"/>
          </a:xfrm>
          <a:prstGeom prst="rect">
            <a:avLst/>
          </a:prstGeom>
        </p:spPr>
      </p:pic>
      <p:pic>
        <p:nvPicPr>
          <p:cNvPr id="10" name="Afbeelding 9">
            <a:extLst>
              <a:ext uri="{FF2B5EF4-FFF2-40B4-BE49-F238E27FC236}">
                <a16:creationId xmlns:a16="http://schemas.microsoft.com/office/drawing/2014/main" id="{D3E640AC-A3C0-4B64-AD2A-C620AC040D4B}"/>
              </a:ext>
            </a:extLst>
          </p:cNvPr>
          <p:cNvPicPr>
            <a:picLocks noChangeAspect="1"/>
          </p:cNvPicPr>
          <p:nvPr userDrawn="1"/>
        </p:nvPicPr>
        <p:blipFill>
          <a:blip r:embed="rId3"/>
          <a:stretch>
            <a:fillRect/>
          </a:stretch>
        </p:blipFill>
        <p:spPr>
          <a:xfrm>
            <a:off x="203813" y="144192"/>
            <a:ext cx="1469470" cy="382641"/>
          </a:xfrm>
          <a:prstGeom prst="rect">
            <a:avLst/>
          </a:prstGeom>
        </p:spPr>
      </p:pic>
    </p:spTree>
    <p:extLst>
      <p:ext uri="{BB962C8B-B14F-4D97-AF65-F5344CB8AC3E}">
        <p14:creationId xmlns:p14="http://schemas.microsoft.com/office/powerpoint/2010/main" val="3696576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05979"/>
            <a:ext cx="8229600" cy="857250"/>
          </a:xfrm>
          <a:prstGeom prst="rect">
            <a:avLst/>
          </a:prstGeom>
        </p:spPr>
        <p:txBody>
          <a:bodyPr vert="horz" lIns="0" tIns="0" rIns="0" bIns="0" rtlCol="0" anchor="t" anchorCtr="0">
            <a:noAutofit/>
          </a:bodyPr>
          <a:lstStyle/>
          <a:p>
            <a:r>
              <a:rPr lang="nl-BE" dirty="0"/>
              <a:t>Titelstijl van model bewerken</a:t>
            </a:r>
            <a:endParaRPr lang="nl-NL" dirty="0"/>
          </a:p>
        </p:txBody>
      </p:sp>
      <p:sp>
        <p:nvSpPr>
          <p:cNvPr id="3" name="Tijdelijke aanduiding voor tekst 2"/>
          <p:cNvSpPr>
            <a:spLocks noGrp="1"/>
          </p:cNvSpPr>
          <p:nvPr>
            <p:ph type="body" idx="1"/>
          </p:nvPr>
        </p:nvSpPr>
        <p:spPr>
          <a:xfrm>
            <a:off x="457200" y="1200151"/>
            <a:ext cx="8229600" cy="3394472"/>
          </a:xfrm>
          <a:prstGeom prst="rect">
            <a:avLst/>
          </a:prstGeom>
        </p:spPr>
        <p:txBody>
          <a:bodyPr vert="horz" lIns="0" tIns="0" rIns="0" bIns="0" rtlCol="0">
            <a:normAutofit/>
          </a:body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a:p>
            <a:pPr lvl="4"/>
            <a:r>
              <a:rPr lang="nl-BE" dirty="0"/>
              <a:t>Vijfde niveau</a:t>
            </a:r>
            <a:endParaRPr lang="nl-NL" dirty="0"/>
          </a:p>
        </p:txBody>
      </p:sp>
      <p:sp>
        <p:nvSpPr>
          <p:cNvPr id="4" name="Tijdelijke aanduiding voor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95D592F-67E7-4E25-AFA1-2E9539A2805C}" type="datetime3">
              <a:rPr lang="nl-BE" smtClean="0"/>
              <a:t>28.11.19</a:t>
            </a:fld>
            <a:endParaRPr lang="nl-NL"/>
          </a:p>
        </p:txBody>
      </p:sp>
      <p:sp>
        <p:nvSpPr>
          <p:cNvPr id="5" name="Tijdelijke aanduiding voor voet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www.geel.be</a:t>
            </a:r>
            <a:endParaRPr lang="nl-NL" dirty="0"/>
          </a:p>
        </p:txBody>
      </p:sp>
      <p:sp>
        <p:nvSpPr>
          <p:cNvPr id="6" name="Tijdelijke aanduiding voor dia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0490F56-A06E-8542-9F13-F978E78BE0EA}" type="slidenum">
              <a:rPr lang="nl-NL" smtClean="0"/>
              <a:t>‹nr.›</a:t>
            </a:fld>
            <a:endParaRPr lang="nl-NL"/>
          </a:p>
        </p:txBody>
      </p:sp>
    </p:spTree>
    <p:extLst>
      <p:ext uri="{BB962C8B-B14F-4D97-AF65-F5344CB8AC3E}">
        <p14:creationId xmlns:p14="http://schemas.microsoft.com/office/powerpoint/2010/main" val="95329229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Lst>
  <p:hf sldNum="0" hdr="0"/>
  <p:txStyles>
    <p:titleStyle>
      <a:lvl1pPr algn="l" defTabSz="457200" rtl="0" eaLnBrk="1" latinLnBrk="0" hangingPunct="1">
        <a:spcBef>
          <a:spcPct val="0"/>
        </a:spcBef>
        <a:buNone/>
        <a:defRPr sz="3000" kern="1200" cap="all">
          <a:solidFill>
            <a:schemeClr val="tx1"/>
          </a:solidFill>
          <a:latin typeface="+mj-lt"/>
          <a:ea typeface="+mj-ea"/>
          <a:cs typeface="+mj-cs"/>
        </a:defRPr>
      </a:lvl1pPr>
    </p:titleStyle>
    <p:bodyStyle>
      <a:lvl1pPr marL="180000" indent="-180000" algn="l" defTabSz="457200" rtl="0" eaLnBrk="1" latinLnBrk="0" hangingPunct="1">
        <a:spcBef>
          <a:spcPts val="0"/>
        </a:spcBef>
        <a:buFont typeface="Arial"/>
        <a:buChar char="•"/>
        <a:defRPr sz="2000" kern="1200">
          <a:solidFill>
            <a:schemeClr val="tx1"/>
          </a:solidFill>
          <a:latin typeface="+mn-lt"/>
          <a:ea typeface="+mn-ea"/>
          <a:cs typeface="+mn-cs"/>
        </a:defRPr>
      </a:lvl1pPr>
      <a:lvl2pPr marL="360000" indent="-180000" algn="l" defTabSz="457200" rtl="0" eaLnBrk="1" latinLnBrk="0" hangingPunct="1">
        <a:spcBef>
          <a:spcPts val="0"/>
        </a:spcBef>
        <a:buFont typeface="Lucida Grande"/>
        <a:buChar char="-"/>
        <a:defRPr sz="1900" kern="1200">
          <a:solidFill>
            <a:schemeClr val="tx1"/>
          </a:solidFill>
          <a:latin typeface="+mn-lt"/>
          <a:ea typeface="+mn-ea"/>
          <a:cs typeface="+mn-cs"/>
        </a:defRPr>
      </a:lvl2pPr>
      <a:lvl3pPr marL="540000" indent="-180000" algn="l" defTabSz="457200" rtl="0" eaLnBrk="1" latinLnBrk="0" hangingPunct="1">
        <a:spcBef>
          <a:spcPts val="0"/>
        </a:spcBef>
        <a:buSzPct val="100000"/>
        <a:buFont typeface="Arial"/>
        <a:buChar char="•"/>
        <a:defRPr sz="1800" kern="1200">
          <a:solidFill>
            <a:schemeClr val="tx1"/>
          </a:solidFill>
          <a:latin typeface="+mn-lt"/>
          <a:ea typeface="+mn-ea"/>
          <a:cs typeface="+mn-cs"/>
        </a:defRPr>
      </a:lvl3pPr>
      <a:lvl4pPr marL="720000" indent="-180000" algn="l" defTabSz="457200" rtl="0" eaLnBrk="1" latinLnBrk="0" hangingPunct="1">
        <a:spcBef>
          <a:spcPts val="0"/>
        </a:spcBef>
        <a:buFont typeface="Arial"/>
        <a:buChar char="–"/>
        <a:defRPr sz="1700" kern="1200">
          <a:solidFill>
            <a:schemeClr val="tx1"/>
          </a:solidFill>
          <a:latin typeface="+mn-lt"/>
          <a:ea typeface="+mn-ea"/>
          <a:cs typeface="+mn-cs"/>
        </a:defRPr>
      </a:lvl4pPr>
      <a:lvl5pPr marL="900000" indent="-180000" algn="l" defTabSz="457200" rtl="0" eaLnBrk="1" latinLnBrk="0" hangingPunct="1">
        <a:spcBef>
          <a:spcPts val="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nl-NL" dirty="0"/>
              <a:t>Studenten in Geel</a:t>
            </a:r>
          </a:p>
        </p:txBody>
      </p:sp>
      <p:sp>
        <p:nvSpPr>
          <p:cNvPr id="6" name="Subtitel 5"/>
          <p:cNvSpPr>
            <a:spLocks noGrp="1"/>
          </p:cNvSpPr>
          <p:nvPr>
            <p:ph type="subTitle" idx="1"/>
          </p:nvPr>
        </p:nvSpPr>
        <p:spPr/>
        <p:txBody>
          <a:bodyPr/>
          <a:lstStyle/>
          <a:p>
            <a:r>
              <a:rPr lang="nl-NL" dirty="0"/>
              <a:t>Kwaliteitsvolle hulpverlening aan studenten om de kansen in de maatschappij te verhogen.</a:t>
            </a:r>
          </a:p>
        </p:txBody>
      </p:sp>
      <p:sp>
        <p:nvSpPr>
          <p:cNvPr id="8" name="Tijdelijke aanduiding voor voettekst 7"/>
          <p:cNvSpPr>
            <a:spLocks noGrp="1"/>
          </p:cNvSpPr>
          <p:nvPr>
            <p:ph type="ftr" sz="quarter" idx="11"/>
          </p:nvPr>
        </p:nvSpPr>
        <p:spPr/>
        <p:txBody>
          <a:bodyPr/>
          <a:lstStyle/>
          <a:p>
            <a:r>
              <a:rPr lang="nl-NL" dirty="0" err="1"/>
              <a:t>www.geel.be</a:t>
            </a:r>
            <a:endParaRPr lang="nl-NL" dirty="0"/>
          </a:p>
        </p:txBody>
      </p:sp>
      <p:sp>
        <p:nvSpPr>
          <p:cNvPr id="7" name="Tijdelijke aanduiding voor tekst 6"/>
          <p:cNvSpPr>
            <a:spLocks noGrp="1"/>
          </p:cNvSpPr>
          <p:nvPr>
            <p:ph type="body" sz="quarter" idx="12"/>
          </p:nvPr>
        </p:nvSpPr>
        <p:spPr/>
        <p:txBody>
          <a:bodyPr/>
          <a:lstStyle/>
          <a:p>
            <a:r>
              <a:rPr lang="nl-NL" dirty="0"/>
              <a:t>Katrijn Bamps </a:t>
            </a:r>
          </a:p>
        </p:txBody>
      </p:sp>
    </p:spTree>
    <p:extLst>
      <p:ext uri="{BB962C8B-B14F-4D97-AF65-F5344CB8AC3E}">
        <p14:creationId xmlns:p14="http://schemas.microsoft.com/office/powerpoint/2010/main" val="86326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1ECED-DEC7-455E-8130-87532B996F8A}"/>
              </a:ext>
            </a:extLst>
          </p:cNvPr>
          <p:cNvSpPr>
            <a:spLocks noGrp="1"/>
          </p:cNvSpPr>
          <p:nvPr>
            <p:ph type="title"/>
          </p:nvPr>
        </p:nvSpPr>
        <p:spPr>
          <a:xfrm>
            <a:off x="892801" y="917863"/>
            <a:ext cx="7711199" cy="545993"/>
          </a:xfrm>
        </p:spPr>
        <p:txBody>
          <a:bodyPr/>
          <a:lstStyle/>
          <a:p>
            <a:r>
              <a:rPr lang="nl-NL" dirty="0"/>
              <a:t>Berekening inkomsten inwonende ascendent 1</a:t>
            </a:r>
            <a:r>
              <a:rPr lang="nl-NL" baseline="30000" dirty="0"/>
              <a:t>ste</a:t>
            </a:r>
            <a:r>
              <a:rPr lang="nl-NL" dirty="0"/>
              <a:t> gr</a:t>
            </a:r>
            <a:br>
              <a:rPr lang="nl-NL" dirty="0"/>
            </a:br>
            <a:endParaRPr lang="nl-BE" sz="1000" dirty="0"/>
          </a:p>
        </p:txBody>
      </p:sp>
      <p:sp>
        <p:nvSpPr>
          <p:cNvPr id="3" name="Tijdelijke aanduiding voor inhoud 2">
            <a:extLst>
              <a:ext uri="{FF2B5EF4-FFF2-40B4-BE49-F238E27FC236}">
                <a16:creationId xmlns:a16="http://schemas.microsoft.com/office/drawing/2014/main" id="{D56CB7D1-2EE7-4BCE-B976-E8C13860D012}"/>
              </a:ext>
            </a:extLst>
          </p:cNvPr>
          <p:cNvSpPr>
            <a:spLocks noGrp="1"/>
          </p:cNvSpPr>
          <p:nvPr>
            <p:ph idx="1"/>
          </p:nvPr>
        </p:nvSpPr>
        <p:spPr>
          <a:xfrm>
            <a:off x="895062" y="1541721"/>
            <a:ext cx="7711198" cy="2683916"/>
          </a:xfrm>
        </p:spPr>
        <p:txBody>
          <a:bodyPr>
            <a:normAutofit fontScale="85000" lnSpcReduction="20000"/>
          </a:bodyPr>
          <a:lstStyle/>
          <a:p>
            <a:r>
              <a:rPr lang="nl-BE" dirty="0"/>
              <a:t>Eigen inkomen van de aanvrager in rekening brengen kinderbijslag betaald aan de ouder is vrijgesteld. Onderhoudsgeld door vonnis worden in rekening gebracht ofwel wordt de onderhoudsplicht volgens de wettelijke regels onderzocht en gevorderd via de “afwezige” ouder. Vaak wordt er echter vastgesteld dat de onderhoudsplicht moet worden vrijgesteld in zeer beperkte gevallen worden billijkheidsredenen toegepast dit wordt omstandig besproken tijdens het BCSD.</a:t>
            </a:r>
          </a:p>
          <a:p>
            <a:r>
              <a:rPr lang="nl-BE" dirty="0"/>
              <a:t>Inkomen ouder(s):</a:t>
            </a:r>
          </a:p>
          <a:p>
            <a:pPr marL="0" indent="0">
              <a:buNone/>
            </a:pPr>
            <a:r>
              <a:rPr lang="nl-BE" dirty="0"/>
              <a:t>	- inkomen tot cat. 3 is vrijgesteld</a:t>
            </a:r>
          </a:p>
          <a:p>
            <a:pPr marL="0" indent="0">
              <a:buNone/>
            </a:pPr>
            <a:r>
              <a:rPr lang="nl-BE" dirty="0"/>
              <a:t>	- inkomen boven dit laatste bedrag wordt voor 50 % in rekening gebracht</a:t>
            </a:r>
          </a:p>
          <a:p>
            <a:pPr marL="0" indent="0">
              <a:buNone/>
            </a:pPr>
            <a:r>
              <a:rPr lang="nl-BE" dirty="0"/>
              <a:t>	- dit bedrag delen door het aantal meerderjarige kinderen van dit gezin 	die leefloon aanvragen.</a:t>
            </a:r>
          </a:p>
          <a:p>
            <a:pPr marL="0" indent="0">
              <a:buNone/>
            </a:pPr>
            <a:r>
              <a:rPr lang="nl-BE" dirty="0"/>
              <a:t>4. Berekening leefloon </a:t>
            </a:r>
            <a:r>
              <a:rPr lang="nl-BE" dirty="0" err="1"/>
              <a:t>a.h.v</a:t>
            </a:r>
            <a:r>
              <a:rPr lang="nl-BE" dirty="0"/>
              <a:t>. 1 + 2. Hieruit blijkt of er al dan niet recht is op leefloon. </a:t>
            </a:r>
          </a:p>
          <a:p>
            <a:pPr marL="0" indent="0">
              <a:buNone/>
            </a:pPr>
            <a:endParaRPr lang="nl-BE" dirty="0"/>
          </a:p>
        </p:txBody>
      </p:sp>
      <p:sp>
        <p:nvSpPr>
          <p:cNvPr id="4" name="Tijdelijke aanduiding voor voettekst 3">
            <a:extLst>
              <a:ext uri="{FF2B5EF4-FFF2-40B4-BE49-F238E27FC236}">
                <a16:creationId xmlns:a16="http://schemas.microsoft.com/office/drawing/2014/main" id="{CA2B5CA2-F734-4569-B965-1A76755CDF44}"/>
              </a:ext>
            </a:extLst>
          </p:cNvPr>
          <p:cNvSpPr>
            <a:spLocks noGrp="1"/>
          </p:cNvSpPr>
          <p:nvPr>
            <p:ph type="ftr" sz="quarter" idx="11"/>
          </p:nvPr>
        </p:nvSpPr>
        <p:spPr/>
        <p:txBody>
          <a:bodyPr/>
          <a:lstStyle/>
          <a:p>
            <a:r>
              <a:rPr lang="nl-NL" dirty="0"/>
              <a:t>www.geel.be</a:t>
            </a:r>
          </a:p>
        </p:txBody>
      </p:sp>
    </p:spTree>
    <p:extLst>
      <p:ext uri="{BB962C8B-B14F-4D97-AF65-F5344CB8AC3E}">
        <p14:creationId xmlns:p14="http://schemas.microsoft.com/office/powerpoint/2010/main" val="125866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1ECED-DEC7-455E-8130-87532B996F8A}"/>
              </a:ext>
            </a:extLst>
          </p:cNvPr>
          <p:cNvSpPr>
            <a:spLocks noGrp="1"/>
          </p:cNvSpPr>
          <p:nvPr>
            <p:ph type="title"/>
          </p:nvPr>
        </p:nvSpPr>
        <p:spPr/>
        <p:txBody>
          <a:bodyPr/>
          <a:lstStyle/>
          <a:p>
            <a:r>
              <a:rPr lang="nl-NL" dirty="0"/>
              <a:t>Voorbeeld</a:t>
            </a:r>
            <a:endParaRPr lang="nl-BE" dirty="0"/>
          </a:p>
        </p:txBody>
      </p:sp>
      <p:sp>
        <p:nvSpPr>
          <p:cNvPr id="3" name="Tijdelijke aanduiding voor inhoud 2">
            <a:extLst>
              <a:ext uri="{FF2B5EF4-FFF2-40B4-BE49-F238E27FC236}">
                <a16:creationId xmlns:a16="http://schemas.microsoft.com/office/drawing/2014/main" id="{D56CB7D1-2EE7-4BCE-B976-E8C13860D012}"/>
              </a:ext>
            </a:extLst>
          </p:cNvPr>
          <p:cNvSpPr>
            <a:spLocks noGrp="1"/>
          </p:cNvSpPr>
          <p:nvPr>
            <p:ph idx="1"/>
          </p:nvPr>
        </p:nvSpPr>
        <p:spPr/>
        <p:txBody>
          <a:bodyPr>
            <a:normAutofit/>
          </a:bodyPr>
          <a:lstStyle/>
          <a:p>
            <a:pPr marL="342900" indent="-342900">
              <a:buFontTx/>
              <a:buChar char="-"/>
            </a:pPr>
            <a:r>
              <a:rPr lang="nl-NL" dirty="0"/>
              <a:t>Alex zit op kot in Antwerpen. Hij komt iedere week naar huis naar zijn moeder die als arbeidster werkt zij ontvangt een nettoloon van </a:t>
            </a:r>
          </a:p>
          <a:p>
            <a:pPr marL="0" indent="0">
              <a:buNone/>
            </a:pPr>
            <a:r>
              <a:rPr lang="nl-NL" dirty="0"/>
              <a:t>	€ 1.500.</a:t>
            </a:r>
          </a:p>
          <a:p>
            <a:pPr marL="342900" indent="-342900">
              <a:buFontTx/>
              <a:buChar char="-"/>
            </a:pPr>
            <a:r>
              <a:rPr lang="nl-NL" dirty="0"/>
              <a:t>De zus van Alex, Charlotte, verblijft thuis en studeert aan de lokale hogeschool. </a:t>
            </a:r>
          </a:p>
          <a:p>
            <a:pPr marL="0" indent="0">
              <a:buNone/>
            </a:pPr>
            <a:endParaRPr lang="nl-BE" dirty="0"/>
          </a:p>
        </p:txBody>
      </p:sp>
      <p:sp>
        <p:nvSpPr>
          <p:cNvPr id="4" name="Tijdelijke aanduiding voor voettekst 3">
            <a:extLst>
              <a:ext uri="{FF2B5EF4-FFF2-40B4-BE49-F238E27FC236}">
                <a16:creationId xmlns:a16="http://schemas.microsoft.com/office/drawing/2014/main" id="{CA2B5CA2-F734-4569-B965-1A76755CDF44}"/>
              </a:ext>
            </a:extLst>
          </p:cNvPr>
          <p:cNvSpPr>
            <a:spLocks noGrp="1"/>
          </p:cNvSpPr>
          <p:nvPr>
            <p:ph type="ftr" sz="quarter" idx="11"/>
          </p:nvPr>
        </p:nvSpPr>
        <p:spPr/>
        <p:txBody>
          <a:bodyPr/>
          <a:lstStyle/>
          <a:p>
            <a:r>
              <a:rPr lang="nl-NL" dirty="0"/>
              <a:t>www.geel.be</a:t>
            </a:r>
          </a:p>
        </p:txBody>
      </p:sp>
    </p:spTree>
    <p:extLst>
      <p:ext uri="{BB962C8B-B14F-4D97-AF65-F5344CB8AC3E}">
        <p14:creationId xmlns:p14="http://schemas.microsoft.com/office/powerpoint/2010/main" val="206787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ADC4C-F834-48EC-B43C-F1C17C6B03DD}"/>
              </a:ext>
            </a:extLst>
          </p:cNvPr>
          <p:cNvSpPr>
            <a:spLocks noGrp="1"/>
          </p:cNvSpPr>
          <p:nvPr>
            <p:ph type="title"/>
          </p:nvPr>
        </p:nvSpPr>
        <p:spPr/>
        <p:txBody>
          <a:bodyPr/>
          <a:lstStyle/>
          <a:p>
            <a:r>
              <a:rPr lang="nl-BE" dirty="0"/>
              <a:t>Voorbeeld</a:t>
            </a:r>
          </a:p>
        </p:txBody>
      </p:sp>
      <p:sp>
        <p:nvSpPr>
          <p:cNvPr id="3" name="Tijdelijke aanduiding voor inhoud 2">
            <a:extLst>
              <a:ext uri="{FF2B5EF4-FFF2-40B4-BE49-F238E27FC236}">
                <a16:creationId xmlns:a16="http://schemas.microsoft.com/office/drawing/2014/main" id="{9D841E09-CD15-44EF-AA0E-A0B798210435}"/>
              </a:ext>
            </a:extLst>
          </p:cNvPr>
          <p:cNvSpPr>
            <a:spLocks noGrp="1"/>
          </p:cNvSpPr>
          <p:nvPr>
            <p:ph idx="1"/>
          </p:nvPr>
        </p:nvSpPr>
        <p:spPr>
          <a:xfrm>
            <a:off x="892802" y="1644663"/>
            <a:ext cx="7711198" cy="2580974"/>
          </a:xfrm>
        </p:spPr>
        <p:txBody>
          <a:bodyPr>
            <a:normAutofit fontScale="85000" lnSpcReduction="10000"/>
          </a:bodyPr>
          <a:lstStyle/>
          <a:p>
            <a:pPr marL="342900" indent="-342900">
              <a:buFontTx/>
              <a:buChar char="-"/>
            </a:pPr>
            <a:r>
              <a:rPr lang="nl-NL" dirty="0"/>
              <a:t>Berekening Leefloon Alex en Charlotte als inwonende:</a:t>
            </a:r>
          </a:p>
          <a:p>
            <a:pPr marL="0" indent="0">
              <a:buNone/>
            </a:pPr>
            <a:r>
              <a:rPr lang="nl-NL" dirty="0"/>
              <a:t>	</a:t>
            </a:r>
          </a:p>
          <a:p>
            <a:pPr marL="0" indent="0">
              <a:buNone/>
            </a:pPr>
            <a:r>
              <a:rPr lang="nl-NL" dirty="0"/>
              <a:t>Inkomen moeder:  € 1.500 - € 1.254,82 (cat. persoon met gezinslast wordt lokaal vrijgesteld) = € 245,18/2/2 (2 inwonende gerechtigde op leefloon) = € 122,59 in rekening te brengen inkomen inwonende ascendent op maandbasis.  € 1.471,08 op jaarbasis - € 155 (wettelijke vrijstelling categorie samenwonende) = € 1.316,08.</a:t>
            </a:r>
          </a:p>
          <a:p>
            <a:pPr marL="0" indent="0">
              <a:buNone/>
            </a:pPr>
            <a:endParaRPr lang="nl-NL" dirty="0"/>
          </a:p>
          <a:p>
            <a:pPr marL="0" indent="0">
              <a:buNone/>
            </a:pPr>
            <a:r>
              <a:rPr lang="nl-BE" dirty="0"/>
              <a:t>€ 7.429,80 (basisbedrag per categorie) - € 1.316,08 (deel inkomen moeder) = € 6.113,72 (recht LL op jaarbasis)/12 = recht op LL op maandbasis € 509,48/maand recht Alex en Recht Charlotte. Totaalinkomen van dit cliëntsysteem bedraagt € 2.518,96/maand. </a:t>
            </a:r>
          </a:p>
          <a:p>
            <a:pPr marL="0" indent="0">
              <a:buNone/>
            </a:pPr>
            <a:endParaRPr lang="nl-BE" dirty="0"/>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342900" indent="-342900">
              <a:buFontTx/>
              <a:buChar char="-"/>
            </a:pPr>
            <a:endParaRPr lang="nl-NL" dirty="0"/>
          </a:p>
          <a:p>
            <a:endParaRPr lang="nl-BE" dirty="0"/>
          </a:p>
        </p:txBody>
      </p:sp>
      <p:sp>
        <p:nvSpPr>
          <p:cNvPr id="4" name="Tijdelijke aanduiding voor voettekst 3">
            <a:extLst>
              <a:ext uri="{FF2B5EF4-FFF2-40B4-BE49-F238E27FC236}">
                <a16:creationId xmlns:a16="http://schemas.microsoft.com/office/drawing/2014/main" id="{B43E8B72-AF26-4783-8C38-806B14572A62}"/>
              </a:ext>
            </a:extLst>
          </p:cNvPr>
          <p:cNvSpPr>
            <a:spLocks noGrp="1"/>
          </p:cNvSpPr>
          <p:nvPr>
            <p:ph type="ftr" sz="quarter" idx="11"/>
          </p:nvPr>
        </p:nvSpPr>
        <p:spPr/>
        <p:txBody>
          <a:bodyPr/>
          <a:lstStyle/>
          <a:p>
            <a:r>
              <a:rPr lang="nl-NL"/>
              <a:t>www.geel.be</a:t>
            </a:r>
            <a:endParaRPr lang="nl-NL" dirty="0"/>
          </a:p>
        </p:txBody>
      </p:sp>
      <p:sp>
        <p:nvSpPr>
          <p:cNvPr id="5" name="Ondertitel 4">
            <a:extLst>
              <a:ext uri="{FF2B5EF4-FFF2-40B4-BE49-F238E27FC236}">
                <a16:creationId xmlns:a16="http://schemas.microsoft.com/office/drawing/2014/main" id="{F020FF90-3CCA-4B9B-938D-C7C37B854EB3}"/>
              </a:ext>
            </a:extLst>
          </p:cNvPr>
          <p:cNvSpPr>
            <a:spLocks noGrp="1"/>
          </p:cNvSpPr>
          <p:nvPr>
            <p:ph type="subTitle" idx="12"/>
          </p:nvPr>
        </p:nvSpPr>
        <p:spPr>
          <a:xfrm flipV="1">
            <a:off x="891309" y="1566631"/>
            <a:ext cx="7311398" cy="78031"/>
          </a:xfrm>
        </p:spPr>
        <p:txBody>
          <a:bodyPr/>
          <a:lstStyle/>
          <a:p>
            <a:endParaRPr lang="nl-BE" dirty="0"/>
          </a:p>
        </p:txBody>
      </p:sp>
    </p:spTree>
    <p:extLst>
      <p:ext uri="{BB962C8B-B14F-4D97-AF65-F5344CB8AC3E}">
        <p14:creationId xmlns:p14="http://schemas.microsoft.com/office/powerpoint/2010/main" val="176503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359298-48B8-4541-8FBB-C7BECD72C577}"/>
              </a:ext>
            </a:extLst>
          </p:cNvPr>
          <p:cNvSpPr>
            <a:spLocks noGrp="1"/>
          </p:cNvSpPr>
          <p:nvPr>
            <p:ph type="title"/>
          </p:nvPr>
        </p:nvSpPr>
        <p:spPr/>
        <p:txBody>
          <a:bodyPr/>
          <a:lstStyle/>
          <a:p>
            <a:r>
              <a:rPr lang="nl-BE" dirty="0"/>
              <a:t>Conclusie</a:t>
            </a:r>
          </a:p>
        </p:txBody>
      </p:sp>
      <p:sp>
        <p:nvSpPr>
          <p:cNvPr id="3" name="Tijdelijke aanduiding voor inhoud 2">
            <a:extLst>
              <a:ext uri="{FF2B5EF4-FFF2-40B4-BE49-F238E27FC236}">
                <a16:creationId xmlns:a16="http://schemas.microsoft.com/office/drawing/2014/main" id="{D43C59C1-81C7-477C-A226-A71CA25A0F5E}"/>
              </a:ext>
            </a:extLst>
          </p:cNvPr>
          <p:cNvSpPr>
            <a:spLocks noGrp="1"/>
          </p:cNvSpPr>
          <p:nvPr>
            <p:ph idx="1"/>
          </p:nvPr>
        </p:nvSpPr>
        <p:spPr/>
        <p:txBody>
          <a:bodyPr>
            <a:normAutofit fontScale="92500" lnSpcReduction="10000"/>
          </a:bodyPr>
          <a:lstStyle/>
          <a:p>
            <a:r>
              <a:rPr lang="nl-BE" dirty="0"/>
              <a:t>Deze gezinnen krijgen een stevige financiële ondersteuning om studeren van kwetsbare jongeren mogelijk te maken. </a:t>
            </a:r>
          </a:p>
          <a:p>
            <a:r>
              <a:rPr lang="nl-BE" dirty="0"/>
              <a:t>Studeren rendeert op lange termijn. Vraagt wel ook een inspanning op lokaal niveau voor het gedeelte dat ten laste valt van de lokale gemeenschap. Ook op vlak van inspanning van de maatschappelijk werkers in de opvolging. </a:t>
            </a:r>
          </a:p>
          <a:p>
            <a:pPr marL="0" indent="0">
              <a:buNone/>
            </a:pPr>
            <a:r>
              <a:rPr lang="nl-BE" dirty="0"/>
              <a:t>3. Kan een middel zijn om de cirkel van </a:t>
            </a:r>
            <a:r>
              <a:rPr lang="nl-BE" dirty="0" err="1"/>
              <a:t>kansarmoede</a:t>
            </a:r>
            <a:r>
              <a:rPr lang="nl-BE" dirty="0"/>
              <a:t> te doorbreken.</a:t>
            </a:r>
          </a:p>
          <a:p>
            <a:pPr marL="0" indent="0">
              <a:buNone/>
            </a:pPr>
            <a:r>
              <a:rPr lang="nl-BE" dirty="0"/>
              <a:t>4. Kanttekening: in een veranderende samenleving en een lokaal budget onder druk, komen de bovenstaande maatregelen ook onder druk te staan. </a:t>
            </a:r>
          </a:p>
        </p:txBody>
      </p:sp>
      <p:sp>
        <p:nvSpPr>
          <p:cNvPr id="4" name="Tijdelijke aanduiding voor voettekst 3">
            <a:extLst>
              <a:ext uri="{FF2B5EF4-FFF2-40B4-BE49-F238E27FC236}">
                <a16:creationId xmlns:a16="http://schemas.microsoft.com/office/drawing/2014/main" id="{44AC8815-F6A9-41CF-88D1-D33027C9C5B6}"/>
              </a:ext>
            </a:extLst>
          </p:cNvPr>
          <p:cNvSpPr>
            <a:spLocks noGrp="1"/>
          </p:cNvSpPr>
          <p:nvPr>
            <p:ph type="ftr" sz="quarter" idx="11"/>
          </p:nvPr>
        </p:nvSpPr>
        <p:spPr/>
        <p:txBody>
          <a:bodyPr/>
          <a:lstStyle/>
          <a:p>
            <a:r>
              <a:rPr lang="nl-NL"/>
              <a:t>www.geel.be</a:t>
            </a:r>
            <a:endParaRPr lang="nl-NL" dirty="0"/>
          </a:p>
        </p:txBody>
      </p:sp>
    </p:spTree>
    <p:extLst>
      <p:ext uri="{BB962C8B-B14F-4D97-AF65-F5344CB8AC3E}">
        <p14:creationId xmlns:p14="http://schemas.microsoft.com/office/powerpoint/2010/main" val="36526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Agenda</a:t>
            </a:r>
          </a:p>
        </p:txBody>
      </p:sp>
      <p:sp>
        <p:nvSpPr>
          <p:cNvPr id="3" name="Tijdelijke aanduiding voor inhoud 2"/>
          <p:cNvSpPr>
            <a:spLocks noGrp="1"/>
          </p:cNvSpPr>
          <p:nvPr>
            <p:ph idx="1"/>
          </p:nvPr>
        </p:nvSpPr>
        <p:spPr/>
        <p:txBody>
          <a:bodyPr/>
          <a:lstStyle/>
          <a:p>
            <a:r>
              <a:rPr lang="nl-NL" dirty="0"/>
              <a:t>Enkele cijfergegevens</a:t>
            </a:r>
          </a:p>
          <a:p>
            <a:r>
              <a:rPr lang="nl-NL" dirty="0"/>
              <a:t>Omgevingsfactoren</a:t>
            </a:r>
          </a:p>
          <a:p>
            <a:r>
              <a:rPr lang="nl-NL" dirty="0"/>
              <a:t>GPMI bij studenten en individuele beslissing BCSD.</a:t>
            </a:r>
          </a:p>
          <a:p>
            <a:r>
              <a:rPr lang="nl-NL" dirty="0"/>
              <a:t>Hoe gaat OCMW Geel om met de inkomsten van inwonende ascendenten in de eerste graad?</a:t>
            </a:r>
          </a:p>
          <a:p>
            <a:pPr marL="0" indent="0">
              <a:buNone/>
            </a:pPr>
            <a:endParaRPr lang="nl-NL" dirty="0"/>
          </a:p>
          <a:p>
            <a:endParaRPr lang="nl-NL" dirty="0"/>
          </a:p>
          <a:p>
            <a:pPr marL="0" indent="0">
              <a:buNone/>
            </a:pPr>
            <a:r>
              <a:rPr lang="nl-NL" dirty="0"/>
              <a:t> </a:t>
            </a:r>
          </a:p>
        </p:txBody>
      </p:sp>
      <p:sp>
        <p:nvSpPr>
          <p:cNvPr id="4" name="Tijdelijke aanduiding voor voettekst 3"/>
          <p:cNvSpPr>
            <a:spLocks noGrp="1"/>
          </p:cNvSpPr>
          <p:nvPr>
            <p:ph type="ftr" sz="quarter" idx="11"/>
          </p:nvPr>
        </p:nvSpPr>
        <p:spPr/>
        <p:txBody>
          <a:bodyPr/>
          <a:lstStyle/>
          <a:p>
            <a:r>
              <a:rPr lang="nl-NL"/>
              <a:t>www.geel.be</a:t>
            </a:r>
            <a:endParaRPr lang="nl-NL" dirty="0"/>
          </a:p>
        </p:txBody>
      </p:sp>
    </p:spTree>
    <p:extLst>
      <p:ext uri="{BB962C8B-B14F-4D97-AF65-F5344CB8AC3E}">
        <p14:creationId xmlns:p14="http://schemas.microsoft.com/office/powerpoint/2010/main" val="206190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Enkele Cijfergegevens</a:t>
            </a:r>
          </a:p>
        </p:txBody>
      </p:sp>
    </p:spTree>
    <p:extLst>
      <p:ext uri="{BB962C8B-B14F-4D97-AF65-F5344CB8AC3E}">
        <p14:creationId xmlns:p14="http://schemas.microsoft.com/office/powerpoint/2010/main" val="139018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Enkele Cijfergegevens</a:t>
            </a:r>
          </a:p>
        </p:txBody>
      </p:sp>
      <p:sp>
        <p:nvSpPr>
          <p:cNvPr id="3" name="Tijdelijke aanduiding voor inhoud 2"/>
          <p:cNvSpPr>
            <a:spLocks noGrp="1"/>
          </p:cNvSpPr>
          <p:nvPr>
            <p:ph idx="1"/>
          </p:nvPr>
        </p:nvSpPr>
        <p:spPr>
          <a:xfrm>
            <a:off x="892801" y="1745295"/>
            <a:ext cx="7711198" cy="2799811"/>
          </a:xfrm>
        </p:spPr>
        <p:txBody>
          <a:bodyPr>
            <a:normAutofit/>
          </a:bodyPr>
          <a:lstStyle/>
          <a:p>
            <a:r>
              <a:rPr lang="nl-BE" b="1" dirty="0"/>
              <a:t>Geel een stad met om en bij de 40.000 inwoners</a:t>
            </a:r>
          </a:p>
          <a:p>
            <a:r>
              <a:rPr lang="nl-BE" b="1" dirty="0"/>
              <a:t>Totaal</a:t>
            </a:r>
            <a:r>
              <a:rPr lang="nl-BE" dirty="0"/>
              <a:t>	</a:t>
            </a:r>
            <a:r>
              <a:rPr lang="nl-BE" b="1" dirty="0"/>
              <a:t> aantal leefloon actief 10/2019 : 298</a:t>
            </a:r>
            <a:endParaRPr lang="nl-BE" dirty="0"/>
          </a:p>
          <a:p>
            <a:r>
              <a:rPr lang="nl-BE" b="1" dirty="0"/>
              <a:t>Totaal aantal equivalent leefloon actief 10/2019: 30</a:t>
            </a:r>
            <a:endParaRPr lang="nl-BE" dirty="0"/>
          </a:p>
          <a:p>
            <a:r>
              <a:rPr lang="nl-BE" b="1" dirty="0"/>
              <a:t>Hiervan zijn er 55 student: 31 mensen ontvangen LL/equivalent leefloon als samenwonende (kunnen ook </a:t>
            </a:r>
            <a:r>
              <a:rPr lang="nl-BE" b="1" dirty="0" err="1"/>
              <a:t>kotstudenten</a:t>
            </a:r>
            <a:r>
              <a:rPr lang="nl-BE" b="1" dirty="0"/>
              <a:t> zijn), 22 ontvangen dit als alleenstaande en 1 ontvangt dit als persoon met gezinslast.</a:t>
            </a:r>
            <a:r>
              <a:rPr lang="nl-BE" dirty="0"/>
              <a:t>	</a:t>
            </a:r>
            <a:endParaRPr lang="nl-NL" dirty="0"/>
          </a:p>
        </p:txBody>
      </p:sp>
      <p:sp>
        <p:nvSpPr>
          <p:cNvPr id="4" name="Tijdelijke aanduiding voor voettekst 3"/>
          <p:cNvSpPr>
            <a:spLocks noGrp="1"/>
          </p:cNvSpPr>
          <p:nvPr>
            <p:ph type="ftr" sz="quarter" idx="11"/>
          </p:nvPr>
        </p:nvSpPr>
        <p:spPr/>
        <p:txBody>
          <a:bodyPr/>
          <a:lstStyle/>
          <a:p>
            <a:r>
              <a:rPr lang="nl-NL" dirty="0"/>
              <a:t>www.geel.be</a:t>
            </a:r>
          </a:p>
        </p:txBody>
      </p:sp>
    </p:spTree>
    <p:extLst>
      <p:ext uri="{BB962C8B-B14F-4D97-AF65-F5344CB8AC3E}">
        <p14:creationId xmlns:p14="http://schemas.microsoft.com/office/powerpoint/2010/main" val="1828301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Font typeface="+mj-lt"/>
              <a:buAutoNum type="arabicPeriod" startAt="2"/>
            </a:pPr>
            <a:r>
              <a:rPr lang="nl-NL" dirty="0"/>
              <a:t>Omgevingsfactoren</a:t>
            </a:r>
          </a:p>
        </p:txBody>
      </p:sp>
    </p:spTree>
    <p:extLst>
      <p:ext uri="{BB962C8B-B14F-4D97-AF65-F5344CB8AC3E}">
        <p14:creationId xmlns:p14="http://schemas.microsoft.com/office/powerpoint/2010/main" val="353653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A90E7-CF58-47EC-AEF6-694C2332B634}"/>
              </a:ext>
            </a:extLst>
          </p:cNvPr>
          <p:cNvSpPr>
            <a:spLocks noGrp="1"/>
          </p:cNvSpPr>
          <p:nvPr>
            <p:ph type="title"/>
          </p:nvPr>
        </p:nvSpPr>
        <p:spPr/>
        <p:txBody>
          <a:bodyPr/>
          <a:lstStyle/>
          <a:p>
            <a:r>
              <a:rPr lang="nl-NL" dirty="0"/>
              <a:t>Omgevingsfactoren</a:t>
            </a:r>
            <a:endParaRPr lang="nl-BE" dirty="0"/>
          </a:p>
        </p:txBody>
      </p:sp>
      <p:sp>
        <p:nvSpPr>
          <p:cNvPr id="3" name="Tijdelijke aanduiding voor inhoud 2">
            <a:extLst>
              <a:ext uri="{FF2B5EF4-FFF2-40B4-BE49-F238E27FC236}">
                <a16:creationId xmlns:a16="http://schemas.microsoft.com/office/drawing/2014/main" id="{485282A1-0D86-462E-AF8E-34D09DD89241}"/>
              </a:ext>
            </a:extLst>
          </p:cNvPr>
          <p:cNvSpPr>
            <a:spLocks noGrp="1"/>
          </p:cNvSpPr>
          <p:nvPr>
            <p:ph idx="1"/>
          </p:nvPr>
        </p:nvSpPr>
        <p:spPr/>
        <p:txBody>
          <a:bodyPr/>
          <a:lstStyle/>
          <a:p>
            <a:r>
              <a:rPr lang="nl-BE" dirty="0"/>
              <a:t>Geel als “studentenstad” Thomas More Hogeschool.</a:t>
            </a:r>
          </a:p>
          <a:p>
            <a:r>
              <a:rPr lang="nl-BE" dirty="0"/>
              <a:t>Instellingen voor integrale jeugdzorg en gespecialiseerde opvang jongeren CAW.</a:t>
            </a:r>
          </a:p>
          <a:p>
            <a:r>
              <a:rPr lang="nl-BE" dirty="0"/>
              <a:t>LOI voor NBMV.</a:t>
            </a:r>
          </a:p>
          <a:p>
            <a:pPr marL="0" indent="0">
              <a:buNone/>
            </a:pPr>
            <a:r>
              <a:rPr lang="nl-BE" dirty="0"/>
              <a:t>…</a:t>
            </a:r>
          </a:p>
        </p:txBody>
      </p:sp>
      <p:sp>
        <p:nvSpPr>
          <p:cNvPr id="4" name="Tijdelijke aanduiding voor voettekst 3">
            <a:extLst>
              <a:ext uri="{FF2B5EF4-FFF2-40B4-BE49-F238E27FC236}">
                <a16:creationId xmlns:a16="http://schemas.microsoft.com/office/drawing/2014/main" id="{712D48C3-15D8-4341-AF62-7E611085B1E6}"/>
              </a:ext>
            </a:extLst>
          </p:cNvPr>
          <p:cNvSpPr>
            <a:spLocks noGrp="1"/>
          </p:cNvSpPr>
          <p:nvPr>
            <p:ph type="ftr" sz="quarter" idx="11"/>
          </p:nvPr>
        </p:nvSpPr>
        <p:spPr/>
        <p:txBody>
          <a:bodyPr/>
          <a:lstStyle/>
          <a:p>
            <a:r>
              <a:rPr lang="nl-NL"/>
              <a:t>www.geel.be</a:t>
            </a:r>
            <a:endParaRPr lang="nl-NL" dirty="0"/>
          </a:p>
        </p:txBody>
      </p:sp>
    </p:spTree>
    <p:extLst>
      <p:ext uri="{BB962C8B-B14F-4D97-AF65-F5344CB8AC3E}">
        <p14:creationId xmlns:p14="http://schemas.microsoft.com/office/powerpoint/2010/main" val="305158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buNone/>
            </a:pPr>
            <a:r>
              <a:rPr lang="nl-NL" dirty="0"/>
              <a:t>3. GPMI bij studenten en individuele beslissing BCSD.</a:t>
            </a:r>
            <a:br>
              <a:rPr lang="nl-NL" dirty="0"/>
            </a:br>
            <a:endParaRPr lang="nl-NL" dirty="0"/>
          </a:p>
        </p:txBody>
      </p:sp>
    </p:spTree>
    <p:extLst>
      <p:ext uri="{BB962C8B-B14F-4D97-AF65-F5344CB8AC3E}">
        <p14:creationId xmlns:p14="http://schemas.microsoft.com/office/powerpoint/2010/main" val="2098269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A1ECED-DEC7-455E-8130-87532B996F8A}"/>
              </a:ext>
            </a:extLst>
          </p:cNvPr>
          <p:cNvSpPr>
            <a:spLocks noGrp="1"/>
          </p:cNvSpPr>
          <p:nvPr>
            <p:ph type="title"/>
          </p:nvPr>
        </p:nvSpPr>
        <p:spPr/>
        <p:txBody>
          <a:bodyPr/>
          <a:lstStyle/>
          <a:p>
            <a:r>
              <a:rPr lang="nl-BE" dirty="0"/>
              <a:t>Opstelling GPMI bij studenten en individuele beslissing BCSD.</a:t>
            </a:r>
          </a:p>
        </p:txBody>
      </p:sp>
      <p:sp>
        <p:nvSpPr>
          <p:cNvPr id="3" name="Tijdelijke aanduiding voor inhoud 2">
            <a:extLst>
              <a:ext uri="{FF2B5EF4-FFF2-40B4-BE49-F238E27FC236}">
                <a16:creationId xmlns:a16="http://schemas.microsoft.com/office/drawing/2014/main" id="{D56CB7D1-2EE7-4BCE-B976-E8C13860D012}"/>
              </a:ext>
            </a:extLst>
          </p:cNvPr>
          <p:cNvSpPr>
            <a:spLocks noGrp="1"/>
          </p:cNvSpPr>
          <p:nvPr>
            <p:ph idx="1"/>
          </p:nvPr>
        </p:nvSpPr>
        <p:spPr/>
        <p:txBody>
          <a:bodyPr>
            <a:normAutofit fontScale="70000" lnSpcReduction="20000"/>
          </a:bodyPr>
          <a:lstStyle/>
          <a:p>
            <a:r>
              <a:rPr lang="nl-BE" dirty="0"/>
              <a:t>Wanneer studenten zich richten tot het OCMW wordt eerst onderzocht welke de band met de onderhoudsplichtigen is. Er wordt in contact getreden met de onderhoudsplichtigen via een gesprek wanneer men geen reactie geeft wordt er standaard via KSZ onderzoek gedaan. . Onderhoudsplicht wordt volgens de wettelijke regels onderzocht. </a:t>
            </a:r>
          </a:p>
          <a:p>
            <a:r>
              <a:rPr lang="nl-BE" dirty="0"/>
              <a:t>Wat betreft de studiekeuze is er een consensus met het BCSD dat iedere jongere in de gelegenheid moet zijn 1 diploma te behalen. Ze dienen echter binnen hun mogelijkheden ook beschikbaar te zijn voor studentenarbeid. </a:t>
            </a:r>
          </a:p>
          <a:p>
            <a:r>
              <a:rPr lang="nl-BE" dirty="0"/>
              <a:t>Het BCSD beslist op basis van het individueel dossier of de gekozen studierichting wel degelijk de kansen op de arbeidsmarkt vergroot en of deze aansluit op het studieverleden. </a:t>
            </a:r>
          </a:p>
          <a:p>
            <a:pPr marL="0" indent="0">
              <a:buNone/>
            </a:pPr>
            <a:endParaRPr lang="nl-BE" dirty="0"/>
          </a:p>
          <a:p>
            <a:pPr marL="0" indent="0">
              <a:buNone/>
            </a:pPr>
            <a:r>
              <a:rPr lang="nl-BE" dirty="0"/>
              <a:t>Meestal wordt dit bij een eerste jaar hoger onderwijs ruimer bekeken en worden na iedere examenperiode de resultaten geëvalueerd. Bij niet slagen van een jaar wordt hierover intensief gesproken en worden </a:t>
            </a:r>
            <a:r>
              <a:rPr lang="nl-BE" dirty="0" err="1"/>
              <a:t>STUVO’s</a:t>
            </a:r>
            <a:r>
              <a:rPr lang="nl-BE" dirty="0"/>
              <a:t> … bevraagd om inschatting te maken over verdere slaagkansen of alternatieven.  </a:t>
            </a:r>
          </a:p>
          <a:p>
            <a:pPr marL="0" indent="0">
              <a:buNone/>
            </a:pPr>
            <a:endParaRPr lang="nl-BE" dirty="0"/>
          </a:p>
        </p:txBody>
      </p:sp>
      <p:sp>
        <p:nvSpPr>
          <p:cNvPr id="4" name="Tijdelijke aanduiding voor voettekst 3">
            <a:extLst>
              <a:ext uri="{FF2B5EF4-FFF2-40B4-BE49-F238E27FC236}">
                <a16:creationId xmlns:a16="http://schemas.microsoft.com/office/drawing/2014/main" id="{CA2B5CA2-F734-4569-B965-1A76755CDF44}"/>
              </a:ext>
            </a:extLst>
          </p:cNvPr>
          <p:cNvSpPr>
            <a:spLocks noGrp="1"/>
          </p:cNvSpPr>
          <p:nvPr>
            <p:ph type="ftr" sz="quarter" idx="11"/>
          </p:nvPr>
        </p:nvSpPr>
        <p:spPr/>
        <p:txBody>
          <a:bodyPr/>
          <a:lstStyle/>
          <a:p>
            <a:r>
              <a:rPr lang="nl-NL"/>
              <a:t>www.geel.be</a:t>
            </a:r>
            <a:endParaRPr lang="nl-NL" dirty="0"/>
          </a:p>
        </p:txBody>
      </p:sp>
    </p:spTree>
    <p:extLst>
      <p:ext uri="{BB962C8B-B14F-4D97-AF65-F5344CB8AC3E}">
        <p14:creationId xmlns:p14="http://schemas.microsoft.com/office/powerpoint/2010/main" val="144003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Font typeface="+mj-lt"/>
              <a:buAutoNum type="arabicPeriod" startAt="4"/>
            </a:pPr>
            <a:r>
              <a:rPr lang="nl-NL" dirty="0"/>
              <a:t>Hoe gaat OCMW Geel om met het in rekening brengen van de inkomsten van de inwonende ascendenten in de eerste graad</a:t>
            </a:r>
          </a:p>
        </p:txBody>
      </p:sp>
    </p:spTree>
    <p:extLst>
      <p:ext uri="{BB962C8B-B14F-4D97-AF65-F5344CB8AC3E}">
        <p14:creationId xmlns:p14="http://schemas.microsoft.com/office/powerpoint/2010/main" val="1540475943"/>
      </p:ext>
    </p:extLst>
  </p:cSld>
  <p:clrMapOvr>
    <a:masterClrMapping/>
  </p:clrMapOvr>
</p:sld>
</file>

<file path=ppt/theme/theme1.xml><?xml version="1.0" encoding="utf-8"?>
<a:theme xmlns:a="http://schemas.openxmlformats.org/drawingml/2006/main" name="1_stadgeel">
  <a:themeElements>
    <a:clrScheme name="Stad Geel">
      <a:dk1>
        <a:sysClr val="windowText" lastClr="000000"/>
      </a:dk1>
      <a:lt1>
        <a:sysClr val="window" lastClr="FFFFFF"/>
      </a:lt1>
      <a:dk2>
        <a:srgbClr val="000000"/>
      </a:dk2>
      <a:lt2>
        <a:srgbClr val="FFFFFF"/>
      </a:lt2>
      <a:accent1>
        <a:srgbClr val="FDC300"/>
      </a:accent1>
      <a:accent2>
        <a:srgbClr val="EE7203"/>
      </a:accent2>
      <a:accent3>
        <a:srgbClr val="D30630"/>
      </a:accent3>
      <a:accent4>
        <a:srgbClr val="3AAA35"/>
      </a:accent4>
      <a:accent5>
        <a:srgbClr val="903E88"/>
      </a:accent5>
      <a:accent6>
        <a:srgbClr val="F79646"/>
      </a:accent6>
      <a:hlink>
        <a:srgbClr val="0000FF"/>
      </a:hlink>
      <a:folHlink>
        <a:srgbClr val="800080"/>
      </a:folHlink>
    </a:clrScheme>
    <a:fontScheme name="Stad Geel">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59792  -  Alleen-lezen" id="{EADBD6D5-D0A1-4788-AA57-844F487680AE}" vid="{A073893C-6ED5-4F8E-A281-DCE0676913FB}"/>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hf6fcff84add422ab57ee667e0330fd0 xmlns="3583f789-5800-4c06-9304-3d12c317971c">
      <Terms xmlns="http://schemas.microsoft.com/office/infopath/2007/PartnerControls">
        <TermInfo xmlns="http://schemas.microsoft.com/office/infopath/2007/PartnerControls">
          <TermName xmlns="http://schemas.microsoft.com/office/infopath/2007/PartnerControls">Presentatie</TermName>
          <TermId xmlns="http://schemas.microsoft.com/office/infopath/2007/PartnerControls">a9951259-5054-4c82-b51f-3277bf38e833</TermId>
        </TermInfo>
      </Terms>
    </hf6fcff84add422ab57ee667e0330fd0>
    <MeetingDate xmlns="3AB26910-79E0-4984-8E9C-731D669A2F12">37</MeetingDate>
    <TaxCatchAll xmlns="3583f789-5800-4c06-9304-3d12c317971c">
      <Value>91</Value>
    </TaxCatchAll>
    <Language xmlns="3ab26910-79e0-4984-8e9c-731d669a2f12">NL</Language>
    <Session xmlns="3ab26910-79e0-4984-8e9c-731d669a2f12" xsi:nil="true"/>
    <o0e432bd0e464290a3483d50ce302891 xmlns="3583f789-5800-4c06-9304-3d12c317971c">
      <Terms xmlns="http://schemas.microsoft.com/office/infopath/2007/PartnerControls"/>
    </o0e432bd0e464290a3483d50ce302891>
    <Jaar xmlns="3583f789-5800-4c06-9304-3d12c317971c">2019</Jaar>
    <a4119ec2cc5d43c690a6620235e79a2a xmlns="3583f789-5800-4c06-9304-3d12c317971c">
      <Terms xmlns="http://schemas.microsoft.com/office/infopath/2007/PartnerControls"/>
    </a4119ec2cc5d43c690a6620235e79a2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https://memopoint.yourict.be/cen/Templates/Template.docx</xsnLocation>
  <cached>True</cached>
  <openByDefault>False</openByDefault>
  <xsnScope>https://memopoint.yourict.be/cen</xsnScope>
</customXsn>
</file>

<file path=customXml/item4.xml><?xml version="1.0" encoding="utf-8"?>
<ct:contentTypeSchema xmlns:ct="http://schemas.microsoft.com/office/2006/metadata/contentType" xmlns:ma="http://schemas.microsoft.com/office/2006/metadata/properties/metaAttributes" ct:_="" ma:_="" ma:contentTypeName="Word_MemoPoint" ma:contentTypeID="0x010100036A46E485B1B847BDCF779515041ACA010012503F5803270C4898DF488F3CDE779B" ma:contentTypeVersion="64" ma:contentTypeDescription="Word document" ma:contentTypeScope="" ma:versionID="b3bccc3f30e2d9a65c4c16f0fa919674">
  <xsd:schema xmlns:xsd="http://www.w3.org/2001/XMLSchema" xmlns:xs="http://www.w3.org/2001/XMLSchema" xmlns:p="http://schemas.microsoft.com/office/2006/metadata/properties" xmlns:ns2="3583f789-5800-4c06-9304-3d12c317971c" xmlns:ns3="3AB26910-79E0-4984-8E9C-731D669A2F12" xmlns:ns4="3ab26910-79e0-4984-8e9c-731d669a2f12" targetNamespace="http://schemas.microsoft.com/office/2006/metadata/properties" ma:root="true" ma:fieldsID="8a38013156abbd7320384f320b254ec7" ns2:_="" ns3:_="" ns4:_="">
    <xsd:import namespace="3583f789-5800-4c06-9304-3d12c317971c"/>
    <xsd:import namespace="3AB26910-79E0-4984-8E9C-731D669A2F12"/>
    <xsd:import namespace="3ab26910-79e0-4984-8e9c-731d669a2f12"/>
    <xsd:element name="properties">
      <xsd:complexType>
        <xsd:sequence>
          <xsd:element name="documentManagement">
            <xsd:complexType>
              <xsd:all>
                <xsd:element ref="ns2:Jaar" minOccurs="0"/>
                <xsd:element ref="ns2:a4119ec2cc5d43c690a6620235e79a2a" minOccurs="0"/>
                <xsd:element ref="ns2:TaxCatchAll" minOccurs="0"/>
                <xsd:element ref="ns2:TaxCatchAllLabel" minOccurs="0"/>
                <xsd:element ref="ns2:hf6fcff84add422ab57ee667e0330fd0" minOccurs="0"/>
                <xsd:element ref="ns2:o0e432bd0e464290a3483d50ce302891" minOccurs="0"/>
                <xsd:element ref="ns3:MeetingDate" minOccurs="0"/>
                <xsd:element ref="ns4:Language" minOccurs="0"/>
                <xsd:element ref="ns4:Session" minOccurs="0"/>
                <xsd:element ref="ns4:Session_x003a_Mee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3f789-5800-4c06-9304-3d12c317971c" elementFormDefault="qualified">
    <xsd:import namespace="http://schemas.microsoft.com/office/2006/documentManagement/types"/>
    <xsd:import namespace="http://schemas.microsoft.com/office/infopath/2007/PartnerControls"/>
    <xsd:element name="Jaar" ma:index="8" nillable="true" ma:displayName="Jaar" ma:format="Dropdown" ma:internalName="Jaar">
      <xsd:simpleType>
        <xsd:restriction base="dms:Choice">
          <xsd:enumeration value="2000"/>
          <xsd:enumeration value="2001"/>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enumeration value="2026"/>
          <xsd:enumeration value="2027"/>
          <xsd:enumeration value="2028"/>
          <xsd:enumeration value="2029"/>
          <xsd:enumeration value="2030"/>
        </xsd:restriction>
      </xsd:simpleType>
    </xsd:element>
    <xsd:element name="a4119ec2cc5d43c690a6620235e79a2a" ma:index="9" nillable="true" ma:taxonomy="true" ma:internalName="a4119ec2cc5d43c690a6620235e79a2a" ma:taxonomyFieldName="MPKeyWords" ma:displayName="MPKeyWords" ma:readOnly="false" ma:default="" ma:fieldId="{a4119ec2-cc5d-43c6-90a6-620235e79a2a}" ma:taxonomyMulti="true" ma:sspId="9ba3c553-c637-4d6f-b0e2-df4a63d7205d" ma:termSetId="ad8c58c7-4190-48ea-96b4-85c4727ccb5f" ma:anchorId="00000000-0000-0000-0000-000000000000" ma:open="true" ma:isKeyword="false">
      <xsd:complexType>
        <xsd:sequence>
          <xsd:element ref="pc:Terms" minOccurs="0" maxOccurs="1"/>
        </xsd:sequence>
      </xsd:complexType>
    </xsd:element>
    <xsd:element name="TaxCatchAll" ma:index="10" nillable="true" ma:displayName="Taxonomy Catch All Column" ma:hidden="true" ma:list="{152d082a-8dd6-4122-9384-6170c6be7304}" ma:internalName="TaxCatchAll" ma:showField="CatchAllData" ma:web="2ad01e73-c649-42cc-ae3f-9a2deaed13de">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152d082a-8dd6-4122-9384-6170c6be7304}" ma:internalName="TaxCatchAllLabel" ma:readOnly="true" ma:showField="CatchAllDataLabel" ma:web="2ad01e73-c649-42cc-ae3f-9a2deaed13de">
      <xsd:complexType>
        <xsd:complexContent>
          <xsd:extension base="dms:MultiChoiceLookup">
            <xsd:sequence>
              <xsd:element name="Value" type="dms:Lookup" maxOccurs="unbounded" minOccurs="0" nillable="true"/>
            </xsd:sequence>
          </xsd:extension>
        </xsd:complexContent>
      </xsd:complexType>
    </xsd:element>
    <xsd:element name="hf6fcff84add422ab57ee667e0330fd0" ma:index="13" nillable="true" ma:taxonomy="true" ma:internalName="hf6fcff84add422ab57ee667e0330fd0" ma:taxonomyFieldName="_MPDocType" ma:displayName="_MPDocType" ma:default="" ma:fieldId="{1f6fcff8-4add-422a-b57e-e667e0330fd0}" ma:sspId="9ba3c553-c637-4d6f-b0e2-df4a63d7205d" ma:termSetId="5880fe7f-de69-44c8-be64-186c4752a36a" ma:anchorId="ac593137-460f-467b-91cc-69034de791da" ma:open="false" ma:isKeyword="false">
      <xsd:complexType>
        <xsd:sequence>
          <xsd:element ref="pc:Terms" minOccurs="0" maxOccurs="1"/>
        </xsd:sequence>
      </xsd:complexType>
    </xsd:element>
    <xsd:element name="o0e432bd0e464290a3483d50ce302891" ma:index="15" nillable="true" ma:taxonomy="true" ma:internalName="o0e432bd0e464290a3483d50ce302891" ma:taxonomyFieldName="_MPDestination" ma:displayName="_MPDestination" ma:default="" ma:fieldId="{80e432bd-0e46-4290-a348-3d50ce302891}" ma:sspId="9ba3c553-c637-4d6f-b0e2-df4a63d7205d" ma:termSetId="247c12cf-9096-4014-ad63-e17b155597a3" ma:anchorId="c24a4e1a-2b51-4482-adf3-8d0094b78a5c"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B26910-79E0-4984-8E9C-731D669A2F12" elementFormDefault="qualified">
    <xsd:import namespace="http://schemas.microsoft.com/office/2006/documentManagement/types"/>
    <xsd:import namespace="http://schemas.microsoft.com/office/infopath/2007/PartnerControls"/>
    <xsd:element name="MeetingDate" ma:index="17" nillable="true" ma:displayName="MeetingDate" ma:list="{C7D6561C-44EF-41B8-B8BF-5F878664800F}" ma:internalName="MeetingDate" ma:showField="EventDat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ab26910-79e0-4984-8e9c-731d669a2f12" elementFormDefault="qualified">
    <xsd:import namespace="http://schemas.microsoft.com/office/2006/documentManagement/types"/>
    <xsd:import namespace="http://schemas.microsoft.com/office/infopath/2007/PartnerControls"/>
    <xsd:element name="Language" ma:index="18" nillable="true" ma:displayName="Language" ma:format="Dropdown" ma:internalName="Language">
      <xsd:simpleType>
        <xsd:restriction base="dms:Choice">
          <xsd:enumeration value="FR"/>
          <xsd:enumeration value="NL"/>
          <xsd:enumeration value="FR/NL"/>
        </xsd:restriction>
      </xsd:simpleType>
    </xsd:element>
    <xsd:element name="Session" ma:index="19" nillable="true" ma:displayName="Session" ma:list="{e1ba15e0-28a3-42c0-aa30-29372b0b1ea2}" ma:internalName="Session" ma:showField="Title">
      <xsd:simpleType>
        <xsd:restriction base="dms:Lookup"/>
      </xsd:simpleType>
    </xsd:element>
    <xsd:element name="Session_x003a_Meeings" ma:index="20" nillable="true" ma:displayName="Meetings" ma:list="{e1ba15e0-28a3-42c0-aa30-29372b0b1ea2}" ma:internalName="Session_x003a_Meeings" ma:readOnly="true" ma:showField="syyd" ma:web="d4f8499f-6d54-44d0-8d2e-4fa825bf43d7">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FDAE45-BB46-4093-9084-412C5264C334}">
  <ds:schemaRefs>
    <ds:schemaRef ds:uri="http://purl.org/dc/dcmitype/"/>
    <ds:schemaRef ds:uri="http://www.w3.org/XML/1998/namespace"/>
    <ds:schemaRef ds:uri="http://purl.org/dc/terms/"/>
    <ds:schemaRef ds:uri="http://purl.org/dc/elements/1.1/"/>
    <ds:schemaRef ds:uri="http://schemas.microsoft.com/office/infopath/2007/PartnerControls"/>
    <ds:schemaRef ds:uri="3583f789-5800-4c06-9304-3d12c317971c"/>
    <ds:schemaRef ds:uri="http://schemas.microsoft.com/office/2006/documentManagement/types"/>
    <ds:schemaRef ds:uri="3AB26910-79E0-4984-8E9C-731D669A2F12"/>
    <ds:schemaRef ds:uri="http://schemas.openxmlformats.org/package/2006/metadata/core-properties"/>
    <ds:schemaRef ds:uri="3ab26910-79e0-4984-8e9c-731d669a2f12"/>
    <ds:schemaRef ds:uri="http://schemas.microsoft.com/office/2006/metadata/properties"/>
  </ds:schemaRefs>
</ds:datastoreItem>
</file>

<file path=customXml/itemProps2.xml><?xml version="1.0" encoding="utf-8"?>
<ds:datastoreItem xmlns:ds="http://schemas.openxmlformats.org/officeDocument/2006/customXml" ds:itemID="{9E852765-79DB-4AEC-9ECF-B15D4A895D5F}">
  <ds:schemaRefs>
    <ds:schemaRef ds:uri="http://schemas.microsoft.com/sharepoint/v3/contenttype/forms"/>
  </ds:schemaRefs>
</ds:datastoreItem>
</file>

<file path=customXml/itemProps3.xml><?xml version="1.0" encoding="utf-8"?>
<ds:datastoreItem xmlns:ds="http://schemas.openxmlformats.org/officeDocument/2006/customXml" ds:itemID="{F40A3E26-5A2C-4A01-8C0D-C54C93875A92}">
  <ds:schemaRefs>
    <ds:schemaRef ds:uri="http://schemas.microsoft.com/office/2006/metadata/customXsn"/>
  </ds:schemaRefs>
</ds:datastoreItem>
</file>

<file path=customXml/itemProps4.xml><?xml version="1.0" encoding="utf-8"?>
<ds:datastoreItem xmlns:ds="http://schemas.openxmlformats.org/officeDocument/2006/customXml" ds:itemID="{C4E924FF-9407-42BB-B030-1E9AC1B1D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83f789-5800-4c06-9304-3d12c317971c"/>
    <ds:schemaRef ds:uri="3AB26910-79E0-4984-8E9C-731D669A2F12"/>
    <ds:schemaRef ds:uri="3ab26910-79e0-4984-8e9c-731d669a2f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1912</TotalTime>
  <Words>544</Words>
  <Application>Microsoft Office PowerPoint</Application>
  <PresentationFormat>Diavoorstelling (16:9)</PresentationFormat>
  <Paragraphs>68</Paragraphs>
  <Slides>13</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Lucida Grande</vt:lpstr>
      <vt:lpstr>1_stadgeel</vt:lpstr>
      <vt:lpstr>Studenten in Geel</vt:lpstr>
      <vt:lpstr>Agenda</vt:lpstr>
      <vt:lpstr>Enkele Cijfergegevens</vt:lpstr>
      <vt:lpstr>Enkele Cijfergegevens</vt:lpstr>
      <vt:lpstr>Omgevingsfactoren</vt:lpstr>
      <vt:lpstr>Omgevingsfactoren</vt:lpstr>
      <vt:lpstr>3. GPMI bij studenten en individuele beslissing BCSD. </vt:lpstr>
      <vt:lpstr>Opstelling GPMI bij studenten en individuele beslissing BCSD.</vt:lpstr>
      <vt:lpstr>Hoe gaat OCMW Geel om met het in rekening brengen van de inkomsten van de inwonende ascendenten in de eerste graad</vt:lpstr>
      <vt:lpstr>Berekening inkomsten inwonende ascendent 1ste gr </vt:lpstr>
      <vt:lpstr>Voorbeeld</vt:lpstr>
      <vt:lpstr>Voorbeeld</vt:lpstr>
      <vt:lpstr>Conclusie</vt:lpstr>
    </vt:vector>
  </TitlesOfParts>
  <Company>culd.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Praktijkvoorbeeld Studenten Geel</dc:title>
  <dc:creator>Ruben Horemans</dc:creator>
  <cp:lastModifiedBy>Ameye Mattijs</cp:lastModifiedBy>
  <cp:revision>75</cp:revision>
  <dcterms:created xsi:type="dcterms:W3CDTF">2017-03-07T13:47:37Z</dcterms:created>
  <dcterms:modified xsi:type="dcterms:W3CDTF">2019-11-28T14:14:46Z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0x010100036A46E485B1B847BDCF779515041ACA010012503F5803270C4898DF488F3CDE779B</vt:lpwstr>
  </property>
  <property fmtid="{D5CDD505-2E9C-101B-9397-08002B2CF9AE}" pid="3" name="_MPDocType">
    <vt:lpwstr>91;#Presentatie|a9951259-5054-4c82-b51f-3277bf38e833</vt:lpwstr>
  </property>
  <property fmtid="{D5CDD505-2E9C-101B-9397-08002B2CF9AE}" pid="4" name="_MPDestination">
    <vt:lpwstr/>
  </property>
  <property fmtid="{D5CDD505-2E9C-101B-9397-08002B2CF9AE}" pid="5" name="MPKeyWords">
    <vt:lpwstr/>
  </property>
</Properties>
</file>