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bookmarkIdSeed="5">
  <p:sldMasterIdLst>
    <p:sldMasterId id="2147484190" r:id="rId6"/>
  </p:sldMasterIdLst>
  <p:notesMasterIdLst>
    <p:notesMasterId r:id="rId19"/>
  </p:notesMasterIdLst>
  <p:handoutMasterIdLst>
    <p:handoutMasterId r:id="rId20"/>
  </p:handoutMasterIdLst>
  <p:sldIdLst>
    <p:sldId id="1120" r:id="rId7"/>
    <p:sldId id="1352" r:id="rId8"/>
    <p:sldId id="1335" r:id="rId9"/>
    <p:sldId id="1356" r:id="rId10"/>
    <p:sldId id="1344" r:id="rId11"/>
    <p:sldId id="1350" r:id="rId12"/>
    <p:sldId id="1351" r:id="rId13"/>
    <p:sldId id="1354" r:id="rId14"/>
    <p:sldId id="1343" r:id="rId15"/>
    <p:sldId id="1348" r:id="rId16"/>
    <p:sldId id="1349" r:id="rId17"/>
    <p:sldId id="1355" r:id="rId1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820000"/>
    <a:srgbClr val="FFFFFF"/>
    <a:srgbClr val="00FF00"/>
    <a:srgbClr val="66FF33"/>
    <a:srgbClr val="BE008C"/>
    <a:srgbClr val="FF3300"/>
    <a:srgbClr val="FFFF99"/>
    <a:srgbClr val="CC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50" y="-10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25089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t" anchorCtr="0" compatLnSpc="1">
            <a:prstTxWarp prst="textNoShape">
              <a:avLst/>
            </a:prstTxWarp>
          </a:bodyPr>
          <a:lstStyle>
            <a:lvl1pPr defTabSz="92761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292" y="3"/>
            <a:ext cx="2925089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t" anchorCtr="0" compatLnSpc="1">
            <a:prstTxWarp prst="textNoShape">
              <a:avLst/>
            </a:prstTxWarp>
          </a:bodyPr>
          <a:lstStyle>
            <a:lvl1pPr algn="r" defTabSz="927619">
              <a:defRPr sz="1200"/>
            </a:lvl1pPr>
          </a:lstStyle>
          <a:p>
            <a:fld id="{62C3F640-D063-452D-9A6A-053BA98592E8}" type="datetime1">
              <a:rPr lang="nl-NL"/>
              <a:pPr/>
              <a:t>5-12-2019</a:t>
            </a:fld>
            <a:endParaRPr lang="fr-FR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53566"/>
            <a:ext cx="2925089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b" anchorCtr="0" compatLnSpc="1">
            <a:prstTxWarp prst="textNoShape">
              <a:avLst/>
            </a:prstTxWarp>
          </a:bodyPr>
          <a:lstStyle>
            <a:lvl1pPr defTabSz="92761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292" y="9453566"/>
            <a:ext cx="2925089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b" anchorCtr="0" compatLnSpc="1">
            <a:prstTxWarp prst="textNoShape">
              <a:avLst/>
            </a:prstTxWarp>
          </a:bodyPr>
          <a:lstStyle>
            <a:lvl1pPr algn="r" defTabSz="927619">
              <a:defRPr sz="1200"/>
            </a:lvl1pPr>
          </a:lstStyle>
          <a:p>
            <a:fld id="{35082C53-0AC9-4147-93DB-D21B182706EE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1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t" anchorCtr="0" compatLnSpc="1">
            <a:prstTxWarp prst="textNoShape">
              <a:avLst/>
            </a:prstTxWarp>
          </a:bodyPr>
          <a:lstStyle>
            <a:lvl1pPr defTabSz="92761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t" anchorCtr="0" compatLnSpc="1">
            <a:prstTxWarp prst="textNoShape">
              <a:avLst/>
            </a:prstTxWarp>
          </a:bodyPr>
          <a:lstStyle>
            <a:lvl1pPr algn="r" defTabSz="927619">
              <a:defRPr sz="1200"/>
            </a:lvl1pPr>
          </a:lstStyle>
          <a:p>
            <a:fld id="{04230C17-41FA-4ACD-8672-DB2A6A86732B}" type="datetime1">
              <a:rPr lang="nl-NL"/>
              <a:pPr/>
              <a:t>5-12-2019</a:t>
            </a:fld>
            <a:endParaRPr lang="nl-NL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86" y="4714877"/>
            <a:ext cx="4986904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338"/>
            <a:ext cx="294614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b" anchorCtr="0" compatLnSpc="1">
            <a:prstTxWarp prst="textNoShape">
              <a:avLst/>
            </a:prstTxWarp>
          </a:bodyPr>
          <a:lstStyle>
            <a:lvl1pPr defTabSz="92761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31338"/>
            <a:ext cx="294614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50" tIns="46374" rIns="92750" bIns="46374" numCol="1" anchor="b" anchorCtr="0" compatLnSpc="1">
            <a:prstTxWarp prst="textNoShape">
              <a:avLst/>
            </a:prstTxWarp>
          </a:bodyPr>
          <a:lstStyle>
            <a:lvl1pPr algn="r" defTabSz="927619">
              <a:defRPr sz="1200"/>
            </a:lvl1pPr>
          </a:lstStyle>
          <a:p>
            <a:fld id="{019B98BA-7987-4E99-A3E0-6C6E72F2855A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44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98BA-7987-4E99-A3E0-6C6E72F2855A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65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10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30765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11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88702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2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2957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3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09155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4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913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5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3234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6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4944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7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9124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8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33335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280697" indent="-37819291" defTabSz="927619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14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228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84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45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C59B1D-FB77-47AC-87BE-149DC432AA16}" type="slidenum">
              <a:rPr lang="nl-NL" sz="1200"/>
              <a:pPr/>
              <a:t>9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63122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443538"/>
            <a:ext cx="4230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261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185" y="2124391"/>
            <a:ext cx="7669630" cy="1470025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929292"/>
                </a:solidFill>
                <a:latin typeface="Gill Sans Std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85" y="3794900"/>
            <a:ext cx="7669630" cy="1492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Gill Sans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5118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3122564"/>
            <a:ext cx="8229600" cy="253793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271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"/>
          <p:cNvCxnSpPr/>
          <p:nvPr/>
        </p:nvCxnSpPr>
        <p:spPr>
          <a:xfrm>
            <a:off x="4910138" y="3622675"/>
            <a:ext cx="3776662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2736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076589" y="3261959"/>
            <a:ext cx="3610211" cy="3599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2820988"/>
            <a:ext cx="4452937" cy="330676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32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"/>
          <p:cNvCxnSpPr/>
          <p:nvPr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30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4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accent1"/>
                </a:solidFill>
                <a:latin typeface="Gill Sans Std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1552575"/>
            <a:ext cx="8229600" cy="43910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3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357799"/>
            <a:ext cx="8229600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" y="3462055"/>
            <a:ext cx="4116356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81068" y="3462055"/>
            <a:ext cx="3905732" cy="253065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16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042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"/>
          <p:cNvCxnSpPr/>
          <p:nvPr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860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77000"/>
            <a:ext cx="1219200" cy="3810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fld id="{89A39468-2F2C-4EAA-95C9-9FEC5EC3296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8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058472" cy="3014663"/>
          </a:xfrm>
        </p:spPr>
        <p:txBody>
          <a:bodyPr/>
          <a:lstStyle/>
          <a:p>
            <a:r>
              <a:rPr lang="fr-FR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NOVA +</a:t>
            </a:r>
            <a:br>
              <a:rPr lang="fr-FR" sz="6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fr-FR" sz="60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Rencontres </a:t>
            </a:r>
            <a:r>
              <a:rPr lang="fr-F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Provinciales</a:t>
            </a:r>
            <a:br>
              <a:rPr lang="fr-F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Automne 2019</a:t>
            </a:r>
            <a:b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fr-FR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fr-FR" sz="6000" b="1" noProof="0" dirty="0">
                <a:solidFill>
                  <a:srgbClr val="808080"/>
                </a:solidFill>
                <a:cs typeface="Arial" charset="0"/>
              </a:rPr>
            </a:br>
            <a:endParaRPr lang="fr-FR" noProof="0" dirty="0"/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152400" y="36576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nl-NL" sz="3400" dirty="0">
              <a:solidFill>
                <a:srgbClr val="FEAE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Avantages de NOVA +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19255" y="838200"/>
            <a:ext cx="8105489" cy="4115217"/>
          </a:xfrm>
        </p:spPr>
        <p:txBody>
          <a:bodyPr/>
          <a:lstStyle/>
          <a:p>
            <a:pPr marL="354013" lvl="1">
              <a:spcBef>
                <a:spcPts val="1200"/>
              </a:spcBef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Diminuer la charge administrative: </a:t>
            </a:r>
          </a:p>
          <a:p>
            <a:pPr marL="754063" lvl="2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Moins de rejets grâce au flux  NOVA + et au suivi </a:t>
            </a:r>
          </a:p>
          <a:p>
            <a:pPr marL="754063" lvl="2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Moins de clignotants -&gt; info statut a priori</a:t>
            </a:r>
          </a:p>
          <a:p>
            <a:pPr marL="754063" lvl="2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Moins de manipulation : rapports envoyés comme les mutations </a:t>
            </a:r>
          </a:p>
          <a:p>
            <a:pPr marL="354013" lvl="1">
              <a:spcBef>
                <a:spcPts val="1200"/>
              </a:spcBef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Automatisation possible de certains traitements grâce au format XML des rapports du SPP IS.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  <a:p>
            <a:pPr marL="354013" lvl="1">
              <a:spcBef>
                <a:spcPts val="1200"/>
              </a:spcBef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Meilleure qualité de l’enquête sociale:</a:t>
            </a:r>
          </a:p>
          <a:p>
            <a:pPr marL="754063" lvl="2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Information a priori concernant le statut des personnes selon le SPP IS</a:t>
            </a:r>
          </a:p>
          <a:p>
            <a:pPr marL="754063" lvl="2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Attention attirée sur les autres sources de données (flags)</a:t>
            </a:r>
          </a:p>
          <a:p>
            <a:pPr marL="68263" lvl="1" indent="0">
              <a:buNone/>
            </a:pPr>
            <a:endParaRPr lang="fr-B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10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3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Planning 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19255" y="1196752"/>
            <a:ext cx="8105489" cy="4115217"/>
          </a:xfrm>
        </p:spPr>
        <p:txBody>
          <a:bodyPr/>
          <a:lstStyle/>
          <a:p>
            <a:pPr marL="68263" lvl="1" indent="0">
              <a:buNone/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fr-BE" b="1" dirty="0">
                <a:solidFill>
                  <a:schemeClr val="accent1">
                    <a:lumMod val="50000"/>
                  </a:schemeClr>
                </a:solidFill>
              </a:rPr>
              <a:t>NOVA + </a:t>
            </a:r>
          </a:p>
          <a:p>
            <a:pPr marL="1268413" lvl="3" indent="-342900"/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Premier trimestre 2020 pour la mise à disposition du flux</a:t>
            </a:r>
          </a:p>
          <a:p>
            <a:pPr marL="1268413" lvl="3" indent="-342900"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Développement par les producteurs de logiciel à partir de ce moment</a:t>
            </a:r>
          </a:p>
          <a:p>
            <a:pPr marL="468313" lvl="2" indent="0">
              <a:buNone/>
            </a:pP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  <a:p>
            <a:pPr marL="468313" lvl="2" indent="0">
              <a:buNone/>
            </a:pPr>
            <a:r>
              <a:rPr lang="fr-BE" sz="2800" b="1" dirty="0">
                <a:solidFill>
                  <a:schemeClr val="accent1">
                    <a:lumMod val="50000"/>
                  </a:schemeClr>
                </a:solidFill>
              </a:rPr>
              <a:t>Rapports en XML</a:t>
            </a:r>
          </a:p>
          <a:p>
            <a:pPr marL="925513" lvl="3" indent="0">
              <a:buNone/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Premiers rapports  disponibles en test courant décembre</a:t>
            </a:r>
          </a:p>
          <a:p>
            <a:pPr marL="468313" lvl="2" indent="0">
              <a:buNone/>
            </a:pP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  <a:p>
            <a:pPr marL="468313" lvl="2" indent="0">
              <a:buNone/>
            </a:pP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11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CD0AF-ECFB-44AC-B16D-6EF849E9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-28702"/>
            <a:ext cx="7772400" cy="838200"/>
          </a:xfrm>
        </p:spPr>
        <p:txBody>
          <a:bodyPr/>
          <a:lstStyle/>
          <a:p>
            <a:r>
              <a:rPr lang="fr-BE" b="1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92D72B-9B2E-4D4E-81DA-42B5E9C8C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9468-2F2C-4EAA-95C9-9FEC5EC3296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A54F0C3-0351-4F56-BB0C-A3E7A05D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BE" sz="54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52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90364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Contexte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07395"/>
            <a:ext cx="7772400" cy="4043209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defRPr/>
            </a:pP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Faible score du SPP IS dans la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s</a:t>
            </a: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implification administrative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spcBef>
                <a:spcPts val="1200"/>
              </a:spcBef>
              <a:defRPr/>
            </a:pP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Succès de la simulation MediPrima</a:t>
            </a:r>
          </a:p>
          <a:p>
            <a:pPr marL="342900" lvl="1" indent="-342900">
              <a:spcBef>
                <a:spcPts val="1200"/>
              </a:spcBef>
              <a:defRPr/>
            </a:pP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Nombre de rejets de formulaires : </a:t>
            </a:r>
          </a:p>
          <a:p>
            <a:pPr marL="400050" lvl="2" indent="0" algn="ctr">
              <a:spcBef>
                <a:spcPts val="1200"/>
              </a:spcBef>
              <a:buNone/>
              <a:defRPr/>
            </a:pPr>
            <a:r>
              <a:rPr lang="fr-B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241.890 refus sur  1.751.894 formulaires </a:t>
            </a:r>
            <a:r>
              <a:rPr lang="fr-BE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en 2019)</a:t>
            </a:r>
          </a:p>
          <a:p>
            <a:pPr marL="857250" lvl="2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La moitié liée au statut de la personne</a:t>
            </a:r>
          </a:p>
          <a:p>
            <a:pPr marL="857250" lvl="2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Perte de temps pour tous (CPAS – SPP IS)</a:t>
            </a:r>
          </a:p>
          <a:p>
            <a:pPr marL="857250" lvl="2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Charge administrative 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fr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2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1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Les rejets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7772400" cy="4043209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  <a:defRPr/>
            </a:pPr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Top 5 des rejets : </a:t>
            </a:r>
          </a:p>
          <a:p>
            <a:pPr marL="400050" lvl="1" indent="-400050">
              <a:spcBef>
                <a:spcPts val="1200"/>
              </a:spcBef>
              <a:defRPr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Erreur sur le statut des personnes -&gt; impacte le choix de la législation, les droits de la personne. </a:t>
            </a:r>
          </a:p>
          <a:p>
            <a:pPr marL="400050" lvl="1" indent="-400050">
              <a:spcBef>
                <a:spcPts val="1200"/>
              </a:spcBef>
              <a:defRPr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Montant annuel à octroyer communiqué &lt;&gt; montant calculé</a:t>
            </a:r>
          </a:p>
          <a:p>
            <a:pPr marL="400050" lvl="1" indent="-400050">
              <a:spcBef>
                <a:spcPts val="1200"/>
              </a:spcBef>
              <a:defRPr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Nature aide = '1', mais aucune aide correspondante indiquée </a:t>
            </a:r>
          </a:p>
          <a:p>
            <a:pPr marL="400050" lvl="1" indent="-400050">
              <a:spcBef>
                <a:spcPts val="1200"/>
              </a:spcBef>
              <a:defRPr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Date d'entrée en vigueur trop loin dans l'avenir (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</a:rPr>
              <a:t>act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. limitée </a:t>
            </a:r>
            <a:r>
              <a:rPr lang="fr-BE" sz="2400">
                <a:solidFill>
                  <a:schemeClr val="accent1">
                    <a:lumMod val="75000"/>
                  </a:schemeClr>
                </a:solidFill>
              </a:rPr>
              <a:t>à 2 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mois)</a:t>
            </a:r>
          </a:p>
          <a:p>
            <a:pPr marL="400050" lvl="1" indent="-400050">
              <a:spcBef>
                <a:spcPts val="1200"/>
              </a:spcBef>
              <a:defRPr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Montants à subventionner sont tous vides (RIS)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2" indent="-400050">
              <a:spcBef>
                <a:spcPts val="1200"/>
              </a:spcBef>
              <a:defRPr/>
            </a:pPr>
            <a:endParaRPr lang="fr-BE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spcBef>
                <a:spcPts val="1200"/>
              </a:spcBef>
              <a:buNone/>
              <a:defRPr/>
            </a:pPr>
            <a:endParaRPr lang="fr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3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Mesures d’amélioration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19255" y="838200"/>
            <a:ext cx="8105489" cy="4115217"/>
          </a:xfrm>
        </p:spPr>
        <p:txBody>
          <a:bodyPr/>
          <a:lstStyle/>
          <a:p>
            <a:pPr marL="68263" lvl="1" indent="0">
              <a:buNone/>
            </a:pPr>
            <a:r>
              <a:rPr lang="fr-BE" sz="3200" b="1" dirty="0">
                <a:solidFill>
                  <a:schemeClr val="accent1">
                    <a:lumMod val="50000"/>
                  </a:schemeClr>
                </a:solidFill>
              </a:rPr>
              <a:t>3 mesures : </a:t>
            </a:r>
          </a:p>
          <a:p>
            <a:pPr marL="525463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BE" sz="2400" b="1" dirty="0">
                <a:solidFill>
                  <a:schemeClr val="accent1">
                    <a:lumMod val="50000"/>
                  </a:schemeClr>
                </a:solidFill>
              </a:rPr>
              <a:t>NOVA + </a:t>
            </a:r>
          </a:p>
          <a:p>
            <a:pPr marL="700088" lvl="1" indent="-165100">
              <a:spcBef>
                <a:spcPts val="600"/>
              </a:spcBef>
              <a:buNone/>
            </a:pP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= Communiquer l’information du SPP IS </a:t>
            </a:r>
            <a:r>
              <a:rPr lang="fr-BE" sz="2000" b="1" dirty="0">
                <a:solidFill>
                  <a:schemeClr val="accent1">
                    <a:lumMod val="50000"/>
                  </a:schemeClr>
                </a:solidFill>
              </a:rPr>
              <a:t>avant</a:t>
            </a: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 l’encodage du formulaire </a:t>
            </a:r>
          </a:p>
          <a:p>
            <a:pPr marL="700088" lvl="1" indent="-1651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accent1">
                    <a:lumMod val="50000"/>
                  </a:schemeClr>
                </a:solidFill>
              </a:rPr>
              <a:t>cf</a:t>
            </a: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 la simulation dans MediPrima</a:t>
            </a:r>
          </a:p>
          <a:p>
            <a:pPr marL="700088" lvl="1" indent="-165100">
              <a:spcBef>
                <a:spcPts val="600"/>
              </a:spcBef>
              <a:buNone/>
            </a:pP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= Communiquer le statut déterminé par le SPPIS </a:t>
            </a:r>
          </a:p>
          <a:p>
            <a:pPr marL="700088" lvl="1" indent="-1651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Diminuer les </a:t>
            </a:r>
            <a:r>
              <a:rPr lang="fr-BE" sz="2000" b="1" dirty="0">
                <a:solidFill>
                  <a:schemeClr val="accent1"/>
                </a:solidFill>
              </a:rPr>
              <a:t>119.287</a:t>
            </a:r>
            <a:r>
              <a:rPr lang="fr-BE" sz="2000" dirty="0">
                <a:solidFill>
                  <a:schemeClr val="accent1"/>
                </a:solidFill>
              </a:rPr>
              <a:t>  </a:t>
            </a: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refus </a:t>
            </a:r>
          </a:p>
          <a:p>
            <a:pPr marL="525463" lvl="1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fr-BE" sz="2400" b="1" dirty="0">
                <a:solidFill>
                  <a:schemeClr val="accent1">
                    <a:lumMod val="50000"/>
                  </a:schemeClr>
                </a:solidFill>
              </a:rPr>
              <a:t>Transformer les rapports actuels en format XML</a:t>
            </a:r>
          </a:p>
          <a:p>
            <a:pPr marL="534988" lvl="1" indent="0">
              <a:spcBef>
                <a:spcPts val="1200"/>
              </a:spcBef>
              <a:buNone/>
            </a:pP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Permet au CPAS d’automatiser le traitement de ces rapports</a:t>
            </a:r>
          </a:p>
          <a:p>
            <a:pPr marL="525463" lvl="1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fr-BE" sz="2400" b="1" dirty="0">
                <a:solidFill>
                  <a:schemeClr val="accent1">
                    <a:lumMod val="50000"/>
                  </a:schemeClr>
                </a:solidFill>
              </a:rPr>
              <a:t>Suivi des  codes rejets </a:t>
            </a:r>
            <a:r>
              <a:rPr lang="fr-BE" sz="2000" dirty="0">
                <a:solidFill>
                  <a:schemeClr val="accent1">
                    <a:lumMod val="50000"/>
                  </a:schemeClr>
                </a:solidFill>
              </a:rPr>
              <a:t>sous la forme d’un monitoring mensuel. </a:t>
            </a:r>
            <a:endParaRPr lang="fr-B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54013" lvl="1"/>
            <a:endParaRPr lang="fr-B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4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NOVA + 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19255" y="908720"/>
            <a:ext cx="8105489" cy="4115217"/>
          </a:xfrm>
        </p:spPr>
        <p:txBody>
          <a:bodyPr/>
          <a:lstStyle/>
          <a:p>
            <a:pPr marL="468313" lvl="2" indent="0">
              <a:spcBef>
                <a:spcPts val="1200"/>
              </a:spcBef>
              <a:buNone/>
            </a:pPr>
            <a:r>
              <a:rPr lang="fr-BE" sz="3200" b="1" dirty="0">
                <a:solidFill>
                  <a:schemeClr val="accent1">
                    <a:lumMod val="50000"/>
                  </a:schemeClr>
                </a:solidFill>
              </a:rPr>
              <a:t>Quoi ?</a:t>
            </a:r>
          </a:p>
          <a:p>
            <a:pPr marL="811213" lvl="2" indent="-342900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Flux électronique via la BCSS </a:t>
            </a:r>
          </a:p>
          <a:p>
            <a:pPr marL="811213" lvl="2" indent="-342900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Source = NOVA PRIMA - l’application centrale du SPP IS </a:t>
            </a:r>
          </a:p>
          <a:p>
            <a:pPr marL="468313" lvl="2" indent="0">
              <a:spcBef>
                <a:spcPts val="1200"/>
              </a:spcBef>
              <a:buNone/>
            </a:pPr>
            <a:r>
              <a:rPr lang="fr-BE" sz="2800" b="1" dirty="0">
                <a:solidFill>
                  <a:schemeClr val="accent1">
                    <a:lumMod val="50000"/>
                  </a:schemeClr>
                </a:solidFill>
              </a:rPr>
              <a:t>Comment ? </a:t>
            </a:r>
          </a:p>
          <a:p>
            <a:pPr marL="811213" lvl="2" indent="-342900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Interrogation par numéro de registre national et période</a:t>
            </a:r>
          </a:p>
          <a:p>
            <a:pPr marL="811213" lvl="2" indent="-342900">
              <a:spcBef>
                <a:spcPts val="1200"/>
              </a:spcBef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Réponse :</a:t>
            </a:r>
          </a:p>
          <a:p>
            <a:pPr marL="1268413" lvl="3" indent="-342900">
              <a:spcBef>
                <a:spcPts val="1200"/>
              </a:spcBef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Personne pas encore connue : détermination du statut. </a:t>
            </a:r>
          </a:p>
          <a:p>
            <a:pPr marL="1268413" lvl="3" indent="-342900">
              <a:spcBef>
                <a:spcPts val="1200"/>
              </a:spcBef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Personne connue dans NOVA PRIMA : recherche infos de NOVA PRIMA</a:t>
            </a:r>
          </a:p>
          <a:p>
            <a:pPr marL="811213" lvl="2" indent="-342900"/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5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NOVA + 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19255" y="1052736"/>
            <a:ext cx="8105489" cy="3897705"/>
          </a:xfrm>
        </p:spPr>
        <p:txBody>
          <a:bodyPr/>
          <a:lstStyle/>
          <a:p>
            <a:pPr marL="68263" lvl="1" indent="0">
              <a:buNone/>
            </a:pPr>
            <a:r>
              <a:rPr lang="fr-BE" sz="3200" b="1" dirty="0">
                <a:solidFill>
                  <a:schemeClr val="accent1">
                    <a:lumMod val="50000"/>
                  </a:schemeClr>
                </a:solidFill>
              </a:rPr>
              <a:t>La personne n’est pas encore connue :</a:t>
            </a:r>
          </a:p>
          <a:p>
            <a:pPr marL="68263" lvl="1" indent="0">
              <a:buNone/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Réponse =</a:t>
            </a:r>
          </a:p>
          <a:p>
            <a:pPr marL="811213" lvl="2" indent="-342900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Signalétique de la personne</a:t>
            </a:r>
          </a:p>
          <a:p>
            <a:pPr marL="811213" lvl="2" indent="-342900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Historique (plusieurs situations possibles dans la période d’interrogation )</a:t>
            </a:r>
          </a:p>
          <a:p>
            <a:pPr marL="1268413" lvl="3" indent="-342900"/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Statut A/B/I/C</a:t>
            </a:r>
          </a:p>
          <a:p>
            <a:pPr marL="1268413" lvl="3" indent="-342900"/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Nationalité</a:t>
            </a:r>
          </a:p>
          <a:p>
            <a:pPr marL="1268413" lvl="3" indent="-342900"/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Code registre </a:t>
            </a:r>
          </a:p>
          <a:p>
            <a:pPr marL="1260475" lvl="3" indent="-357188"/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Types Ti qui ont permis de déterminer le statut</a:t>
            </a:r>
          </a:p>
          <a:p>
            <a:pPr lvl="3"/>
            <a:r>
              <a:rPr lang="fr-BE" sz="1800" dirty="0">
                <a:solidFill>
                  <a:schemeClr val="accent1">
                    <a:lumMod val="75000"/>
                  </a:schemeClr>
                </a:solidFill>
              </a:rPr>
              <a:t>Date début / fin Ti</a:t>
            </a:r>
          </a:p>
          <a:p>
            <a:pPr lvl="3"/>
            <a:r>
              <a:rPr lang="fr-BE" sz="1800" dirty="0">
                <a:solidFill>
                  <a:schemeClr val="accent1">
                    <a:lumMod val="75000"/>
                  </a:schemeClr>
                </a:solidFill>
              </a:rPr>
              <a:t>Description 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Présence en ILA</a:t>
            </a:r>
          </a:p>
          <a:p>
            <a:pPr lvl="2"/>
            <a:endParaRPr lang="fr-BE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1260475" lvl="3" indent="-357188"/>
            <a:endParaRPr lang="fr-BE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fr-BE" sz="2200" dirty="0">
                <a:solidFill>
                  <a:schemeClr val="accent1">
                    <a:lumMod val="50000"/>
                  </a:schemeClr>
                </a:solidFill>
              </a:rPr>
              <a:t>Présence en ILA</a:t>
            </a:r>
          </a:p>
          <a:p>
            <a:pPr lvl="3"/>
            <a:endParaRPr lang="fr-BE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fr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6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NOVA + 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645914" y="1052736"/>
            <a:ext cx="8105489" cy="4115217"/>
          </a:xfrm>
        </p:spPr>
        <p:txBody>
          <a:bodyPr/>
          <a:lstStyle/>
          <a:p>
            <a:pPr marL="0" lvl="2" indent="0">
              <a:buNone/>
            </a:pPr>
            <a:r>
              <a:rPr lang="fr-BE" sz="2800" b="1" dirty="0">
                <a:solidFill>
                  <a:schemeClr val="accent1">
                    <a:lumMod val="50000"/>
                  </a:schemeClr>
                </a:solidFill>
              </a:rPr>
              <a:t>La personne est connue dans NOVA PRIMA :</a:t>
            </a:r>
          </a:p>
          <a:p>
            <a:pPr marL="788988" lvl="2" indent="-342900">
              <a:tabLst>
                <a:tab pos="446088" algn="l"/>
              </a:tabLst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Ancien NISS </a:t>
            </a:r>
          </a:p>
          <a:p>
            <a:pPr marL="788988" lvl="2" indent="-342900">
              <a:tabLst>
                <a:tab pos="446088" algn="l"/>
              </a:tabLst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Statut et données administratives cf. ci-dessus 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Indication ‘Partenaire’ ou ‘Bénéficiaire principal’ 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1">
                    <a:lumMod val="50000"/>
                  </a:schemeClr>
                </a:solidFill>
              </a:rPr>
              <a:t>La liste des formulaires </a:t>
            </a: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avec périodes calculées et type d’aide (Ris, L65 et loi Organique)</a:t>
            </a:r>
          </a:p>
          <a:p>
            <a:pPr marL="788988" lvl="1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1">
                    <a:lumMod val="50000"/>
                  </a:schemeClr>
                </a:solidFill>
              </a:rPr>
              <a:t>Plus tard </a:t>
            </a:r>
            <a:r>
              <a:rPr lang="fr-BE" sz="2400" dirty="0">
                <a:solidFill>
                  <a:schemeClr val="accent1">
                    <a:lumMod val="50000"/>
                  </a:schemeClr>
                </a:solidFill>
              </a:rPr>
              <a:t>(déjà disponibles dans LOA) : </a:t>
            </a:r>
          </a:p>
          <a:p>
            <a:pPr lvl="2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Prime d’installation</a:t>
            </a:r>
          </a:p>
          <a:p>
            <a:pPr lvl="2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Exonération article 35</a:t>
            </a:r>
          </a:p>
          <a:p>
            <a:pPr lvl="2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Exonération étudiant</a:t>
            </a:r>
          </a:p>
          <a:p>
            <a:pPr lvl="2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PIIS : bornes et type de PIIS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7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2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NOVA + </a:t>
            </a:r>
            <a:endParaRPr lang="fr-FR" b="1" noProof="0" dirty="0">
              <a:solidFill>
                <a:schemeClr val="accent2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645914" y="1052736"/>
            <a:ext cx="8105489" cy="4115217"/>
          </a:xfrm>
        </p:spPr>
        <p:txBody>
          <a:bodyPr/>
          <a:lstStyle/>
          <a:p>
            <a:pPr lvl="1"/>
            <a:r>
              <a:rPr lang="fr-BE" b="1" dirty="0">
                <a:solidFill>
                  <a:schemeClr val="accent1">
                    <a:lumMod val="50000"/>
                  </a:schemeClr>
                </a:solidFill>
              </a:rPr>
              <a:t>Plus tard encore 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2"/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Flags existence possible d’autres sources de revenus.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Consultation des autres institutions de la sécurité sociale</a:t>
            </a:r>
          </a:p>
          <a:p>
            <a:endParaRPr lang="fr-BE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811213" lvl="2" indent="-342900"/>
            <a:endParaRPr lang="fr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858000" y="6381328"/>
            <a:ext cx="1886000" cy="381000"/>
          </a:xfrm>
        </p:spPr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8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83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noProof="0" dirty="0">
                <a:solidFill>
                  <a:schemeClr val="accent2"/>
                </a:solidFill>
              </a:rPr>
              <a:t>Rapports en XML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616024" y="877319"/>
            <a:ext cx="8055968" cy="4680520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fr-BE" altLang="fr-FR" sz="2800" b="1" dirty="0" bmk="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Rapports transmis par le SPP :</a:t>
            </a:r>
          </a:p>
          <a:p>
            <a:pPr defTabSz="914400" eaLnBrk="0" hangingPunct="0">
              <a:spcBef>
                <a:spcPts val="1200"/>
              </a:spcBef>
            </a:pPr>
            <a:r>
              <a:rPr lang="fr-BE" altLang="fr-FR" sz="2400" b="1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Changements de statut des personnes 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: actuellement « courriers » .</a:t>
            </a:r>
            <a:r>
              <a:rPr lang="fr-BE" altLang="fr-FR" sz="2400" dirty="0" err="1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pdf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fr-BE" alt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defTabSz="914400" eaLnBrk="0" hangingPunct="0">
              <a:spcBef>
                <a:spcPts val="1200"/>
              </a:spcBef>
            </a:pPr>
            <a:r>
              <a:rPr lang="fr-BE" altLang="fr-FR" sz="2400" b="1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Blocage / déblocage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des formulaires suite à des contrôles d’</a:t>
            </a:r>
            <a:r>
              <a:rPr lang="fr-BE" altLang="fr-FR" sz="2400" dirty="0" err="1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overlapping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et a posteriori: </a:t>
            </a:r>
            <a:r>
              <a:rPr lang="fr-BE" altLang="fr-FR" sz="2400" dirty="0" err="1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act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. « courrier » en .PDF</a:t>
            </a:r>
            <a:endParaRPr lang="fr-BE" alt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defTabSz="914400" eaLnBrk="0" hangingPunct="0">
              <a:spcBef>
                <a:spcPts val="1200"/>
              </a:spcBef>
            </a:pPr>
            <a:r>
              <a:rPr lang="fr-BE" altLang="fr-FR" sz="2400" b="1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Etats mensuels : 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liste des montants dus ou recouvrés : actuellement  en .</a:t>
            </a:r>
            <a:r>
              <a:rPr lang="fr-BE" altLang="fr-FR" sz="2400" dirty="0" err="1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pdf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.txt, .csv</a:t>
            </a:r>
          </a:p>
          <a:p>
            <a:pPr defTabSz="914400" eaLnBrk="0" hangingPunct="0">
              <a:spcBef>
                <a:spcPts val="1200"/>
              </a:spcBef>
            </a:pPr>
            <a:r>
              <a:rPr lang="fr-BE" altLang="fr-FR" sz="2400" b="1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Liste des rejets 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  <a:cs typeface="Calibri" panose="020F0502020204030204" pitchFamily="34" charset="0"/>
              </a:rPr>
              <a:t>: accompagnement du Helpdesk CPAS </a:t>
            </a:r>
            <a:endParaRPr lang="fr-BE" alt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801688" defTabSz="914400" eaLnBrk="0" hangingPunct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BE" altLang="fr-FR" sz="2400" i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Avant : </a:t>
            </a:r>
            <a:r>
              <a:rPr lang="fr-BE" altLang="fr-FR" sz="2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documents envoyés vers eBox institutionnelles du CPAS -&gt; manipulations nécessaires</a:t>
            </a:r>
          </a:p>
          <a:p>
            <a:pPr marL="801688" defTabSz="914400" eaLnBrk="0" hangingPunct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BE" altLang="fr-FR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Après :</a:t>
            </a:r>
            <a:r>
              <a:rPr lang="fr-BE" alt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envoi quotidien en XML comme les mutations </a:t>
            </a:r>
          </a:p>
          <a:p>
            <a:pPr marL="858838" lvl="1" indent="0" defTabSz="914400" eaLnBrk="0" hangingPunct="0">
              <a:spcBef>
                <a:spcPts val="1200"/>
              </a:spcBef>
              <a:buNone/>
            </a:pPr>
            <a:r>
              <a:rPr lang="fr-BE" alt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-&gt; informations intégrables dans les systèmes informatiques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9468-2F2C-4EAA-95C9-9FEC5EC32963}" type="slidenum">
              <a:rPr lang="en-GB" smtClean="0">
                <a:solidFill>
                  <a:schemeClr val="accent3">
                    <a:lumMod val="10000"/>
                  </a:schemeClr>
                </a:solidFill>
              </a:rPr>
              <a:pPr/>
              <a:t>9</a:t>
            </a:fld>
            <a:endParaRPr lang="en-GB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5CA4621-01EE-485C-9A72-53240A1C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1630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AF6B2DD-72EE-4FF0-A6ED-399D7F8D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083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DF238BD-DC4E-4425-A6F9-13338C8A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411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BE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Les états mensuels càd la liste des montants dus ou recouvrés pour ou pendant le mois clôturé</a:t>
            </a:r>
            <a:endParaRPr kumimoji="0" lang="fr-BE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A42A364-CD57-4F69-9D23-06A74CE7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2758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606478"/>
      </p:ext>
    </p:extLst>
  </p:cSld>
  <p:clrMapOvr>
    <a:masterClrMapping/>
  </p:clrMapOvr>
</p:sld>
</file>

<file path=ppt/theme/theme1.xml><?xml version="1.0" encoding="utf-8"?>
<a:theme xmlns:a="http://schemas.openxmlformats.org/drawingml/2006/main" name="C1831-Template POD">
  <a:themeElements>
    <a:clrScheme name="Custom 7">
      <a:dk1>
        <a:srgbClr val="FFFFFE"/>
      </a:dk1>
      <a:lt1>
        <a:srgbClr val="FFFFFF"/>
      </a:lt1>
      <a:dk2>
        <a:srgbClr val="FFFFFE"/>
      </a:dk2>
      <a:lt2>
        <a:srgbClr val="FFFFFE"/>
      </a:lt2>
      <a:accent1>
        <a:srgbClr val="868685"/>
      </a:accent1>
      <a:accent2>
        <a:srgbClr val="F8C444"/>
      </a:accent2>
      <a:accent3>
        <a:srgbClr val="FFFFFE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9ba3c553-c637-4d6f-b0e2-df4a63d7205d" ContentTypeId="0x010100036A46E485B1B847BDCF779515041ACA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pt_MemoPoint_FR" ma:contentTypeID="0x010100036A46E485B1B847BDCF779515041ACA00727FBCC1344574468D106B296A6C7B26004208E804D61CBD4CA80797F7FD8AAADD" ma:contentTypeVersion="64" ma:contentTypeDescription="" ma:contentTypeScope="" ma:versionID="ae264e9a4e21552f9e3adf9c342d436f">
  <xsd:schema xmlns:xsd="http://www.w3.org/2001/XMLSchema" xmlns:xs="http://www.w3.org/2001/XMLSchema" xmlns:p="http://schemas.microsoft.com/office/2006/metadata/properties" xmlns:ns2="3583f789-5800-4c06-9304-3d12c317971c" xmlns:ns3="3AB26910-79E0-4984-8E9C-731D669A2F12" xmlns:ns4="3ab26910-79e0-4984-8e9c-731d669a2f12" targetNamespace="http://schemas.microsoft.com/office/2006/metadata/properties" ma:root="true" ma:fieldsID="788cf376afb1fe8ab700a70ffa884c8b" ns2:_="" ns3:_="" ns4:_="">
    <xsd:import namespace="3583f789-5800-4c06-9304-3d12c317971c"/>
    <xsd:import namespace="3AB26910-79E0-4984-8E9C-731D669A2F12"/>
    <xsd:import namespace="3ab26910-79e0-4984-8e9c-731d669a2f12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a4119ec2cc5d43c690a6620235e79a2a" minOccurs="0"/>
                <xsd:element ref="ns2:TaxCatchAll" minOccurs="0"/>
                <xsd:element ref="ns2:TaxCatchAllLabel" minOccurs="0"/>
                <xsd:element ref="ns2:hf6fcff84add422ab57ee667e0330fd0" minOccurs="0"/>
                <xsd:element ref="ns2:o0e432bd0e464290a3483d50ce302891" minOccurs="0"/>
                <xsd:element ref="ns3:MeetingDate" minOccurs="0"/>
                <xsd:element ref="ns4:Language" minOccurs="0"/>
                <xsd:element ref="ns4:Session" minOccurs="0"/>
                <xsd:element ref="ns4:Session_x003a_Mee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3f789-5800-4c06-9304-3d12c317971c" elementFormDefault="qualified">
    <xsd:import namespace="http://schemas.microsoft.com/office/2006/documentManagement/types"/>
    <xsd:import namespace="http://schemas.microsoft.com/office/infopath/2007/PartnerControls"/>
    <xsd:element name="Jaar" ma:index="8" nillable="true" ma:displayName="Jaar" ma:format="Dropdown" ma:internalName="Ja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a4119ec2cc5d43c690a6620235e79a2a" ma:index="9" nillable="true" ma:taxonomy="true" ma:internalName="a4119ec2cc5d43c690a6620235e79a2a" ma:taxonomyFieldName="MPKeyWords" ma:displayName="MPKeyWords" ma:readOnly="false" ma:default="" ma:fieldId="{a4119ec2-cc5d-43c6-90a6-620235e79a2a}" ma:taxonomyMulti="true" ma:sspId="9ba3c553-c637-4d6f-b0e2-df4a63d7205d" ma:termSetId="ad8c58c7-4190-48ea-96b4-85c4727ccb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52d082a-8dd6-4122-9384-6170c6be7304}" ma:internalName="TaxCatchAll" ma:showField="CatchAllData" ma:web="2ad01e73-c649-42cc-ae3f-9a2deaed1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52d082a-8dd6-4122-9384-6170c6be7304}" ma:internalName="TaxCatchAllLabel" ma:readOnly="true" ma:showField="CatchAllDataLabel" ma:web="2ad01e73-c649-42cc-ae3f-9a2deaed1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f6fcff84add422ab57ee667e0330fd0" ma:index="13" nillable="true" ma:taxonomy="true" ma:internalName="hf6fcff84add422ab57ee667e0330fd0" ma:taxonomyFieldName="_MPDocType" ma:displayName="_MPDocType" ma:default="" ma:fieldId="{1f6fcff8-4add-422a-b57e-e667e0330fd0}" ma:sspId="9ba3c553-c637-4d6f-b0e2-df4a63d7205d" ma:termSetId="5880fe7f-de69-44c8-be64-186c4752a36a" ma:anchorId="ac593137-460f-467b-91cc-69034de791da" ma:open="false" ma:isKeyword="false">
      <xsd:complexType>
        <xsd:sequence>
          <xsd:element ref="pc:Terms" minOccurs="0" maxOccurs="1"/>
        </xsd:sequence>
      </xsd:complexType>
    </xsd:element>
    <xsd:element name="o0e432bd0e464290a3483d50ce302891" ma:index="15" nillable="true" ma:taxonomy="true" ma:internalName="o0e432bd0e464290a3483d50ce302891" ma:taxonomyFieldName="_MPDestination" ma:displayName="_MPDestination" ma:default="" ma:fieldId="{80e432bd-0e46-4290-a348-3d50ce302891}" ma:sspId="9ba3c553-c637-4d6f-b0e2-df4a63d7205d" ma:termSetId="247c12cf-9096-4014-ad63-e17b155597a3" ma:anchorId="c24a4e1a-2b51-4482-adf3-8d0094b78a5c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910-79E0-4984-8E9C-731D669A2F12" elementFormDefault="qualified">
    <xsd:import namespace="http://schemas.microsoft.com/office/2006/documentManagement/types"/>
    <xsd:import namespace="http://schemas.microsoft.com/office/infopath/2007/PartnerControls"/>
    <xsd:element name="MeetingDate" ma:index="17" nillable="true" ma:displayName="MeetingDate" ma:list="{C7D6561C-44EF-41B8-B8BF-5F878664800F}" ma:internalName="MeetingDate" ma:showField="EventDat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910-79e0-4984-8e9c-731d669a2f12" elementFormDefault="qualified">
    <xsd:import namespace="http://schemas.microsoft.com/office/2006/documentManagement/types"/>
    <xsd:import namespace="http://schemas.microsoft.com/office/infopath/2007/PartnerControls"/>
    <xsd:element name="Language" ma:index="18" nillable="true" ma:displayName="Language" ma:format="Dropdown" ma:internalName="Language">
      <xsd:simpleType>
        <xsd:restriction base="dms:Choice">
          <xsd:enumeration value="FR"/>
          <xsd:enumeration value="NL"/>
          <xsd:enumeration value="FR/NL"/>
        </xsd:restriction>
      </xsd:simpleType>
    </xsd:element>
    <xsd:element name="Session" ma:index="19" nillable="true" ma:displayName="Session" ma:list="{e1ba15e0-28a3-42c0-aa30-29372b0b1ea2}" ma:internalName="Session" ma:showField="Title">
      <xsd:simpleType>
        <xsd:restriction base="dms:Lookup"/>
      </xsd:simpleType>
    </xsd:element>
    <xsd:element name="Session_x003a_Meeings" ma:index="20" nillable="true" ma:displayName="Meetings" ma:list="{e1ba15e0-28a3-42c0-aa30-29372b0b1ea2}" ma:internalName="Session_x003a_Meeings" ma:readOnly="true" ma:showField="syyd" ma:web="d4f8499f-6d54-44d0-8d2e-4fa825bf43d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f6fcff84add422ab57ee667e0330fd0 xmlns="3583f789-5800-4c06-9304-3d12c31797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Présentation</TermName>
          <TermId xmlns="http://schemas.microsoft.com/office/infopath/2007/PartnerControls">a9951259-5054-4c82-b51f-3277bf38e833</TermId>
        </TermInfo>
      </Terms>
    </hf6fcff84add422ab57ee667e0330fd0>
    <TaxCatchAll xmlns="3583f789-5800-4c06-9304-3d12c317971c">
      <Value>91</Value>
      <Value>60</Value>
    </TaxCatchAll>
    <o0e432bd0e464290a3483d50ce302891 xmlns="3583f789-5800-4c06-9304-3d12c31797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DirCom</TermName>
          <TermId xmlns="http://schemas.microsoft.com/office/infopath/2007/PartnerControls">a04dcae6-ea9e-4c32-a92c-061918a0e567</TermId>
        </TermInfo>
      </Terms>
    </o0e432bd0e464290a3483d50ce302891>
    <Jaar xmlns="3583f789-5800-4c06-9304-3d12c317971c">2019</Jaar>
    <a4119ec2cc5d43c690a6620235e79a2a xmlns="3583f789-5800-4c06-9304-3d12c317971c">
      <Terms xmlns="http://schemas.microsoft.com/office/infopath/2007/PartnerControls"/>
    </a4119ec2cc5d43c690a6620235e79a2a>
    <MeetingDate xmlns="3AB26910-79E0-4984-8E9C-731D669A2F12" xsi:nil="true"/>
    <Language xmlns="3ab26910-79e0-4984-8e9c-731d669a2f12">FR</Language>
    <Session xmlns="3ab26910-79e0-4984-8e9c-731d669a2f12">2</Session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False</openByDefault>
  <xsnScope>https://memopoint.yourict.be/cen</xsnScope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8B45E-BC52-4DBE-B348-8D4C8E219BD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4C8473A-2F47-4B48-BB0B-20741394A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3f789-5800-4c06-9304-3d12c317971c"/>
    <ds:schemaRef ds:uri="3AB26910-79E0-4984-8E9C-731D669A2F12"/>
    <ds:schemaRef ds:uri="3ab26910-79e0-4984-8e9c-731d669a2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435D22-CCD2-4281-A11D-C142D255EE85}">
  <ds:schemaRefs>
    <ds:schemaRef ds:uri="http://schemas.openxmlformats.org/package/2006/metadata/core-properties"/>
    <ds:schemaRef ds:uri="http://purl.org/dc/elements/1.1/"/>
    <ds:schemaRef ds:uri="3ab26910-79e0-4984-8e9c-731d669a2f1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3AB26910-79E0-4984-8E9C-731D669A2F12"/>
    <ds:schemaRef ds:uri="3583f789-5800-4c06-9304-3d12c317971c"/>
  </ds:schemaRefs>
</ds:datastoreItem>
</file>

<file path=customXml/itemProps4.xml><?xml version="1.0" encoding="utf-8"?>
<ds:datastoreItem xmlns:ds="http://schemas.openxmlformats.org/officeDocument/2006/customXml" ds:itemID="{704A5085-FBA0-4615-9CC1-E63CA02BE94B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D4F29194-F2A7-4A0D-99B2-4E2FABF0A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Reforme_hervorming IT 2014 NL</Template>
  <TotalTime>0</TotalTime>
  <Words>511</Words>
  <Application>Microsoft Office PowerPoint</Application>
  <PresentationFormat>Diavoorstelling (4:3)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 Light</vt:lpstr>
      <vt:lpstr>Gill Sans Std</vt:lpstr>
      <vt:lpstr>Gill Sans Std Light</vt:lpstr>
      <vt:lpstr>Times New Roman</vt:lpstr>
      <vt:lpstr>Wingdings</vt:lpstr>
      <vt:lpstr>C1831-Template POD</vt:lpstr>
      <vt:lpstr>NOVA + Rencontres Provinciales Automne 2019     </vt:lpstr>
      <vt:lpstr>Contexte</vt:lpstr>
      <vt:lpstr>Les rejets</vt:lpstr>
      <vt:lpstr>Mesures d’amélioration</vt:lpstr>
      <vt:lpstr>NOVA + </vt:lpstr>
      <vt:lpstr>NOVA + </vt:lpstr>
      <vt:lpstr>NOVA + </vt:lpstr>
      <vt:lpstr>NOVA + </vt:lpstr>
      <vt:lpstr>Rapports en XML</vt:lpstr>
      <vt:lpstr>Avantages de NOVA +</vt:lpstr>
      <vt:lpstr>Planning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NOVA+</dc:title>
  <dc:creator/>
  <cp:lastModifiedBy/>
  <cp:revision>6</cp:revision>
  <cp:lastPrinted>2019-12-04T21:57:35Z</cp:lastPrinted>
  <dcterms:created xsi:type="dcterms:W3CDTF">2019-05-05T20:35:13Z</dcterms:created>
  <dcterms:modified xsi:type="dcterms:W3CDTF">2019-12-05T09:31:06Z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0x010100036A46E485B1B847BDCF779515041ACA00727FBCC1344574468D106B296A6C7B26004208E804D61CBD4CA80797F7FD8AAADD</vt:lpwstr>
  </property>
  <property fmtid="{D5CDD505-2E9C-101B-9397-08002B2CF9AE}" pid="3" name="_MPDocTheme">
    <vt:lpwstr>96;#05. Gestion de l'organisation|78202b3e-8923-4a05-8fe2-e56d35543725</vt:lpwstr>
  </property>
  <property fmtid="{D5CDD505-2E9C-101B-9397-08002B2CF9AE}" pid="4" name="_MPDocType">
    <vt:lpwstr>91;#Présentation|a9951259-5054-4c82-b51f-3277bf38e833</vt:lpwstr>
  </property>
  <property fmtid="{D5CDD505-2E9C-101B-9397-08002B2CF9AE}" pid="5" name="MPKeyWords">
    <vt:lpwstr/>
  </property>
  <property fmtid="{D5CDD505-2E9C-101B-9397-08002B2CF9AE}" pid="6" name="_dlc_DocIdItemGuid">
    <vt:lpwstr>6ec45ad1-cc9d-491a-a992-865830e8d2b3</vt:lpwstr>
  </property>
  <property fmtid="{D5CDD505-2E9C-101B-9397-08002B2CF9AE}" pid="7" name="Project">
    <vt:lpwstr/>
  </property>
  <property fmtid="{D5CDD505-2E9C-101B-9397-08002B2CF9AE}" pid="8" name="ExternalRelation">
    <vt:lpwstr/>
  </property>
  <property fmtid="{D5CDD505-2E9C-101B-9397-08002B2CF9AE}" pid="9" name="Product">
    <vt:lpwstr/>
  </property>
  <property fmtid="{D5CDD505-2E9C-101B-9397-08002B2CF9AE}" pid="10" name="Domain">
    <vt:lpwstr/>
  </property>
  <property fmtid="{D5CDD505-2E9C-101B-9397-08002B2CF9AE}" pid="11" name="_MPDestination">
    <vt:lpwstr>60;#DirCom|a04dcae6-ea9e-4c32-a92c-061918a0e567</vt:lpwstr>
  </property>
</Properties>
</file>