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6"/>
  </p:notesMasterIdLst>
  <p:handoutMasterIdLst>
    <p:handoutMasterId r:id="rId27"/>
  </p:handoutMasterIdLst>
  <p:sldIdLst>
    <p:sldId id="270" r:id="rId7"/>
    <p:sldId id="271" r:id="rId8"/>
    <p:sldId id="272" r:id="rId9"/>
    <p:sldId id="273" r:id="rId10"/>
    <p:sldId id="274" r:id="rId11"/>
    <p:sldId id="277" r:id="rId12"/>
    <p:sldId id="275" r:id="rId13"/>
    <p:sldId id="291" r:id="rId14"/>
    <p:sldId id="292" r:id="rId15"/>
    <p:sldId id="293" r:id="rId16"/>
    <p:sldId id="294" r:id="rId17"/>
    <p:sldId id="298" r:id="rId18"/>
    <p:sldId id="278" r:id="rId19"/>
    <p:sldId id="288" r:id="rId20"/>
    <p:sldId id="295" r:id="rId21"/>
    <p:sldId id="297" r:id="rId22"/>
    <p:sldId id="289" r:id="rId23"/>
    <p:sldId id="285" r:id="rId24"/>
    <p:sldId id="299" r:id="rId2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868685"/>
    <a:srgbClr val="F8C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7A3-E091-4EB4-A77E-C0D647DBF0A5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6393-F181-4B0D-BA90-DA734B636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02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F5F9-2022-46EA-B5F5-A749AA3F1662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DF5B-12A7-4666-8CCC-4CCB195C62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9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31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38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172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41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60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33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88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040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697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443538"/>
            <a:ext cx="4230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261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85" y="2124391"/>
            <a:ext cx="7669630" cy="1470025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92929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85" y="3794900"/>
            <a:ext cx="7669630" cy="1492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Gill Sans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5118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122564"/>
            <a:ext cx="8229600" cy="253793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26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910138" y="3622675"/>
            <a:ext cx="3776662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2736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076589" y="3261959"/>
            <a:ext cx="3610211" cy="3599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2820988"/>
            <a:ext cx="4452937" cy="330676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5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948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accent1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1552575"/>
            <a:ext cx="8229600" cy="43910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771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357799"/>
            <a:ext cx="8229600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" y="3462055"/>
            <a:ext cx="4116356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81068" y="3462055"/>
            <a:ext cx="3905732" cy="25306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3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8100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34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736600" y="2427981"/>
            <a:ext cx="76708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4000" dirty="0" err="1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Infosessie</a:t>
            </a:r>
            <a:r>
              <a:rPr lang="en-US" altLang="fr-FR" sz="40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en-US" altLang="fr-FR" sz="40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AMIF 43</a:t>
            </a:r>
            <a:r>
              <a:rPr lang="en-US" altLang="fr-FR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/>
            </a:r>
            <a:br>
              <a:rPr lang="en-US" altLang="fr-FR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en-US" altLang="fr-FR" sz="40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Séance </a:t>
            </a:r>
            <a:r>
              <a:rPr lang="en-US" altLang="fr-FR" sz="4000" dirty="0" err="1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d’information</a:t>
            </a:r>
            <a:r>
              <a:rPr lang="en-US" altLang="fr-FR" sz="40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en-US" altLang="fr-FR" sz="40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FAMI</a:t>
            </a:r>
            <a:r>
              <a:rPr lang="en-US" altLang="fr-FR" sz="40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43</a:t>
            </a:r>
            <a:endParaRPr lang="en-US" altLang="fr-FR" sz="40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xfrm>
            <a:off x="736600" y="3822700"/>
            <a:ext cx="7670800" cy="149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  <a:t>4 </a:t>
            </a:r>
            <a:r>
              <a:rPr lang="en-US" altLang="fr-FR" dirty="0" err="1" smtClean="0">
                <a:latin typeface="Gill Sans Std" charset="0"/>
                <a:ea typeface="ＭＳ Ｐゴシック" panose="020B0600070205080204" pitchFamily="34" charset="-128"/>
              </a:rPr>
              <a:t>juli</a:t>
            </a:r>
            <a: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  <a:t> 2019</a:t>
            </a:r>
            <a:b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</a:br>
            <a:r>
              <a:rPr lang="en-US" altLang="fr-FR" dirty="0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4 </a:t>
            </a:r>
            <a:r>
              <a:rPr lang="en-US" altLang="fr-FR" dirty="0" err="1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juillet</a:t>
            </a:r>
            <a:r>
              <a:rPr lang="en-US" altLang="fr-FR" dirty="0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2019</a:t>
            </a:r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503025" y="6204151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kstvak 1"/>
          <p:cNvSpPr txBox="1"/>
          <p:nvPr/>
        </p:nvSpPr>
        <p:spPr>
          <a:xfrm>
            <a:off x="1219557" y="6204151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2.2 </a:t>
            </a:r>
            <a:r>
              <a:rPr lang="nl-BE" sz="2400" b="1" dirty="0" err="1" smtClean="0"/>
              <a:t>Intervision</a:t>
            </a:r>
            <a:r>
              <a:rPr lang="nl-BE" sz="2400" b="1" dirty="0" smtClean="0"/>
              <a:t> - Intervisie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390159"/>
            <a:ext cx="4038600" cy="4590257"/>
          </a:xfrm>
        </p:spPr>
        <p:txBody>
          <a:bodyPr/>
          <a:lstStyle/>
          <a:p>
            <a:r>
              <a:rPr lang="nl-BE" b="1" dirty="0"/>
              <a:t>Praktijkanalyse, 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« </a:t>
            </a:r>
            <a:r>
              <a:rPr lang="nl-BE" b="1" dirty="0"/>
              <a:t>intervisie » </a:t>
            </a:r>
            <a:r>
              <a:rPr lang="nl-BE" b="1" dirty="0" smtClean="0"/>
              <a:t>:</a:t>
            </a:r>
            <a:br>
              <a:rPr lang="nl-BE" b="1" dirty="0" smtClean="0"/>
            </a:br>
            <a:endParaRPr lang="nl-BE" b="1" dirty="0"/>
          </a:p>
          <a:p>
            <a:pPr marL="457200" indent="-457200">
              <a:buFont typeface="+mj-lt"/>
              <a:buAutoNum type="arabicParenR"/>
            </a:pPr>
            <a:r>
              <a:rPr lang="nl-BE" sz="2000" dirty="0" smtClean="0"/>
              <a:t>een </a:t>
            </a:r>
            <a:r>
              <a:rPr lang="nl-BE" sz="2000" dirty="0"/>
              <a:t>e</a:t>
            </a:r>
            <a:r>
              <a:rPr lang="nl-BE" sz="2000" dirty="0" smtClean="0"/>
              <a:t>xpert begeleidt de intervisies</a:t>
            </a:r>
          </a:p>
          <a:p>
            <a:pPr marL="457200" indent="-457200">
              <a:buFont typeface="+mj-lt"/>
              <a:buAutoNum type="arabicParenR"/>
            </a:pPr>
            <a:r>
              <a:rPr lang="nl-BE" sz="2000" dirty="0" smtClean="0"/>
              <a:t>de </a:t>
            </a:r>
            <a:r>
              <a:rPr lang="nl-BE" sz="2000" dirty="0"/>
              <a:t>theorie </a:t>
            </a:r>
            <a:r>
              <a:rPr lang="nl-BE" sz="2000" dirty="0" smtClean="0"/>
              <a:t>wordt toegepast </a:t>
            </a:r>
            <a:r>
              <a:rPr lang="nl-BE" sz="2000" dirty="0"/>
              <a:t>op </a:t>
            </a:r>
            <a:r>
              <a:rPr lang="nl-BE" sz="2000" dirty="0" smtClean="0"/>
              <a:t>voorbeelden uit </a:t>
            </a:r>
            <a:r>
              <a:rPr lang="nl-BE" sz="2000" dirty="0"/>
              <a:t>de </a:t>
            </a:r>
            <a:r>
              <a:rPr lang="nl-BE" sz="2000" dirty="0" smtClean="0"/>
              <a:t>praktijk</a:t>
            </a:r>
          </a:p>
          <a:p>
            <a:pPr marL="457200" indent="-457200">
              <a:buFont typeface="+mj-lt"/>
              <a:buAutoNum type="arabicParenR"/>
            </a:pPr>
            <a:r>
              <a:rPr lang="nl-BE" sz="2000" dirty="0" smtClean="0"/>
              <a:t>advies op casusniveau</a:t>
            </a:r>
          </a:p>
          <a:p>
            <a:pPr marL="457200" indent="-457200">
              <a:buFont typeface="+mj-lt"/>
              <a:buAutoNum type="arabicParenR"/>
            </a:pPr>
            <a:endParaRPr lang="nl-BE" sz="2000" dirty="0"/>
          </a:p>
          <a:p>
            <a:endParaRPr lang="nl-BE" sz="20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02673" y="1457397"/>
            <a:ext cx="3855028" cy="4593172"/>
          </a:xfrm>
        </p:spPr>
        <p:txBody>
          <a:bodyPr/>
          <a:lstStyle/>
          <a:p>
            <a:r>
              <a:rPr lang="nl-BE" b="1" dirty="0"/>
              <a:t>Analyse de </a:t>
            </a:r>
            <a:r>
              <a:rPr lang="nl-BE" b="1" dirty="0" err="1"/>
              <a:t>pratiques</a:t>
            </a:r>
            <a:r>
              <a:rPr lang="nl-BE" b="1" dirty="0"/>
              <a:t>, 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« </a:t>
            </a:r>
            <a:r>
              <a:rPr lang="nl-BE" b="1" dirty="0"/>
              <a:t>intervision » </a:t>
            </a:r>
            <a:r>
              <a:rPr lang="nl-BE" b="1" dirty="0" smtClean="0"/>
              <a:t>:</a:t>
            </a:r>
          </a:p>
          <a:p>
            <a:endParaRPr lang="nl-BE" b="1" dirty="0"/>
          </a:p>
          <a:p>
            <a:pPr marL="457200" indent="-457200">
              <a:buAutoNum type="arabicParenR"/>
            </a:pPr>
            <a:r>
              <a:rPr lang="fr-FR" sz="2000" dirty="0" smtClean="0"/>
              <a:t>encadrée </a:t>
            </a:r>
            <a:r>
              <a:rPr lang="fr-FR" sz="2000" dirty="0"/>
              <a:t>par un </a:t>
            </a:r>
            <a:r>
              <a:rPr lang="fr-FR" sz="2000" dirty="0" smtClean="0"/>
              <a:t>expert</a:t>
            </a:r>
          </a:p>
          <a:p>
            <a:pPr marL="457200" indent="-457200">
              <a:buAutoNum type="arabicParenR"/>
            </a:pPr>
            <a:r>
              <a:rPr lang="fr-FR" sz="2000" dirty="0"/>
              <a:t>m</a:t>
            </a:r>
            <a:r>
              <a:rPr lang="fr-FR" sz="2000" dirty="0" smtClean="0"/>
              <a:t>ise en pratique de l’approche théorique</a:t>
            </a:r>
          </a:p>
          <a:p>
            <a:pPr marL="457200" indent="-457200">
              <a:buAutoNum type="arabicParenR"/>
            </a:pPr>
            <a:r>
              <a:rPr lang="fr-FR" sz="2000" dirty="0"/>
              <a:t>c</a:t>
            </a:r>
            <a:r>
              <a:rPr lang="fr-FR" sz="2000" dirty="0" smtClean="0"/>
              <a:t>onseils cas par cas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036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2.3 Opleidingsparcours – Parcours de </a:t>
            </a:r>
            <a:r>
              <a:rPr lang="nl-BE" sz="2400" b="1" dirty="0" err="1" smtClean="0"/>
              <a:t>formation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2024" y="1443705"/>
            <a:ext cx="4143375" cy="5088324"/>
          </a:xfrm>
        </p:spPr>
        <p:txBody>
          <a:bodyPr/>
          <a:lstStyle/>
          <a:p>
            <a:r>
              <a:rPr lang="nl-BE" sz="1800" b="1" dirty="0" smtClean="0"/>
              <a:t>Opleidingsparcours</a:t>
            </a:r>
            <a:r>
              <a:rPr lang="nl-BE" sz="1800" dirty="0" smtClean="0"/>
              <a:t>:</a:t>
            </a:r>
          </a:p>
          <a:p>
            <a:endParaRPr lang="nl-BE" sz="1800" dirty="0"/>
          </a:p>
          <a:p>
            <a:r>
              <a:rPr lang="nl-BE" sz="1800" dirty="0" smtClean="0"/>
              <a:t>Eerst theorie dan intervisie </a:t>
            </a:r>
          </a:p>
          <a:p>
            <a:endParaRPr lang="nl-BE" sz="3200" dirty="0" smtClean="0"/>
          </a:p>
          <a:p>
            <a:r>
              <a:rPr lang="nl-BE" sz="1800" b="1" dirty="0" smtClean="0"/>
              <a:t>Al een opleiding gevolgd? </a:t>
            </a:r>
            <a:br>
              <a:rPr lang="nl-BE" sz="1800" b="1" dirty="0" smtClean="0"/>
            </a:br>
            <a:endParaRPr lang="nl-BE" sz="1800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Dan krijg je </a:t>
            </a:r>
            <a:r>
              <a:rPr lang="nl-BE" sz="1800" dirty="0" smtClean="0"/>
              <a:t>een</a:t>
            </a:r>
            <a:r>
              <a:rPr lang="nl-BE" sz="1800" dirty="0"/>
              <a:t> </a:t>
            </a:r>
            <a:r>
              <a:rPr lang="nl-BE" sz="1800" b="1" dirty="0" smtClean="0"/>
              <a:t>vrijstelling</a:t>
            </a:r>
            <a:r>
              <a:rPr lang="nl-BE" sz="1800" dirty="0" smtClean="0"/>
              <a:t> en kan je je inschrijven voor de volgende module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800" dirty="0" smtClean="0"/>
              <a:t>In inschrijvingsformulier: promotor voorziet nodige ruimte om eerder </a:t>
            </a:r>
            <a:r>
              <a:rPr lang="nl-BE" sz="1800" dirty="0"/>
              <a:t>verworven competenties te </a:t>
            </a:r>
            <a:r>
              <a:rPr lang="nl-BE" sz="1800" dirty="0" smtClean="0"/>
              <a:t>vermelden</a:t>
            </a:r>
            <a:endParaRPr lang="nl-BE" sz="18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16961" y="1369626"/>
            <a:ext cx="3855028" cy="4593172"/>
          </a:xfrm>
        </p:spPr>
        <p:txBody>
          <a:bodyPr/>
          <a:lstStyle/>
          <a:p>
            <a:r>
              <a:rPr lang="nl-BE" sz="1800" b="1" dirty="0"/>
              <a:t>Parcours de </a:t>
            </a:r>
            <a:r>
              <a:rPr lang="nl-BE" sz="1800" b="1" dirty="0" err="1"/>
              <a:t>formation</a:t>
            </a:r>
            <a:r>
              <a:rPr lang="nl-BE" dirty="0" smtClean="0"/>
              <a:t>:</a:t>
            </a:r>
          </a:p>
          <a:p>
            <a:endParaRPr lang="nl-BE" sz="1800" dirty="0"/>
          </a:p>
          <a:p>
            <a:r>
              <a:rPr lang="nl-BE" sz="1800" dirty="0" err="1"/>
              <a:t>Suivre</a:t>
            </a:r>
            <a:r>
              <a:rPr lang="nl-BE" sz="1800" dirty="0"/>
              <a:t> </a:t>
            </a:r>
            <a:r>
              <a:rPr lang="nl-BE" sz="1800" dirty="0" err="1" smtClean="0"/>
              <a:t>d’abord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volet</a:t>
            </a:r>
            <a:r>
              <a:rPr lang="nl-BE" sz="1800" dirty="0" smtClean="0"/>
              <a:t> </a:t>
            </a:r>
            <a:r>
              <a:rPr lang="nl-BE" sz="1800" dirty="0" err="1" smtClean="0"/>
              <a:t>théorique</a:t>
            </a:r>
            <a:r>
              <a:rPr lang="nl-BE" sz="1800" dirty="0" smtClean="0"/>
              <a:t> </a:t>
            </a:r>
            <a:r>
              <a:rPr lang="nl-BE" sz="1800" dirty="0" err="1" smtClean="0"/>
              <a:t>ensuite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volet</a:t>
            </a:r>
            <a:r>
              <a:rPr lang="nl-BE" sz="1800" dirty="0" smtClean="0"/>
              <a:t> </a:t>
            </a:r>
            <a:r>
              <a:rPr lang="nl-BE" sz="1800" dirty="0" err="1" smtClean="0"/>
              <a:t>intervision</a:t>
            </a:r>
            <a:endParaRPr lang="nl-BE" sz="1800" dirty="0" smtClean="0"/>
          </a:p>
          <a:p>
            <a:endParaRPr lang="nl-BE" sz="1800" dirty="0"/>
          </a:p>
          <a:p>
            <a:r>
              <a:rPr lang="fr-FR" sz="1800" b="1" dirty="0"/>
              <a:t>D</a:t>
            </a:r>
            <a:r>
              <a:rPr lang="fr-FR" sz="1800" b="1" dirty="0" smtClean="0"/>
              <a:t>éjà </a:t>
            </a:r>
            <a:r>
              <a:rPr lang="fr-FR" sz="1800" b="1" dirty="0"/>
              <a:t>suivi une </a:t>
            </a:r>
            <a:r>
              <a:rPr lang="fr-FR" sz="1800" b="1" dirty="0" smtClean="0"/>
              <a:t>formation?</a:t>
            </a:r>
          </a:p>
          <a:p>
            <a:endParaRPr lang="fr-FR" sz="18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 smtClean="0"/>
              <a:t>Alors vous avez d</a:t>
            </a:r>
            <a:r>
              <a:rPr lang="nl-BE" sz="1800" dirty="0" err="1"/>
              <a:t>roit</a:t>
            </a:r>
            <a:r>
              <a:rPr lang="nl-BE" sz="1800" dirty="0"/>
              <a:t> à </a:t>
            </a:r>
            <a:r>
              <a:rPr lang="nl-BE" sz="1800" dirty="0" err="1"/>
              <a:t>une</a:t>
            </a:r>
            <a:r>
              <a:rPr lang="nl-BE" sz="1800" dirty="0"/>
              <a:t> </a:t>
            </a:r>
            <a:r>
              <a:rPr lang="nl-BE" sz="1800" b="1" dirty="0" err="1" smtClean="0"/>
              <a:t>dispense</a:t>
            </a:r>
            <a:r>
              <a:rPr lang="nl-BE" sz="1800" dirty="0"/>
              <a:t> </a:t>
            </a:r>
            <a:r>
              <a:rPr lang="fr-FR" sz="1800" dirty="0" smtClean="0"/>
              <a:t>+ possibilité de s’inscrire </a:t>
            </a:r>
            <a:r>
              <a:rPr lang="fr-FR" sz="1800" dirty="0"/>
              <a:t>au module </a:t>
            </a:r>
            <a:r>
              <a:rPr lang="fr-FR" sz="1800" dirty="0" smtClean="0"/>
              <a:t>suivant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 smtClean="0"/>
              <a:t>Dans le formulaire d’inscription: le promoteur prévoit un espace permettant de </a:t>
            </a:r>
            <a:r>
              <a:rPr lang="fr-BE" sz="1800" dirty="0" smtClean="0"/>
              <a:t>mentionner les compétences acquises</a:t>
            </a:r>
          </a:p>
          <a:p>
            <a:endParaRPr lang="nl-BE" sz="1800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87178" y="6180304"/>
            <a:ext cx="693477" cy="51705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8065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6968"/>
            <a:ext cx="8229600" cy="648656"/>
          </a:xfrm>
        </p:spPr>
        <p:txBody>
          <a:bodyPr/>
          <a:lstStyle/>
          <a:p>
            <a:r>
              <a:rPr lang="nl-BE" sz="2400" b="1" dirty="0" smtClean="0"/>
              <a:t>2.4 E-</a:t>
            </a:r>
            <a:r>
              <a:rPr lang="nl-BE" sz="2400" b="1" dirty="0" err="1" smtClean="0"/>
              <a:t>learning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2024" y="1373052"/>
            <a:ext cx="4143375" cy="5088324"/>
          </a:xfrm>
        </p:spPr>
        <p:txBody>
          <a:bodyPr/>
          <a:lstStyle/>
          <a:p>
            <a:r>
              <a:rPr lang="nl-BE" sz="1800" b="1" dirty="0" smtClean="0"/>
              <a:t>E-</a:t>
            </a:r>
            <a:r>
              <a:rPr lang="nl-BE" sz="1800" b="1" dirty="0" err="1" smtClean="0"/>
              <a:t>learning</a:t>
            </a:r>
            <a:r>
              <a:rPr lang="nl-BE" sz="1800" b="1" dirty="0" smtClean="0"/>
              <a:t>: </a:t>
            </a:r>
          </a:p>
          <a:p>
            <a:endParaRPr lang="nl-BE" sz="1800" dirty="0"/>
          </a:p>
          <a:p>
            <a:pPr marL="342900" indent="-342900">
              <a:buFont typeface="Arial"/>
              <a:buAutoNum type="arabicParenR"/>
            </a:pPr>
            <a:r>
              <a:rPr lang="nl-BE" sz="1800" dirty="0"/>
              <a:t>Online tool</a:t>
            </a:r>
          </a:p>
          <a:p>
            <a:pPr marL="342900" indent="-342900">
              <a:buAutoNum type="arabicParenR"/>
            </a:pPr>
            <a:endParaRPr lang="nl-BE" sz="1800" dirty="0"/>
          </a:p>
          <a:p>
            <a:pPr marL="342900" indent="-342900">
              <a:buAutoNum type="arabicParenR"/>
            </a:pPr>
            <a:r>
              <a:rPr lang="nl-BE" sz="1800" dirty="0"/>
              <a:t>G</a:t>
            </a:r>
            <a:r>
              <a:rPr lang="nl-BE" sz="1800" dirty="0" smtClean="0"/>
              <a:t>ratis ter beschikking voor OCMW’s na het project</a:t>
            </a:r>
          </a:p>
          <a:p>
            <a:endParaRPr lang="nl-BE" sz="1800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nl-BE" sz="1800" dirty="0" smtClean="0"/>
              <a:t>Toegankelijk via afgesloten deel website </a:t>
            </a:r>
            <a:r>
              <a:rPr lang="nl-BE" sz="1800" dirty="0" err="1" smtClean="0"/>
              <a:t>POD</a:t>
            </a:r>
            <a:r>
              <a:rPr lang="nl-BE" sz="1800" dirty="0" smtClean="0"/>
              <a:t> MI (enkel toegankelijk voor OCMW’s) </a:t>
            </a:r>
          </a:p>
          <a:p>
            <a:pPr marL="342900" indent="-342900">
              <a:buFont typeface="+mj-lt"/>
              <a:buAutoNum type="arabicParenR" startAt="3"/>
            </a:pPr>
            <a:endParaRPr lang="nl-BE" sz="1800" dirty="0"/>
          </a:p>
          <a:p>
            <a:r>
              <a:rPr lang="nl-BE" sz="1600" b="1" dirty="0" smtClean="0">
                <a:solidFill>
                  <a:srgbClr val="FF0000"/>
                </a:solidFill>
              </a:rPr>
              <a:t>!!</a:t>
            </a:r>
            <a:r>
              <a:rPr lang="nl-BE" sz="1600" dirty="0" smtClean="0"/>
              <a:t> </a:t>
            </a:r>
            <a:r>
              <a:rPr lang="nl-BE" sz="1600" dirty="0" err="1" smtClean="0"/>
              <a:t>POD</a:t>
            </a:r>
            <a:r>
              <a:rPr lang="nl-BE" sz="1600" dirty="0" smtClean="0"/>
              <a:t> MI organiseert </a:t>
            </a:r>
            <a:r>
              <a:rPr lang="nl-BE" sz="1600" dirty="0" err="1" smtClean="0"/>
              <a:t>begeleidings-commissie</a:t>
            </a:r>
            <a:r>
              <a:rPr lang="nl-BE" sz="1600" dirty="0" smtClean="0"/>
              <a:t> (afstemming e-</a:t>
            </a:r>
            <a:r>
              <a:rPr lang="nl-BE" sz="1600" dirty="0" err="1" smtClean="0"/>
              <a:t>learnings</a:t>
            </a:r>
            <a:r>
              <a:rPr lang="nl-BE" sz="1600" dirty="0" smtClean="0"/>
              <a:t>)</a:t>
            </a:r>
            <a:endParaRPr lang="nl-BE" sz="16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16961" y="1370969"/>
            <a:ext cx="3855028" cy="4593172"/>
          </a:xfrm>
        </p:spPr>
        <p:txBody>
          <a:bodyPr/>
          <a:lstStyle/>
          <a:p>
            <a:r>
              <a:rPr lang="fr-BE" sz="1800" b="1" dirty="0" smtClean="0"/>
              <a:t>E-learning: </a:t>
            </a:r>
          </a:p>
          <a:p>
            <a:endParaRPr lang="fr-BE" sz="1800" dirty="0" smtClean="0"/>
          </a:p>
          <a:p>
            <a:pPr marL="342900" indent="-342900">
              <a:buAutoNum type="arabicParenR"/>
            </a:pPr>
            <a:r>
              <a:rPr lang="fr-BE" sz="1800" dirty="0" smtClean="0"/>
              <a:t>Outil en ligne</a:t>
            </a:r>
          </a:p>
          <a:p>
            <a:pPr marL="342900" indent="-342900">
              <a:buAutoNum type="arabicParenR"/>
            </a:pPr>
            <a:endParaRPr lang="fr-BE" sz="1800" dirty="0" smtClean="0"/>
          </a:p>
          <a:p>
            <a:pPr marL="342900" indent="-342900">
              <a:buAutoNum type="arabicParenR"/>
            </a:pPr>
            <a:r>
              <a:rPr lang="fr-BE" sz="1800" dirty="0" smtClean="0"/>
              <a:t>Mise à disposition des CPAS gratuitement après le projet</a:t>
            </a:r>
          </a:p>
          <a:p>
            <a:pPr marL="342900" indent="-342900">
              <a:buAutoNum type="arabicParenR"/>
            </a:pPr>
            <a:endParaRPr lang="fr-BE" sz="1800" dirty="0" smtClean="0"/>
          </a:p>
          <a:p>
            <a:pPr marL="342900" indent="-342900">
              <a:buAutoNum type="arabicParenR"/>
            </a:pPr>
            <a:r>
              <a:rPr lang="fr-BE" sz="1800" dirty="0" smtClean="0"/>
              <a:t>Accessible pour les CPAS par le site web du </a:t>
            </a:r>
            <a:r>
              <a:rPr lang="fr-BE" sz="1800" dirty="0" err="1" smtClean="0"/>
              <a:t>SPP</a:t>
            </a:r>
            <a:r>
              <a:rPr lang="fr-BE" sz="1800" dirty="0" smtClean="0"/>
              <a:t> IS (partie uniquement accessible pour les CPAS)</a:t>
            </a:r>
          </a:p>
          <a:p>
            <a:endParaRPr lang="fr-BE" sz="500" dirty="0" smtClean="0"/>
          </a:p>
          <a:p>
            <a:r>
              <a:rPr lang="fr-BE" sz="1600" b="1" dirty="0" smtClean="0">
                <a:solidFill>
                  <a:srgbClr val="FF0000"/>
                </a:solidFill>
              </a:rPr>
              <a:t>!! </a:t>
            </a:r>
            <a:r>
              <a:rPr lang="fr-BE" sz="1600" dirty="0" smtClean="0"/>
              <a:t>Comité d’accompagnement organisé par le </a:t>
            </a:r>
            <a:r>
              <a:rPr lang="fr-BE" sz="1600" dirty="0" err="1" smtClean="0"/>
              <a:t>SPP</a:t>
            </a:r>
            <a:r>
              <a:rPr lang="fr-BE" sz="1600" dirty="0" smtClean="0"/>
              <a:t> IS (synergie </a:t>
            </a:r>
            <a:r>
              <a:rPr lang="fr-BE" sz="1600" dirty="0" err="1" smtClean="0"/>
              <a:t>e-learnings</a:t>
            </a:r>
            <a:r>
              <a:rPr lang="fr-BE" sz="1600" dirty="0" smtClean="0"/>
              <a:t>)</a:t>
            </a:r>
          </a:p>
          <a:p>
            <a:pPr marL="342900" indent="-342900">
              <a:buAutoNum type="arabicParenR"/>
            </a:pPr>
            <a:endParaRPr lang="nl-BE" sz="18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87178" y="6180304"/>
            <a:ext cx="693477" cy="51705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8065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3. Praktische aspecten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3.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Conditions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d’ordre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pratique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8" y="6112559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1.1 Geografische zones – </a:t>
            </a:r>
            <a:r>
              <a:rPr lang="nl-BE" sz="2400" b="1" i="1" dirty="0" smtClean="0"/>
              <a:t>Zones </a:t>
            </a:r>
            <a:r>
              <a:rPr lang="nl-BE" sz="2400" b="1" i="1" dirty="0" err="1" smtClean="0"/>
              <a:t>géopgraphiques</a:t>
            </a:r>
            <a:endParaRPr lang="nl-BE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370968"/>
            <a:ext cx="4114799" cy="4916707"/>
          </a:xfrm>
        </p:spPr>
        <p:txBody>
          <a:bodyPr/>
          <a:lstStyle/>
          <a:p>
            <a:r>
              <a:rPr lang="nl-BE" sz="2000" b="1" dirty="0" smtClean="0"/>
              <a:t>Opdeling:</a:t>
            </a:r>
          </a:p>
          <a:p>
            <a:pPr marL="342900" indent="-342900">
              <a:buFontTx/>
              <a:buChar char="-"/>
            </a:pPr>
            <a:r>
              <a:rPr lang="nl-BE" sz="2000" dirty="0" smtClean="0"/>
              <a:t>11 geografische zones</a:t>
            </a:r>
          </a:p>
          <a:p>
            <a:pPr marL="342900" indent="-342900">
              <a:buFontTx/>
              <a:buChar char="-"/>
            </a:pPr>
            <a:r>
              <a:rPr lang="nl-BE" sz="2000" dirty="0" smtClean="0"/>
              <a:t>10 provincies + </a:t>
            </a:r>
            <a:br>
              <a:rPr lang="nl-BE" sz="2000" dirty="0" smtClean="0"/>
            </a:br>
            <a:r>
              <a:rPr lang="nl-BE" sz="2000" dirty="0" smtClean="0"/>
              <a:t>Brussels Hoofdstedelijk Gewest</a:t>
            </a:r>
            <a:r>
              <a:rPr lang="nl-BE" sz="2000" dirty="0"/>
              <a:t/>
            </a:r>
            <a:br>
              <a:rPr lang="nl-BE" sz="2000" dirty="0"/>
            </a:br>
            <a:endParaRPr lang="nl-BE" sz="2000" dirty="0"/>
          </a:p>
          <a:p>
            <a:r>
              <a:rPr lang="nl-BE" sz="2000" b="1" dirty="0"/>
              <a:t>Voorkeur</a:t>
            </a:r>
            <a:r>
              <a:rPr lang="nl-BE" sz="2000" dirty="0"/>
              <a:t> voor promotoren die </a:t>
            </a:r>
            <a:r>
              <a:rPr lang="nl-BE" sz="2000" dirty="0" smtClean="0"/>
              <a:t>een project </a:t>
            </a:r>
            <a:r>
              <a:rPr lang="nl-BE" sz="2000" dirty="0"/>
              <a:t>indienen voor</a:t>
            </a:r>
            <a:r>
              <a:rPr lang="nl-BE" sz="2000" dirty="0" smtClean="0"/>
              <a:t>:</a:t>
            </a:r>
            <a:endParaRPr lang="nl-BE" sz="2000" dirty="0"/>
          </a:p>
          <a:p>
            <a:pPr marL="457200" indent="-457200">
              <a:buAutoNum type="arabicParenR"/>
            </a:pPr>
            <a:r>
              <a:rPr lang="nl-BE" sz="2000" dirty="0"/>
              <a:t>é</a:t>
            </a:r>
            <a:r>
              <a:rPr lang="nl-BE" sz="2000" dirty="0" smtClean="0"/>
              <a:t>én gewest</a:t>
            </a:r>
            <a:endParaRPr lang="nl-BE" sz="2000" dirty="0"/>
          </a:p>
          <a:p>
            <a:pPr marL="457200" indent="-457200">
              <a:buAutoNum type="arabicParenR"/>
            </a:pPr>
            <a:r>
              <a:rPr lang="nl-BE" sz="2000" dirty="0" smtClean="0"/>
              <a:t>volgens aantal </a:t>
            </a:r>
            <a:r>
              <a:rPr lang="nl-BE" sz="2000" dirty="0"/>
              <a:t>geografische zones</a:t>
            </a:r>
          </a:p>
          <a:p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370969"/>
            <a:ext cx="3855028" cy="4916707"/>
          </a:xfrm>
        </p:spPr>
        <p:txBody>
          <a:bodyPr/>
          <a:lstStyle/>
          <a:p>
            <a:r>
              <a:rPr lang="nl-BE" sz="2000" b="1" dirty="0" err="1" smtClean="0"/>
              <a:t>Division</a:t>
            </a:r>
            <a:r>
              <a:rPr lang="nl-BE" sz="20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nl-BE" sz="2000" dirty="0" smtClean="0"/>
              <a:t>11 zones </a:t>
            </a:r>
            <a:r>
              <a:rPr lang="nl-BE" sz="2000" dirty="0" err="1" smtClean="0"/>
              <a:t>géographiques</a:t>
            </a:r>
            <a:endParaRPr lang="nl-BE" sz="2000" dirty="0" smtClean="0"/>
          </a:p>
          <a:p>
            <a:pPr marL="342900" indent="-342900">
              <a:buFontTx/>
              <a:buChar char="-"/>
            </a:pPr>
            <a:r>
              <a:rPr lang="nl-BE" sz="2000" dirty="0" smtClean="0"/>
              <a:t>10 </a:t>
            </a:r>
            <a:r>
              <a:rPr lang="nl-BE" sz="2000" dirty="0" err="1" smtClean="0"/>
              <a:t>provinces</a:t>
            </a:r>
            <a:r>
              <a:rPr lang="nl-BE" sz="2000" dirty="0" smtClean="0"/>
              <a:t> + </a:t>
            </a:r>
            <a:br>
              <a:rPr lang="nl-BE" sz="2000" dirty="0" smtClean="0"/>
            </a:br>
            <a:r>
              <a:rPr lang="nl-BE" sz="2000" dirty="0" err="1" smtClean="0"/>
              <a:t>Région</a:t>
            </a:r>
            <a:r>
              <a:rPr lang="nl-BE" sz="2000" dirty="0" smtClean="0"/>
              <a:t> Bruxelles </a:t>
            </a:r>
            <a:r>
              <a:rPr lang="nl-BE" sz="2000" dirty="0" err="1" smtClean="0"/>
              <a:t>Capitale</a:t>
            </a:r>
            <a:r>
              <a:rPr lang="nl-BE" sz="2000" dirty="0" smtClean="0"/>
              <a:t/>
            </a:r>
            <a:br>
              <a:rPr lang="nl-BE" sz="2000" dirty="0" smtClean="0"/>
            </a:br>
            <a:endParaRPr lang="nl-BE" sz="2000" dirty="0" smtClean="0"/>
          </a:p>
          <a:p>
            <a:r>
              <a:rPr lang="fr-FR" sz="2000" b="1" dirty="0" smtClean="0"/>
              <a:t>Une priorité</a:t>
            </a:r>
            <a:r>
              <a:rPr lang="fr-FR" sz="2000" dirty="0" smtClean="0"/>
              <a:t> est donnée aux promoteurs: </a:t>
            </a:r>
            <a:endParaRPr lang="fr-FR" sz="2000" dirty="0"/>
          </a:p>
          <a:p>
            <a:pPr marL="457200" indent="-457200">
              <a:buFont typeface="+mj-lt"/>
              <a:buAutoNum type="arabicParenR"/>
            </a:pPr>
            <a:r>
              <a:rPr lang="fr-FR" sz="2000" dirty="0"/>
              <a:t>c</a:t>
            </a:r>
            <a:r>
              <a:rPr lang="fr-FR" sz="2000" dirty="0" smtClean="0"/>
              <a:t>ouvrant une </a:t>
            </a:r>
            <a:r>
              <a:rPr lang="fr-FR" sz="2000" dirty="0"/>
              <a:t>région entière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/>
              <a:t>selon nombre </a:t>
            </a:r>
            <a:r>
              <a:rPr lang="fr-FR" sz="2000" dirty="0"/>
              <a:t>de zones géographiques </a:t>
            </a:r>
            <a:endParaRPr lang="nl-BE" sz="2000" dirty="0"/>
          </a:p>
          <a:p>
            <a:endParaRPr lang="nl-BE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42461" y="6213454"/>
            <a:ext cx="627714" cy="51847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97017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/>
              <a:t>1.1 Geografische zones – </a:t>
            </a:r>
            <a:r>
              <a:rPr lang="nl-BE" sz="2400" b="1" i="1" dirty="0"/>
              <a:t>Zones </a:t>
            </a:r>
            <a:r>
              <a:rPr lang="nl-BE" sz="2400" b="1" i="1" dirty="0" err="1"/>
              <a:t>géopgraphiques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444336"/>
            <a:ext cx="4171950" cy="4593171"/>
          </a:xfrm>
        </p:spPr>
        <p:txBody>
          <a:bodyPr/>
          <a:lstStyle/>
          <a:p>
            <a:pPr fontAlgn="ctr"/>
            <a:r>
              <a:rPr lang="nl-BE" sz="1800" b="1" dirty="0" smtClean="0"/>
              <a:t>Per zone:</a:t>
            </a:r>
          </a:p>
          <a:p>
            <a:pPr fontAlgn="ctr"/>
            <a:endParaRPr lang="nl-BE" sz="1800" b="1" dirty="0"/>
          </a:p>
          <a:p>
            <a:pPr marL="342900" indent="-342900" fontAlgn="ctr">
              <a:buFont typeface="+mj-lt"/>
              <a:buAutoNum type="arabicParenR"/>
            </a:pPr>
            <a:r>
              <a:rPr lang="nl-BE" sz="1800" b="1" dirty="0" smtClean="0"/>
              <a:t>Theorie: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Min. 40 uur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Max. 15 deelnemers per opleidingsmoment</a:t>
            </a:r>
            <a:br>
              <a:rPr lang="nl-BE" sz="1800" dirty="0" smtClean="0"/>
            </a:br>
            <a:endParaRPr lang="nl-BE" sz="1800" b="1" dirty="0"/>
          </a:p>
          <a:p>
            <a:pPr marL="342900" indent="-342900" fontAlgn="ctr">
              <a:buFont typeface="+mj-lt"/>
              <a:buAutoNum type="arabicParenR" startAt="2"/>
            </a:pPr>
            <a:r>
              <a:rPr lang="nl-BE" sz="1800" b="1" dirty="0" smtClean="0"/>
              <a:t>Intervisie: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min. 30 uren </a:t>
            </a:r>
            <a:endParaRPr lang="nl-BE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max</a:t>
            </a:r>
            <a:r>
              <a:rPr lang="nl-BE" sz="1800" dirty="0"/>
              <a:t>. </a:t>
            </a:r>
            <a:r>
              <a:rPr lang="nl-BE" sz="1800" dirty="0" smtClean="0"/>
              <a:t>10 deelnemers per groep</a:t>
            </a:r>
            <a:endParaRPr lang="nl-BE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pPr fontAlgn="ctr"/>
            <a:r>
              <a:rPr lang="nl-BE" sz="1800" b="1" dirty="0" smtClean="0"/>
              <a:t>3) E-</a:t>
            </a:r>
            <a:r>
              <a:rPr lang="nl-BE" sz="1800" b="1" dirty="0" err="1" smtClean="0"/>
              <a:t>learning</a:t>
            </a:r>
            <a:endParaRPr lang="nl-BE" sz="1800" b="1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nl-BE" sz="600" dirty="0" smtClean="0"/>
          </a:p>
          <a:p>
            <a:pPr fontAlgn="ctr"/>
            <a:endParaRPr lang="nl-BE" sz="1800" b="1" dirty="0" smtClean="0"/>
          </a:p>
          <a:p>
            <a:pPr fontAlgn="ctr"/>
            <a:endParaRPr lang="nl-BE" sz="2000" b="1" dirty="0"/>
          </a:p>
          <a:p>
            <a:pPr fontAlgn="ctr"/>
            <a:r>
              <a:rPr lang="nl-BE" sz="2000" dirty="0" smtClean="0"/>
              <a:t/>
            </a:r>
            <a:br>
              <a:rPr lang="nl-BE" sz="2000" dirty="0" smtClean="0"/>
            </a:br>
            <a:endParaRPr lang="nl-BE" sz="2000" dirty="0" smtClean="0"/>
          </a:p>
          <a:p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35998" y="1453934"/>
            <a:ext cx="4036002" cy="4593171"/>
          </a:xfrm>
        </p:spPr>
        <p:txBody>
          <a:bodyPr/>
          <a:lstStyle/>
          <a:p>
            <a:pPr fontAlgn="ctr"/>
            <a:r>
              <a:rPr lang="fr-FR" sz="1800" b="1" dirty="0" smtClean="0"/>
              <a:t>Par zone: </a:t>
            </a:r>
          </a:p>
          <a:p>
            <a:pPr fontAlgn="ctr"/>
            <a:endParaRPr lang="fr-FR" sz="2000" dirty="0" smtClean="0"/>
          </a:p>
          <a:p>
            <a:pPr marL="457200" indent="-457200" fontAlgn="ctr">
              <a:buAutoNum type="arabicParenR"/>
            </a:pPr>
            <a:r>
              <a:rPr lang="nl-BE" sz="1800" b="1" dirty="0" smtClean="0"/>
              <a:t>Théorie: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Min. 40 </a:t>
            </a:r>
            <a:r>
              <a:rPr lang="nl-BE" sz="1800" dirty="0" err="1" smtClean="0"/>
              <a:t>heures</a:t>
            </a:r>
            <a:r>
              <a:rPr lang="nl-BE" sz="1800" dirty="0" smtClean="0"/>
              <a:t>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Max. 15 </a:t>
            </a:r>
            <a:r>
              <a:rPr lang="nl-BE" sz="1800" dirty="0" err="1" smtClean="0"/>
              <a:t>participants</a:t>
            </a:r>
            <a:r>
              <a:rPr lang="nl-BE" sz="1800" dirty="0" smtClean="0"/>
              <a:t> par </a:t>
            </a:r>
            <a:r>
              <a:rPr lang="nl-BE" sz="1800" dirty="0" err="1" smtClean="0"/>
              <a:t>groupe</a:t>
            </a:r>
            <a:r>
              <a:rPr lang="nl-BE" sz="1800" dirty="0" smtClean="0"/>
              <a:t> de </a:t>
            </a:r>
            <a:r>
              <a:rPr lang="nl-BE" sz="1800" dirty="0" err="1" smtClean="0"/>
              <a:t>formation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nl-BE" sz="1800" dirty="0" smtClean="0"/>
          </a:p>
          <a:p>
            <a:pPr marL="457200" indent="-457200" fontAlgn="ctr">
              <a:buFont typeface="+mj-lt"/>
              <a:buAutoNum type="arabicParenR" startAt="2"/>
            </a:pPr>
            <a:r>
              <a:rPr lang="nl-BE" sz="1800" b="1" dirty="0" err="1" smtClean="0"/>
              <a:t>Intervision</a:t>
            </a:r>
            <a:r>
              <a:rPr lang="nl-BE" sz="1800" b="1" dirty="0" smtClean="0"/>
              <a:t>: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min</a:t>
            </a:r>
            <a:r>
              <a:rPr lang="nl-BE" sz="1800" dirty="0"/>
              <a:t>. </a:t>
            </a:r>
            <a:r>
              <a:rPr lang="nl-BE" sz="1800" dirty="0" smtClean="0"/>
              <a:t>30 uren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max</a:t>
            </a:r>
            <a:r>
              <a:rPr lang="nl-BE" sz="1800" dirty="0"/>
              <a:t>. </a:t>
            </a:r>
            <a:r>
              <a:rPr lang="nl-BE" sz="1800" dirty="0" smtClean="0"/>
              <a:t>10 </a:t>
            </a:r>
            <a:r>
              <a:rPr lang="nl-BE" sz="1800" dirty="0" err="1" smtClean="0"/>
              <a:t>participants</a:t>
            </a:r>
            <a:r>
              <a:rPr lang="nl-BE" sz="1800" dirty="0" smtClean="0"/>
              <a:t> par </a:t>
            </a:r>
            <a:r>
              <a:rPr lang="nl-BE" sz="1800" dirty="0" err="1" smtClean="0"/>
              <a:t>groupe</a:t>
            </a:r>
            <a:endParaRPr lang="nl-BE" sz="1800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nl-BE" sz="1800" dirty="0"/>
          </a:p>
          <a:p>
            <a:pPr fontAlgn="ctr"/>
            <a:r>
              <a:rPr lang="nl-BE" sz="1800" b="1" dirty="0" smtClean="0"/>
              <a:t>3) E-</a:t>
            </a:r>
            <a:r>
              <a:rPr lang="nl-BE" sz="1800" b="1" dirty="0" err="1" smtClean="0"/>
              <a:t>learning</a:t>
            </a:r>
            <a:endParaRPr lang="nl-BE" sz="1800" b="1" dirty="0"/>
          </a:p>
          <a:p>
            <a:pPr fontAlgn="ctr"/>
            <a:r>
              <a:rPr lang="nl-BE" sz="1050" b="1" dirty="0" smtClean="0">
                <a:solidFill>
                  <a:srgbClr val="FF0000"/>
                </a:solidFill>
              </a:rPr>
              <a:t> </a:t>
            </a:r>
            <a:r>
              <a:rPr lang="nl-BE" sz="1800" b="1" dirty="0">
                <a:solidFill>
                  <a:srgbClr val="FF0000"/>
                </a:solidFill>
              </a:rPr>
              <a:t/>
            </a:r>
            <a:br>
              <a:rPr lang="nl-BE" sz="1800" b="1" dirty="0">
                <a:solidFill>
                  <a:srgbClr val="FF000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19386" y="6235350"/>
            <a:ext cx="650789" cy="47468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970174" y="6180304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/>
              <a:t>1.1 Geografische zones – </a:t>
            </a:r>
            <a:r>
              <a:rPr lang="nl-BE" sz="2400" b="1" i="1" dirty="0"/>
              <a:t>Zones </a:t>
            </a:r>
            <a:r>
              <a:rPr lang="nl-BE" sz="2400" b="1" i="1" dirty="0" err="1"/>
              <a:t>géopgraphiques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444336"/>
            <a:ext cx="4171950" cy="4593171"/>
          </a:xfrm>
        </p:spPr>
        <p:txBody>
          <a:bodyPr/>
          <a:lstStyle/>
          <a:p>
            <a:pPr fontAlgn="ctr"/>
            <a:r>
              <a:rPr lang="nl-BE" sz="1800" b="1" dirty="0" smtClean="0"/>
              <a:t>Voor </a:t>
            </a:r>
            <a:r>
              <a:rPr lang="nl-BE" sz="1800" b="1" dirty="0"/>
              <a:t>meerdere </a:t>
            </a:r>
            <a:r>
              <a:rPr lang="nl-BE" sz="1800" b="1" dirty="0" smtClean="0"/>
              <a:t>zones: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Contactpunt </a:t>
            </a:r>
            <a:r>
              <a:rPr lang="nl-BE" sz="1800" dirty="0"/>
              <a:t>(</a:t>
            </a:r>
            <a:r>
              <a:rPr lang="nl-BE" sz="1800" dirty="0" smtClean="0"/>
              <a:t>helpdesk)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2 </a:t>
            </a:r>
            <a:r>
              <a:rPr lang="nl-BE" sz="1800" dirty="0"/>
              <a:t>x ½ werkdag </a:t>
            </a:r>
            <a:r>
              <a:rPr lang="nl-BE" sz="1800" dirty="0" smtClean="0"/>
              <a:t>open</a:t>
            </a:r>
            <a:br>
              <a:rPr lang="nl-BE" sz="1800" dirty="0" smtClean="0"/>
            </a:br>
            <a:endParaRPr lang="nl-BE" sz="1800" dirty="0"/>
          </a:p>
          <a:p>
            <a:pPr fontAlgn="ctr"/>
            <a:r>
              <a:rPr lang="nl-BE" sz="1800" b="1" dirty="0" smtClean="0"/>
              <a:t>Taal : </a:t>
            </a:r>
          </a:p>
          <a:p>
            <a:pPr marL="342900" indent="-342900">
              <a:buAutoNum type="arabicParenR"/>
            </a:pPr>
            <a:r>
              <a:rPr lang="nl-BE" sz="1800" dirty="0" smtClean="0"/>
              <a:t>De opleiding wordt gegeven in de taal </a:t>
            </a:r>
            <a:r>
              <a:rPr lang="nl-BE" sz="1800" dirty="0"/>
              <a:t>van de </a:t>
            </a:r>
            <a:r>
              <a:rPr lang="nl-BE" sz="1800" dirty="0" smtClean="0"/>
              <a:t>geografische zone </a:t>
            </a:r>
            <a:r>
              <a:rPr lang="nl-BE" sz="1800" dirty="0"/>
              <a:t>waar de vorming </a:t>
            </a:r>
            <a:r>
              <a:rPr lang="nl-BE" sz="1800" dirty="0" smtClean="0"/>
              <a:t>plaatsvindt</a:t>
            </a:r>
            <a:endParaRPr lang="nl-BE" sz="1800" dirty="0"/>
          </a:p>
          <a:p>
            <a:pPr marL="342900" indent="-342900">
              <a:buAutoNum type="arabicParenR"/>
            </a:pPr>
            <a:r>
              <a:rPr lang="nl-BE" sz="1800" dirty="0" smtClean="0"/>
              <a:t>In </a:t>
            </a:r>
            <a:r>
              <a:rPr lang="nl-BE" sz="1800" dirty="0"/>
              <a:t>het Brussels Hoofdstedelijk Gewest: alle modules + contactpunt zowel in het Frans als in het Nederlands </a:t>
            </a:r>
            <a:r>
              <a:rPr lang="nl-BE" sz="1800" dirty="0" smtClean="0"/>
              <a:t>aangeboden</a:t>
            </a:r>
          </a:p>
          <a:p>
            <a:pPr marL="342900" indent="-342900">
              <a:buAutoNum type="arabicParenR"/>
            </a:pPr>
            <a:r>
              <a:rPr lang="nl-BE" sz="1800" dirty="0" smtClean="0"/>
              <a:t>De </a:t>
            </a:r>
            <a:r>
              <a:rPr lang="nl-BE" sz="1800" dirty="0"/>
              <a:t>sociaal werker wordt steeds in </a:t>
            </a:r>
            <a:r>
              <a:rPr lang="nl-BE" sz="1800" dirty="0" smtClean="0"/>
              <a:t>zijn werktaal aangesproken</a:t>
            </a:r>
            <a:endParaRPr lang="nl-BE" sz="1800" b="1" dirty="0" smtClean="0"/>
          </a:p>
          <a:p>
            <a:pPr fontAlgn="ctr"/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444336"/>
            <a:ext cx="4083627" cy="4593171"/>
          </a:xfrm>
        </p:spPr>
        <p:txBody>
          <a:bodyPr/>
          <a:lstStyle/>
          <a:p>
            <a:pPr fontAlgn="ctr"/>
            <a:r>
              <a:rPr lang="fr-FR" sz="1800" b="1" dirty="0"/>
              <a:t>Pour plusieurs zones: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FR" sz="1800" dirty="0" smtClean="0"/>
              <a:t>Point de contact (helpdesk)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FR" sz="1800" dirty="0" smtClean="0"/>
              <a:t>2 x ½ journée de travail accessible </a:t>
            </a:r>
            <a:br>
              <a:rPr lang="fr-FR" sz="1800" dirty="0" smtClean="0"/>
            </a:br>
            <a:endParaRPr lang="fr-FR" sz="1800" dirty="0" smtClean="0"/>
          </a:p>
          <a:p>
            <a:pPr fontAlgn="ctr"/>
            <a:r>
              <a:rPr lang="nl-BE" sz="1800" b="1" dirty="0" err="1" smtClean="0"/>
              <a:t>Langue</a:t>
            </a:r>
            <a:r>
              <a:rPr lang="nl-BE" sz="1800" b="1" dirty="0" smtClean="0"/>
              <a:t>: </a:t>
            </a:r>
            <a:endParaRPr lang="nl-BE" sz="1800" b="1" dirty="0"/>
          </a:p>
          <a:p>
            <a:pPr marL="342900" indent="-342900">
              <a:buAutoNum type="arabicParenR"/>
            </a:pPr>
            <a:r>
              <a:rPr lang="fr-FR" sz="1800" dirty="0" smtClean="0"/>
              <a:t>Les formations sont données dans la </a:t>
            </a:r>
            <a:r>
              <a:rPr lang="fr-FR" sz="1800" dirty="0"/>
              <a:t>langue de la zone géographique où </a:t>
            </a:r>
            <a:r>
              <a:rPr lang="fr-FR" sz="1800" dirty="0" smtClean="0"/>
              <a:t>elles </a:t>
            </a:r>
            <a:r>
              <a:rPr lang="fr-FR" sz="1800" dirty="0"/>
              <a:t>ont </a:t>
            </a:r>
            <a:r>
              <a:rPr lang="fr-FR" sz="1800" dirty="0" smtClean="0"/>
              <a:t>lieu</a:t>
            </a:r>
          </a:p>
          <a:p>
            <a:pPr marL="342900" indent="-342900">
              <a:buAutoNum type="arabicParenR"/>
            </a:pPr>
            <a:r>
              <a:rPr lang="nl-BE" sz="1800" dirty="0" smtClean="0"/>
              <a:t>Pour </a:t>
            </a:r>
            <a:r>
              <a:rPr lang="nl-BE" sz="1800" dirty="0"/>
              <a:t>la </a:t>
            </a:r>
            <a:r>
              <a:rPr lang="nl-BE" sz="1800" dirty="0" err="1" smtClean="0"/>
              <a:t>Région</a:t>
            </a:r>
            <a:r>
              <a:rPr lang="nl-BE" sz="1800" dirty="0"/>
              <a:t> </a:t>
            </a:r>
            <a:r>
              <a:rPr lang="fr-FR" sz="1800" dirty="0" smtClean="0"/>
              <a:t>Bruxelles-Capitale</a:t>
            </a:r>
            <a:r>
              <a:rPr lang="fr-FR" sz="1800" dirty="0"/>
              <a:t>, les modules et le point de contact sont </a:t>
            </a:r>
            <a:r>
              <a:rPr lang="fr-FR" sz="1800" dirty="0" smtClean="0"/>
              <a:t>prévus en </a:t>
            </a:r>
            <a:r>
              <a:rPr lang="nl-BE" sz="1800" dirty="0" err="1" smtClean="0"/>
              <a:t>Néerlandais</a:t>
            </a:r>
            <a:r>
              <a:rPr lang="nl-BE" sz="1800" dirty="0" smtClean="0"/>
              <a:t> </a:t>
            </a:r>
            <a:r>
              <a:rPr lang="nl-BE" sz="1800" dirty="0"/>
              <a:t>et en </a:t>
            </a:r>
            <a:r>
              <a:rPr lang="nl-BE" sz="1800" dirty="0" smtClean="0"/>
              <a:t>Français</a:t>
            </a:r>
          </a:p>
          <a:p>
            <a:pPr marL="342900" indent="-342900">
              <a:buAutoNum type="arabicParenR"/>
            </a:pPr>
            <a:r>
              <a:rPr lang="fr-FR" sz="1800" dirty="0" smtClean="0"/>
              <a:t>et </a:t>
            </a:r>
            <a:r>
              <a:rPr lang="fr-FR" sz="1800" dirty="0"/>
              <a:t>se déroulent dans la langue de travail </a:t>
            </a:r>
            <a:r>
              <a:rPr lang="fr-FR" sz="1800" dirty="0" smtClean="0"/>
              <a:t>du </a:t>
            </a:r>
            <a:r>
              <a:rPr lang="nl-BE" sz="1800" dirty="0" err="1" smtClean="0"/>
              <a:t>travailleur</a:t>
            </a:r>
            <a:r>
              <a:rPr lang="nl-BE" sz="1800" dirty="0" smtClean="0"/>
              <a:t> </a:t>
            </a:r>
            <a:r>
              <a:rPr lang="nl-BE" sz="1800" dirty="0" err="1"/>
              <a:t>social</a:t>
            </a:r>
            <a:endParaRPr lang="fr-FR" sz="1800" dirty="0"/>
          </a:p>
          <a:p>
            <a:pPr marL="342900" indent="-342900">
              <a:buAutoNum type="arabicParenR"/>
            </a:pPr>
            <a:endParaRPr lang="fr-FR" sz="1800" dirty="0" smtClean="0"/>
          </a:p>
          <a:p>
            <a:pPr marL="1028700" lvl="1" fontAlgn="ctr">
              <a:buFont typeface="Wingdings" panose="05000000000000000000" pitchFamily="2" charset="2"/>
              <a:buChar char="ü"/>
            </a:pPr>
            <a:endParaRPr lang="fr-FR" sz="1800" b="1" dirty="0"/>
          </a:p>
          <a:p>
            <a:pPr fontAlgn="ctr"/>
            <a:endParaRPr lang="fr-FR" sz="2000" dirty="0" smtClean="0"/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36998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1.2 Budget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444336"/>
            <a:ext cx="3730336" cy="4593171"/>
          </a:xfrm>
        </p:spPr>
        <p:txBody>
          <a:bodyPr/>
          <a:lstStyle/>
          <a:p>
            <a:pPr fontAlgn="ctr"/>
            <a:r>
              <a:rPr lang="nl-BE" sz="2000" b="1" dirty="0" smtClean="0"/>
              <a:t>Budget?</a:t>
            </a:r>
            <a:r>
              <a:rPr lang="nl-BE" sz="2000" dirty="0" smtClean="0"/>
              <a:t/>
            </a:r>
            <a:br>
              <a:rPr lang="nl-BE" sz="2000" dirty="0" smtClean="0"/>
            </a:br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Budget </a:t>
            </a:r>
            <a:r>
              <a:rPr lang="nl-BE" sz="2000" dirty="0"/>
              <a:t>vanuit het AMIF 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= </a:t>
            </a:r>
            <a:r>
              <a:rPr lang="nl-BE" sz="2000" b="1" dirty="0" smtClean="0"/>
              <a:t>€ 960.000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De </a:t>
            </a:r>
            <a:r>
              <a:rPr lang="nl-BE" sz="2000" dirty="0" err="1"/>
              <a:t>AMIF</a:t>
            </a:r>
            <a:r>
              <a:rPr lang="nl-BE" sz="2000" dirty="0"/>
              <a:t>-toelage </a:t>
            </a:r>
            <a:r>
              <a:rPr lang="nl-BE" sz="2000" dirty="0" smtClean="0"/>
              <a:t>maximum </a:t>
            </a:r>
            <a:r>
              <a:rPr lang="nl-BE" sz="2000" dirty="0"/>
              <a:t>75% </a:t>
            </a:r>
            <a:r>
              <a:rPr lang="nl-BE" sz="2000" dirty="0" smtClean="0"/>
              <a:t>van totaal bedrag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Voorlopige federale cofinanciering</a:t>
            </a:r>
            <a:br>
              <a:rPr lang="nl-BE" sz="2000" dirty="0" smtClean="0"/>
            </a:br>
            <a:r>
              <a:rPr lang="nl-BE" sz="2000" dirty="0" smtClean="0"/>
              <a:t>= 15% van totaal bedrag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10% eigen middelen </a:t>
            </a:r>
          </a:p>
          <a:p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444336"/>
            <a:ext cx="3855028" cy="4593171"/>
          </a:xfrm>
        </p:spPr>
        <p:txBody>
          <a:bodyPr/>
          <a:lstStyle/>
          <a:p>
            <a:pPr fontAlgn="ctr"/>
            <a:r>
              <a:rPr lang="fr-FR" sz="2000" b="1" dirty="0" smtClean="0"/>
              <a:t>Budget? 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FR" sz="2000" dirty="0" smtClean="0"/>
              <a:t>Le </a:t>
            </a:r>
            <a:r>
              <a:rPr lang="fr-FR" sz="2000" dirty="0"/>
              <a:t>budget </a:t>
            </a:r>
            <a:r>
              <a:rPr lang="fr-FR" sz="2000" dirty="0" smtClean="0"/>
              <a:t>alloué </a:t>
            </a:r>
            <a:r>
              <a:rPr lang="fr-FR" sz="2000" dirty="0"/>
              <a:t>par le </a:t>
            </a:r>
            <a:r>
              <a:rPr lang="fr-FR" sz="2000" dirty="0" err="1" smtClean="0"/>
              <a:t>FAMI</a:t>
            </a:r>
            <a:r>
              <a:rPr lang="nl-BE" sz="2000" dirty="0"/>
              <a:t> </a:t>
            </a:r>
            <a:r>
              <a:rPr lang="nl-BE" sz="2000" dirty="0" smtClean="0"/>
              <a:t>= </a:t>
            </a:r>
            <a:r>
              <a:rPr lang="nl-BE" sz="2000" b="1" dirty="0" smtClean="0"/>
              <a:t>€ 960.000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BE" sz="2000" dirty="0" smtClean="0"/>
              <a:t>Financement </a:t>
            </a:r>
            <a:r>
              <a:rPr lang="fr-BE" sz="2000" dirty="0" err="1" smtClean="0"/>
              <a:t>FAMI</a:t>
            </a:r>
            <a:r>
              <a:rPr lang="fr-BE" sz="2000" dirty="0" smtClean="0"/>
              <a:t> maximum 75% du total des coûts</a:t>
            </a:r>
          </a:p>
          <a:p>
            <a:pPr fontAlgn="ctr"/>
            <a:endParaRPr lang="nl-BE" sz="2000" dirty="0" smtClean="0"/>
          </a:p>
          <a:p>
            <a:pPr fontAlgn="ctr"/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BE" sz="2000" dirty="0" smtClean="0"/>
              <a:t>Cofinancement fédéral sous réserve</a:t>
            </a:r>
            <a:br>
              <a:rPr lang="fr-BE" sz="2000" dirty="0" smtClean="0"/>
            </a:br>
            <a:r>
              <a:rPr lang="fr-BE" sz="2000" dirty="0" smtClean="0"/>
              <a:t>= </a:t>
            </a:r>
            <a:r>
              <a:rPr lang="nl-BE" sz="2000" dirty="0" smtClean="0"/>
              <a:t>15% du </a:t>
            </a:r>
            <a:r>
              <a:rPr lang="nl-BE" sz="2000" dirty="0" err="1" smtClean="0"/>
              <a:t>total</a:t>
            </a:r>
            <a:r>
              <a:rPr lang="nl-BE" sz="2000" dirty="0" smtClean="0"/>
              <a:t> des </a:t>
            </a:r>
            <a:r>
              <a:rPr lang="nl-BE" sz="2000" dirty="0" err="1" smtClean="0"/>
              <a:t>coûts</a:t>
            </a:r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10% fonds </a:t>
            </a:r>
            <a:r>
              <a:rPr lang="nl-BE" sz="2000" dirty="0" err="1" smtClean="0"/>
              <a:t>propres</a:t>
            </a:r>
            <a:endParaRPr lang="nl-BE" sz="20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22448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/>
              <a:t>1.3 Looptijd en doelgroep – </a:t>
            </a:r>
            <a:r>
              <a:rPr lang="fi-FI" sz="2000" b="1" i="1" dirty="0" smtClean="0"/>
              <a:t>Durée des projets et groupe cible</a:t>
            </a:r>
            <a:endParaRPr lang="fi-FI" sz="20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472549"/>
            <a:ext cx="3886201" cy="4676540"/>
          </a:xfrm>
        </p:spPr>
        <p:txBody>
          <a:bodyPr/>
          <a:lstStyle/>
          <a:p>
            <a:r>
              <a:rPr lang="nl-BE" sz="2000" b="1" dirty="0" smtClean="0"/>
              <a:t>Looptijd: </a:t>
            </a:r>
          </a:p>
          <a:p>
            <a:r>
              <a:rPr lang="nl-BE" sz="2000" dirty="0" smtClean="0"/>
              <a:t>Van 1 januari 2020 tot</a:t>
            </a:r>
            <a:r>
              <a:rPr lang="nl-BE" sz="2000" dirty="0"/>
              <a:t> </a:t>
            </a:r>
            <a:r>
              <a:rPr lang="nl-BE" sz="2000" dirty="0" smtClean="0"/>
              <a:t>31 december 2021</a:t>
            </a:r>
          </a:p>
          <a:p>
            <a:endParaRPr lang="nl-BE" sz="2000" dirty="0"/>
          </a:p>
          <a:p>
            <a:r>
              <a:rPr lang="nl-BE" sz="2000" b="1" dirty="0" smtClean="0"/>
              <a:t>Doelgroep</a:t>
            </a:r>
            <a:r>
              <a:rPr lang="nl-BE" sz="2000" b="1" dirty="0"/>
              <a:t>: </a:t>
            </a:r>
            <a:endParaRPr lang="nl-BE" sz="2000" b="1" dirty="0" smtClean="0"/>
          </a:p>
          <a:p>
            <a:pPr marL="342900" indent="-342900">
              <a:buFont typeface="+mj-lt"/>
              <a:buAutoNum type="arabicParenR"/>
            </a:pPr>
            <a:r>
              <a:rPr lang="nl-BE" sz="2000" dirty="0" smtClean="0"/>
              <a:t>OCMW-medewerkers van de OCMW’s </a:t>
            </a:r>
            <a:r>
              <a:rPr lang="nl-BE" sz="2000" dirty="0"/>
              <a:t>uit de geografische zone waarvoor </a:t>
            </a:r>
            <a:r>
              <a:rPr lang="nl-BE" sz="2000" dirty="0" smtClean="0"/>
              <a:t>de promotor </a:t>
            </a:r>
            <a:r>
              <a:rPr lang="nl-BE" sz="2000" dirty="0"/>
              <a:t>een project </a:t>
            </a:r>
            <a:r>
              <a:rPr lang="nl-BE" sz="2000" dirty="0" smtClean="0"/>
              <a:t>indient</a:t>
            </a:r>
          </a:p>
          <a:p>
            <a:pPr marL="342900" indent="-342900">
              <a:buFont typeface="+mj-lt"/>
              <a:buAutoNum type="arabicParenR"/>
            </a:pPr>
            <a:r>
              <a:rPr lang="nl-BE" sz="2000" dirty="0" smtClean="0"/>
              <a:t>sociaal </a:t>
            </a:r>
            <a:r>
              <a:rPr lang="nl-BE" sz="2000" dirty="0"/>
              <a:t>werkers </a:t>
            </a:r>
            <a:r>
              <a:rPr lang="nl-BE" sz="2000" dirty="0" smtClean="0"/>
              <a:t>uit </a:t>
            </a:r>
            <a:r>
              <a:rPr lang="nl-BE" sz="2000" dirty="0"/>
              <a:t>de zones waarvoor geen </a:t>
            </a:r>
            <a:r>
              <a:rPr lang="nl-BE" sz="2000" dirty="0" smtClean="0"/>
              <a:t>projecten </a:t>
            </a:r>
            <a:r>
              <a:rPr lang="nl-BE" sz="2000" dirty="0"/>
              <a:t>werden </a:t>
            </a:r>
            <a:r>
              <a:rPr lang="nl-BE" sz="2000" dirty="0" smtClean="0"/>
              <a:t>ingediend</a:t>
            </a:r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28650" y="1472087"/>
            <a:ext cx="3886200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Durée</a:t>
            </a:r>
            <a:r>
              <a:rPr lang="nl-BE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Du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1er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janvier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2020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jusqu’au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31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décembre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2021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Groupe </a:t>
            </a:r>
            <a:r>
              <a:rPr lang="nl-BE" sz="2000" b="1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cible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travailleurs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sociaux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des </a:t>
            </a:r>
            <a:r>
              <a:rPr lang="fr-FR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CPAS</a:t>
            </a: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de la zone géographique couverte par le promoteur </a:t>
            </a:r>
            <a:endParaRPr lang="fr-FR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Travailleurs sociaux des 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zones </a:t>
            </a:r>
            <a:r>
              <a:rPr lang="nl-BE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non </a:t>
            </a:r>
            <a:r>
              <a:rPr lang="nl-BE" sz="2000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couvertes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15286" y="6171387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/>
              <a:t>Vragen - Questions </a:t>
            </a:r>
            <a:endParaRPr lang="fi-FI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494847"/>
            <a:ext cx="3886201" cy="4676540"/>
          </a:xfrm>
        </p:spPr>
        <p:txBody>
          <a:bodyPr/>
          <a:lstStyle/>
          <a:p>
            <a:r>
              <a:rPr lang="nl-BE" sz="2000" b="1" dirty="0" smtClean="0"/>
              <a:t>Voor vragen over de inhoud van de projectoproep: </a:t>
            </a:r>
          </a:p>
          <a:p>
            <a:endParaRPr lang="nl-BE" sz="2000" b="1" dirty="0" smtClean="0"/>
          </a:p>
          <a:p>
            <a:r>
              <a:rPr lang="nl-BE" sz="2000" dirty="0"/>
              <a:t>Lisa Asselman</a:t>
            </a:r>
            <a:br>
              <a:rPr lang="nl-BE" sz="2000" dirty="0"/>
            </a:br>
            <a:r>
              <a:rPr lang="nl-BE" sz="2000" dirty="0"/>
              <a:t>Projectcoördinator AMIF</a:t>
            </a:r>
          </a:p>
          <a:p>
            <a:r>
              <a:rPr lang="nl-BE" sz="2000" dirty="0" err="1"/>
              <a:t>lisa.asselman@mi-is.be</a:t>
            </a:r>
            <a:r>
              <a:rPr lang="nl-BE" sz="2000" dirty="0"/>
              <a:t> </a:t>
            </a:r>
          </a:p>
          <a:p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28650" y="1472087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Questions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sur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le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contenu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l’appel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à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projets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Lisa Asselman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Coordinateur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projets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AMIF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isa.asselman@mi-is.be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15286" y="6171387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b="1" dirty="0" smtClean="0">
                <a:latin typeface="Gill Sans Std" charset="0"/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 bwMode="auto">
          <a:xfrm>
            <a:off x="704850" y="1486094"/>
            <a:ext cx="3686175" cy="4364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Informations </a:t>
            </a:r>
            <a:r>
              <a:rPr lang="fr-FR" dirty="0" smtClean="0"/>
              <a:t>générales</a:t>
            </a:r>
            <a:endParaRPr lang="fr-FR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Contenu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Conditions d’ordre </a:t>
            </a:r>
            <a:r>
              <a:rPr lang="fr-FR" dirty="0" smtClean="0"/>
              <a:t>pratique</a:t>
            </a:r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253643" y="6180304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kstvak 1"/>
          <p:cNvSpPr txBox="1"/>
          <p:nvPr/>
        </p:nvSpPr>
        <p:spPr>
          <a:xfrm>
            <a:off x="4826578" y="1476763"/>
            <a:ext cx="3605644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Algemene informatie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Inhoud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Praktische aspecten</a:t>
            </a:r>
          </a:p>
        </p:txBody>
      </p:sp>
      <p:cxnSp>
        <p:nvCxnSpPr>
          <p:cNvPr id="4" name="Rechte verbindingslijn 3"/>
          <p:cNvCxnSpPr>
            <a:stCxn id="12290" idx="2"/>
          </p:cNvCxnSpPr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97017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37185" y="3244182"/>
            <a:ext cx="7783360" cy="1273436"/>
          </a:xfrm>
        </p:spPr>
        <p:txBody>
          <a:bodyPr/>
          <a:lstStyle/>
          <a:p>
            <a:pPr algn="l"/>
            <a:r>
              <a:rPr lang="nl-BE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1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Algemene informatie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1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Informations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générales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kstvak 5"/>
          <p:cNvSpPr txBox="1"/>
          <p:nvPr/>
        </p:nvSpPr>
        <p:spPr>
          <a:xfrm>
            <a:off x="1173732" y="6169689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1. Algemene informatie - </a:t>
            </a:r>
            <a:r>
              <a:rPr lang="fr-BE" sz="2400" b="1" i="1" dirty="0" smtClean="0"/>
              <a:t>Informations générales</a:t>
            </a:r>
            <a:endParaRPr lang="fr-BE" sz="24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6691" y="1374932"/>
            <a:ext cx="3990109" cy="4881949"/>
          </a:xfrm>
        </p:spPr>
        <p:txBody>
          <a:bodyPr/>
          <a:lstStyle/>
          <a:p>
            <a:r>
              <a:rPr lang="nl-BE" sz="2000" b="1" dirty="0" smtClean="0"/>
              <a:t>Wat? </a:t>
            </a:r>
          </a:p>
          <a:p>
            <a:endParaRPr lang="nl-B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Expertise- en capaciteitsopbouw OCMW-medewerkers</a:t>
            </a:r>
            <a:br>
              <a:rPr lang="nl-BE" sz="2000" dirty="0" smtClean="0"/>
            </a:b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Via opleidings- en ondersteuningsaanbod</a:t>
            </a:r>
            <a:br>
              <a:rPr lang="nl-BE" sz="2000" dirty="0" smtClean="0"/>
            </a:b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Herkennen psychosociale stoornissen bij nieuwkomers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Migratie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Leven in ballingschap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96191" y="1374932"/>
            <a:ext cx="3761509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De </a:t>
            </a:r>
            <a:r>
              <a:rPr lang="nl-BE" sz="2000" b="1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quoi</a:t>
            </a:r>
            <a:r>
              <a:rPr lang="nl-BE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s’agit-il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1600" b="1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Renforcement de l’expertise et des capacités des travailleurs sociaux</a:t>
            </a:r>
            <a:br>
              <a:rPr lang="fr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</a:br>
            <a:endParaRPr lang="fr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Grâce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à des </a:t>
            </a:r>
            <a:r>
              <a:rPr lang="fr-FR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programmes de formation et  d’accompagnement </a:t>
            </a: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/>
            </a:r>
            <a:b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</a:br>
            <a:r>
              <a:rPr lang="fr-FR" sz="8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endParaRPr lang="fr-FR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Identifier les troubles psychosociaux chez les primo-arrivants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Migration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Exil </a:t>
            </a:r>
            <a:endParaRPr lang="fr-FR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rgbClr val="868685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37925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54457" y="6130651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/>
              <a:t>1. Algemene </a:t>
            </a:r>
            <a:r>
              <a:rPr lang="nl-BE" sz="2400" b="1" dirty="0" smtClean="0"/>
              <a:t>informatie - </a:t>
            </a:r>
            <a:r>
              <a:rPr lang="nl-BE" sz="2400" b="1" i="1" dirty="0" err="1"/>
              <a:t>Informations</a:t>
            </a:r>
            <a:r>
              <a:rPr lang="nl-BE" sz="2400" b="1" i="1" dirty="0"/>
              <a:t> </a:t>
            </a:r>
            <a:r>
              <a:rPr lang="nl-BE" sz="2400" b="1" i="1" dirty="0" err="1"/>
              <a:t>générales</a:t>
            </a:r>
            <a:endParaRPr lang="nl-BE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191" y="1371600"/>
            <a:ext cx="3875809" cy="4570418"/>
          </a:xfrm>
        </p:spPr>
        <p:txBody>
          <a:bodyPr/>
          <a:lstStyle/>
          <a:p>
            <a:r>
              <a:rPr lang="fr-FR" sz="2000" b="1" dirty="0" smtClean="0"/>
              <a:t>Par </a:t>
            </a:r>
            <a:r>
              <a:rPr lang="fr-FR" sz="2000" b="1" dirty="0"/>
              <a:t>qui</a:t>
            </a:r>
            <a:r>
              <a:rPr lang="fr-FR" sz="2000" b="1" dirty="0" smtClean="0"/>
              <a:t>?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</a:t>
            </a:r>
            <a:r>
              <a:rPr lang="fr-FR" sz="2000" dirty="0" smtClean="0"/>
              <a:t>oute </a:t>
            </a:r>
            <a:r>
              <a:rPr lang="fr-FR" sz="2000" dirty="0"/>
              <a:t>organisation </a:t>
            </a:r>
            <a:r>
              <a:rPr lang="fr-FR" sz="2000" dirty="0" smtClean="0"/>
              <a:t>spécialisée à former des </a:t>
            </a:r>
            <a:r>
              <a:rPr lang="fr-FR" sz="2000" dirty="0"/>
              <a:t>personnes </a:t>
            </a:r>
            <a:r>
              <a:rPr lang="fr-FR" sz="2000" dirty="0" smtClean="0"/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Fondation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ASBL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Partenariats </a:t>
            </a:r>
            <a:r>
              <a:rPr lang="fr-FR" sz="2000" dirty="0"/>
              <a:t>sont </a:t>
            </a:r>
            <a:r>
              <a:rPr lang="fr-FR" sz="2000" dirty="0" smtClean="0"/>
              <a:t>admis</a:t>
            </a:r>
          </a:p>
          <a:p>
            <a:endParaRPr lang="fr-FR" sz="2000" dirty="0"/>
          </a:p>
          <a:p>
            <a:r>
              <a:rPr lang="fr-FR" sz="2000" b="1" dirty="0"/>
              <a:t>Pour qui?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Tous les </a:t>
            </a:r>
            <a:r>
              <a:rPr lang="fr-FR" sz="2000" dirty="0" smtClean="0"/>
              <a:t>travailleurs sociaux des </a:t>
            </a:r>
            <a:r>
              <a:rPr lang="fr-FR" sz="2000" dirty="0" err="1" smtClean="0"/>
              <a:t>CPAS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endParaRPr lang="nl-BE" sz="2000" dirty="0"/>
          </a:p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738256" y="1371600"/>
            <a:ext cx="4187535" cy="4638686"/>
          </a:xfrm>
        </p:spPr>
        <p:txBody>
          <a:bodyPr/>
          <a:lstStyle/>
          <a:p>
            <a:pPr marL="0" indent="0">
              <a:buNone/>
            </a:pPr>
            <a:r>
              <a:rPr lang="nl-BE" sz="2000" b="1" dirty="0" smtClean="0"/>
              <a:t>Door </a:t>
            </a:r>
            <a:r>
              <a:rPr lang="nl-BE" sz="2000" b="1" dirty="0"/>
              <a:t>wie?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Alle organisaties die ervaring hebben met het geven van opleidingen </a:t>
            </a:r>
            <a:r>
              <a:rPr lang="nl-BE" sz="20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smtClean="0"/>
              <a:t>Ngo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smtClean="0"/>
              <a:t>Stichting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smtClean="0"/>
              <a:t>Vzw</a:t>
            </a: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Partnerschappen zijn </a:t>
            </a:r>
            <a:r>
              <a:rPr lang="nl-BE" sz="2000" dirty="0" smtClean="0"/>
              <a:t>toegelaten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b="1" dirty="0"/>
              <a:t>Voor wie?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/>
              <a:t>Alle sociaal werkers van de </a:t>
            </a:r>
            <a:r>
              <a:rPr lang="nl-BE" sz="2000" dirty="0" err="1" smtClean="0"/>
              <a:t>OCMW’s</a:t>
            </a:r>
            <a:endParaRPr lang="nl-BE" sz="20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hthoek 5" title="Naar een geïntegreerd migratiebeleid, dankzij het AMIF"/>
          <p:cNvSpPr/>
          <p:nvPr/>
        </p:nvSpPr>
        <p:spPr>
          <a:xfrm>
            <a:off x="457200" y="6143048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kstvak 6"/>
          <p:cNvSpPr txBox="1"/>
          <p:nvPr/>
        </p:nvSpPr>
        <p:spPr>
          <a:xfrm>
            <a:off x="1173732" y="6143048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Inhoud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Contenu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7" y="6110633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 Inhoud - </a:t>
            </a:r>
            <a:r>
              <a:rPr lang="nl-BE" sz="2400" b="1" i="1" dirty="0" err="1" smtClean="0"/>
              <a:t>Contenu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444336"/>
            <a:ext cx="4038600" cy="4590257"/>
          </a:xfrm>
        </p:spPr>
        <p:txBody>
          <a:bodyPr/>
          <a:lstStyle/>
          <a:p>
            <a:r>
              <a:rPr lang="nl-BE" b="1" dirty="0"/>
              <a:t>3</a:t>
            </a:r>
            <a:r>
              <a:rPr lang="nl-BE" b="1" dirty="0" smtClean="0"/>
              <a:t> delen: </a:t>
            </a:r>
          </a:p>
          <a:p>
            <a:endParaRPr lang="nl-BE" dirty="0"/>
          </a:p>
          <a:p>
            <a:pPr marL="457200" indent="-457200">
              <a:buAutoNum type="arabicParenR"/>
            </a:pPr>
            <a:r>
              <a:rPr lang="nl-BE" dirty="0" smtClean="0"/>
              <a:t>Theorie </a:t>
            </a:r>
          </a:p>
          <a:p>
            <a:pPr marL="457200" indent="-457200">
              <a:buAutoNum type="arabicParenR"/>
            </a:pPr>
            <a:r>
              <a:rPr lang="nl-BE" dirty="0" smtClean="0"/>
              <a:t>Intervisie</a:t>
            </a:r>
          </a:p>
          <a:p>
            <a:pPr marL="457200" indent="-457200">
              <a:buAutoNum type="arabicParenR"/>
            </a:pPr>
            <a:r>
              <a:rPr lang="nl-BE" dirty="0" smtClean="0"/>
              <a:t>E-</a:t>
            </a:r>
            <a:r>
              <a:rPr lang="nl-BE" dirty="0" err="1" smtClean="0"/>
              <a:t>learning</a:t>
            </a:r>
            <a:endParaRPr lang="nl-BE" dirty="0"/>
          </a:p>
          <a:p>
            <a:pPr marL="457200" indent="-457200">
              <a:buAutoNum type="arabicParenR"/>
            </a:pPr>
            <a:endParaRPr lang="nl-BE" dirty="0" smtClean="0"/>
          </a:p>
          <a:p>
            <a:r>
              <a:rPr lang="nl-BE" dirty="0" smtClean="0"/>
              <a:t>+ Contactpunt</a:t>
            </a:r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457397"/>
            <a:ext cx="3855028" cy="4593172"/>
          </a:xfrm>
        </p:spPr>
        <p:txBody>
          <a:bodyPr/>
          <a:lstStyle/>
          <a:p>
            <a:r>
              <a:rPr lang="fr-FR" b="1" dirty="0"/>
              <a:t>3</a:t>
            </a:r>
            <a:r>
              <a:rPr lang="fr-FR" b="1" dirty="0" smtClean="0"/>
              <a:t> volets: </a:t>
            </a:r>
          </a:p>
          <a:p>
            <a:endParaRPr lang="fr-FR" dirty="0"/>
          </a:p>
          <a:p>
            <a:pPr marL="457200" indent="-457200">
              <a:buAutoNum type="arabicParenR"/>
            </a:pPr>
            <a:r>
              <a:rPr lang="fr-FR" dirty="0" smtClean="0"/>
              <a:t>Théorie</a:t>
            </a:r>
          </a:p>
          <a:p>
            <a:pPr marL="457200" indent="-457200">
              <a:buAutoNum type="arabicParenR"/>
            </a:pPr>
            <a:r>
              <a:rPr lang="fr-FR" dirty="0" smtClean="0"/>
              <a:t>Intervision </a:t>
            </a:r>
          </a:p>
          <a:p>
            <a:pPr marL="457200" indent="-457200">
              <a:buAutoNum type="arabicParenR"/>
            </a:pPr>
            <a:r>
              <a:rPr lang="fr-FR" dirty="0" smtClean="0"/>
              <a:t>E-learning</a:t>
            </a:r>
          </a:p>
          <a:p>
            <a:endParaRPr lang="fr-FR" dirty="0" smtClean="0"/>
          </a:p>
          <a:p>
            <a:r>
              <a:rPr lang="fr-FR" dirty="0" smtClean="0"/>
              <a:t>+ Point de contact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10219" y="61036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2.1 Théorie - Theorie 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444336"/>
            <a:ext cx="4181475" cy="4590257"/>
          </a:xfrm>
        </p:spPr>
        <p:txBody>
          <a:bodyPr/>
          <a:lstStyle/>
          <a:p>
            <a:r>
              <a:rPr lang="nl-BE" b="1" dirty="0" smtClean="0"/>
              <a:t>Theorie: </a:t>
            </a:r>
          </a:p>
          <a:p>
            <a:endParaRPr lang="nl-BE" dirty="0" smtClean="0"/>
          </a:p>
          <a:p>
            <a:r>
              <a:rPr lang="nl-BE" dirty="0" smtClean="0"/>
              <a:t>= migratie </a:t>
            </a:r>
            <a:r>
              <a:rPr lang="nl-BE" dirty="0"/>
              <a:t>gerelateerde psychosociale </a:t>
            </a:r>
            <a:r>
              <a:rPr lang="nl-BE" dirty="0" smtClean="0"/>
              <a:t>problemen onderscheiden</a:t>
            </a:r>
          </a:p>
          <a:p>
            <a:endParaRPr lang="nl-BE" dirty="0" smtClean="0"/>
          </a:p>
          <a:p>
            <a:r>
              <a:rPr lang="nl-BE" dirty="0" smtClean="0"/>
              <a:t>Vb. </a:t>
            </a:r>
            <a:r>
              <a:rPr lang="nl-BE" dirty="0"/>
              <a:t>trauma, verdriet, depressie, angsten, rouw, </a:t>
            </a:r>
            <a:r>
              <a:rPr lang="nl-BE" dirty="0" smtClean="0"/>
              <a:t>dementie, etc.</a:t>
            </a:r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457397"/>
            <a:ext cx="3855028" cy="4593172"/>
          </a:xfrm>
        </p:spPr>
        <p:txBody>
          <a:bodyPr/>
          <a:lstStyle/>
          <a:p>
            <a:r>
              <a:rPr lang="nl-BE" b="1" dirty="0" smtClean="0"/>
              <a:t>Théorie:</a:t>
            </a:r>
          </a:p>
          <a:p>
            <a:endParaRPr lang="nl-BE" b="1" dirty="0"/>
          </a:p>
          <a:p>
            <a:r>
              <a:rPr lang="fr-FR" dirty="0" smtClean="0"/>
              <a:t>= différencier les </a:t>
            </a:r>
            <a:r>
              <a:rPr lang="fr-FR" dirty="0"/>
              <a:t>troubles psychosociaux liés à la migration ou </a:t>
            </a:r>
            <a:r>
              <a:rPr lang="fr-FR" dirty="0" smtClean="0"/>
              <a:t>l’exil</a:t>
            </a:r>
          </a:p>
          <a:p>
            <a:endParaRPr lang="fr-FR" dirty="0"/>
          </a:p>
          <a:p>
            <a:r>
              <a:rPr lang="fr-FR" dirty="0" smtClean="0"/>
              <a:t>Ex. </a:t>
            </a:r>
            <a:r>
              <a:rPr lang="fr-FR" dirty="0"/>
              <a:t>le traumatise, la</a:t>
            </a:r>
          </a:p>
          <a:p>
            <a:r>
              <a:rPr lang="fr-FR" dirty="0"/>
              <a:t>tristesse, les angoisses, le deuil, la démence, la dépression, etc</a:t>
            </a:r>
            <a:r>
              <a:rPr lang="fr-FR" dirty="0" smtClean="0"/>
              <a:t>.</a:t>
            </a:r>
            <a:endParaRPr lang="nl-BE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36997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2.1 Théorie - Theorie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6775" y="1444336"/>
            <a:ext cx="4467225" cy="4804064"/>
          </a:xfrm>
        </p:spPr>
        <p:txBody>
          <a:bodyPr/>
          <a:lstStyle/>
          <a:p>
            <a:r>
              <a:rPr lang="nl-BE" sz="2000" b="1" dirty="0" smtClean="0"/>
              <a:t>Theorie: </a:t>
            </a:r>
          </a:p>
          <a:p>
            <a:endParaRPr lang="nl-BE" sz="2000" b="1" dirty="0"/>
          </a:p>
          <a:p>
            <a:pPr marL="342900" indent="-342900">
              <a:buAutoNum type="arabicParenR"/>
            </a:pPr>
            <a:r>
              <a:rPr lang="nl-BE" sz="1800" dirty="0" err="1" smtClean="0"/>
              <a:t>cultuursensitieve</a:t>
            </a:r>
            <a:r>
              <a:rPr lang="nl-BE" sz="1800" dirty="0" smtClean="0"/>
              <a:t> </a:t>
            </a:r>
            <a:r>
              <a:rPr lang="nl-BE" sz="1800" dirty="0"/>
              <a:t>werkwijze </a:t>
            </a:r>
            <a:endParaRPr lang="nl-BE" sz="1800" dirty="0" smtClean="0"/>
          </a:p>
          <a:p>
            <a:pPr marL="342900" indent="-342900">
              <a:buAutoNum type="arabicParenR"/>
            </a:pPr>
            <a:endParaRPr lang="nl-BE" sz="1800" dirty="0" smtClean="0"/>
          </a:p>
          <a:p>
            <a:pPr marL="342900" indent="-342900">
              <a:buAutoNum type="arabicParenR"/>
            </a:pPr>
            <a:r>
              <a:rPr lang="nl-BE" sz="1800" dirty="0" smtClean="0"/>
              <a:t>Specifieke thema’s:</a:t>
            </a:r>
            <a:endParaRPr lang="nl-BE" sz="1800" dirty="0"/>
          </a:p>
          <a:p>
            <a:endParaRPr lang="nl-BE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</a:t>
            </a:r>
            <a:r>
              <a:rPr lang="nl-BE" sz="1400" dirty="0"/>
              <a:t>ga </a:t>
            </a:r>
            <a:r>
              <a:rPr lang="nl-BE" sz="1400" dirty="0" smtClean="0"/>
              <a:t>je als </a:t>
            </a:r>
            <a:r>
              <a:rPr lang="nl-BE" sz="1400" dirty="0"/>
              <a:t>hulpverlener om met iemand die een traumatische ervaring </a:t>
            </a:r>
            <a:r>
              <a:rPr lang="nl-BE" sz="1400" dirty="0" smtClean="0"/>
              <a:t>achter de </a:t>
            </a:r>
            <a:r>
              <a:rPr lang="nl-BE" sz="1400" dirty="0"/>
              <a:t>rug heeft? </a:t>
            </a:r>
            <a:endParaRPr lang="nl-B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</a:t>
            </a:r>
            <a:r>
              <a:rPr lang="nl-BE" sz="1400" dirty="0"/>
              <a:t>pas je je hulpverlening aan die persoon </a:t>
            </a:r>
            <a:r>
              <a:rPr lang="nl-BE" sz="1400" dirty="0" smtClean="0"/>
              <a:t>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reageer </a:t>
            </a:r>
            <a:r>
              <a:rPr lang="nl-BE" sz="1400" dirty="0"/>
              <a:t>je als hulpverlener wanneer trauma’s plots in je werkgroep </a:t>
            </a:r>
            <a:r>
              <a:rPr lang="nl-BE" sz="1400" dirty="0" smtClean="0"/>
              <a:t>ter sprake </a:t>
            </a:r>
            <a:r>
              <a:rPr lang="nl-BE" sz="1400" dirty="0"/>
              <a:t>komen? </a:t>
            </a:r>
            <a:endParaRPr lang="nl-B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</a:t>
            </a:r>
            <a:r>
              <a:rPr lang="nl-BE" sz="1400" dirty="0"/>
              <a:t>zorg je als betrokken hulpverlener dat je de </a:t>
            </a:r>
            <a:r>
              <a:rPr lang="nl-BE" sz="1400" dirty="0" smtClean="0"/>
              <a:t>juiste afstand </a:t>
            </a:r>
            <a:r>
              <a:rPr lang="nl-BE" sz="1400" dirty="0"/>
              <a:t>houdt t.o.v. de hulpvrager? </a:t>
            </a:r>
            <a:endParaRPr lang="nl-B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</a:t>
            </a:r>
            <a:r>
              <a:rPr lang="nl-BE" sz="1400" dirty="0"/>
              <a:t>verhoudt de sociale </a:t>
            </a:r>
            <a:r>
              <a:rPr lang="nl-BE" sz="1400" dirty="0" smtClean="0"/>
              <a:t>hulpverlening zich </a:t>
            </a:r>
            <a:r>
              <a:rPr lang="nl-BE" sz="1400" dirty="0"/>
              <a:t>tot de psychologische bijstand?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dirty="0" smtClean="0"/>
              <a:t>Hoe </a:t>
            </a:r>
            <a:r>
              <a:rPr lang="nl-BE" sz="1400" dirty="0"/>
              <a:t>ga je als </a:t>
            </a:r>
            <a:r>
              <a:rPr lang="nl-BE" sz="1400" dirty="0" smtClean="0"/>
              <a:t>hulpverlener om </a:t>
            </a:r>
            <a:r>
              <a:rPr lang="nl-BE" sz="1400" dirty="0"/>
              <a:t>met zelfverminking? 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4336"/>
            <a:ext cx="4238625" cy="4593172"/>
          </a:xfrm>
        </p:spPr>
        <p:txBody>
          <a:bodyPr/>
          <a:lstStyle/>
          <a:p>
            <a:r>
              <a:rPr lang="fr-FR" sz="1800" b="1" dirty="0" smtClean="0"/>
              <a:t>Théorie: </a:t>
            </a:r>
          </a:p>
          <a:p>
            <a:endParaRPr lang="fr-FR" sz="1800" dirty="0" smtClean="0"/>
          </a:p>
          <a:p>
            <a:pPr marL="342900" indent="-342900">
              <a:buAutoNum type="arabicParenR"/>
            </a:pPr>
            <a:r>
              <a:rPr lang="fr-FR" sz="1800" dirty="0" smtClean="0"/>
              <a:t>accent </a:t>
            </a:r>
            <a:r>
              <a:rPr lang="fr-FR" sz="1800" dirty="0"/>
              <a:t>sur u</a:t>
            </a:r>
            <a:r>
              <a:rPr lang="fr-FR" sz="1800" dirty="0" smtClean="0"/>
              <a:t>ne </a:t>
            </a:r>
            <a:r>
              <a:rPr lang="fr-FR" sz="1800" dirty="0"/>
              <a:t>approche </a:t>
            </a:r>
            <a:r>
              <a:rPr lang="fr-FR" sz="1800" dirty="0" smtClean="0"/>
              <a:t>interculturelle</a:t>
            </a:r>
            <a:br>
              <a:rPr lang="fr-FR" sz="1800" dirty="0" smtClean="0"/>
            </a:br>
            <a:r>
              <a:rPr lang="fr-FR" sz="1050" dirty="0" smtClean="0"/>
              <a:t> </a:t>
            </a:r>
            <a:r>
              <a:rPr lang="fr-FR" sz="900" dirty="0" smtClean="0"/>
              <a:t> </a:t>
            </a:r>
            <a:endParaRPr lang="fr-FR" sz="1800" dirty="0" smtClean="0"/>
          </a:p>
          <a:p>
            <a:pPr marL="342900" indent="-342900">
              <a:buAutoNum type="arabicParenR"/>
            </a:pPr>
            <a:r>
              <a:rPr lang="fr-FR" sz="1800" dirty="0"/>
              <a:t>Thématiques spécifiques: </a:t>
            </a:r>
          </a:p>
          <a:p>
            <a:r>
              <a:rPr lang="fr-FR" sz="1200" dirty="0" smtClean="0"/>
              <a:t> </a:t>
            </a:r>
            <a:r>
              <a:rPr lang="fr-FR" sz="1050" dirty="0" smtClean="0"/>
              <a:t> </a:t>
            </a:r>
            <a:endParaRPr lang="fr-FR" sz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Comment adapter </a:t>
            </a:r>
            <a:r>
              <a:rPr lang="fr-FR" sz="1400" dirty="0"/>
              <a:t>son accompagnement sociale à une personne qui souffre </a:t>
            </a:r>
            <a:r>
              <a:rPr lang="fr-FR" sz="1400" dirty="0" smtClean="0"/>
              <a:t>de traumatismes </a:t>
            </a:r>
            <a:r>
              <a:rPr lang="fr-FR" sz="1400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Comment </a:t>
            </a:r>
            <a:r>
              <a:rPr lang="fr-FR" sz="1400" dirty="0"/>
              <a:t>réussir à articuler le travail social avec </a:t>
            </a:r>
            <a:r>
              <a:rPr lang="fr-FR" sz="1400" dirty="0" smtClean="0"/>
              <a:t>les différents </a:t>
            </a:r>
            <a:r>
              <a:rPr lang="fr-FR" sz="1400" dirty="0"/>
              <a:t>intervenants prenant en charge la personne souffrant </a:t>
            </a:r>
            <a:r>
              <a:rPr lang="fr-FR" sz="1400" dirty="0" smtClean="0"/>
              <a:t>de troubles </a:t>
            </a:r>
            <a:r>
              <a:rPr lang="fr-FR" sz="1400" dirty="0"/>
              <a:t>psychiques </a:t>
            </a:r>
            <a:r>
              <a:rPr lang="fr-FR" sz="14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Comment </a:t>
            </a:r>
            <a:r>
              <a:rPr lang="fr-FR" sz="1400" dirty="0"/>
              <a:t>gérer en tant que collaborateur </a:t>
            </a:r>
            <a:r>
              <a:rPr lang="fr-FR" sz="1400" dirty="0" smtClean="0"/>
              <a:t>les effets </a:t>
            </a:r>
            <a:r>
              <a:rPr lang="fr-FR" sz="1400" dirty="0"/>
              <a:t>de l’écoute et garder une juste distance 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Quelle </a:t>
            </a:r>
            <a:r>
              <a:rPr lang="fr-FR" sz="1400" dirty="0"/>
              <a:t>est la place </a:t>
            </a:r>
            <a:r>
              <a:rPr lang="fr-FR" sz="1400" dirty="0" smtClean="0"/>
              <a:t>du travail </a:t>
            </a:r>
            <a:r>
              <a:rPr lang="fr-FR" sz="1400" dirty="0"/>
              <a:t>social dans le projet thérapeutique ? </a:t>
            </a: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Comment </a:t>
            </a:r>
            <a:r>
              <a:rPr lang="fr-FR" sz="1400" dirty="0"/>
              <a:t>gérer en </a:t>
            </a:r>
            <a:r>
              <a:rPr lang="fr-FR" sz="1400" dirty="0" smtClean="0"/>
              <a:t>tant </a:t>
            </a:r>
            <a:r>
              <a:rPr lang="fr-BE" sz="1400" dirty="0" smtClean="0"/>
              <a:t>qu’assistant</a:t>
            </a:r>
            <a:r>
              <a:rPr lang="nl-BE" sz="1400" dirty="0" smtClean="0"/>
              <a:t> </a:t>
            </a:r>
            <a:r>
              <a:rPr lang="nl-BE" sz="1400" dirty="0" err="1"/>
              <a:t>social</a:t>
            </a:r>
            <a:r>
              <a:rPr lang="nl-BE" sz="1400" dirty="0"/>
              <a:t> </a:t>
            </a:r>
            <a:r>
              <a:rPr lang="nl-BE" sz="1400" dirty="0" err="1"/>
              <a:t>l’automutilation</a:t>
            </a:r>
            <a:r>
              <a:rPr lang="nl-BE" sz="1400" dirty="0"/>
              <a:t> ?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62466" y="6180304"/>
            <a:ext cx="694810" cy="47468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57276" y="6157516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1831-Template POD">
  <a:themeElements>
    <a:clrScheme name="Custom 7">
      <a:dk1>
        <a:srgbClr val="FFFFFE"/>
      </a:dk1>
      <a:lt1>
        <a:srgbClr val="FFFFFF"/>
      </a:lt1>
      <a:dk2>
        <a:srgbClr val="FFFFFE"/>
      </a:dk2>
      <a:lt2>
        <a:srgbClr val="FFFFFE"/>
      </a:lt2>
      <a:accent1>
        <a:srgbClr val="868685"/>
      </a:accent1>
      <a:accent2>
        <a:srgbClr val="F8C444"/>
      </a:accent2>
      <a:accent3>
        <a:srgbClr val="FFFFFE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POD MI_1.ppt [Read-Only] [Compatibility Mode]" id="{DDAA33A8-EB70-4AB3-ADDD-90AA61CB2976}" vid="{EB72312D-D96E-4A31-AE42-950BB9611B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9ba3c553-c637-4d6f-b0e2-df4a63d7205d" ContentTypeId="0x010100036A46E485B1B847BDCF779515041AC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_MemoPoint" ma:contentTypeID="0x010100036A46E485B1B847BDCF779515041ACA005D535C02DEDD2B4D8E2D060347D11281" ma:contentTypeVersion="29" ma:contentTypeDescription="" ma:contentTypeScope="" ma:versionID="2352bc88a03a6d95ccd94990d59a47af">
  <xsd:schema xmlns:xsd="http://www.w3.org/2001/XMLSchema" xmlns:xs="http://www.w3.org/2001/XMLSchema" xmlns:p="http://schemas.microsoft.com/office/2006/metadata/properties" xmlns:ns2="3583f789-5800-4c06-9304-3d12c317971c" xmlns:ns3="4ea11e5c-bbd8-4812-a742-31d20b62406a" xmlns:ns4="d2813aac-6709-4c27-9c90-71a57cea646f" targetNamespace="http://schemas.microsoft.com/office/2006/metadata/properties" ma:root="true" ma:fieldsID="1dc7e5578426321cd2c691e7dcb21949" ns2:_="" ns3:_="" ns4:_="">
    <xsd:import namespace="3583f789-5800-4c06-9304-3d12c317971c"/>
    <xsd:import namespace="4ea11e5c-bbd8-4812-a742-31d20b62406a"/>
    <xsd:import namespace="d2813aac-6709-4c27-9c90-71a57cea646f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a4119ec2cc5d43c690a6620235e79a2a" minOccurs="0"/>
                <xsd:element ref="ns2:TaxCatchAll" minOccurs="0"/>
                <xsd:element ref="ns2:TaxCatchAllLabel" minOccurs="0"/>
                <xsd:element ref="ns2:hf6fcff84add422ab57ee667e0330fd0" minOccurs="0"/>
                <xsd:element ref="ns2:gc7233e563dd428fb81bdff729329002" minOccurs="0"/>
                <xsd:element ref="ns3:h9d04b4387fe470c98e564b5ddb0b593" minOccurs="0"/>
                <xsd:element ref="ns3:k56576f4ac9b41bd8fb224dd49ba8247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3f789-5800-4c06-9304-3d12c317971c" elementFormDefault="qualified">
    <xsd:import namespace="http://schemas.microsoft.com/office/2006/documentManagement/types"/>
    <xsd:import namespace="http://schemas.microsoft.com/office/infopath/2007/PartnerControls"/>
    <xsd:element name="Jaar" ma:index="8" nillable="true" ma:displayName="Jaar" ma:format="Dropdown" ma:internalName="Ja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a4119ec2cc5d43c690a6620235e79a2a" ma:index="9" nillable="true" ma:taxonomy="true" ma:internalName="a4119ec2cc5d43c690a6620235e79a2a" ma:taxonomyFieldName="MPKeyWords" ma:displayName="MPKeyWords" ma:readOnly="false" ma:default="" ma:fieldId="{a4119ec2-cc5d-43c6-90a6-620235e79a2a}" ma:taxonomyMulti="true" ma:sspId="9ba3c553-c637-4d6f-b0e2-df4a63d7205d" ma:termSetId="ad8c58c7-4190-48ea-96b4-85c4727ccb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418b498-8f57-4c39-b40a-1d590462042f}" ma:internalName="TaxCatchAll" ma:showField="CatchAllData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418b498-8f57-4c39-b40a-1d590462042f}" ma:internalName="TaxCatchAllLabel" ma:readOnly="true" ma:showField="CatchAllDataLabel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f6fcff84add422ab57ee667e0330fd0" ma:index="13" nillable="true" ma:taxonomy="true" ma:internalName="hf6fcff84add422ab57ee667e0330fd0" ma:taxonomyFieldName="_MPDocType" ma:displayName="_MPDocType" ma:default="" ma:fieldId="{1f6fcff8-4add-422a-b57e-e667e0330fd0}" ma:sspId="9ba3c553-c637-4d6f-b0e2-df4a63d7205d" ma:termSetId="85bd2b6c-656b-4174-aa7c-3bef51d12c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7233e563dd428fb81bdff729329002" ma:index="15" nillable="true" ma:taxonomy="true" ma:internalName="gc7233e563dd428fb81bdff729329002" ma:taxonomyFieldName="_MPDocTheme" ma:displayName="_MPDocTheme" ma:default="" ma:fieldId="{0c7233e5-63dd-428f-b81b-dff729329002}" ma:sspId="9ba3c553-c637-4d6f-b0e2-df4a63d7205d" ma:termSetId="a84f8f5f-159b-4e79-a557-a5b5eb6c655b" ma:anchorId="4a4dbe7c-b4dd-44a0-ac3e-b34a8c94172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1e5c-bbd8-4812-a742-31d20b62406a" elementFormDefault="qualified">
    <xsd:import namespace="http://schemas.microsoft.com/office/2006/documentManagement/types"/>
    <xsd:import namespace="http://schemas.microsoft.com/office/infopath/2007/PartnerControls"/>
    <xsd:element name="h9d04b4387fe470c98e564b5ddb0b593" ma:index="18" nillable="true" ma:taxonomy="true" ma:internalName="h9d04b4387fe470c98e564b5ddb0b593" ma:taxonomyFieldName="Fase" ma:displayName="Fase" ma:default="" ma:fieldId="{19d04b43-87fe-470c-98e5-64b5ddb0b593}" ma:sspId="9ba3c553-c637-4d6f-b0e2-df4a63d7205d" ma:termSetId="6798820f-d802-4aca-88db-0b7629ee8b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6576f4ac9b41bd8fb224dd49ba8247" ma:index="20" nillable="true" ma:taxonomy="true" ma:internalName="k56576f4ac9b41bd8fb224dd49ba8247" ma:taxonomyFieldName="Projects" ma:displayName="Projects" ma:default="" ma:fieldId="{456576f4-ac9b-41bd-8fb2-24dd49ba8247}" ma:sspId="9ba3c553-c637-4d6f-b0e2-df4a63d7205d" ma:termSetId="affdf967-905e-4ca4-98db-190e9724a6b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3aac-6709-4c27-9c90-71a57cea646f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813aac-6709-4c27-9c90-71a57cea646f">65N5PURSY6TZ-1109755811-143</_dlc_DocId>
    <_dlc_DocIdUrl xmlns="d2813aac-6709-4c27-9c90-71a57cea646f">
      <Url>https://memopoint.yourict.be/dep/feadfse/_layouts/15/DocIdRedir.aspx?ID=65N5PURSY6TZ-1109755811-143</Url>
      <Description>65N5PURSY6TZ-1109755811-143</Description>
    </_dlc_DocIdUrl>
    <hf6fcff84add422ab57ee667e0330fd0 xmlns="3583f789-5800-4c06-9304-3d12c317971c">
      <Terms xmlns="http://schemas.microsoft.com/office/infopath/2007/PartnerControls">
        <TermInfo xmlns="http://schemas.microsoft.com/office/infopath/2007/PartnerControls">
          <TermName>Presentatie</TermName>
          <TermId>a9951259-5054-4c82-b51f-3277bf38e833</TermId>
        </TermInfo>
      </Terms>
    </hf6fcff84add422ab57ee667e0330fd0>
    <gc7233e563dd428fb81bdff729329002 xmlns="3583f789-5800-4c06-9304-3d12c317971c">
      <Terms xmlns="http://schemas.microsoft.com/office/infopath/2007/PartnerControls">
        <TermInfo xmlns="http://schemas.microsoft.com/office/infopath/2007/PartnerControls">
          <TermName>Informele Bijeenkomst</TermName>
          <TermId>69d3c9dd-ada2-4646-a274-d75c2791d705</TermId>
        </TermInfo>
      </Terms>
    </gc7233e563dd428fb81bdff729329002>
    <TaxCatchAll xmlns="3583f789-5800-4c06-9304-3d12c317971c">
      <Value>178</Value>
      <Value>143</Value>
      <Value>135</Value>
      <Value>134</Value>
    </TaxCatchAll>
    <Jaar xmlns="3583f789-5800-4c06-9304-3d12c317971c">2017</Jaar>
    <k56576f4ac9b41bd8fb224dd49ba8247 xmlns="4ea11e5c-bbd8-4812-a742-31d20b62406a">
      <Terms xmlns="http://schemas.microsoft.com/office/infopath/2007/PartnerControls">
        <TermInfo xmlns="http://schemas.microsoft.com/office/infopath/2007/PartnerControls">
          <TermName>AMIF 2018-2019 (Ngo's)</TermName>
          <TermId>3a1043cf-de2c-4cec-94ed-6feeca729451</TermId>
        </TermInfo>
      </Terms>
    </k56576f4ac9b41bd8fb224dd49ba8247>
    <h9d04b4387fe470c98e564b5ddb0b593 xmlns="4ea11e5c-bbd8-4812-a742-31d20b62406a">
      <Terms xmlns="http://schemas.microsoft.com/office/infopath/2007/PartnerControls">
        <TermInfo xmlns="http://schemas.microsoft.com/office/infopath/2007/PartnerControls">
          <TermName>Extern</TermName>
          <TermId>1a4ba6a9-fb11-4703-ac24-34feb3f739a2</TermId>
        </TermInfo>
      </Terms>
    </h9d04b4387fe470c98e564b5ddb0b593>
    <a4119ec2cc5d43c690a6620235e79a2a xmlns="3583f789-5800-4c06-9304-3d12c317971c">
      <Terms xmlns="http://schemas.microsoft.com/office/infopath/2007/PartnerControls"/>
    </a4119ec2cc5d43c690a6620235e79a2a>
  </documentManagement>
</p:properties>
</file>

<file path=customXml/itemProps1.xml><?xml version="1.0" encoding="utf-8"?>
<ds:datastoreItem xmlns:ds="http://schemas.openxmlformats.org/officeDocument/2006/customXml" ds:itemID="{AEF77D87-5AE7-4702-88E8-E02367DCEB4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E0D90A-B229-4551-9461-B9C8DF4638C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1FC4234-870F-46E8-AC1D-12B14E71B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3f789-5800-4c06-9304-3d12c317971c"/>
    <ds:schemaRef ds:uri="4ea11e5c-bbd8-4812-a742-31d20b62406a"/>
    <ds:schemaRef ds:uri="d2813aac-6709-4c27-9c90-71a57cea6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1C25AB6-882D-4352-BBEE-B0F2C90923D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65A7BC8-E09B-4593-A106-A5F3F2060556}">
  <ds:schemaRefs>
    <ds:schemaRef ds:uri="http://purl.org/dc/elements/1.1/"/>
    <ds:schemaRef ds:uri="4ea11e5c-bbd8-4812-a742-31d20b62406a"/>
    <ds:schemaRef ds:uri="http://schemas.microsoft.com/office/infopath/2007/PartnerControls"/>
    <ds:schemaRef ds:uri="http://purl.org/dc/terms/"/>
    <ds:schemaRef ds:uri="d2813aac-6709-4c27-9c90-71a57cea646f"/>
    <ds:schemaRef ds:uri="http://schemas.openxmlformats.org/package/2006/metadata/core-properties"/>
    <ds:schemaRef ds:uri="http://schemas.microsoft.com/office/2006/documentManagement/types"/>
    <ds:schemaRef ds:uri="3583f789-5800-4c06-9304-3d12c317971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PPTPODMI_NL</Template>
  <TotalTime>1286</TotalTime>
  <Words>1136</Words>
  <Application>Microsoft Office PowerPoint</Application>
  <PresentationFormat>Diavoorstelling (4:3)</PresentationFormat>
  <Paragraphs>302</Paragraphs>
  <Slides>19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Gill Sans Light</vt:lpstr>
      <vt:lpstr>Gill Sans Std</vt:lpstr>
      <vt:lpstr>Gill Sans Std Light</vt:lpstr>
      <vt:lpstr>Wingdings</vt:lpstr>
      <vt:lpstr>C1831-Template POD</vt:lpstr>
      <vt:lpstr>Infosessie AMIF 43 Séance d’information FAMI 43</vt:lpstr>
      <vt:lpstr>Agenda</vt:lpstr>
      <vt:lpstr>1. Algemene informatie 1. Informations générales</vt:lpstr>
      <vt:lpstr>1. Algemene informatie - Informations générales</vt:lpstr>
      <vt:lpstr>1. Algemene informatie - Informations générales</vt:lpstr>
      <vt:lpstr>2. Inhoud 2. Contenu</vt:lpstr>
      <vt:lpstr>2. Inhoud - Contenu</vt:lpstr>
      <vt:lpstr>2.1 Théorie - Theorie </vt:lpstr>
      <vt:lpstr>2.1 Théorie - Theorie</vt:lpstr>
      <vt:lpstr>2.2 Intervision - Intervisie</vt:lpstr>
      <vt:lpstr>2.3 Opleidingsparcours – Parcours de formation</vt:lpstr>
      <vt:lpstr>2.4 E-learning</vt:lpstr>
      <vt:lpstr>3. Praktische aspecten 3. Conditions d’ordre pratique</vt:lpstr>
      <vt:lpstr>1.1 Geografische zones – Zones géopgraphiques</vt:lpstr>
      <vt:lpstr>1.1 Geografische zones – Zones géopgraphiques</vt:lpstr>
      <vt:lpstr>1.1 Geografische zones – Zones géopgraphiques</vt:lpstr>
      <vt:lpstr>1.2 Budget</vt:lpstr>
      <vt:lpstr>1.3 Looptijd en doelgroep – Durée des projets et groupe cible</vt:lpstr>
      <vt:lpstr>Vragen - Questions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20171107</dc:title>
  <dc:creator>Asselman Lisa</dc:creator>
  <cp:lastModifiedBy>Asselman Lisa</cp:lastModifiedBy>
  <cp:revision>79</cp:revision>
  <cp:lastPrinted>2018-01-03T15:19:23Z</cp:lastPrinted>
  <dcterms:created xsi:type="dcterms:W3CDTF">2017-09-11T06:53:34Z</dcterms:created>
  <dcterms:modified xsi:type="dcterms:W3CDTF">2019-07-04T06:57:49Z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0x010100036A46E485B1B847BDCF779515041ACA005D535C02DEDD2B4D8E2D060347D11281</vt:lpwstr>
  </property>
  <property fmtid="{D5CDD505-2E9C-101B-9397-08002B2CF9AE}" pid="3" name="_dlc_DocIdItemGuid">
    <vt:lpwstr>46f61c6b-1184-4e60-aa81-3785e696aacc</vt:lpwstr>
  </property>
  <property fmtid="{D5CDD505-2E9C-101B-9397-08002B2CF9AE}" pid="4" name="Fase">
    <vt:lpwstr>135;#Extern|1a4ba6a9-fb11-4703-ac24-34feb3f739a2</vt:lpwstr>
  </property>
  <property fmtid="{D5CDD505-2E9C-101B-9397-08002B2CF9AE}" pid="5" name="_MPDocType">
    <vt:lpwstr>134;#Presentatie|a9951259-5054-4c82-b51f-3277bf38e833</vt:lpwstr>
  </property>
  <property fmtid="{D5CDD505-2E9C-101B-9397-08002B2CF9AE}" pid="6" name="Projects">
    <vt:lpwstr>178;#AMIF 2018-2019 (Ngo's)|3a1043cf-de2c-4cec-94ed-6feeca729451</vt:lpwstr>
  </property>
  <property fmtid="{D5CDD505-2E9C-101B-9397-08002B2CF9AE}" pid="7" name="MPKeyWords">
    <vt:lpwstr/>
  </property>
  <property fmtid="{D5CDD505-2E9C-101B-9397-08002B2CF9AE}" pid="8" name="_MPDocTheme">
    <vt:lpwstr>143;#Informele Bijeenkomst|69d3c9dd-ada2-4646-a274-d75c2791d705</vt:lpwstr>
  </property>
</Properties>
</file>