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6"/>
  </p:sldMasterIdLst>
  <p:notesMasterIdLst>
    <p:notesMasterId r:id="rId23"/>
  </p:notesMasterIdLst>
  <p:handoutMasterIdLst>
    <p:handoutMasterId r:id="rId24"/>
  </p:handoutMasterIdLst>
  <p:sldIdLst>
    <p:sldId id="270" r:id="rId7"/>
    <p:sldId id="271" r:id="rId8"/>
    <p:sldId id="272" r:id="rId9"/>
    <p:sldId id="273" r:id="rId10"/>
    <p:sldId id="277" r:id="rId11"/>
    <p:sldId id="275" r:id="rId12"/>
    <p:sldId id="301" r:id="rId13"/>
    <p:sldId id="291" r:id="rId14"/>
    <p:sldId id="300" r:id="rId15"/>
    <p:sldId id="302" r:id="rId16"/>
    <p:sldId id="292" r:id="rId17"/>
    <p:sldId id="298" r:id="rId18"/>
    <p:sldId id="278" r:id="rId19"/>
    <p:sldId id="289" r:id="rId20"/>
    <p:sldId id="285" r:id="rId21"/>
    <p:sldId id="299" r:id="rId22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thuenis Tom" initials="AT" lastIdx="2" clrIdx="0">
    <p:extLst>
      <p:ext uri="{19B8F6BF-5375-455C-9EA6-DF929625EA0E}">
        <p15:presenceInfo xmlns:p15="http://schemas.microsoft.com/office/powerpoint/2012/main" userId="S-1-5-21-1882006893-2863013874-4253670075-1765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9292"/>
    <a:srgbClr val="868685"/>
    <a:srgbClr val="F8C4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10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1F7A3-E091-4EB4-A77E-C0D647DBF0A5}" type="datetimeFigureOut">
              <a:rPr lang="nl-BE" smtClean="0"/>
              <a:t>4/07/2019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426393-F181-4B0D-BA90-DA734B636A4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180221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91F5F9-2022-46EA-B5F5-A749AA3F1662}" type="datetimeFigureOut">
              <a:rPr lang="nl-BE" smtClean="0"/>
              <a:t>4/07/2019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0FDF5B-12A7-4666-8CCC-4CCB195C628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02904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Opvolgingsoproep mogelijk &gt; 1 april 2018 tot 31 december 2019 </a:t>
            </a:r>
            <a:r>
              <a:rPr lang="nl-BE" dirty="0" smtClean="0">
                <a:sym typeface="Wingdings" panose="05000000000000000000" pitchFamily="2" charset="2"/>
              </a:rPr>
              <a:t> vervolgd tot eind</a:t>
            </a:r>
            <a:r>
              <a:rPr lang="nl-BE" baseline="0" dirty="0" smtClean="0">
                <a:sym typeface="Wingdings" panose="05000000000000000000" pitchFamily="2" charset="2"/>
              </a:rPr>
              <a:t> </a:t>
            </a:r>
            <a:r>
              <a:rPr lang="nl-BE" dirty="0" smtClean="0">
                <a:sym typeface="Wingdings" panose="05000000000000000000" pitchFamily="2" charset="2"/>
              </a:rPr>
              <a:t>2020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FBBB9-FEE6-4335-9465-233AE15315F2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79311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Opvolgingsoproep mogelijk &gt; 1 april 2018 tot 31 december 2019 </a:t>
            </a:r>
            <a:r>
              <a:rPr lang="nl-BE" dirty="0" smtClean="0">
                <a:sym typeface="Wingdings" panose="05000000000000000000" pitchFamily="2" charset="2"/>
              </a:rPr>
              <a:t> vervolgd tot eind</a:t>
            </a:r>
            <a:r>
              <a:rPr lang="nl-BE" baseline="0" dirty="0" smtClean="0">
                <a:sym typeface="Wingdings" panose="05000000000000000000" pitchFamily="2" charset="2"/>
              </a:rPr>
              <a:t> </a:t>
            </a:r>
            <a:r>
              <a:rPr lang="nl-BE" dirty="0" smtClean="0">
                <a:sym typeface="Wingdings" panose="05000000000000000000" pitchFamily="2" charset="2"/>
              </a:rPr>
              <a:t>2020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FBBB9-FEE6-4335-9465-233AE15315F2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91723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Opvolgingsoproep mogelijk &gt; 1 april 2018 tot 31 december 2019 </a:t>
            </a:r>
            <a:r>
              <a:rPr lang="nl-BE" dirty="0" smtClean="0">
                <a:sym typeface="Wingdings" panose="05000000000000000000" pitchFamily="2" charset="2"/>
              </a:rPr>
              <a:t> vervolgd tot eind</a:t>
            </a:r>
            <a:r>
              <a:rPr lang="nl-BE" baseline="0" dirty="0" smtClean="0">
                <a:sym typeface="Wingdings" panose="05000000000000000000" pitchFamily="2" charset="2"/>
              </a:rPr>
              <a:t> </a:t>
            </a:r>
            <a:r>
              <a:rPr lang="nl-BE" dirty="0" smtClean="0">
                <a:sym typeface="Wingdings" panose="05000000000000000000" pitchFamily="2" charset="2"/>
              </a:rPr>
              <a:t>2020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FBBB9-FEE6-4335-9465-233AE15315F2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00267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Opvolgingsoproep mogelijk &gt; 1 april 2018 tot 31 december 2019 </a:t>
            </a:r>
            <a:r>
              <a:rPr lang="nl-BE" dirty="0" smtClean="0">
                <a:sym typeface="Wingdings" panose="05000000000000000000" pitchFamily="2" charset="2"/>
              </a:rPr>
              <a:t> vervolgd tot eind</a:t>
            </a:r>
            <a:r>
              <a:rPr lang="nl-BE" baseline="0" dirty="0" smtClean="0">
                <a:sym typeface="Wingdings" panose="05000000000000000000" pitchFamily="2" charset="2"/>
              </a:rPr>
              <a:t> </a:t>
            </a:r>
            <a:r>
              <a:rPr lang="nl-BE" dirty="0" smtClean="0">
                <a:sym typeface="Wingdings" panose="05000000000000000000" pitchFamily="2" charset="2"/>
              </a:rPr>
              <a:t>2020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FBBB9-FEE6-4335-9465-233AE15315F2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86415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Opvolgingsoproep mogelijk &gt; 1 april 2018 tot 31 december 2019 </a:t>
            </a:r>
            <a:r>
              <a:rPr lang="nl-BE" dirty="0" smtClean="0">
                <a:sym typeface="Wingdings" panose="05000000000000000000" pitchFamily="2" charset="2"/>
              </a:rPr>
              <a:t> vervolgd tot eind</a:t>
            </a:r>
            <a:r>
              <a:rPr lang="nl-BE" baseline="0" dirty="0" smtClean="0">
                <a:sym typeface="Wingdings" panose="05000000000000000000" pitchFamily="2" charset="2"/>
              </a:rPr>
              <a:t> </a:t>
            </a:r>
            <a:r>
              <a:rPr lang="nl-BE" dirty="0" smtClean="0">
                <a:sym typeface="Wingdings" panose="05000000000000000000" pitchFamily="2" charset="2"/>
              </a:rPr>
              <a:t>2020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FBBB9-FEE6-4335-9465-233AE15315F2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24336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Opvolgingsoproep mogelijk &gt; 1 april 2018 tot 31 december 2019 </a:t>
            </a:r>
            <a:r>
              <a:rPr lang="nl-BE" dirty="0" smtClean="0">
                <a:sym typeface="Wingdings" panose="05000000000000000000" pitchFamily="2" charset="2"/>
              </a:rPr>
              <a:t> vervolgd tot eind</a:t>
            </a:r>
            <a:r>
              <a:rPr lang="nl-BE" baseline="0" dirty="0" smtClean="0">
                <a:sym typeface="Wingdings" panose="05000000000000000000" pitchFamily="2" charset="2"/>
              </a:rPr>
              <a:t> </a:t>
            </a:r>
            <a:r>
              <a:rPr lang="nl-BE" dirty="0" smtClean="0">
                <a:sym typeface="Wingdings" panose="05000000000000000000" pitchFamily="2" charset="2"/>
              </a:rPr>
              <a:t>2020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FBBB9-FEE6-4335-9465-233AE15315F2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89388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5443538"/>
            <a:ext cx="4230687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600" y="6261100"/>
            <a:ext cx="5969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7185" y="2124391"/>
            <a:ext cx="7669630" cy="1470025"/>
          </a:xfrm>
          <a:prstGeom prst="rect">
            <a:avLst/>
          </a:prstGeom>
        </p:spPr>
        <p:txBody>
          <a:bodyPr/>
          <a:lstStyle>
            <a:lvl1pPr>
              <a:defRPr sz="4800" b="1" i="0" baseline="0">
                <a:solidFill>
                  <a:srgbClr val="929292"/>
                </a:solidFill>
                <a:latin typeface="Gill Sans Std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7185" y="3794900"/>
            <a:ext cx="7669630" cy="149229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i="0">
                <a:solidFill>
                  <a:schemeClr val="accent2"/>
                </a:solidFill>
                <a:latin typeface="Gill Sans St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723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6127750"/>
            <a:ext cx="7747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2313"/>
            <a:ext cx="8229600" cy="648656"/>
          </a:xfrm>
          <a:prstGeom prst="rect">
            <a:avLst/>
          </a:prstGeom>
        </p:spPr>
        <p:txBody>
          <a:bodyPr/>
          <a:lstStyle>
            <a:lvl1pPr algn="l">
              <a:defRPr sz="3200" baseline="0">
                <a:solidFill>
                  <a:schemeClr val="accent2"/>
                </a:solidFill>
                <a:latin typeface="Gill Sans Std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8804"/>
            <a:ext cx="8229600" cy="1511816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Font typeface="Arial"/>
              <a:buNone/>
              <a:defRPr sz="2400">
                <a:solidFill>
                  <a:schemeClr val="accent1"/>
                </a:solidFill>
                <a:latin typeface="Gill Sans Std"/>
              </a:defRPr>
            </a:lvl1pPr>
            <a:lvl2pPr>
              <a:defRPr sz="2400">
                <a:solidFill>
                  <a:schemeClr val="accent1"/>
                </a:solidFill>
                <a:latin typeface="Gill Sans Std"/>
              </a:defRPr>
            </a:lvl2pPr>
            <a:lvl3pPr>
              <a:defRPr sz="2400">
                <a:solidFill>
                  <a:schemeClr val="accent1"/>
                </a:solidFill>
                <a:latin typeface="Gill Sans Std"/>
              </a:defRPr>
            </a:lvl3pPr>
            <a:lvl4pPr>
              <a:defRPr sz="2400">
                <a:solidFill>
                  <a:schemeClr val="accent1"/>
                </a:solidFill>
                <a:latin typeface="Gill Sans Std"/>
              </a:defRPr>
            </a:lvl4pPr>
            <a:lvl5pPr>
              <a:defRPr sz="2400">
                <a:solidFill>
                  <a:schemeClr val="accent1"/>
                </a:solidFill>
                <a:latin typeface="Gill Sans Std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57200" y="3122564"/>
            <a:ext cx="8229600" cy="2537939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Arial"/>
              <a:buChar char="•"/>
              <a:defRPr sz="2400">
                <a:solidFill>
                  <a:schemeClr val="accent1"/>
                </a:solidFill>
                <a:latin typeface="Gill Sans Light"/>
              </a:defRPr>
            </a:lvl1pPr>
            <a:lvl2pPr>
              <a:defRPr sz="2400">
                <a:solidFill>
                  <a:schemeClr val="accent1"/>
                </a:solidFill>
                <a:latin typeface="Gill Sans Std"/>
              </a:defRPr>
            </a:lvl2pPr>
            <a:lvl3pPr>
              <a:defRPr sz="2400">
                <a:solidFill>
                  <a:schemeClr val="accent1"/>
                </a:solidFill>
                <a:latin typeface="Gill Sans Std"/>
              </a:defRPr>
            </a:lvl3pPr>
            <a:lvl4pPr>
              <a:defRPr sz="2400">
                <a:solidFill>
                  <a:schemeClr val="accent1"/>
                </a:solidFill>
                <a:latin typeface="Gill Sans Std"/>
              </a:defRPr>
            </a:lvl4pPr>
            <a:lvl5pPr>
              <a:defRPr sz="2400">
                <a:solidFill>
                  <a:schemeClr val="accent1"/>
                </a:solidFill>
                <a:latin typeface="Gill Sans Std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912695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6127750"/>
            <a:ext cx="7747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 userDrawn="1"/>
        </p:nvCxnSpPr>
        <p:spPr>
          <a:xfrm>
            <a:off x="4910138" y="3622675"/>
            <a:ext cx="3776662" cy="0"/>
          </a:xfrm>
          <a:prstGeom prst="line">
            <a:avLst/>
          </a:prstGeom>
          <a:ln w="6350" cmpd="sng">
            <a:solidFill>
              <a:srgbClr val="F8C44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2313"/>
            <a:ext cx="8229600" cy="648656"/>
          </a:xfrm>
          <a:prstGeom prst="rect">
            <a:avLst/>
          </a:prstGeom>
        </p:spPr>
        <p:txBody>
          <a:bodyPr/>
          <a:lstStyle>
            <a:lvl1pPr algn="l">
              <a:defRPr sz="3200" baseline="0">
                <a:solidFill>
                  <a:schemeClr val="accent2"/>
                </a:solidFill>
                <a:latin typeface="Gill Sans Std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8804"/>
            <a:ext cx="8229600" cy="1273646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Font typeface="Arial"/>
              <a:buNone/>
              <a:defRPr sz="2400">
                <a:solidFill>
                  <a:schemeClr val="accent1"/>
                </a:solidFill>
                <a:latin typeface="Gill Sans Std"/>
              </a:defRPr>
            </a:lvl1pPr>
            <a:lvl2pPr>
              <a:defRPr sz="2400">
                <a:solidFill>
                  <a:schemeClr val="accent1"/>
                </a:solidFill>
                <a:latin typeface="Gill Sans Std"/>
              </a:defRPr>
            </a:lvl2pPr>
            <a:lvl3pPr>
              <a:defRPr sz="2400">
                <a:solidFill>
                  <a:schemeClr val="accent1"/>
                </a:solidFill>
                <a:latin typeface="Gill Sans Std"/>
              </a:defRPr>
            </a:lvl3pPr>
            <a:lvl4pPr>
              <a:defRPr sz="2400">
                <a:solidFill>
                  <a:schemeClr val="accent1"/>
                </a:solidFill>
                <a:latin typeface="Gill Sans Std"/>
              </a:defRPr>
            </a:lvl4pPr>
            <a:lvl5pPr>
              <a:defRPr sz="2400">
                <a:solidFill>
                  <a:schemeClr val="accent1"/>
                </a:solidFill>
                <a:latin typeface="Gill Sans Std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0"/>
          </p:nvPr>
        </p:nvSpPr>
        <p:spPr>
          <a:xfrm>
            <a:off x="5076589" y="3261959"/>
            <a:ext cx="3610211" cy="359935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Font typeface="Arial"/>
              <a:buNone/>
              <a:defRPr sz="1400">
                <a:solidFill>
                  <a:schemeClr val="accent1"/>
                </a:solidFill>
                <a:latin typeface="Gill Sans Std Light"/>
              </a:defRPr>
            </a:lvl1pPr>
            <a:lvl2pPr>
              <a:defRPr sz="2400">
                <a:solidFill>
                  <a:schemeClr val="accent1"/>
                </a:solidFill>
                <a:latin typeface="Gill Sans Std"/>
              </a:defRPr>
            </a:lvl2pPr>
            <a:lvl3pPr>
              <a:defRPr sz="2400">
                <a:solidFill>
                  <a:schemeClr val="accent1"/>
                </a:solidFill>
                <a:latin typeface="Gill Sans Std"/>
              </a:defRPr>
            </a:lvl3pPr>
            <a:lvl4pPr>
              <a:defRPr sz="2400">
                <a:solidFill>
                  <a:schemeClr val="accent1"/>
                </a:solidFill>
                <a:latin typeface="Gill Sans Std"/>
              </a:defRPr>
            </a:lvl4pPr>
            <a:lvl5pPr>
              <a:defRPr sz="2400">
                <a:solidFill>
                  <a:schemeClr val="accent1"/>
                </a:solidFill>
                <a:latin typeface="Gill Sans Std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7200" y="2820988"/>
            <a:ext cx="4452937" cy="3306762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vert="horz"/>
          <a:lstStyle/>
          <a:p>
            <a:pPr lvl="0"/>
            <a:r>
              <a:rPr lang="nl-NL" noProof="0" smtClean="0"/>
              <a:t>Klik op het pictogram als u een afbeelding wilt toevoegen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99509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4591050" y="5391150"/>
            <a:ext cx="4095750" cy="0"/>
          </a:xfrm>
          <a:prstGeom prst="line">
            <a:avLst/>
          </a:prstGeom>
          <a:ln w="6350" cmpd="sng">
            <a:solidFill>
              <a:srgbClr val="F8C44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6127750"/>
            <a:ext cx="7747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46101" y="423863"/>
            <a:ext cx="4044950" cy="6083300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vert="horz"/>
          <a:lstStyle/>
          <a:p>
            <a:pPr lvl="0"/>
            <a:r>
              <a:rPr lang="nl-NL" noProof="0" smtClean="0"/>
              <a:t>Klik op het pictogram als u een afbeelding wilt toevoegen</a:t>
            </a:r>
            <a:endParaRPr lang="en-US" noProof="0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776788" y="423862"/>
            <a:ext cx="3910012" cy="1003763"/>
          </a:xfrm>
          <a:prstGeom prst="rect">
            <a:avLst/>
          </a:prstGeom>
        </p:spPr>
        <p:txBody>
          <a:bodyPr/>
          <a:lstStyle>
            <a:lvl1pPr algn="l">
              <a:defRPr sz="3200" baseline="0">
                <a:solidFill>
                  <a:schemeClr val="accent2"/>
                </a:solidFill>
                <a:latin typeface="Gill Sans Std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2"/>
          </p:nvPr>
        </p:nvSpPr>
        <p:spPr>
          <a:xfrm>
            <a:off x="4776788" y="1548405"/>
            <a:ext cx="3910012" cy="357278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Font typeface="Arial"/>
              <a:buNone/>
              <a:defRPr sz="2400">
                <a:solidFill>
                  <a:schemeClr val="accent1"/>
                </a:solidFill>
                <a:latin typeface="Gill Sans Std"/>
              </a:defRPr>
            </a:lvl1pPr>
            <a:lvl2pPr>
              <a:defRPr sz="2400">
                <a:solidFill>
                  <a:schemeClr val="accent1"/>
                </a:solidFill>
                <a:latin typeface="Gill Sans Std"/>
              </a:defRPr>
            </a:lvl2pPr>
            <a:lvl3pPr>
              <a:defRPr sz="2400">
                <a:solidFill>
                  <a:schemeClr val="accent1"/>
                </a:solidFill>
                <a:latin typeface="Gill Sans Std"/>
              </a:defRPr>
            </a:lvl3pPr>
            <a:lvl4pPr>
              <a:defRPr sz="2400">
                <a:solidFill>
                  <a:schemeClr val="accent1"/>
                </a:solidFill>
                <a:latin typeface="Gill Sans Std"/>
              </a:defRPr>
            </a:lvl4pPr>
            <a:lvl5pPr>
              <a:defRPr sz="2400">
                <a:solidFill>
                  <a:schemeClr val="accent1"/>
                </a:solidFill>
                <a:latin typeface="Gill Sans Std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0"/>
          </p:nvPr>
        </p:nvSpPr>
        <p:spPr>
          <a:xfrm>
            <a:off x="4776788" y="5541517"/>
            <a:ext cx="3910012" cy="58623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Font typeface="Arial"/>
              <a:buNone/>
              <a:defRPr sz="1400">
                <a:solidFill>
                  <a:schemeClr val="accent1"/>
                </a:solidFill>
                <a:latin typeface="Gill Sans Std Light"/>
              </a:defRPr>
            </a:lvl1pPr>
            <a:lvl2pPr>
              <a:defRPr sz="2400">
                <a:solidFill>
                  <a:schemeClr val="accent1"/>
                </a:solidFill>
                <a:latin typeface="Gill Sans Std"/>
              </a:defRPr>
            </a:lvl2pPr>
            <a:lvl3pPr>
              <a:defRPr sz="2400">
                <a:solidFill>
                  <a:schemeClr val="accent1"/>
                </a:solidFill>
                <a:latin typeface="Gill Sans Std"/>
              </a:defRPr>
            </a:lvl3pPr>
            <a:lvl4pPr>
              <a:defRPr sz="2400">
                <a:solidFill>
                  <a:schemeClr val="accent1"/>
                </a:solidFill>
                <a:latin typeface="Gill Sans Std"/>
              </a:defRPr>
            </a:lvl4pPr>
            <a:lvl5pPr>
              <a:defRPr sz="2400">
                <a:solidFill>
                  <a:schemeClr val="accent1"/>
                </a:solidFill>
                <a:latin typeface="Gill Sans Std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139483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6127750"/>
            <a:ext cx="7747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1663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6127750"/>
            <a:ext cx="7747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2313"/>
            <a:ext cx="8229600" cy="648656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chemeClr val="accent1"/>
                </a:solidFill>
                <a:latin typeface="Gill Sans Std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457200" y="1552575"/>
            <a:ext cx="8229600" cy="43910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nl-NL" noProof="0" smtClean="0"/>
              <a:t>Klik op het pictogram als u een afbeelding wilt toevoegen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57711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6127750"/>
            <a:ext cx="7747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457200" y="357799"/>
            <a:ext cx="8229600" cy="2837759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nl-NL" noProof="0" smtClean="0"/>
              <a:t>Klik op het pictogram als u een afbeelding wilt toevoegen</a:t>
            </a:r>
            <a:endParaRPr lang="en-US" noProof="0"/>
          </a:p>
        </p:txBody>
      </p:sp>
      <p:sp>
        <p:nvSpPr>
          <p:cNvPr id="5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457200" y="3462055"/>
            <a:ext cx="4116356" cy="2837759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nl-NL" noProof="0" smtClean="0"/>
              <a:t>Klik op het pictogram als u een afbeelding wilt toevoegen</a:t>
            </a:r>
            <a:endParaRPr lang="en-US" noProof="0"/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4781068" y="3462055"/>
            <a:ext cx="3905732" cy="253065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Arial"/>
              <a:buChar char="•"/>
              <a:defRPr sz="1600">
                <a:solidFill>
                  <a:schemeClr val="accent1"/>
                </a:solidFill>
                <a:latin typeface="Gill Sans Light"/>
              </a:defRPr>
            </a:lvl1pPr>
            <a:lvl2pPr>
              <a:defRPr sz="2400">
                <a:solidFill>
                  <a:schemeClr val="accent1"/>
                </a:solidFill>
                <a:latin typeface="Gill Sans Std"/>
              </a:defRPr>
            </a:lvl2pPr>
            <a:lvl3pPr>
              <a:defRPr sz="2400">
                <a:solidFill>
                  <a:schemeClr val="accent1"/>
                </a:solidFill>
                <a:latin typeface="Gill Sans Std"/>
              </a:defRPr>
            </a:lvl3pPr>
            <a:lvl4pPr>
              <a:defRPr sz="2400">
                <a:solidFill>
                  <a:schemeClr val="accent1"/>
                </a:solidFill>
                <a:latin typeface="Gill Sans Std"/>
              </a:defRPr>
            </a:lvl4pPr>
            <a:lvl5pPr>
              <a:defRPr sz="2400">
                <a:solidFill>
                  <a:schemeClr val="accent1"/>
                </a:solidFill>
                <a:latin typeface="Gill Sans Std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220317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4591050" y="5391150"/>
            <a:ext cx="4095750" cy="0"/>
          </a:xfrm>
          <a:prstGeom prst="line">
            <a:avLst/>
          </a:prstGeom>
          <a:ln w="6350" cmpd="sng">
            <a:solidFill>
              <a:srgbClr val="F8C44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6127750"/>
            <a:ext cx="7747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46101" y="423863"/>
            <a:ext cx="4044950" cy="6083300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vert="horz"/>
          <a:lstStyle/>
          <a:p>
            <a:pPr lvl="0"/>
            <a:r>
              <a:rPr lang="nl-NL" noProof="0" smtClean="0"/>
              <a:t>Klik op het pictogram als u een afbeelding wilt toevoegen</a:t>
            </a:r>
            <a:endParaRPr lang="en-US" noProof="0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776788" y="423862"/>
            <a:ext cx="3910012" cy="1003763"/>
          </a:xfrm>
          <a:prstGeom prst="rect">
            <a:avLst/>
          </a:prstGeom>
        </p:spPr>
        <p:txBody>
          <a:bodyPr/>
          <a:lstStyle>
            <a:lvl1pPr algn="l">
              <a:defRPr sz="3200" baseline="0">
                <a:solidFill>
                  <a:schemeClr val="accent2"/>
                </a:solidFill>
                <a:latin typeface="Gill Sans Std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2"/>
          </p:nvPr>
        </p:nvSpPr>
        <p:spPr>
          <a:xfrm>
            <a:off x="4776788" y="1548405"/>
            <a:ext cx="3910012" cy="357278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Font typeface="Arial"/>
              <a:buNone/>
              <a:defRPr sz="2400">
                <a:solidFill>
                  <a:schemeClr val="accent1"/>
                </a:solidFill>
                <a:latin typeface="Gill Sans Std"/>
              </a:defRPr>
            </a:lvl1pPr>
            <a:lvl2pPr>
              <a:defRPr sz="2400">
                <a:solidFill>
                  <a:schemeClr val="accent1"/>
                </a:solidFill>
                <a:latin typeface="Gill Sans Std"/>
              </a:defRPr>
            </a:lvl2pPr>
            <a:lvl3pPr>
              <a:defRPr sz="2400">
                <a:solidFill>
                  <a:schemeClr val="accent1"/>
                </a:solidFill>
                <a:latin typeface="Gill Sans Std"/>
              </a:defRPr>
            </a:lvl3pPr>
            <a:lvl4pPr>
              <a:defRPr sz="2400">
                <a:solidFill>
                  <a:schemeClr val="accent1"/>
                </a:solidFill>
                <a:latin typeface="Gill Sans Std"/>
              </a:defRPr>
            </a:lvl4pPr>
            <a:lvl5pPr>
              <a:defRPr sz="2400">
                <a:solidFill>
                  <a:schemeClr val="accent1"/>
                </a:solidFill>
                <a:latin typeface="Gill Sans Std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0"/>
          </p:nvPr>
        </p:nvSpPr>
        <p:spPr>
          <a:xfrm>
            <a:off x="4776788" y="5541517"/>
            <a:ext cx="3910012" cy="58623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Font typeface="Arial"/>
              <a:buNone/>
              <a:defRPr sz="1400">
                <a:solidFill>
                  <a:schemeClr val="accent1"/>
                </a:solidFill>
                <a:latin typeface="Gill Sans Std Light"/>
              </a:defRPr>
            </a:lvl1pPr>
            <a:lvl2pPr>
              <a:defRPr sz="2400">
                <a:solidFill>
                  <a:schemeClr val="accent1"/>
                </a:solidFill>
                <a:latin typeface="Gill Sans Std"/>
              </a:defRPr>
            </a:lvl2pPr>
            <a:lvl3pPr>
              <a:defRPr sz="2400">
                <a:solidFill>
                  <a:schemeClr val="accent1"/>
                </a:solidFill>
                <a:latin typeface="Gill Sans Std"/>
              </a:defRPr>
            </a:lvl3pPr>
            <a:lvl4pPr>
              <a:defRPr sz="2400">
                <a:solidFill>
                  <a:schemeClr val="accent1"/>
                </a:solidFill>
                <a:latin typeface="Gill Sans Std"/>
              </a:defRPr>
            </a:lvl4pPr>
            <a:lvl5pPr>
              <a:defRPr sz="2400">
                <a:solidFill>
                  <a:schemeClr val="accent1"/>
                </a:solidFill>
                <a:latin typeface="Gill Sans Std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481006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4591050" y="5391150"/>
            <a:ext cx="4095750" cy="0"/>
          </a:xfrm>
          <a:prstGeom prst="line">
            <a:avLst/>
          </a:prstGeom>
          <a:ln w="6350" cmpd="sng">
            <a:solidFill>
              <a:srgbClr val="F8C44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6127750"/>
            <a:ext cx="7747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46101" y="423863"/>
            <a:ext cx="4044950" cy="6083300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vert="horz"/>
          <a:lstStyle/>
          <a:p>
            <a:pPr lvl="0"/>
            <a:r>
              <a:rPr lang="nl-NL" noProof="0" smtClean="0"/>
              <a:t>Klik op het pictogram als u een afbeelding wilt toevoegen</a:t>
            </a:r>
            <a:endParaRPr lang="en-US" noProof="0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776788" y="423862"/>
            <a:ext cx="3910012" cy="1003763"/>
          </a:xfrm>
          <a:prstGeom prst="rect">
            <a:avLst/>
          </a:prstGeom>
        </p:spPr>
        <p:txBody>
          <a:bodyPr/>
          <a:lstStyle>
            <a:lvl1pPr algn="l">
              <a:defRPr sz="3200" baseline="0">
                <a:solidFill>
                  <a:schemeClr val="accent2"/>
                </a:solidFill>
                <a:latin typeface="Gill Sans Std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2"/>
          </p:nvPr>
        </p:nvSpPr>
        <p:spPr>
          <a:xfrm>
            <a:off x="4776788" y="1548405"/>
            <a:ext cx="3910012" cy="357278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Font typeface="Arial"/>
              <a:buNone/>
              <a:defRPr sz="2400">
                <a:solidFill>
                  <a:schemeClr val="accent1"/>
                </a:solidFill>
                <a:latin typeface="Gill Sans Std"/>
              </a:defRPr>
            </a:lvl1pPr>
            <a:lvl2pPr>
              <a:defRPr sz="2400">
                <a:solidFill>
                  <a:schemeClr val="accent1"/>
                </a:solidFill>
                <a:latin typeface="Gill Sans Std"/>
              </a:defRPr>
            </a:lvl2pPr>
            <a:lvl3pPr>
              <a:defRPr sz="2400">
                <a:solidFill>
                  <a:schemeClr val="accent1"/>
                </a:solidFill>
                <a:latin typeface="Gill Sans Std"/>
              </a:defRPr>
            </a:lvl3pPr>
            <a:lvl4pPr>
              <a:defRPr sz="2400">
                <a:solidFill>
                  <a:schemeClr val="accent1"/>
                </a:solidFill>
                <a:latin typeface="Gill Sans Std"/>
              </a:defRPr>
            </a:lvl4pPr>
            <a:lvl5pPr>
              <a:defRPr sz="2400">
                <a:solidFill>
                  <a:schemeClr val="accent1"/>
                </a:solidFill>
                <a:latin typeface="Gill Sans Std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0"/>
          </p:nvPr>
        </p:nvSpPr>
        <p:spPr>
          <a:xfrm>
            <a:off x="4776788" y="5541517"/>
            <a:ext cx="3910012" cy="58623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Font typeface="Arial"/>
              <a:buNone/>
              <a:defRPr sz="1400">
                <a:solidFill>
                  <a:schemeClr val="accent1"/>
                </a:solidFill>
                <a:latin typeface="Gill Sans Std Light"/>
              </a:defRPr>
            </a:lvl1pPr>
            <a:lvl2pPr>
              <a:defRPr sz="2400">
                <a:solidFill>
                  <a:schemeClr val="accent1"/>
                </a:solidFill>
                <a:latin typeface="Gill Sans Std"/>
              </a:defRPr>
            </a:lvl2pPr>
            <a:lvl3pPr>
              <a:defRPr sz="2400">
                <a:solidFill>
                  <a:schemeClr val="accent1"/>
                </a:solidFill>
                <a:latin typeface="Gill Sans Std"/>
              </a:defRPr>
            </a:lvl3pPr>
            <a:lvl4pPr>
              <a:defRPr sz="2400">
                <a:solidFill>
                  <a:schemeClr val="accent1"/>
                </a:solidFill>
                <a:latin typeface="Gill Sans Std"/>
              </a:defRPr>
            </a:lvl4pPr>
            <a:lvl5pPr>
              <a:defRPr sz="2400">
                <a:solidFill>
                  <a:schemeClr val="accent1"/>
                </a:solidFill>
                <a:latin typeface="Gill Sans Std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503441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 bwMode="auto">
          <a:xfrm>
            <a:off x="736600" y="2427981"/>
            <a:ext cx="7670800" cy="1470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fr-FR" sz="4000" dirty="0" err="1">
                <a:solidFill>
                  <a:schemeClr val="bg1">
                    <a:lumMod val="75000"/>
                  </a:schemeClr>
                </a:solidFill>
                <a:latin typeface="Gill Sans Std" charset="0"/>
                <a:ea typeface="ＭＳ Ｐゴシック" panose="020B0600070205080204" pitchFamily="34" charset="-128"/>
              </a:rPr>
              <a:t>Infosessie</a:t>
            </a:r>
            <a:r>
              <a:rPr lang="en-US" altLang="fr-FR" sz="4000" dirty="0">
                <a:solidFill>
                  <a:schemeClr val="bg1">
                    <a:lumMod val="75000"/>
                  </a:schemeClr>
                </a:solidFill>
                <a:latin typeface="Gill Sans Std" charset="0"/>
                <a:ea typeface="ＭＳ Ｐゴシック" panose="020B0600070205080204" pitchFamily="34" charset="-128"/>
              </a:rPr>
              <a:t> </a:t>
            </a:r>
            <a:r>
              <a:rPr lang="en-US" altLang="fr-FR" sz="4000" dirty="0" smtClean="0">
                <a:solidFill>
                  <a:schemeClr val="bg1">
                    <a:lumMod val="75000"/>
                  </a:schemeClr>
                </a:solidFill>
                <a:latin typeface="Gill Sans Std" charset="0"/>
                <a:ea typeface="ＭＳ Ｐゴシック" panose="020B0600070205080204" pitchFamily="34" charset="-128"/>
              </a:rPr>
              <a:t>AMIF 42</a:t>
            </a:r>
            <a:r>
              <a:rPr lang="en-US" altLang="fr-FR" sz="3600" dirty="0">
                <a:solidFill>
                  <a:schemeClr val="bg1">
                    <a:lumMod val="75000"/>
                  </a:schemeClr>
                </a:solidFill>
                <a:latin typeface="Gill Sans Std" charset="0"/>
                <a:ea typeface="ＭＳ Ｐゴシック" panose="020B0600070205080204" pitchFamily="34" charset="-128"/>
              </a:rPr>
              <a:t/>
            </a:r>
            <a:br>
              <a:rPr lang="en-US" altLang="fr-FR" sz="3600" dirty="0">
                <a:solidFill>
                  <a:schemeClr val="bg1">
                    <a:lumMod val="75000"/>
                  </a:schemeClr>
                </a:solidFill>
                <a:latin typeface="Gill Sans Std" charset="0"/>
                <a:ea typeface="ＭＳ Ｐゴシック" panose="020B0600070205080204" pitchFamily="34" charset="-128"/>
              </a:rPr>
            </a:br>
            <a:r>
              <a:rPr lang="en-US" altLang="fr-FR" sz="4000" dirty="0">
                <a:solidFill>
                  <a:schemeClr val="bg1">
                    <a:lumMod val="65000"/>
                  </a:schemeClr>
                </a:solidFill>
                <a:latin typeface="Gill Sans Std" charset="0"/>
                <a:ea typeface="ＭＳ Ｐゴシック" panose="020B0600070205080204" pitchFamily="34" charset="-128"/>
              </a:rPr>
              <a:t>Séance </a:t>
            </a:r>
            <a:r>
              <a:rPr lang="en-US" altLang="fr-FR" sz="4000" dirty="0" err="1">
                <a:solidFill>
                  <a:schemeClr val="bg1">
                    <a:lumMod val="65000"/>
                  </a:schemeClr>
                </a:solidFill>
                <a:latin typeface="Gill Sans Std" charset="0"/>
                <a:ea typeface="ＭＳ Ｐゴシック" panose="020B0600070205080204" pitchFamily="34" charset="-128"/>
              </a:rPr>
              <a:t>d’information</a:t>
            </a:r>
            <a:r>
              <a:rPr lang="en-US" altLang="fr-FR" sz="4000" dirty="0">
                <a:solidFill>
                  <a:schemeClr val="bg1">
                    <a:lumMod val="65000"/>
                  </a:schemeClr>
                </a:solidFill>
                <a:latin typeface="Gill Sans Std" charset="0"/>
                <a:ea typeface="ＭＳ Ｐゴシック" panose="020B0600070205080204" pitchFamily="34" charset="-128"/>
              </a:rPr>
              <a:t> </a:t>
            </a:r>
            <a:r>
              <a:rPr lang="en-US" altLang="fr-FR" sz="4000" dirty="0" err="1" smtClean="0">
                <a:solidFill>
                  <a:schemeClr val="bg1">
                    <a:lumMod val="65000"/>
                  </a:schemeClr>
                </a:solidFill>
                <a:latin typeface="Gill Sans Std" charset="0"/>
                <a:ea typeface="ＭＳ Ｐゴシック" panose="020B0600070205080204" pitchFamily="34" charset="-128"/>
              </a:rPr>
              <a:t>FAMI</a:t>
            </a:r>
            <a:r>
              <a:rPr lang="en-US" altLang="fr-FR" sz="4000" dirty="0" smtClean="0">
                <a:solidFill>
                  <a:schemeClr val="bg1">
                    <a:lumMod val="65000"/>
                  </a:schemeClr>
                </a:solidFill>
                <a:latin typeface="Gill Sans Std" charset="0"/>
                <a:ea typeface="ＭＳ Ｐゴシック" panose="020B0600070205080204" pitchFamily="34" charset="-128"/>
              </a:rPr>
              <a:t> 42</a:t>
            </a:r>
            <a:endParaRPr lang="en-US" altLang="fr-FR" sz="4000" dirty="0">
              <a:solidFill>
                <a:schemeClr val="bg1">
                  <a:lumMod val="65000"/>
                </a:schemeClr>
              </a:solidFill>
              <a:latin typeface="Gill Sans Std" charset="0"/>
              <a:ea typeface="ＭＳ Ｐゴシック" panose="020B0600070205080204" pitchFamily="34" charset="-128"/>
            </a:endParaRPr>
          </a:p>
        </p:txBody>
      </p:sp>
      <p:sp>
        <p:nvSpPr>
          <p:cNvPr id="11267" name="Subtitle 2"/>
          <p:cNvSpPr>
            <a:spLocks noGrp="1"/>
          </p:cNvSpPr>
          <p:nvPr>
            <p:ph type="subTitle" idx="1"/>
          </p:nvPr>
        </p:nvSpPr>
        <p:spPr bwMode="auto">
          <a:xfrm>
            <a:off x="736600" y="3822700"/>
            <a:ext cx="7670800" cy="1493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fr-FR" dirty="0" smtClean="0">
                <a:latin typeface="Gill Sans Std" charset="0"/>
                <a:ea typeface="ＭＳ Ｐゴシック" panose="020B0600070205080204" pitchFamily="34" charset="-128"/>
              </a:rPr>
              <a:t>4 </a:t>
            </a:r>
            <a:r>
              <a:rPr lang="en-US" altLang="fr-FR" dirty="0" err="1" smtClean="0">
                <a:latin typeface="Gill Sans Std" charset="0"/>
                <a:ea typeface="ＭＳ Ｐゴシック" panose="020B0600070205080204" pitchFamily="34" charset="-128"/>
              </a:rPr>
              <a:t>juli</a:t>
            </a:r>
            <a:r>
              <a:rPr lang="en-US" altLang="fr-FR" dirty="0" smtClean="0">
                <a:latin typeface="Gill Sans Std" charset="0"/>
                <a:ea typeface="ＭＳ Ｐゴシック" panose="020B0600070205080204" pitchFamily="34" charset="-128"/>
              </a:rPr>
              <a:t> 2019</a:t>
            </a:r>
            <a:br>
              <a:rPr lang="en-US" altLang="fr-FR" dirty="0" smtClean="0">
                <a:latin typeface="Gill Sans Std" charset="0"/>
                <a:ea typeface="ＭＳ Ｐゴシック" panose="020B0600070205080204" pitchFamily="34" charset="-128"/>
              </a:rPr>
            </a:br>
            <a:r>
              <a:rPr lang="en-US" altLang="fr-FR" dirty="0" smtClean="0">
                <a:solidFill>
                  <a:schemeClr val="accent2">
                    <a:lumMod val="75000"/>
                  </a:schemeClr>
                </a:solidFill>
                <a:latin typeface="Gill Sans Std" charset="0"/>
                <a:ea typeface="ＭＳ Ｐゴシック" panose="020B0600070205080204" pitchFamily="34" charset="-128"/>
              </a:rPr>
              <a:t>4 </a:t>
            </a:r>
            <a:r>
              <a:rPr lang="en-US" altLang="fr-FR" dirty="0" err="1" smtClean="0">
                <a:solidFill>
                  <a:schemeClr val="accent2">
                    <a:lumMod val="75000"/>
                  </a:schemeClr>
                </a:solidFill>
                <a:latin typeface="Gill Sans Std" charset="0"/>
                <a:ea typeface="ＭＳ Ｐゴシック" panose="020B0600070205080204" pitchFamily="34" charset="-128"/>
              </a:rPr>
              <a:t>juillet</a:t>
            </a:r>
            <a:r>
              <a:rPr lang="en-US" altLang="fr-FR" dirty="0" smtClean="0">
                <a:solidFill>
                  <a:schemeClr val="accent2">
                    <a:lumMod val="75000"/>
                  </a:schemeClr>
                </a:solidFill>
                <a:latin typeface="Gill Sans Std" charset="0"/>
                <a:ea typeface="ＭＳ Ｐゴシック" panose="020B0600070205080204" pitchFamily="34" charset="-128"/>
              </a:rPr>
              <a:t> 2019</a:t>
            </a:r>
          </a:p>
        </p:txBody>
      </p:sp>
      <p:sp>
        <p:nvSpPr>
          <p:cNvPr id="5" name="Rechthoek 4" title="Naar een geïntegreerd migratiebeleid, dankzij het AMIF"/>
          <p:cNvSpPr/>
          <p:nvPr/>
        </p:nvSpPr>
        <p:spPr>
          <a:xfrm>
            <a:off x="503025" y="6204151"/>
            <a:ext cx="716532" cy="517988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000" r="-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ekstvak 1"/>
          <p:cNvSpPr txBox="1"/>
          <p:nvPr/>
        </p:nvSpPr>
        <p:spPr>
          <a:xfrm>
            <a:off x="1219557" y="6204151"/>
            <a:ext cx="1787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" dirty="0" smtClean="0">
                <a:solidFill>
                  <a:schemeClr val="bg1">
                    <a:lumMod val="75000"/>
                  </a:schemeClr>
                </a:solidFill>
              </a:rPr>
              <a:t>Naar een geïntegreerd migratiebeleid dankzij het AMIF</a:t>
            </a:r>
          </a:p>
          <a:p>
            <a:r>
              <a:rPr lang="fr-BE" sz="800" dirty="0" smtClean="0">
                <a:solidFill>
                  <a:schemeClr val="bg1">
                    <a:lumMod val="75000"/>
                  </a:schemeClr>
                </a:solidFill>
              </a:rPr>
              <a:t>Vers une politique d’intégration plus intégrée grâce au </a:t>
            </a:r>
            <a:r>
              <a:rPr lang="fr-BE" sz="800" dirty="0" err="1" smtClean="0">
                <a:solidFill>
                  <a:schemeClr val="bg1">
                    <a:lumMod val="75000"/>
                  </a:schemeClr>
                </a:solidFill>
              </a:rPr>
              <a:t>FAMI</a:t>
            </a:r>
            <a:endParaRPr lang="fr-BE" sz="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95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 title="Naar een geïntegreerd migratiebeleid, dankzij het AMIF"/>
          <p:cNvSpPr/>
          <p:nvPr/>
        </p:nvSpPr>
        <p:spPr>
          <a:xfrm>
            <a:off x="378334" y="6110633"/>
            <a:ext cx="716532" cy="517988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000" r="-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Titel 3"/>
          <p:cNvSpPr>
            <a:spLocks noGrp="1"/>
          </p:cNvSpPr>
          <p:nvPr>
            <p:ph type="ctrTitle"/>
          </p:nvPr>
        </p:nvSpPr>
        <p:spPr>
          <a:xfrm>
            <a:off x="737185" y="3410436"/>
            <a:ext cx="7783360" cy="1273436"/>
          </a:xfrm>
        </p:spPr>
        <p:txBody>
          <a:bodyPr/>
          <a:lstStyle/>
          <a:p>
            <a:pPr algn="l"/>
            <a:r>
              <a:rPr lang="nl-BE" sz="3600" dirty="0" smtClean="0">
                <a:solidFill>
                  <a:schemeClr val="bg1">
                    <a:lumMod val="75000"/>
                  </a:schemeClr>
                </a:solidFill>
                <a:latin typeface="Gill Sans Std" charset="0"/>
                <a:ea typeface="ＭＳ Ｐゴシック" panose="020B0600070205080204" pitchFamily="34" charset="-128"/>
              </a:rPr>
              <a:t>2.2 Vrijwillig partnerschap</a:t>
            </a:r>
            <a:r>
              <a:rPr lang="nl-BE" sz="3600" dirty="0" smtClean="0">
                <a:solidFill>
                  <a:schemeClr val="bg1">
                    <a:lumMod val="75000"/>
                  </a:schemeClr>
                </a:solidFill>
                <a:latin typeface="Gill Sans Std" charset="0"/>
                <a:ea typeface="ＭＳ Ｐゴシック" panose="020B0600070205080204" pitchFamily="34" charset="-128"/>
              </a:rPr>
              <a:t/>
            </a:r>
            <a:br>
              <a:rPr lang="nl-BE" sz="3600" dirty="0" smtClean="0">
                <a:solidFill>
                  <a:schemeClr val="bg1">
                    <a:lumMod val="75000"/>
                  </a:schemeClr>
                </a:solidFill>
                <a:latin typeface="Gill Sans Std" charset="0"/>
                <a:ea typeface="ＭＳ Ｐゴシック" panose="020B0600070205080204" pitchFamily="34" charset="-128"/>
              </a:rPr>
            </a:br>
            <a:r>
              <a:rPr lang="nl-BE" sz="3600" dirty="0" smtClean="0">
                <a:solidFill>
                  <a:schemeClr val="bg1">
                    <a:lumMod val="65000"/>
                  </a:schemeClr>
                </a:solidFill>
                <a:latin typeface="Gill Sans Std" charset="0"/>
                <a:ea typeface="ＭＳ Ｐゴシック" panose="020B0600070205080204" pitchFamily="34" charset="-128"/>
              </a:rPr>
              <a:t>2.2 </a:t>
            </a:r>
            <a:r>
              <a:rPr lang="nl-BE" sz="3600" dirty="0" err="1" smtClean="0">
                <a:solidFill>
                  <a:schemeClr val="bg1">
                    <a:lumMod val="65000"/>
                  </a:schemeClr>
                </a:solidFill>
                <a:latin typeface="Gill Sans Std" charset="0"/>
                <a:ea typeface="ＭＳ Ｐゴシック" panose="020B0600070205080204" pitchFamily="34" charset="-128"/>
              </a:rPr>
              <a:t>Partenariat</a:t>
            </a:r>
            <a:r>
              <a:rPr lang="nl-BE" sz="3600" dirty="0" smtClean="0">
                <a:solidFill>
                  <a:schemeClr val="bg1">
                    <a:lumMod val="65000"/>
                  </a:schemeClr>
                </a:solidFill>
                <a:latin typeface="Gill Sans Std" charset="0"/>
                <a:ea typeface="ＭＳ Ｐゴシック" panose="020B0600070205080204" pitchFamily="34" charset="-128"/>
              </a:rPr>
              <a:t> volontaire </a:t>
            </a:r>
            <a:endParaRPr lang="nl-BE" sz="3600" dirty="0">
              <a:solidFill>
                <a:schemeClr val="bg1">
                  <a:lumMod val="65000"/>
                </a:schemeClr>
              </a:solidFill>
              <a:latin typeface="Gill Sans Std" charset="0"/>
              <a:ea typeface="ＭＳ Ｐゴシック" panose="020B0600070205080204" pitchFamily="34" charset="-128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036077" y="6110633"/>
            <a:ext cx="1787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" dirty="0" smtClean="0">
                <a:solidFill>
                  <a:schemeClr val="bg1">
                    <a:lumMod val="75000"/>
                  </a:schemeClr>
                </a:solidFill>
              </a:rPr>
              <a:t>Naar een geïntegreerd migratiebeleid dankzij het AMIF</a:t>
            </a:r>
          </a:p>
          <a:p>
            <a:r>
              <a:rPr lang="fr-BE" sz="800" dirty="0" smtClean="0">
                <a:solidFill>
                  <a:schemeClr val="bg1">
                    <a:lumMod val="75000"/>
                  </a:schemeClr>
                </a:solidFill>
              </a:rPr>
              <a:t>Vers une politique d’intégration plus intégrée grâce au </a:t>
            </a:r>
            <a:r>
              <a:rPr lang="fr-BE" sz="800" dirty="0" err="1" smtClean="0">
                <a:solidFill>
                  <a:schemeClr val="bg1">
                    <a:lumMod val="75000"/>
                  </a:schemeClr>
                </a:solidFill>
              </a:rPr>
              <a:t>FAMI</a:t>
            </a:r>
            <a:endParaRPr lang="fr-BE" sz="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24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400" b="1" dirty="0" smtClean="0"/>
              <a:t>2.2 </a:t>
            </a:r>
            <a:r>
              <a:rPr lang="nl-BE" sz="2400" b="1" dirty="0" err="1" smtClean="0"/>
              <a:t>Partenariat</a:t>
            </a:r>
            <a:r>
              <a:rPr lang="nl-BE" sz="2400" b="1" dirty="0" smtClean="0"/>
              <a:t> volontaire – Vrijwillig partnerschap </a:t>
            </a:r>
            <a:endParaRPr lang="nl-BE" sz="2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6776" y="1376240"/>
            <a:ext cx="4195376" cy="4804064"/>
          </a:xfrm>
        </p:spPr>
        <p:txBody>
          <a:bodyPr/>
          <a:lstStyle/>
          <a:p>
            <a:r>
              <a:rPr lang="nl-BE" sz="1800" b="1" dirty="0"/>
              <a:t>Wat?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1800" dirty="0"/>
              <a:t>Partnerschap tussen een groot OCMW en één, twee of meerdere andere </a:t>
            </a:r>
            <a:r>
              <a:rPr lang="nl-BE" sz="1800" dirty="0" smtClean="0"/>
              <a:t>OCMW’s</a:t>
            </a:r>
          </a:p>
          <a:p>
            <a:endParaRPr lang="nl-BE" sz="1800" b="1" dirty="0"/>
          </a:p>
          <a:p>
            <a:r>
              <a:rPr lang="nl-BE" sz="1800" b="1" dirty="0"/>
              <a:t>Doel?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1800" dirty="0"/>
              <a:t>D</a:t>
            </a:r>
            <a:r>
              <a:rPr lang="nl-BE" sz="1800" dirty="0" smtClean="0"/>
              <a:t>e </a:t>
            </a:r>
            <a:r>
              <a:rPr lang="nl-BE" sz="1800" dirty="0"/>
              <a:t>kennis en expertise te verspreiden die de voorbije jaren is opgedaan binnen de AMIF-projecten rond sociale activering van </a:t>
            </a:r>
            <a:r>
              <a:rPr lang="nl-BE" sz="1800" dirty="0" smtClean="0"/>
              <a:t>nieuwkomers</a:t>
            </a:r>
            <a:endParaRPr lang="nl-BE" sz="1800" dirty="0"/>
          </a:p>
          <a:p>
            <a:endParaRPr lang="nl-BE" sz="1800" b="1" dirty="0" smtClean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nl-BE" sz="1800" dirty="0" smtClean="0"/>
              <a:t>Partnerschap </a:t>
            </a:r>
            <a:r>
              <a:rPr lang="nl-BE" sz="1800" dirty="0"/>
              <a:t>omvat “</a:t>
            </a:r>
            <a:r>
              <a:rPr lang="nl-BE" sz="1800" b="1" dirty="0"/>
              <a:t>coaching</a:t>
            </a:r>
            <a:r>
              <a:rPr lang="nl-BE" sz="1800" dirty="0"/>
              <a:t>” tussen </a:t>
            </a:r>
            <a:r>
              <a:rPr lang="nl-BE" sz="1800" dirty="0" smtClean="0"/>
              <a:t>OCMW’s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nl-BE" sz="1800" dirty="0" smtClean="0"/>
              <a:t>Invulling (vorm en inhoud) van </a:t>
            </a:r>
            <a:r>
              <a:rPr lang="nl-BE" sz="1800" dirty="0"/>
              <a:t>coaching is vrij</a:t>
            </a:r>
          </a:p>
          <a:p>
            <a:endParaRPr lang="nl-BE" sz="1800" b="1" dirty="0"/>
          </a:p>
          <a:p>
            <a:endParaRPr lang="nl-BE" sz="2000" b="1" dirty="0"/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525420" y="1370969"/>
            <a:ext cx="3941805" cy="4593172"/>
          </a:xfrm>
        </p:spPr>
        <p:txBody>
          <a:bodyPr/>
          <a:lstStyle/>
          <a:p>
            <a:r>
              <a:rPr lang="fr-FR" sz="1800" b="1" dirty="0" smtClean="0"/>
              <a:t>Quoi?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800" dirty="0" smtClean="0"/>
              <a:t>Partenariat entre </a:t>
            </a:r>
            <a:r>
              <a:rPr lang="fr-BE" sz="1800" dirty="0"/>
              <a:t>un grand CPAS et un, deux ou plusieurs autres CPAS</a:t>
            </a:r>
            <a:endParaRPr lang="fr-FR" sz="1800" b="1" dirty="0" smtClean="0"/>
          </a:p>
          <a:p>
            <a:endParaRPr lang="fr-FR" sz="1800" b="1" dirty="0" smtClean="0"/>
          </a:p>
          <a:p>
            <a:r>
              <a:rPr lang="fr-FR" sz="1800" b="1" dirty="0" smtClean="0"/>
              <a:t>Objectif?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800" dirty="0"/>
              <a:t>diffuser les connaissances et l'expertise </a:t>
            </a:r>
            <a:r>
              <a:rPr lang="fr-BE" sz="1800" dirty="0" smtClean="0"/>
              <a:t>acquises ces </a:t>
            </a:r>
            <a:r>
              <a:rPr lang="fr-BE" sz="1800" dirty="0"/>
              <a:t>dernières années dans le cadre des projets AMIF sur l'activation sociale des </a:t>
            </a:r>
            <a:r>
              <a:rPr lang="fr-BE" sz="1800" dirty="0" smtClean="0"/>
              <a:t>primo-arrivants</a:t>
            </a:r>
            <a:endParaRPr lang="fr-BE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sz="1800" b="1" dirty="0" smtClean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BE" sz="1800" dirty="0" smtClean="0"/>
              <a:t>Partenariat inclut un « </a:t>
            </a:r>
            <a:r>
              <a:rPr lang="fr-BE" sz="1800" b="1" dirty="0" smtClean="0"/>
              <a:t>coaching</a:t>
            </a:r>
            <a:r>
              <a:rPr lang="fr-BE" sz="1800" dirty="0" smtClean="0"/>
              <a:t> » entre CPAS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BE" sz="1800" dirty="0" smtClean="0"/>
              <a:t>Libre de déterminer (forme et contenu) du coaching</a:t>
            </a:r>
            <a:endParaRPr lang="fr-FR" sz="1800" dirty="0" smtClean="0"/>
          </a:p>
          <a:p>
            <a:endParaRPr lang="fr-FR" sz="1800" b="1" dirty="0" smtClean="0"/>
          </a:p>
          <a:p>
            <a:endParaRPr lang="fr-FR" sz="1800" b="1" dirty="0" smtClean="0"/>
          </a:p>
          <a:p>
            <a:endParaRPr lang="fr-FR" sz="1800" b="1" dirty="0"/>
          </a:p>
        </p:txBody>
      </p:sp>
      <p:cxnSp>
        <p:nvCxnSpPr>
          <p:cNvPr id="6" name="Rechte verbindingslijn 5"/>
          <p:cNvCxnSpPr/>
          <p:nvPr/>
        </p:nvCxnSpPr>
        <p:spPr>
          <a:xfrm>
            <a:off x="4572000" y="1444336"/>
            <a:ext cx="0" cy="459317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Rechthoek 6" title="Naar een geïntegreerd migratiebeleid, dankzij het AMIF"/>
          <p:cNvSpPr/>
          <p:nvPr/>
        </p:nvSpPr>
        <p:spPr>
          <a:xfrm>
            <a:off x="362466" y="6235350"/>
            <a:ext cx="694810" cy="474682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000" r="-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Tekstvak 7"/>
          <p:cNvSpPr txBox="1"/>
          <p:nvPr/>
        </p:nvSpPr>
        <p:spPr>
          <a:xfrm>
            <a:off x="1057276" y="6229038"/>
            <a:ext cx="1957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" dirty="0" smtClean="0">
                <a:solidFill>
                  <a:schemeClr val="bg1">
                    <a:lumMod val="75000"/>
                  </a:schemeClr>
                </a:solidFill>
              </a:rPr>
              <a:t>Naar een geïntegreerd migratiebeleid dankzij het AMIF</a:t>
            </a:r>
          </a:p>
          <a:p>
            <a:r>
              <a:rPr lang="fr-BE" sz="800" dirty="0" smtClean="0">
                <a:solidFill>
                  <a:schemeClr val="bg1">
                    <a:lumMod val="75000"/>
                  </a:schemeClr>
                </a:solidFill>
              </a:rPr>
              <a:t>Vers une politique d’intégration plus intégrée grâce au </a:t>
            </a:r>
            <a:r>
              <a:rPr lang="fr-BE" sz="800" dirty="0" err="1" smtClean="0">
                <a:solidFill>
                  <a:schemeClr val="bg1">
                    <a:lumMod val="75000"/>
                  </a:schemeClr>
                </a:solidFill>
              </a:rPr>
              <a:t>FAMI</a:t>
            </a:r>
            <a:endParaRPr lang="fr-BE" sz="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57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86968"/>
            <a:ext cx="8229600" cy="648656"/>
          </a:xfrm>
        </p:spPr>
        <p:txBody>
          <a:bodyPr/>
          <a:lstStyle/>
          <a:p>
            <a:r>
              <a:rPr lang="nl-BE" sz="2400" b="1" dirty="0" smtClean="0"/>
              <a:t>2.2 </a:t>
            </a:r>
            <a:r>
              <a:rPr lang="nl-BE" sz="2400" b="1" dirty="0" err="1" smtClean="0"/>
              <a:t>Partenariat</a:t>
            </a:r>
            <a:r>
              <a:rPr lang="nl-BE" sz="2400" b="1" dirty="0" smtClean="0"/>
              <a:t> volontaire – Vrijwillig partnerschap</a:t>
            </a:r>
            <a:endParaRPr lang="nl-BE" sz="2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72024" y="1322586"/>
            <a:ext cx="4014787" cy="5088324"/>
          </a:xfrm>
        </p:spPr>
        <p:txBody>
          <a:bodyPr/>
          <a:lstStyle/>
          <a:p>
            <a:pPr fontAlgn="ctr"/>
            <a:r>
              <a:rPr lang="nl-BE" sz="1800" b="1" dirty="0" smtClean="0"/>
              <a:t>Vrijwillig partnerschap: </a:t>
            </a:r>
          </a:p>
          <a:p>
            <a:pPr fontAlgn="ctr"/>
            <a:r>
              <a:rPr lang="nl-BE" sz="1800" dirty="0" smtClean="0"/>
              <a:t>open </a:t>
            </a:r>
            <a:r>
              <a:rPr lang="nl-BE" sz="1800" dirty="0"/>
              <a:t>voor alle geïnteresseerde </a:t>
            </a:r>
            <a:r>
              <a:rPr lang="nl-BE" sz="1800" dirty="0" smtClean="0"/>
              <a:t>OCMW’s</a:t>
            </a:r>
          </a:p>
          <a:p>
            <a:pPr fontAlgn="ctr"/>
            <a:endParaRPr lang="nl-BE" sz="700" dirty="0"/>
          </a:p>
          <a:p>
            <a:pPr fontAlgn="ctr"/>
            <a:r>
              <a:rPr lang="nl-BE" sz="1800" dirty="0"/>
              <a:t>V</a:t>
            </a:r>
            <a:r>
              <a:rPr lang="nl-BE" sz="1800" dirty="0" smtClean="0"/>
              <a:t>ooral </a:t>
            </a:r>
            <a:r>
              <a:rPr lang="nl-BE" sz="1800" dirty="0"/>
              <a:t>interessant </a:t>
            </a:r>
            <a:r>
              <a:rPr lang="nl-BE" sz="1800" dirty="0" smtClean="0"/>
              <a:t>voor OCMW’s</a:t>
            </a:r>
            <a:r>
              <a:rPr lang="nl-BE" sz="1800" dirty="0"/>
              <a:t>: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BE" sz="1800" dirty="0"/>
              <a:t>die tussen 2015 en 2018 hun aantal begunstigden van buiten de EU met </a:t>
            </a:r>
            <a:r>
              <a:rPr lang="nl-BE" sz="1800" b="1" dirty="0"/>
              <a:t>meer dan 10% </a:t>
            </a:r>
            <a:r>
              <a:rPr lang="nl-BE" sz="1800" dirty="0"/>
              <a:t>hebben zien </a:t>
            </a:r>
            <a:r>
              <a:rPr lang="nl-BE" sz="1800" dirty="0" smtClean="0"/>
              <a:t>stijgen</a:t>
            </a:r>
            <a:endParaRPr lang="nl-BE" sz="1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BE" sz="1800" dirty="0"/>
              <a:t>die in 2018 </a:t>
            </a:r>
            <a:r>
              <a:rPr lang="nl-BE" sz="1800" b="1" dirty="0"/>
              <a:t>meer dan 1000 </a:t>
            </a:r>
            <a:r>
              <a:rPr lang="nl-BE" sz="1800" dirty="0"/>
              <a:t>begunstigden afkomstig van buiten de EU hebben </a:t>
            </a:r>
            <a:r>
              <a:rPr lang="nl-BE" sz="1800" dirty="0" smtClean="0"/>
              <a:t>geholpen</a:t>
            </a:r>
            <a:endParaRPr lang="nl-BE" sz="1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BE" sz="1800" dirty="0"/>
              <a:t>waarvan in 2018 </a:t>
            </a:r>
            <a:r>
              <a:rPr lang="nl-BE" sz="1800" b="1" dirty="0"/>
              <a:t>meer dan 50% </a:t>
            </a:r>
            <a:r>
              <a:rPr lang="nl-BE" sz="1800" dirty="0"/>
              <a:t>van hun totaal aantal begunstigden afkomstig is van buiten de </a:t>
            </a:r>
            <a:r>
              <a:rPr lang="nl-BE" sz="1800" dirty="0" smtClean="0"/>
              <a:t>EU</a:t>
            </a:r>
            <a:endParaRPr lang="nl-BE" sz="1800" dirty="0"/>
          </a:p>
          <a:p>
            <a:endParaRPr lang="nl-BE" sz="1600" dirty="0"/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616961" y="1370969"/>
            <a:ext cx="3855028" cy="4593172"/>
          </a:xfrm>
        </p:spPr>
        <p:txBody>
          <a:bodyPr/>
          <a:lstStyle/>
          <a:p>
            <a:pPr fontAlgn="ctr"/>
            <a:r>
              <a:rPr lang="fr-BE" sz="1800" b="1" dirty="0" smtClean="0"/>
              <a:t>Partenariat volontaire: </a:t>
            </a:r>
          </a:p>
          <a:p>
            <a:pPr fontAlgn="ctr"/>
            <a:r>
              <a:rPr lang="fr-BE" sz="1800" dirty="0" smtClean="0"/>
              <a:t>est </a:t>
            </a:r>
            <a:r>
              <a:rPr lang="fr-BE" sz="1800" dirty="0"/>
              <a:t>ouvert à </a:t>
            </a:r>
            <a:r>
              <a:rPr lang="fr-BE" sz="1800" dirty="0" smtClean="0"/>
              <a:t>tout CPAS intéressé</a:t>
            </a:r>
          </a:p>
          <a:p>
            <a:pPr fontAlgn="ctr"/>
            <a:endParaRPr lang="fr-BE" sz="1800" dirty="0"/>
          </a:p>
          <a:p>
            <a:pPr fontAlgn="ctr"/>
            <a:r>
              <a:rPr lang="fr-BE" sz="1800" dirty="0"/>
              <a:t>I</a:t>
            </a:r>
            <a:r>
              <a:rPr lang="fr-BE" sz="1800" dirty="0" smtClean="0"/>
              <a:t>ntéressant </a:t>
            </a:r>
            <a:r>
              <a:rPr lang="fr-BE" sz="1800" dirty="0"/>
              <a:t>pour les CPAS </a:t>
            </a:r>
            <a:r>
              <a:rPr lang="fr-BE" sz="1800" dirty="0" smtClean="0"/>
              <a:t>: </a:t>
            </a:r>
            <a:endParaRPr lang="nl-BE" sz="1800" dirty="0"/>
          </a:p>
          <a:p>
            <a:pPr marL="285750" lvl="0" indent="-285750" fontAlgn="ctr">
              <a:buFont typeface="Arial" panose="020B0604020202020204" pitchFamily="34" charset="0"/>
              <a:buChar char="•"/>
            </a:pPr>
            <a:r>
              <a:rPr lang="fr-BE" sz="1800" dirty="0" smtClean="0"/>
              <a:t>Augmentation nombre </a:t>
            </a:r>
            <a:r>
              <a:rPr lang="fr-BE" sz="1800" dirty="0"/>
              <a:t>de leurs bénéficiaires ressortissants de pays en dehors de l'UE avec </a:t>
            </a:r>
            <a:r>
              <a:rPr lang="fr-BE" sz="1800" b="1" dirty="0"/>
              <a:t>plus de 10%</a:t>
            </a:r>
            <a:r>
              <a:rPr lang="fr-BE" sz="1800" dirty="0"/>
              <a:t> entre 2015 et 2018 </a:t>
            </a:r>
            <a:endParaRPr lang="nl-BE" sz="1800" dirty="0"/>
          </a:p>
          <a:p>
            <a:pPr marL="285750" lvl="0" indent="-285750" fontAlgn="ctr">
              <a:buFont typeface="Arial" panose="020B0604020202020204" pitchFamily="34" charset="0"/>
              <a:buChar char="•"/>
            </a:pPr>
            <a:r>
              <a:rPr lang="fr-BE" sz="1800" dirty="0" smtClean="0"/>
              <a:t>qui </a:t>
            </a:r>
            <a:r>
              <a:rPr lang="fr-BE" sz="1800" dirty="0"/>
              <a:t>ont aidé </a:t>
            </a:r>
            <a:r>
              <a:rPr lang="fr-BE" sz="1800" b="1" dirty="0"/>
              <a:t>plus de 1000 </a:t>
            </a:r>
            <a:r>
              <a:rPr lang="fr-BE" sz="1800" dirty="0"/>
              <a:t>bénéficiaires ressortissants de pays en dehors de l'UE en 2018 </a:t>
            </a:r>
            <a:r>
              <a:rPr lang="fr-BE" sz="1800" dirty="0" smtClean="0"/>
              <a:t>;</a:t>
            </a:r>
            <a:endParaRPr lang="nl-BE" sz="1800" dirty="0"/>
          </a:p>
          <a:p>
            <a:pPr marL="285750" lvl="0" indent="-285750" fontAlgn="ctr">
              <a:buFont typeface="Arial" panose="020B0604020202020204" pitchFamily="34" charset="0"/>
              <a:buChar char="•"/>
            </a:pPr>
            <a:r>
              <a:rPr lang="fr-BE" sz="1800" dirty="0" smtClean="0"/>
              <a:t>avec </a:t>
            </a:r>
            <a:r>
              <a:rPr lang="fr-BE" sz="1800" b="1" dirty="0"/>
              <a:t>plus de 50% </a:t>
            </a:r>
            <a:r>
              <a:rPr lang="fr-BE" sz="1800" dirty="0"/>
              <a:t>du nombre total de leurs bénéficiaires ressortissants de pays en dehors de l'UE </a:t>
            </a:r>
            <a:endParaRPr lang="nl-BE" sz="1800" dirty="0"/>
          </a:p>
          <a:p>
            <a:endParaRPr lang="nl-BE" sz="1800" dirty="0" smtClean="0"/>
          </a:p>
        </p:txBody>
      </p:sp>
      <p:cxnSp>
        <p:nvCxnSpPr>
          <p:cNvPr id="6" name="Rechte verbindingslijn 5"/>
          <p:cNvCxnSpPr/>
          <p:nvPr/>
        </p:nvCxnSpPr>
        <p:spPr>
          <a:xfrm>
            <a:off x="4572000" y="1444336"/>
            <a:ext cx="0" cy="459317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Rechthoek 6" title="Naar een geïntegreerd migratiebeleid, dankzij het AMIF"/>
          <p:cNvSpPr/>
          <p:nvPr/>
        </p:nvSpPr>
        <p:spPr>
          <a:xfrm>
            <a:off x="387178" y="6180304"/>
            <a:ext cx="693477" cy="517058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000" r="-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Tekstvak 7"/>
          <p:cNvSpPr txBox="1"/>
          <p:nvPr/>
        </p:nvSpPr>
        <p:spPr>
          <a:xfrm>
            <a:off x="1080655" y="6180304"/>
            <a:ext cx="1787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" dirty="0" smtClean="0">
                <a:solidFill>
                  <a:schemeClr val="bg1">
                    <a:lumMod val="75000"/>
                  </a:schemeClr>
                </a:solidFill>
              </a:rPr>
              <a:t>Naar een geïntegreerd migratiebeleid dankzij het AMIF</a:t>
            </a:r>
          </a:p>
          <a:p>
            <a:r>
              <a:rPr lang="fr-BE" sz="800" dirty="0" smtClean="0">
                <a:solidFill>
                  <a:schemeClr val="bg1">
                    <a:lumMod val="75000"/>
                  </a:schemeClr>
                </a:solidFill>
              </a:rPr>
              <a:t>Vers une politique d’intégration plus intégrée grâce au </a:t>
            </a:r>
            <a:r>
              <a:rPr lang="fr-BE" sz="800" dirty="0" err="1" smtClean="0">
                <a:solidFill>
                  <a:schemeClr val="bg1">
                    <a:lumMod val="75000"/>
                  </a:schemeClr>
                </a:solidFill>
              </a:rPr>
              <a:t>FAMI</a:t>
            </a:r>
            <a:endParaRPr lang="fr-BE" sz="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3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 title="Naar een geïntegreerd migratiebeleid, dankzij het AMIF"/>
          <p:cNvSpPr/>
          <p:nvPr/>
        </p:nvSpPr>
        <p:spPr>
          <a:xfrm>
            <a:off x="378334" y="6110633"/>
            <a:ext cx="716532" cy="517988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000" r="-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Titel 3"/>
          <p:cNvSpPr>
            <a:spLocks noGrp="1"/>
          </p:cNvSpPr>
          <p:nvPr>
            <p:ph type="ctrTitle"/>
          </p:nvPr>
        </p:nvSpPr>
        <p:spPr>
          <a:xfrm>
            <a:off x="737185" y="3410436"/>
            <a:ext cx="7783360" cy="1273436"/>
          </a:xfrm>
        </p:spPr>
        <p:txBody>
          <a:bodyPr/>
          <a:lstStyle/>
          <a:p>
            <a:pPr algn="l"/>
            <a:r>
              <a:rPr lang="nl-BE" sz="3600" dirty="0" smtClean="0">
                <a:solidFill>
                  <a:schemeClr val="bg1">
                    <a:lumMod val="75000"/>
                  </a:schemeClr>
                </a:solidFill>
                <a:latin typeface="Gill Sans Std" charset="0"/>
                <a:ea typeface="ＭＳ Ｐゴシック" panose="020B0600070205080204" pitchFamily="34" charset="-128"/>
              </a:rPr>
              <a:t>3. Budget</a:t>
            </a:r>
            <a:br>
              <a:rPr lang="nl-BE" sz="3600" dirty="0" smtClean="0">
                <a:solidFill>
                  <a:schemeClr val="bg1">
                    <a:lumMod val="75000"/>
                  </a:schemeClr>
                </a:solidFill>
                <a:latin typeface="Gill Sans Std" charset="0"/>
                <a:ea typeface="ＭＳ Ｐゴシック" panose="020B0600070205080204" pitchFamily="34" charset="-128"/>
              </a:rPr>
            </a:br>
            <a:r>
              <a:rPr lang="nl-BE" sz="3600" dirty="0" smtClean="0">
                <a:solidFill>
                  <a:schemeClr val="bg1">
                    <a:lumMod val="65000"/>
                  </a:schemeClr>
                </a:solidFill>
                <a:latin typeface="Gill Sans Std" charset="0"/>
                <a:ea typeface="ＭＳ Ｐゴシック" panose="020B0600070205080204" pitchFamily="34" charset="-128"/>
              </a:rPr>
              <a:t>3. Budget</a:t>
            </a:r>
            <a:endParaRPr lang="fr-BE" sz="3600" dirty="0">
              <a:solidFill>
                <a:schemeClr val="bg1">
                  <a:lumMod val="65000"/>
                </a:schemeClr>
              </a:solidFill>
              <a:latin typeface="Gill Sans Std" charset="0"/>
              <a:ea typeface="ＭＳ Ｐゴシック" panose="020B0600070205080204" pitchFamily="34" charset="-128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036078" y="6112559"/>
            <a:ext cx="1787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" dirty="0" smtClean="0">
                <a:solidFill>
                  <a:schemeClr val="bg1">
                    <a:lumMod val="75000"/>
                  </a:schemeClr>
                </a:solidFill>
              </a:rPr>
              <a:t>Naar een geïntegreerd migratiebeleid dankzij het AMIF</a:t>
            </a:r>
          </a:p>
          <a:p>
            <a:r>
              <a:rPr lang="fr-BE" sz="800" dirty="0" smtClean="0">
                <a:solidFill>
                  <a:schemeClr val="bg1">
                    <a:lumMod val="75000"/>
                  </a:schemeClr>
                </a:solidFill>
              </a:rPr>
              <a:t>Vers une politique d’intégration plus intégrée grâce au </a:t>
            </a:r>
            <a:r>
              <a:rPr lang="fr-BE" sz="800" dirty="0" err="1" smtClean="0">
                <a:solidFill>
                  <a:schemeClr val="bg1">
                    <a:lumMod val="75000"/>
                  </a:schemeClr>
                </a:solidFill>
              </a:rPr>
              <a:t>FAMI</a:t>
            </a:r>
            <a:endParaRPr lang="fr-BE" sz="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16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400" b="1" dirty="0" smtClean="0"/>
              <a:t>3.1 Budget</a:t>
            </a:r>
            <a:endParaRPr lang="nl-BE" sz="2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800600" y="1366218"/>
            <a:ext cx="3730336" cy="4593171"/>
          </a:xfrm>
        </p:spPr>
        <p:txBody>
          <a:bodyPr/>
          <a:lstStyle/>
          <a:p>
            <a:pPr fontAlgn="ctr"/>
            <a:r>
              <a:rPr lang="nl-BE" sz="1800" b="1" dirty="0" smtClean="0"/>
              <a:t>Budget?</a:t>
            </a:r>
            <a:r>
              <a:rPr lang="nl-BE" sz="1800" dirty="0" smtClean="0"/>
              <a:t/>
            </a:r>
            <a:br>
              <a:rPr lang="nl-BE" sz="1800" dirty="0" smtClean="0"/>
            </a:br>
            <a:endParaRPr lang="nl-BE" sz="1800" dirty="0" smtClean="0"/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nl-BE" sz="1800" dirty="0" smtClean="0"/>
              <a:t>Budget </a:t>
            </a:r>
            <a:r>
              <a:rPr lang="nl-BE" sz="1800" dirty="0"/>
              <a:t>vanuit het AMIF </a:t>
            </a:r>
            <a:r>
              <a:rPr lang="nl-BE" sz="1800" dirty="0" smtClean="0"/>
              <a:t/>
            </a:r>
            <a:br>
              <a:rPr lang="nl-BE" sz="1800" dirty="0" smtClean="0"/>
            </a:br>
            <a:r>
              <a:rPr lang="nl-BE" sz="1800" dirty="0" smtClean="0"/>
              <a:t>= </a:t>
            </a:r>
            <a:r>
              <a:rPr lang="nl-BE" sz="1800" b="1" dirty="0" smtClean="0"/>
              <a:t>€ 1.320.069,53 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nl-BE" sz="1800" dirty="0" smtClean="0"/>
              <a:t>De </a:t>
            </a:r>
            <a:r>
              <a:rPr lang="nl-BE" sz="1800" dirty="0" err="1"/>
              <a:t>AMIF</a:t>
            </a:r>
            <a:r>
              <a:rPr lang="nl-BE" sz="1800" dirty="0"/>
              <a:t>-toelage </a:t>
            </a:r>
            <a:r>
              <a:rPr lang="nl-BE" sz="1800" dirty="0" smtClean="0"/>
              <a:t>maximum </a:t>
            </a:r>
            <a:r>
              <a:rPr lang="nl-BE" sz="1800" dirty="0"/>
              <a:t>75% </a:t>
            </a:r>
            <a:r>
              <a:rPr lang="nl-BE" sz="1800" dirty="0" smtClean="0"/>
              <a:t>van totaal bedrag</a:t>
            </a:r>
          </a:p>
          <a:p>
            <a:pPr fontAlgn="ctr"/>
            <a:endParaRPr lang="nl-BE" sz="1800" dirty="0" smtClean="0"/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nl-BE" sz="1800" dirty="0" smtClean="0"/>
              <a:t>Voorlopige federale cofinanciering</a:t>
            </a:r>
            <a:br>
              <a:rPr lang="nl-BE" sz="1800" dirty="0" smtClean="0"/>
            </a:br>
            <a:r>
              <a:rPr lang="nl-BE" sz="1800" dirty="0" smtClean="0"/>
              <a:t>= 15% van totaal bedrag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nl-BE" sz="1800" dirty="0" smtClean="0"/>
              <a:t>10% eigen middelen </a:t>
            </a:r>
          </a:p>
          <a:p>
            <a:endParaRPr lang="nl-BE" dirty="0" smtClean="0"/>
          </a:p>
          <a:p>
            <a:r>
              <a:rPr lang="nl-BE" sz="1800" dirty="0" smtClean="0"/>
              <a:t>Het </a:t>
            </a:r>
            <a:r>
              <a:rPr lang="nl-BE" sz="1800" dirty="0"/>
              <a:t>budget </a:t>
            </a:r>
            <a:r>
              <a:rPr lang="nl-BE" sz="1800" dirty="0" smtClean="0"/>
              <a:t>partnerschap </a:t>
            </a:r>
            <a:r>
              <a:rPr lang="nl-BE" sz="1800" dirty="0" smtClean="0"/>
              <a:t>opnemen in </a:t>
            </a:r>
            <a:r>
              <a:rPr lang="nl-BE" sz="1800" dirty="0"/>
              <a:t>de totale </a:t>
            </a:r>
            <a:r>
              <a:rPr lang="nl-BE" sz="1800" dirty="0" smtClean="0"/>
              <a:t>projectkost</a:t>
            </a:r>
            <a:endParaRPr lang="nl-BE" sz="1800" dirty="0"/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561108" y="1386745"/>
            <a:ext cx="3855028" cy="4593171"/>
          </a:xfrm>
        </p:spPr>
        <p:txBody>
          <a:bodyPr/>
          <a:lstStyle/>
          <a:p>
            <a:pPr fontAlgn="ctr"/>
            <a:r>
              <a:rPr lang="fr-FR" sz="1800" b="1" dirty="0" smtClean="0"/>
              <a:t>Budget? </a:t>
            </a:r>
            <a:r>
              <a:rPr lang="fr-FR" sz="1800" dirty="0" smtClean="0"/>
              <a:t/>
            </a:r>
            <a:br>
              <a:rPr lang="fr-FR" sz="1800" dirty="0" smtClean="0"/>
            </a:br>
            <a:endParaRPr lang="fr-FR" sz="1800" dirty="0" smtClean="0"/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fr-FR" sz="1800" dirty="0" smtClean="0"/>
              <a:t>Le </a:t>
            </a:r>
            <a:r>
              <a:rPr lang="fr-FR" sz="1800" dirty="0"/>
              <a:t>budget </a:t>
            </a:r>
            <a:r>
              <a:rPr lang="fr-FR" sz="1800" dirty="0" smtClean="0"/>
              <a:t>alloué </a:t>
            </a:r>
            <a:r>
              <a:rPr lang="fr-FR" sz="1800" dirty="0"/>
              <a:t>par le </a:t>
            </a:r>
            <a:r>
              <a:rPr lang="fr-FR" sz="1800" dirty="0" err="1" smtClean="0"/>
              <a:t>FAMI</a:t>
            </a:r>
            <a:r>
              <a:rPr lang="nl-BE" sz="1800" dirty="0"/>
              <a:t> </a:t>
            </a:r>
            <a:r>
              <a:rPr lang="nl-BE" sz="1800" dirty="0" smtClean="0"/>
              <a:t>    = </a:t>
            </a:r>
            <a:r>
              <a:rPr lang="nl-BE" sz="1800" b="1" dirty="0" smtClean="0"/>
              <a:t>€ 1.320.069,53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fr-BE" sz="1800" dirty="0" smtClean="0"/>
              <a:t>Financement </a:t>
            </a:r>
            <a:r>
              <a:rPr lang="fr-BE" sz="1800" dirty="0" err="1" smtClean="0"/>
              <a:t>FAMI</a:t>
            </a:r>
            <a:r>
              <a:rPr lang="fr-BE" sz="1800" dirty="0" smtClean="0"/>
              <a:t> maximum 75% du total des coûts</a:t>
            </a:r>
          </a:p>
          <a:p>
            <a:pPr fontAlgn="ctr"/>
            <a:endParaRPr lang="nl-BE" sz="1800" dirty="0" smtClean="0"/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fr-BE" sz="1800" dirty="0" smtClean="0"/>
              <a:t>Cofinancement fédéral sous réserve</a:t>
            </a:r>
            <a:br>
              <a:rPr lang="fr-BE" sz="1800" dirty="0" smtClean="0"/>
            </a:br>
            <a:r>
              <a:rPr lang="fr-BE" sz="1800" dirty="0" smtClean="0"/>
              <a:t>= </a:t>
            </a:r>
            <a:r>
              <a:rPr lang="nl-BE" sz="1800" dirty="0" smtClean="0"/>
              <a:t>15% du </a:t>
            </a:r>
            <a:r>
              <a:rPr lang="nl-BE" sz="1800" dirty="0" err="1" smtClean="0"/>
              <a:t>total</a:t>
            </a:r>
            <a:r>
              <a:rPr lang="nl-BE" sz="1800" dirty="0" smtClean="0"/>
              <a:t> des </a:t>
            </a:r>
            <a:r>
              <a:rPr lang="nl-BE" sz="1800" dirty="0" err="1" smtClean="0"/>
              <a:t>coûts</a:t>
            </a:r>
            <a:endParaRPr lang="nl-BE" sz="1800" dirty="0" smtClean="0"/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nl-BE" sz="1800" dirty="0" smtClean="0"/>
              <a:t>10% fonds </a:t>
            </a:r>
            <a:r>
              <a:rPr lang="nl-BE" sz="1800" dirty="0" err="1" smtClean="0"/>
              <a:t>propres</a:t>
            </a:r>
            <a:endParaRPr lang="nl-BE" sz="1800" dirty="0" smtClean="0"/>
          </a:p>
          <a:p>
            <a:pPr marL="342900" indent="-342900" fontAlgn="ctr">
              <a:buFont typeface="Arial" panose="020B0604020202020204" pitchFamily="34" charset="0"/>
              <a:buChar char="•"/>
            </a:pPr>
            <a:endParaRPr lang="nl-BE" sz="1800" dirty="0"/>
          </a:p>
          <a:p>
            <a:pPr fontAlgn="ctr"/>
            <a:r>
              <a:rPr lang="fr-FR" sz="1800" dirty="0"/>
              <a:t>Le budget </a:t>
            </a:r>
            <a:r>
              <a:rPr lang="fr-FR" sz="1800" dirty="0" smtClean="0"/>
              <a:t>partenariat </a:t>
            </a:r>
            <a:r>
              <a:rPr lang="fr-FR" sz="1800" dirty="0"/>
              <a:t>entre CPAS doit être inclus dans le coût total du projet </a:t>
            </a:r>
            <a:endParaRPr lang="nl-BE" sz="1800" dirty="0"/>
          </a:p>
          <a:p>
            <a:pPr marL="342900" indent="-342900" fontAlgn="ctr">
              <a:buFont typeface="Arial" panose="020B0604020202020204" pitchFamily="34" charset="0"/>
              <a:buChar char="•"/>
            </a:pPr>
            <a:endParaRPr lang="nl-BE" sz="2000" dirty="0" smtClean="0"/>
          </a:p>
        </p:txBody>
      </p:sp>
      <p:cxnSp>
        <p:nvCxnSpPr>
          <p:cNvPr id="6" name="Rechte verbindingslijn 5"/>
          <p:cNvCxnSpPr/>
          <p:nvPr/>
        </p:nvCxnSpPr>
        <p:spPr>
          <a:xfrm>
            <a:off x="4572000" y="1444336"/>
            <a:ext cx="0" cy="459317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Rechthoek 6" title="Naar een geïntegreerd migratiebeleid, dankzij het AMIF"/>
          <p:cNvSpPr/>
          <p:nvPr/>
        </p:nvSpPr>
        <p:spPr>
          <a:xfrm>
            <a:off x="457200" y="6136998"/>
            <a:ext cx="716532" cy="517988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000" r="-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Tekstvak 7"/>
          <p:cNvSpPr txBox="1"/>
          <p:nvPr/>
        </p:nvSpPr>
        <p:spPr>
          <a:xfrm>
            <a:off x="1173732" y="6122448"/>
            <a:ext cx="1871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" dirty="0" smtClean="0">
                <a:solidFill>
                  <a:schemeClr val="bg1">
                    <a:lumMod val="75000"/>
                  </a:schemeClr>
                </a:solidFill>
              </a:rPr>
              <a:t>Naar een geïntegreerd migratiebeleid dankzij het AMIF</a:t>
            </a:r>
          </a:p>
          <a:p>
            <a:r>
              <a:rPr lang="fr-BE" sz="800" dirty="0" smtClean="0">
                <a:solidFill>
                  <a:schemeClr val="bg1">
                    <a:lumMod val="75000"/>
                  </a:schemeClr>
                </a:solidFill>
              </a:rPr>
              <a:t>Vers une politique d’intégration plus intégrée grâce au </a:t>
            </a:r>
            <a:r>
              <a:rPr lang="fr-BE" sz="800" dirty="0" err="1" smtClean="0">
                <a:solidFill>
                  <a:schemeClr val="bg1">
                    <a:lumMod val="75000"/>
                  </a:schemeClr>
                </a:solidFill>
              </a:rPr>
              <a:t>FAMI</a:t>
            </a:r>
            <a:endParaRPr lang="fr-BE" sz="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34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000" b="1" dirty="0" smtClean="0"/>
              <a:t> </a:t>
            </a:r>
            <a:r>
              <a:rPr lang="fi-FI" sz="2400" b="1" dirty="0"/>
              <a:t>3.2 Engagementen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800599" y="1472549"/>
            <a:ext cx="3886201" cy="4676540"/>
          </a:xfrm>
        </p:spPr>
        <p:txBody>
          <a:bodyPr/>
          <a:lstStyle/>
          <a:p>
            <a:r>
              <a:rPr lang="nl-BE" sz="2000" dirty="0" smtClean="0"/>
              <a:t>Een subsidie vragen = zich engageren </a:t>
            </a:r>
          </a:p>
          <a:p>
            <a:endParaRPr lang="nl-BE" sz="2000" dirty="0"/>
          </a:p>
          <a:p>
            <a:pPr fontAlgn="ctr"/>
            <a:r>
              <a:rPr lang="nl-BE" sz="2000" b="1" dirty="0" smtClean="0"/>
              <a:t>Engagementen OCMW’s: 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nl-BE" sz="2000" dirty="0" smtClean="0"/>
              <a:t>samen </a:t>
            </a:r>
            <a:r>
              <a:rPr lang="nl-BE" sz="2000" dirty="0"/>
              <a:t>met de </a:t>
            </a:r>
            <a:r>
              <a:rPr lang="nl-BE" sz="2000" dirty="0" err="1"/>
              <a:t>POD</a:t>
            </a:r>
            <a:r>
              <a:rPr lang="nl-BE" sz="2000" dirty="0"/>
              <a:t> MI zoveel mogelijk kennis en expertise </a:t>
            </a:r>
            <a:r>
              <a:rPr lang="nl-BE" sz="2000" dirty="0" smtClean="0"/>
              <a:t>delen </a:t>
            </a:r>
            <a:r>
              <a:rPr lang="nl-BE" sz="2000" dirty="0"/>
              <a:t>en </a:t>
            </a:r>
            <a:r>
              <a:rPr lang="nl-BE" sz="2000" dirty="0" smtClean="0"/>
              <a:t>vastleggen 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nl-BE" sz="2000" dirty="0"/>
              <a:t>d</a:t>
            </a:r>
            <a:r>
              <a:rPr lang="nl-BE" sz="2000" dirty="0" smtClean="0"/>
              <a:t>eelname </a:t>
            </a:r>
            <a:r>
              <a:rPr lang="nl-BE" sz="2000" b="1" dirty="0" smtClean="0"/>
              <a:t>lerend netwerk AMIF</a:t>
            </a:r>
            <a:endParaRPr lang="nl-BE" sz="2000" dirty="0" smtClean="0"/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nl-BE" sz="2000" dirty="0" smtClean="0"/>
              <a:t>+ bijkomende activiteiten</a:t>
            </a:r>
            <a:endParaRPr lang="nl-BE" sz="2000" dirty="0"/>
          </a:p>
          <a:p>
            <a:pPr fontAlgn="ctr"/>
            <a:r>
              <a:rPr lang="nl-BE" sz="2000" dirty="0"/>
              <a:t> </a:t>
            </a:r>
          </a:p>
          <a:p>
            <a:endParaRPr lang="nl-BE" sz="2000" dirty="0" smtClean="0"/>
          </a:p>
          <a:p>
            <a:endParaRPr lang="nl-BE" sz="2000" dirty="0"/>
          </a:p>
        </p:txBody>
      </p:sp>
      <p:sp>
        <p:nvSpPr>
          <p:cNvPr id="5" name="Tekstvak 4"/>
          <p:cNvSpPr txBox="1"/>
          <p:nvPr/>
        </p:nvSpPr>
        <p:spPr>
          <a:xfrm>
            <a:off x="628650" y="1472087"/>
            <a:ext cx="3886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</a:pPr>
            <a:r>
              <a:rPr lang="nl-BE" sz="2000" dirty="0" err="1" smtClean="0">
                <a:solidFill>
                  <a:schemeClr val="accent1"/>
                </a:solidFill>
                <a:latin typeface="Gill Sans Std"/>
                <a:ea typeface="ＭＳ Ｐゴシック" charset="0"/>
                <a:cs typeface="ＭＳ Ｐゴシック" charset="0"/>
              </a:rPr>
              <a:t>Demander</a:t>
            </a:r>
            <a:r>
              <a:rPr lang="nl-BE" sz="2000" dirty="0" smtClean="0">
                <a:solidFill>
                  <a:schemeClr val="accent1"/>
                </a:solidFill>
                <a:latin typeface="Gill Sans Std"/>
                <a:ea typeface="ＭＳ Ｐゴシック" charset="0"/>
                <a:cs typeface="ＭＳ Ｐゴシック" charset="0"/>
              </a:rPr>
              <a:t> </a:t>
            </a:r>
            <a:r>
              <a:rPr lang="nl-BE" sz="2000" dirty="0" err="1" smtClean="0">
                <a:solidFill>
                  <a:schemeClr val="accent1"/>
                </a:solidFill>
                <a:latin typeface="Gill Sans Std"/>
                <a:ea typeface="ＭＳ Ｐゴシック" charset="0"/>
                <a:cs typeface="ＭＳ Ｐゴシック" charset="0"/>
              </a:rPr>
              <a:t>un</a:t>
            </a:r>
            <a:r>
              <a:rPr lang="nl-BE" sz="2000" dirty="0" smtClean="0">
                <a:solidFill>
                  <a:schemeClr val="accent1"/>
                </a:solidFill>
                <a:latin typeface="Gill Sans Std"/>
                <a:ea typeface="ＭＳ Ｐゴシック" charset="0"/>
                <a:cs typeface="ＭＳ Ｐゴシック" charset="0"/>
              </a:rPr>
              <a:t> </a:t>
            </a:r>
            <a:r>
              <a:rPr lang="nl-BE" sz="2000" dirty="0" err="1" smtClean="0">
                <a:solidFill>
                  <a:schemeClr val="accent1"/>
                </a:solidFill>
                <a:latin typeface="Gill Sans Std"/>
                <a:ea typeface="ＭＳ Ｐゴシック" charset="0"/>
                <a:cs typeface="ＭＳ Ｐゴシック" charset="0"/>
              </a:rPr>
              <a:t>subside</a:t>
            </a:r>
            <a:r>
              <a:rPr lang="nl-BE" sz="2000" dirty="0" smtClean="0">
                <a:solidFill>
                  <a:schemeClr val="accent1"/>
                </a:solidFill>
                <a:latin typeface="Gill Sans Std"/>
                <a:ea typeface="ＭＳ Ｐゴシック" charset="0"/>
                <a:cs typeface="ＭＳ Ｐゴシック" charset="0"/>
              </a:rPr>
              <a:t> = </a:t>
            </a:r>
            <a:r>
              <a:rPr lang="nl-BE" sz="2000" dirty="0" err="1" smtClean="0">
                <a:solidFill>
                  <a:schemeClr val="accent1"/>
                </a:solidFill>
                <a:latin typeface="Gill Sans Std"/>
                <a:ea typeface="ＭＳ Ｐゴシック" charset="0"/>
                <a:cs typeface="ＭＳ Ｐゴシック" charset="0"/>
              </a:rPr>
              <a:t>s’engager</a:t>
            </a:r>
            <a:endParaRPr lang="nl-BE" sz="2000" dirty="0" smtClean="0">
              <a:solidFill>
                <a:schemeClr val="accent1"/>
              </a:solidFill>
              <a:latin typeface="Gill Sans Std"/>
              <a:ea typeface="ＭＳ Ｐゴシック" charset="0"/>
              <a:cs typeface="ＭＳ Ｐゴシック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</a:pPr>
            <a:endParaRPr lang="nl-BE" sz="2000" dirty="0" smtClean="0">
              <a:solidFill>
                <a:schemeClr val="accent1"/>
              </a:solidFill>
              <a:latin typeface="Gill Sans Std"/>
              <a:ea typeface="ＭＳ Ｐゴシック" charset="0"/>
              <a:cs typeface="ＭＳ Ｐゴシック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</a:pPr>
            <a:r>
              <a:rPr lang="nl-BE" sz="2000" b="1" dirty="0" err="1">
                <a:solidFill>
                  <a:schemeClr val="accent1"/>
                </a:solidFill>
                <a:latin typeface="Gill Sans Std"/>
                <a:ea typeface="ＭＳ Ｐゴシック" charset="0"/>
                <a:cs typeface="ＭＳ Ｐゴシック" charset="0"/>
              </a:rPr>
              <a:t>Engagements</a:t>
            </a:r>
            <a:r>
              <a:rPr lang="nl-BE" sz="2000" b="1" dirty="0">
                <a:solidFill>
                  <a:schemeClr val="accent1"/>
                </a:solidFill>
                <a:latin typeface="Gill Sans Std"/>
                <a:ea typeface="ＭＳ Ｐゴシック" charset="0"/>
                <a:cs typeface="ＭＳ Ｐゴシック" charset="0"/>
              </a:rPr>
              <a:t> CPAS: 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accent1"/>
                </a:solidFill>
                <a:latin typeface="Gill Sans Std"/>
                <a:ea typeface="ＭＳ Ｐゴシック" charset="0"/>
                <a:cs typeface="ＭＳ Ｐゴシック" charset="0"/>
              </a:rPr>
              <a:t>partager ses connaissances et son expertise avec le </a:t>
            </a:r>
            <a:r>
              <a:rPr lang="fr-FR" sz="2000" dirty="0" err="1">
                <a:solidFill>
                  <a:schemeClr val="accent1"/>
                </a:solidFill>
                <a:latin typeface="Gill Sans Std"/>
                <a:ea typeface="ＭＳ Ｐゴシック" charset="0"/>
                <a:cs typeface="ＭＳ Ｐゴシック" charset="0"/>
              </a:rPr>
              <a:t>SPP</a:t>
            </a:r>
            <a:r>
              <a:rPr lang="fr-FR" sz="2000" dirty="0">
                <a:solidFill>
                  <a:schemeClr val="accent1"/>
                </a:solidFill>
                <a:latin typeface="Gill Sans Std"/>
                <a:ea typeface="ＭＳ Ｐゴシック" charset="0"/>
                <a:cs typeface="ＭＳ Ｐゴシック" charset="0"/>
              </a:rPr>
              <a:t> IS </a:t>
            </a:r>
            <a:endParaRPr lang="fr-FR" sz="2000" dirty="0" smtClean="0">
              <a:solidFill>
                <a:schemeClr val="accent1"/>
              </a:solidFill>
              <a:latin typeface="Gill Sans Std"/>
              <a:ea typeface="ＭＳ Ｐゴシック" charset="0"/>
              <a:cs typeface="ＭＳ Ｐゴシック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accent1"/>
                </a:solidFill>
                <a:latin typeface="Gill Sans Std"/>
                <a:ea typeface="ＭＳ Ｐゴシック" charset="0"/>
                <a:cs typeface="ＭＳ Ｐゴシック" charset="0"/>
              </a:rPr>
              <a:t>p</a:t>
            </a:r>
            <a:r>
              <a:rPr lang="fr-FR" sz="2000" dirty="0" smtClean="0">
                <a:solidFill>
                  <a:schemeClr val="accent1"/>
                </a:solidFill>
                <a:latin typeface="Gill Sans Std"/>
                <a:ea typeface="ＭＳ Ｐゴシック" charset="0"/>
                <a:cs typeface="ＭＳ Ｐゴシック" charset="0"/>
              </a:rPr>
              <a:t>articiper au </a:t>
            </a:r>
            <a:r>
              <a:rPr lang="fr-FR" sz="2000" b="1" dirty="0">
                <a:solidFill>
                  <a:schemeClr val="accent1"/>
                </a:solidFill>
                <a:latin typeface="Gill Sans Std"/>
                <a:ea typeface="ＭＳ Ｐゴシック" charset="0"/>
                <a:cs typeface="ＭＳ Ｐゴシック" charset="0"/>
              </a:rPr>
              <a:t>réseau </a:t>
            </a:r>
            <a:r>
              <a:rPr lang="fr-FR" sz="2000" b="1" dirty="0" smtClean="0">
                <a:solidFill>
                  <a:schemeClr val="accent1"/>
                </a:solidFill>
                <a:latin typeface="Gill Sans Std"/>
                <a:ea typeface="ＭＳ Ｐゴシック" charset="0"/>
                <a:cs typeface="ＭＳ Ｐゴシック" charset="0"/>
              </a:rPr>
              <a:t>de partage de connaissances  AMIF</a:t>
            </a:r>
            <a:endParaRPr lang="fr-FR" sz="2000" dirty="0" smtClean="0">
              <a:solidFill>
                <a:schemeClr val="accent1"/>
              </a:solidFill>
              <a:latin typeface="Gill Sans Std"/>
              <a:ea typeface="ＭＳ Ｐゴシック" charset="0"/>
              <a:cs typeface="ＭＳ Ｐゴシック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accent1"/>
                </a:solidFill>
                <a:latin typeface="Gill Sans Std"/>
                <a:ea typeface="ＭＳ Ｐゴシック" charset="0"/>
                <a:cs typeface="ＭＳ Ｐゴシック" charset="0"/>
              </a:rPr>
              <a:t>+ activités complémentaires </a:t>
            </a:r>
            <a:endParaRPr lang="nl-BE" sz="2000" dirty="0">
              <a:solidFill>
                <a:schemeClr val="accent1"/>
              </a:solidFill>
              <a:latin typeface="Gill Sans Std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6" name="Rechte verbindingslijn 5"/>
          <p:cNvCxnSpPr/>
          <p:nvPr/>
        </p:nvCxnSpPr>
        <p:spPr>
          <a:xfrm>
            <a:off x="4572000" y="1371600"/>
            <a:ext cx="0" cy="459317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Rechthoek 6" title="Naar een geïntegreerd migratiebeleid, dankzij het AMIF"/>
          <p:cNvSpPr/>
          <p:nvPr/>
        </p:nvSpPr>
        <p:spPr>
          <a:xfrm>
            <a:off x="457200" y="6153439"/>
            <a:ext cx="716532" cy="517988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000" r="-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8566" tIns="0" rIns="28566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8566" tIns="0" rIns="28566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8566" tIns="0" rIns="28566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1115286" y="6171387"/>
            <a:ext cx="1871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" dirty="0" smtClean="0">
                <a:solidFill>
                  <a:schemeClr val="bg1">
                    <a:lumMod val="75000"/>
                  </a:schemeClr>
                </a:solidFill>
              </a:rPr>
              <a:t>Naar een geïntegreerd migratiebeleid dankzij het AMIF</a:t>
            </a:r>
          </a:p>
          <a:p>
            <a:r>
              <a:rPr lang="fr-BE" sz="800" dirty="0" smtClean="0">
                <a:solidFill>
                  <a:schemeClr val="bg1">
                    <a:lumMod val="75000"/>
                  </a:schemeClr>
                </a:solidFill>
              </a:rPr>
              <a:t>Vers une politique d’intégration plus intégrée grâce au </a:t>
            </a:r>
            <a:r>
              <a:rPr lang="fr-BE" sz="800" dirty="0" err="1" smtClean="0">
                <a:solidFill>
                  <a:schemeClr val="bg1">
                    <a:lumMod val="75000"/>
                  </a:schemeClr>
                </a:solidFill>
              </a:rPr>
              <a:t>FAMI</a:t>
            </a:r>
            <a:endParaRPr lang="fr-BE" sz="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8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000" b="1" dirty="0" smtClean="0"/>
              <a:t>Vragen - Questions </a:t>
            </a:r>
            <a:endParaRPr lang="fi-FI" sz="20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800599" y="1494847"/>
            <a:ext cx="3886201" cy="4676540"/>
          </a:xfrm>
        </p:spPr>
        <p:txBody>
          <a:bodyPr/>
          <a:lstStyle/>
          <a:p>
            <a:r>
              <a:rPr lang="nl-BE" sz="2000" b="1" dirty="0" smtClean="0"/>
              <a:t>Voor vragen over de inhoud van de projectoproep: </a:t>
            </a:r>
          </a:p>
          <a:p>
            <a:endParaRPr lang="nl-BE" sz="2000" b="1" dirty="0" smtClean="0"/>
          </a:p>
          <a:p>
            <a:r>
              <a:rPr lang="nl-BE" sz="2000" dirty="0"/>
              <a:t>Lisa Asselman</a:t>
            </a:r>
            <a:br>
              <a:rPr lang="nl-BE" sz="2000" dirty="0"/>
            </a:br>
            <a:r>
              <a:rPr lang="nl-BE" sz="2000" dirty="0"/>
              <a:t>Projectcoördinator AMIF</a:t>
            </a:r>
          </a:p>
          <a:p>
            <a:r>
              <a:rPr lang="nl-BE" sz="2000" dirty="0" err="1"/>
              <a:t>lisa.asselman@mi-is.be</a:t>
            </a:r>
            <a:r>
              <a:rPr lang="nl-BE" sz="2000" dirty="0"/>
              <a:t> </a:t>
            </a:r>
          </a:p>
          <a:p>
            <a:endParaRPr lang="nl-BE" sz="2000" b="1" dirty="0"/>
          </a:p>
        </p:txBody>
      </p:sp>
      <p:sp>
        <p:nvSpPr>
          <p:cNvPr id="5" name="Tekstvak 4"/>
          <p:cNvSpPr txBox="1"/>
          <p:nvPr/>
        </p:nvSpPr>
        <p:spPr>
          <a:xfrm>
            <a:off x="628650" y="1472087"/>
            <a:ext cx="3886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</a:pPr>
            <a:r>
              <a:rPr lang="nl-BE" sz="2000" b="1" dirty="0" err="1" smtClean="0">
                <a:solidFill>
                  <a:schemeClr val="accent1"/>
                </a:solidFill>
                <a:latin typeface="Gill Sans Std"/>
                <a:ea typeface="ＭＳ Ｐゴシック" charset="0"/>
                <a:cs typeface="ＭＳ Ｐゴシック" charset="0"/>
              </a:rPr>
              <a:t>Questions</a:t>
            </a:r>
            <a:r>
              <a:rPr lang="nl-BE" sz="2000" b="1" dirty="0" smtClean="0">
                <a:solidFill>
                  <a:schemeClr val="accent1"/>
                </a:solidFill>
                <a:latin typeface="Gill Sans Std"/>
                <a:ea typeface="ＭＳ Ｐゴシック" charset="0"/>
                <a:cs typeface="ＭＳ Ｐゴシック" charset="0"/>
              </a:rPr>
              <a:t> </a:t>
            </a:r>
            <a:r>
              <a:rPr lang="nl-BE" sz="2000" b="1" dirty="0" err="1" smtClean="0">
                <a:solidFill>
                  <a:schemeClr val="accent1"/>
                </a:solidFill>
                <a:latin typeface="Gill Sans Std"/>
                <a:ea typeface="ＭＳ Ｐゴシック" charset="0"/>
                <a:cs typeface="ＭＳ Ｐゴシック" charset="0"/>
              </a:rPr>
              <a:t>sur</a:t>
            </a:r>
            <a:r>
              <a:rPr lang="nl-BE" sz="2000" b="1" dirty="0" smtClean="0">
                <a:solidFill>
                  <a:schemeClr val="accent1"/>
                </a:solidFill>
                <a:latin typeface="Gill Sans Std"/>
                <a:ea typeface="ＭＳ Ｐゴシック" charset="0"/>
                <a:cs typeface="ＭＳ Ｐゴシック" charset="0"/>
              </a:rPr>
              <a:t> </a:t>
            </a:r>
            <a:r>
              <a:rPr lang="nl-BE" sz="2000" b="1" dirty="0" err="1" smtClean="0">
                <a:solidFill>
                  <a:schemeClr val="accent1"/>
                </a:solidFill>
                <a:latin typeface="Gill Sans Std"/>
                <a:ea typeface="ＭＳ Ｐゴシック" charset="0"/>
                <a:cs typeface="ＭＳ Ｐゴシック" charset="0"/>
              </a:rPr>
              <a:t>le</a:t>
            </a:r>
            <a:r>
              <a:rPr lang="nl-BE" sz="2000" b="1" dirty="0" smtClean="0">
                <a:solidFill>
                  <a:schemeClr val="accent1"/>
                </a:solidFill>
                <a:latin typeface="Gill Sans Std"/>
                <a:ea typeface="ＭＳ Ｐゴシック" charset="0"/>
                <a:cs typeface="ＭＳ Ｐゴシック" charset="0"/>
              </a:rPr>
              <a:t> </a:t>
            </a:r>
            <a:r>
              <a:rPr lang="nl-BE" sz="2000" b="1" dirty="0" err="1" smtClean="0">
                <a:solidFill>
                  <a:schemeClr val="accent1"/>
                </a:solidFill>
                <a:latin typeface="Gill Sans Std"/>
                <a:ea typeface="ＭＳ Ｐゴシック" charset="0"/>
                <a:cs typeface="ＭＳ Ｐゴシック" charset="0"/>
              </a:rPr>
              <a:t>contenu</a:t>
            </a:r>
            <a:r>
              <a:rPr lang="nl-BE" sz="2000" b="1" dirty="0" smtClean="0">
                <a:solidFill>
                  <a:schemeClr val="accent1"/>
                </a:solidFill>
                <a:latin typeface="Gill Sans Std"/>
                <a:ea typeface="ＭＳ Ｐゴシック" charset="0"/>
                <a:cs typeface="ＭＳ Ｐゴシック" charset="0"/>
              </a:rPr>
              <a:t> de </a:t>
            </a:r>
            <a:r>
              <a:rPr lang="nl-BE" sz="2000" b="1" dirty="0" err="1" smtClean="0">
                <a:solidFill>
                  <a:schemeClr val="accent1"/>
                </a:solidFill>
                <a:latin typeface="Gill Sans Std"/>
                <a:ea typeface="ＭＳ Ｐゴシック" charset="0"/>
                <a:cs typeface="ＭＳ Ｐゴシック" charset="0"/>
              </a:rPr>
              <a:t>l’appel</a:t>
            </a:r>
            <a:r>
              <a:rPr lang="nl-BE" sz="2000" b="1" dirty="0" smtClean="0">
                <a:solidFill>
                  <a:schemeClr val="accent1"/>
                </a:solidFill>
                <a:latin typeface="Gill Sans Std"/>
                <a:ea typeface="ＭＳ Ｐゴシック" charset="0"/>
                <a:cs typeface="ＭＳ Ｐゴシック" charset="0"/>
              </a:rPr>
              <a:t> à </a:t>
            </a:r>
            <a:r>
              <a:rPr lang="nl-BE" sz="2000" b="1" dirty="0" err="1" smtClean="0">
                <a:solidFill>
                  <a:schemeClr val="accent1"/>
                </a:solidFill>
                <a:latin typeface="Gill Sans Std"/>
                <a:ea typeface="ＭＳ Ｐゴシック" charset="0"/>
                <a:cs typeface="ＭＳ Ｐゴシック" charset="0"/>
              </a:rPr>
              <a:t>projets</a:t>
            </a:r>
            <a:r>
              <a:rPr lang="nl-BE" sz="2000" dirty="0" smtClean="0">
                <a:solidFill>
                  <a:schemeClr val="accent1"/>
                </a:solidFill>
                <a:latin typeface="Gill Sans Std"/>
                <a:ea typeface="ＭＳ Ｐゴシック" charset="0"/>
                <a:cs typeface="ＭＳ Ｐゴシック" charset="0"/>
              </a:rPr>
              <a:t>: </a:t>
            </a:r>
          </a:p>
          <a:p>
            <a:pPr>
              <a:spcBef>
                <a:spcPct val="20000"/>
              </a:spcBef>
              <a:buClr>
                <a:schemeClr val="accent1"/>
              </a:buClr>
            </a:pPr>
            <a:endParaRPr lang="nl-BE" sz="2000" dirty="0">
              <a:solidFill>
                <a:schemeClr val="accent1"/>
              </a:solidFill>
              <a:latin typeface="Gill Sans Std"/>
              <a:ea typeface="ＭＳ Ｐゴシック" charset="0"/>
              <a:cs typeface="ＭＳ Ｐゴシック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</a:pPr>
            <a:r>
              <a:rPr lang="nl-BE" sz="2000" dirty="0" smtClean="0">
                <a:solidFill>
                  <a:schemeClr val="accent1"/>
                </a:solidFill>
                <a:latin typeface="Gill Sans Std"/>
                <a:ea typeface="ＭＳ Ｐゴシック" charset="0"/>
                <a:cs typeface="ＭＳ Ｐゴシック" charset="0"/>
              </a:rPr>
              <a:t>Lisa Asselman</a:t>
            </a:r>
          </a:p>
          <a:p>
            <a:pPr>
              <a:spcBef>
                <a:spcPct val="20000"/>
              </a:spcBef>
              <a:buClr>
                <a:schemeClr val="accent1"/>
              </a:buClr>
            </a:pPr>
            <a:r>
              <a:rPr lang="nl-BE" sz="2000" dirty="0" err="1" smtClean="0">
                <a:solidFill>
                  <a:schemeClr val="accent1"/>
                </a:solidFill>
                <a:latin typeface="Gill Sans Std"/>
                <a:ea typeface="ＭＳ Ｐゴシック" charset="0"/>
                <a:cs typeface="ＭＳ Ｐゴシック" charset="0"/>
              </a:rPr>
              <a:t>Coordinateur</a:t>
            </a:r>
            <a:r>
              <a:rPr lang="nl-BE" sz="2000" dirty="0" smtClean="0">
                <a:solidFill>
                  <a:schemeClr val="accent1"/>
                </a:solidFill>
                <a:latin typeface="Gill Sans Std"/>
                <a:ea typeface="ＭＳ Ｐゴシック" charset="0"/>
                <a:cs typeface="ＭＳ Ｐゴシック" charset="0"/>
              </a:rPr>
              <a:t> </a:t>
            </a:r>
            <a:r>
              <a:rPr lang="nl-BE" sz="2000" dirty="0" err="1" smtClean="0">
                <a:solidFill>
                  <a:schemeClr val="accent1"/>
                </a:solidFill>
                <a:latin typeface="Gill Sans Std"/>
                <a:ea typeface="ＭＳ Ｐゴシック" charset="0"/>
                <a:cs typeface="ＭＳ Ｐゴシック" charset="0"/>
              </a:rPr>
              <a:t>projets</a:t>
            </a:r>
            <a:r>
              <a:rPr lang="nl-BE" sz="2000" dirty="0" smtClean="0">
                <a:solidFill>
                  <a:schemeClr val="accent1"/>
                </a:solidFill>
                <a:latin typeface="Gill Sans Std"/>
                <a:ea typeface="ＭＳ Ｐゴシック" charset="0"/>
                <a:cs typeface="ＭＳ Ｐゴシック" charset="0"/>
              </a:rPr>
              <a:t> AMIF</a:t>
            </a:r>
            <a:endParaRPr lang="nl-BE" sz="2000" dirty="0">
              <a:solidFill>
                <a:schemeClr val="accent1"/>
              </a:solidFill>
              <a:latin typeface="Gill Sans Std"/>
              <a:ea typeface="ＭＳ Ｐゴシック" charset="0"/>
              <a:cs typeface="ＭＳ Ｐゴシック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</a:pPr>
            <a:r>
              <a:rPr lang="nl-BE" sz="2000" dirty="0" err="1">
                <a:solidFill>
                  <a:schemeClr val="accent1"/>
                </a:solidFill>
                <a:latin typeface="Gill Sans Std"/>
                <a:ea typeface="ＭＳ Ｐゴシック" charset="0"/>
                <a:cs typeface="ＭＳ Ｐゴシック" charset="0"/>
              </a:rPr>
              <a:t>l</a:t>
            </a:r>
            <a:r>
              <a:rPr lang="nl-BE" sz="2000" dirty="0" err="1" smtClean="0">
                <a:solidFill>
                  <a:schemeClr val="accent1"/>
                </a:solidFill>
                <a:latin typeface="Gill Sans Std"/>
                <a:ea typeface="ＭＳ Ｐゴシック" charset="0"/>
                <a:cs typeface="ＭＳ Ｐゴシック" charset="0"/>
              </a:rPr>
              <a:t>isa.asselman@mi-is.be</a:t>
            </a:r>
            <a:r>
              <a:rPr lang="nl-BE" sz="2000" dirty="0" smtClean="0">
                <a:solidFill>
                  <a:schemeClr val="accent1"/>
                </a:solidFill>
                <a:latin typeface="Gill Sans Std"/>
                <a:ea typeface="ＭＳ Ｐゴシック" charset="0"/>
                <a:cs typeface="ＭＳ Ｐゴシック" charset="0"/>
              </a:rPr>
              <a:t> </a:t>
            </a:r>
            <a:endParaRPr lang="nl-BE" sz="2000" dirty="0">
              <a:solidFill>
                <a:schemeClr val="accent1"/>
              </a:solidFill>
              <a:latin typeface="Gill Sans Std"/>
              <a:ea typeface="ＭＳ Ｐゴシック" charset="0"/>
              <a:cs typeface="ＭＳ Ｐゴシック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</a:pPr>
            <a:endParaRPr lang="nl-BE" sz="2000" dirty="0" smtClean="0">
              <a:solidFill>
                <a:schemeClr val="accent1"/>
              </a:solidFill>
              <a:latin typeface="Gill Sans Std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6" name="Rechte verbindingslijn 5"/>
          <p:cNvCxnSpPr/>
          <p:nvPr/>
        </p:nvCxnSpPr>
        <p:spPr>
          <a:xfrm>
            <a:off x="4572000" y="1371600"/>
            <a:ext cx="0" cy="459317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Rechthoek 6" title="Naar een geïntegreerd migratiebeleid, dankzij het AMIF"/>
          <p:cNvSpPr/>
          <p:nvPr/>
        </p:nvSpPr>
        <p:spPr>
          <a:xfrm>
            <a:off x="457200" y="6153439"/>
            <a:ext cx="716532" cy="517988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000" r="-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8566" tIns="0" rIns="28566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8566" tIns="0" rIns="28566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8566" tIns="0" rIns="28566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1115286" y="6171387"/>
            <a:ext cx="1871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" dirty="0" smtClean="0">
                <a:solidFill>
                  <a:schemeClr val="bg1">
                    <a:lumMod val="75000"/>
                  </a:schemeClr>
                </a:solidFill>
              </a:rPr>
              <a:t>Naar een geïntegreerd migratiebeleid dankzij het AMIF</a:t>
            </a:r>
          </a:p>
          <a:p>
            <a:r>
              <a:rPr lang="fr-BE" sz="800" dirty="0" smtClean="0">
                <a:solidFill>
                  <a:schemeClr val="bg1">
                    <a:lumMod val="75000"/>
                  </a:schemeClr>
                </a:solidFill>
              </a:rPr>
              <a:t>Vers une politique d’intégration plus intégrée grâce au </a:t>
            </a:r>
            <a:r>
              <a:rPr lang="fr-BE" sz="800" dirty="0" err="1" smtClean="0">
                <a:solidFill>
                  <a:schemeClr val="bg1">
                    <a:lumMod val="75000"/>
                  </a:schemeClr>
                </a:solidFill>
              </a:rPr>
              <a:t>FAMI</a:t>
            </a:r>
            <a:endParaRPr lang="fr-BE" sz="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49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 bwMode="auto">
          <a:xfrm>
            <a:off x="457200" y="722313"/>
            <a:ext cx="8229600" cy="649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fr-FR" b="1" dirty="0" smtClean="0">
                <a:latin typeface="Gill Sans Std" charset="0"/>
                <a:ea typeface="ＭＳ Ｐゴシック" panose="020B0600070205080204" pitchFamily="34" charset="-128"/>
              </a:rPr>
              <a:t>Agenda</a:t>
            </a:r>
          </a:p>
        </p:txBody>
      </p:sp>
      <p:sp>
        <p:nvSpPr>
          <p:cNvPr id="12292" name="Content Placeholder 3"/>
          <p:cNvSpPr>
            <a:spLocks noGrp="1"/>
          </p:cNvSpPr>
          <p:nvPr>
            <p:ph idx="11"/>
          </p:nvPr>
        </p:nvSpPr>
        <p:spPr bwMode="auto">
          <a:xfrm>
            <a:off x="704850" y="1486094"/>
            <a:ext cx="3686175" cy="436418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200"/>
              </a:spcAft>
              <a:buFont typeface="+mj-lt"/>
              <a:buAutoNum type="arabicPeriod"/>
            </a:pPr>
            <a:r>
              <a:rPr lang="fr-FR" dirty="0" smtClean="0"/>
              <a:t>Histoire </a:t>
            </a:r>
          </a:p>
          <a:p>
            <a:pPr>
              <a:spcAft>
                <a:spcPts val="1200"/>
              </a:spcAft>
              <a:buFont typeface="+mj-lt"/>
              <a:buAutoNum type="arabicPeriod"/>
            </a:pPr>
            <a:r>
              <a:rPr lang="fr-FR" dirty="0" smtClean="0"/>
              <a:t>Contenu </a:t>
            </a:r>
          </a:p>
          <a:p>
            <a:pPr>
              <a:spcAft>
                <a:spcPts val="1200"/>
              </a:spcAft>
              <a:buFont typeface="+mj-lt"/>
              <a:buAutoNum type="arabicPeriod"/>
            </a:pPr>
            <a:r>
              <a:rPr lang="fr-FR" dirty="0" smtClean="0"/>
              <a:t>Budget</a:t>
            </a:r>
            <a:endParaRPr lang="fr-FR" dirty="0"/>
          </a:p>
        </p:txBody>
      </p:sp>
      <p:sp>
        <p:nvSpPr>
          <p:cNvPr id="5" name="Rechthoek 4" title="Naar een geïntegreerd migratiebeleid, dankzij het AMIF"/>
          <p:cNvSpPr/>
          <p:nvPr/>
        </p:nvSpPr>
        <p:spPr>
          <a:xfrm>
            <a:off x="253643" y="6180304"/>
            <a:ext cx="716532" cy="517988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000" r="-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ekstvak 1"/>
          <p:cNvSpPr txBox="1"/>
          <p:nvPr/>
        </p:nvSpPr>
        <p:spPr>
          <a:xfrm>
            <a:off x="4826578" y="1476763"/>
            <a:ext cx="3605644" cy="1655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spcAft>
                <a:spcPts val="1200"/>
              </a:spcAft>
              <a:buClr>
                <a:schemeClr val="accent1"/>
              </a:buClr>
              <a:buFont typeface="+mj-lt"/>
              <a:buAutoNum type="arabicPeriod"/>
            </a:pPr>
            <a:r>
              <a:rPr lang="nl-BE" dirty="0" smtClean="0">
                <a:solidFill>
                  <a:schemeClr val="accent1"/>
                </a:solidFill>
                <a:latin typeface="Gill Sans Light"/>
                <a:ea typeface="ＭＳ Ｐゴシック" charset="0"/>
                <a:cs typeface="ＭＳ Ｐゴシック" charset="0"/>
              </a:rPr>
              <a:t>Geschiedenis </a:t>
            </a:r>
          </a:p>
          <a:p>
            <a:pPr marL="342900" indent="-342900">
              <a:spcBef>
                <a:spcPct val="20000"/>
              </a:spcBef>
              <a:spcAft>
                <a:spcPts val="1200"/>
              </a:spcAft>
              <a:buClr>
                <a:schemeClr val="accent1"/>
              </a:buClr>
              <a:buFont typeface="+mj-lt"/>
              <a:buAutoNum type="arabicPeriod"/>
            </a:pPr>
            <a:r>
              <a:rPr lang="nl-BE" dirty="0" smtClean="0">
                <a:solidFill>
                  <a:schemeClr val="accent1"/>
                </a:solidFill>
                <a:latin typeface="Gill Sans Light"/>
                <a:ea typeface="ＭＳ Ｐゴシック" charset="0"/>
                <a:cs typeface="ＭＳ Ｐゴシック" charset="0"/>
              </a:rPr>
              <a:t>Inhoud </a:t>
            </a:r>
          </a:p>
          <a:p>
            <a:pPr marL="342900" indent="-342900">
              <a:spcBef>
                <a:spcPct val="20000"/>
              </a:spcBef>
              <a:spcAft>
                <a:spcPts val="1200"/>
              </a:spcAft>
              <a:buClr>
                <a:schemeClr val="accent1"/>
              </a:buClr>
              <a:buFont typeface="+mj-lt"/>
              <a:buAutoNum type="arabicPeriod"/>
            </a:pPr>
            <a:r>
              <a:rPr lang="nl-BE" dirty="0" smtClean="0">
                <a:solidFill>
                  <a:schemeClr val="accent1"/>
                </a:solidFill>
                <a:latin typeface="Gill Sans Light"/>
                <a:ea typeface="ＭＳ Ｐゴシック" charset="0"/>
                <a:cs typeface="ＭＳ Ｐゴシック" charset="0"/>
              </a:rPr>
              <a:t>Budget</a:t>
            </a:r>
          </a:p>
        </p:txBody>
      </p:sp>
      <p:cxnSp>
        <p:nvCxnSpPr>
          <p:cNvPr id="4" name="Rechte verbindingslijn 3"/>
          <p:cNvCxnSpPr>
            <a:stCxn id="12290" idx="2"/>
          </p:cNvCxnSpPr>
          <p:nvPr/>
        </p:nvCxnSpPr>
        <p:spPr>
          <a:xfrm>
            <a:off x="4572000" y="1371600"/>
            <a:ext cx="0" cy="459317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Tekstvak 6"/>
          <p:cNvSpPr txBox="1"/>
          <p:nvPr/>
        </p:nvSpPr>
        <p:spPr>
          <a:xfrm>
            <a:off x="970175" y="6180304"/>
            <a:ext cx="1787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" dirty="0" smtClean="0">
                <a:solidFill>
                  <a:schemeClr val="bg1">
                    <a:lumMod val="75000"/>
                  </a:schemeClr>
                </a:solidFill>
              </a:rPr>
              <a:t>Naar een geïntegreerd migratiebeleid dankzij het AMIF</a:t>
            </a:r>
          </a:p>
          <a:p>
            <a:r>
              <a:rPr lang="fr-BE" sz="800" dirty="0" smtClean="0">
                <a:solidFill>
                  <a:schemeClr val="bg1">
                    <a:lumMod val="75000"/>
                  </a:schemeClr>
                </a:solidFill>
              </a:rPr>
              <a:t>Vers une politique d’intégration plus intégrée grâce au </a:t>
            </a:r>
            <a:r>
              <a:rPr lang="fr-BE" sz="800" dirty="0" err="1" smtClean="0">
                <a:solidFill>
                  <a:schemeClr val="bg1">
                    <a:lumMod val="75000"/>
                  </a:schemeClr>
                </a:solidFill>
              </a:rPr>
              <a:t>FAMI</a:t>
            </a:r>
            <a:endParaRPr lang="fr-BE" sz="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07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737185" y="3244182"/>
            <a:ext cx="7783360" cy="1273436"/>
          </a:xfrm>
        </p:spPr>
        <p:txBody>
          <a:bodyPr/>
          <a:lstStyle/>
          <a:p>
            <a:pPr algn="l"/>
            <a:r>
              <a:rPr lang="nl-BE" sz="3600" dirty="0">
                <a:solidFill>
                  <a:schemeClr val="bg1">
                    <a:lumMod val="75000"/>
                  </a:schemeClr>
                </a:solidFill>
                <a:latin typeface="Gill Sans Std" charset="0"/>
                <a:ea typeface="ＭＳ Ｐゴシック" panose="020B0600070205080204" pitchFamily="34" charset="-128"/>
              </a:rPr>
              <a:t>1</a:t>
            </a:r>
            <a:r>
              <a:rPr lang="nl-BE" sz="3600" dirty="0" smtClean="0">
                <a:solidFill>
                  <a:schemeClr val="bg1">
                    <a:lumMod val="75000"/>
                  </a:schemeClr>
                </a:solidFill>
                <a:latin typeface="Gill Sans Std" charset="0"/>
                <a:ea typeface="ＭＳ Ｐゴシック" panose="020B0600070205080204" pitchFamily="34" charset="-128"/>
              </a:rPr>
              <a:t>. Geschiedenis</a:t>
            </a:r>
            <a:br>
              <a:rPr lang="nl-BE" sz="3600" dirty="0" smtClean="0">
                <a:solidFill>
                  <a:schemeClr val="bg1">
                    <a:lumMod val="75000"/>
                  </a:schemeClr>
                </a:solidFill>
                <a:latin typeface="Gill Sans Std" charset="0"/>
                <a:ea typeface="ＭＳ Ｐゴシック" panose="020B0600070205080204" pitchFamily="34" charset="-128"/>
              </a:rPr>
            </a:br>
            <a:r>
              <a:rPr lang="nl-BE" sz="3600" dirty="0" smtClean="0">
                <a:solidFill>
                  <a:schemeClr val="bg1">
                    <a:lumMod val="65000"/>
                  </a:schemeClr>
                </a:solidFill>
                <a:latin typeface="Gill Sans Std" charset="0"/>
                <a:ea typeface="ＭＳ Ｐゴシック" panose="020B0600070205080204" pitchFamily="34" charset="-128"/>
              </a:rPr>
              <a:t>1. </a:t>
            </a:r>
            <a:r>
              <a:rPr lang="nl-BE" sz="3600" dirty="0" err="1" smtClean="0">
                <a:solidFill>
                  <a:schemeClr val="bg1">
                    <a:lumMod val="65000"/>
                  </a:schemeClr>
                </a:solidFill>
                <a:latin typeface="Gill Sans Std" charset="0"/>
                <a:ea typeface="ＭＳ Ｐゴシック" panose="020B0600070205080204" pitchFamily="34" charset="-128"/>
              </a:rPr>
              <a:t>Histoire</a:t>
            </a:r>
            <a:endParaRPr lang="nl-BE" sz="3600" dirty="0">
              <a:solidFill>
                <a:schemeClr val="bg1">
                  <a:lumMod val="65000"/>
                </a:schemeClr>
              </a:solidFill>
              <a:latin typeface="Gill Sans Std" charset="0"/>
              <a:ea typeface="ＭＳ Ｐゴシック" panose="020B0600070205080204" pitchFamily="34" charset="-128"/>
            </a:endParaRPr>
          </a:p>
        </p:txBody>
      </p:sp>
      <p:sp>
        <p:nvSpPr>
          <p:cNvPr id="5" name="Rechthoek 4" title="Naar een geïntegreerd migratiebeleid, dankzij het AMIF"/>
          <p:cNvSpPr/>
          <p:nvPr/>
        </p:nvSpPr>
        <p:spPr>
          <a:xfrm>
            <a:off x="457200" y="6153439"/>
            <a:ext cx="716532" cy="517988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000" r="-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Tekstvak 5"/>
          <p:cNvSpPr txBox="1"/>
          <p:nvPr/>
        </p:nvSpPr>
        <p:spPr>
          <a:xfrm>
            <a:off x="1173732" y="6169689"/>
            <a:ext cx="1787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" dirty="0" smtClean="0">
                <a:solidFill>
                  <a:schemeClr val="bg1">
                    <a:lumMod val="75000"/>
                  </a:schemeClr>
                </a:solidFill>
              </a:rPr>
              <a:t>Naar een geïntegreerd migratiebeleid dankzij het AMIF</a:t>
            </a:r>
          </a:p>
          <a:p>
            <a:r>
              <a:rPr lang="fr-BE" sz="800" dirty="0" smtClean="0">
                <a:solidFill>
                  <a:schemeClr val="bg1">
                    <a:lumMod val="75000"/>
                  </a:schemeClr>
                </a:solidFill>
              </a:rPr>
              <a:t>Vers une politique d’intégration plus intégrée grâce au </a:t>
            </a:r>
            <a:r>
              <a:rPr lang="fr-BE" sz="800" dirty="0" err="1" smtClean="0">
                <a:solidFill>
                  <a:schemeClr val="bg1">
                    <a:lumMod val="75000"/>
                  </a:schemeClr>
                </a:solidFill>
              </a:rPr>
              <a:t>FAMI</a:t>
            </a:r>
            <a:endParaRPr lang="fr-BE" sz="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23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400" b="1" dirty="0" smtClean="0"/>
              <a:t>1. </a:t>
            </a:r>
            <a:r>
              <a:rPr lang="nl-BE" sz="2400" b="1" dirty="0" err="1" smtClean="0"/>
              <a:t>Histoire</a:t>
            </a:r>
            <a:r>
              <a:rPr lang="nl-BE" sz="2400" b="1" dirty="0" smtClean="0"/>
              <a:t> - </a:t>
            </a:r>
            <a:r>
              <a:rPr lang="nl-BE" sz="2400" b="1" i="1" dirty="0" smtClean="0"/>
              <a:t>Geschiedenis</a:t>
            </a:r>
            <a:endParaRPr lang="fr-BE" sz="2400" b="1" i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96691" y="1321230"/>
            <a:ext cx="3990109" cy="4881949"/>
          </a:xfrm>
        </p:spPr>
        <p:txBody>
          <a:bodyPr/>
          <a:lstStyle/>
          <a:p>
            <a:r>
              <a:rPr lang="nl-BE" sz="1800" b="1" dirty="0" smtClean="0"/>
              <a:t>2015 – 2016: </a:t>
            </a:r>
          </a:p>
          <a:p>
            <a:r>
              <a:rPr lang="nl-BE" sz="1800" dirty="0" smtClean="0"/>
              <a:t>Vervolg </a:t>
            </a:r>
            <a:r>
              <a:rPr lang="nl-BE" sz="1800" dirty="0" err="1" smtClean="0"/>
              <a:t>EIF</a:t>
            </a:r>
            <a:endParaRPr lang="nl-BE" sz="1800" dirty="0" smtClean="0"/>
          </a:p>
          <a:p>
            <a:endParaRPr lang="nl-BE" sz="1800" dirty="0"/>
          </a:p>
          <a:p>
            <a:r>
              <a:rPr lang="nl-BE" sz="1800" b="1" dirty="0" smtClean="0"/>
              <a:t>2017-2019: </a:t>
            </a:r>
          </a:p>
          <a:p>
            <a:r>
              <a:rPr lang="nl-BE" sz="1800" dirty="0" smtClean="0"/>
              <a:t>Verbetering + opvolging projecten via lerend netwerk AMIF </a:t>
            </a:r>
          </a:p>
          <a:p>
            <a:r>
              <a:rPr lang="nl-BE" sz="1800" dirty="0"/>
              <a:t> </a:t>
            </a:r>
          </a:p>
          <a:p>
            <a:r>
              <a:rPr lang="nl-BE" sz="1800" b="1" dirty="0" smtClean="0"/>
              <a:t>2020-2021: </a:t>
            </a:r>
          </a:p>
          <a:p>
            <a:r>
              <a:rPr lang="nl-BE" sz="1800" dirty="0" smtClean="0"/>
              <a:t>Consolidatie + kennisdeling</a:t>
            </a:r>
            <a:endParaRPr lang="nl-BE" sz="1800" dirty="0"/>
          </a:p>
        </p:txBody>
      </p:sp>
      <p:sp>
        <p:nvSpPr>
          <p:cNvPr id="5" name="Tekstvak 4"/>
          <p:cNvSpPr txBox="1"/>
          <p:nvPr/>
        </p:nvSpPr>
        <p:spPr>
          <a:xfrm>
            <a:off x="685801" y="1395319"/>
            <a:ext cx="3761509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800" b="1" dirty="0">
                <a:solidFill>
                  <a:schemeClr val="accent1"/>
                </a:solidFill>
                <a:latin typeface="Gill Sans Std"/>
                <a:ea typeface="ＭＳ Ｐゴシック" charset="0"/>
                <a:cs typeface="ＭＳ Ｐゴシック" charset="0"/>
              </a:rPr>
              <a:t>2015-2016</a:t>
            </a:r>
            <a:r>
              <a:rPr lang="nl-BE" sz="1800" b="1" dirty="0" smtClean="0">
                <a:solidFill>
                  <a:schemeClr val="accent1"/>
                </a:solidFill>
                <a:latin typeface="Gill Sans Std"/>
                <a:ea typeface="ＭＳ Ｐゴシック" charset="0"/>
                <a:cs typeface="ＭＳ Ｐゴシック" charset="0"/>
              </a:rPr>
              <a:t>:</a:t>
            </a:r>
          </a:p>
          <a:p>
            <a:r>
              <a:rPr lang="nl-BE" sz="1800" dirty="0" smtClean="0">
                <a:solidFill>
                  <a:schemeClr val="accent1"/>
                </a:solidFill>
                <a:latin typeface="Gill Sans Std"/>
                <a:ea typeface="ＭＳ Ｐゴシック" charset="0"/>
                <a:cs typeface="ＭＳ Ｐゴシック" charset="0"/>
              </a:rPr>
              <a:t>Suite </a:t>
            </a:r>
            <a:r>
              <a:rPr lang="nl-BE" sz="1800" dirty="0" err="1" smtClean="0">
                <a:solidFill>
                  <a:schemeClr val="accent1"/>
                </a:solidFill>
                <a:latin typeface="Gill Sans Std"/>
                <a:ea typeface="ＭＳ Ｐゴシック" charset="0"/>
                <a:cs typeface="ＭＳ Ｐゴシック" charset="0"/>
              </a:rPr>
              <a:t>FEI</a:t>
            </a:r>
            <a:endParaRPr lang="nl-BE" sz="1800" dirty="0" smtClean="0">
              <a:solidFill>
                <a:schemeClr val="accent1"/>
              </a:solidFill>
              <a:latin typeface="Gill Sans Std"/>
              <a:ea typeface="ＭＳ Ｐゴシック" charset="0"/>
              <a:cs typeface="ＭＳ Ｐゴシック" charset="0"/>
            </a:endParaRPr>
          </a:p>
          <a:p>
            <a:endParaRPr lang="nl-BE" sz="1800" b="1" dirty="0">
              <a:solidFill>
                <a:schemeClr val="accent1"/>
              </a:solidFill>
              <a:latin typeface="Gill Sans Std"/>
              <a:ea typeface="ＭＳ Ｐゴシック" charset="0"/>
              <a:cs typeface="ＭＳ Ｐゴシック" charset="0"/>
            </a:endParaRPr>
          </a:p>
          <a:p>
            <a:r>
              <a:rPr lang="nl-BE" sz="1800" b="1" dirty="0" smtClean="0">
                <a:solidFill>
                  <a:schemeClr val="accent1"/>
                </a:solidFill>
                <a:latin typeface="Gill Sans Std"/>
                <a:ea typeface="ＭＳ Ｐゴシック" charset="0"/>
                <a:cs typeface="ＭＳ Ｐゴシック" charset="0"/>
              </a:rPr>
              <a:t>2017-2019: </a:t>
            </a:r>
          </a:p>
          <a:p>
            <a:r>
              <a:rPr lang="nl-BE" sz="1800" dirty="0" err="1" smtClean="0">
                <a:solidFill>
                  <a:schemeClr val="accent1"/>
                </a:solidFill>
                <a:latin typeface="Gill Sans Std"/>
                <a:ea typeface="ＭＳ Ｐゴシック" charset="0"/>
                <a:cs typeface="ＭＳ Ｐゴシック" charset="0"/>
              </a:rPr>
              <a:t>Amélioration</a:t>
            </a:r>
            <a:r>
              <a:rPr lang="nl-BE" sz="1800" dirty="0" smtClean="0">
                <a:solidFill>
                  <a:schemeClr val="accent1"/>
                </a:solidFill>
                <a:latin typeface="Gill Sans Std"/>
                <a:ea typeface="ＭＳ Ｐゴシック" charset="0"/>
                <a:cs typeface="ＭＳ Ｐゴシック" charset="0"/>
              </a:rPr>
              <a:t> + </a:t>
            </a:r>
            <a:r>
              <a:rPr lang="nl-BE" sz="1800" dirty="0" err="1" smtClean="0">
                <a:solidFill>
                  <a:schemeClr val="accent1"/>
                </a:solidFill>
                <a:latin typeface="Gill Sans Std"/>
                <a:ea typeface="ＭＳ Ｐゴシック" charset="0"/>
                <a:cs typeface="ＭＳ Ｐゴシック" charset="0"/>
              </a:rPr>
              <a:t>suivi</a:t>
            </a:r>
            <a:r>
              <a:rPr lang="nl-BE" sz="1800" dirty="0" smtClean="0">
                <a:solidFill>
                  <a:schemeClr val="accent1"/>
                </a:solidFill>
                <a:latin typeface="Gill Sans Std"/>
                <a:ea typeface="ＭＳ Ｐゴシック" charset="0"/>
                <a:cs typeface="ＭＳ Ｐゴシック" charset="0"/>
              </a:rPr>
              <a:t> des </a:t>
            </a:r>
            <a:r>
              <a:rPr lang="nl-BE" sz="1800" dirty="0" err="1" smtClean="0">
                <a:solidFill>
                  <a:schemeClr val="accent1"/>
                </a:solidFill>
                <a:latin typeface="Gill Sans Std"/>
                <a:ea typeface="ＭＳ Ｐゴシック" charset="0"/>
                <a:cs typeface="ＭＳ Ｐゴシック" charset="0"/>
              </a:rPr>
              <a:t>projets</a:t>
            </a:r>
            <a:r>
              <a:rPr lang="nl-BE" sz="1800" dirty="0" smtClean="0">
                <a:solidFill>
                  <a:schemeClr val="accent1"/>
                </a:solidFill>
                <a:latin typeface="Gill Sans Std"/>
                <a:ea typeface="ＭＳ Ｐゴシック" charset="0"/>
                <a:cs typeface="ＭＳ Ｐゴシック" charset="0"/>
              </a:rPr>
              <a:t> au sein du </a:t>
            </a:r>
            <a:r>
              <a:rPr lang="nl-BE" sz="1800" dirty="0" err="1" smtClean="0">
                <a:solidFill>
                  <a:schemeClr val="accent1"/>
                </a:solidFill>
                <a:latin typeface="Gill Sans Std"/>
                <a:ea typeface="ＭＳ Ｐゴシック" charset="0"/>
                <a:cs typeface="ＭＳ Ｐゴシック" charset="0"/>
              </a:rPr>
              <a:t>réseau</a:t>
            </a:r>
            <a:r>
              <a:rPr lang="nl-BE" sz="1800" dirty="0" smtClean="0">
                <a:solidFill>
                  <a:schemeClr val="accent1"/>
                </a:solidFill>
                <a:latin typeface="Gill Sans Std"/>
                <a:ea typeface="ＭＳ Ｐゴシック" charset="0"/>
                <a:cs typeface="ＭＳ Ｐゴシック" charset="0"/>
              </a:rPr>
              <a:t> de </a:t>
            </a:r>
            <a:r>
              <a:rPr lang="nl-BE" sz="1800" dirty="0" err="1" smtClean="0">
                <a:solidFill>
                  <a:schemeClr val="accent1"/>
                </a:solidFill>
                <a:latin typeface="Gill Sans Std"/>
                <a:ea typeface="ＭＳ Ｐゴシック" charset="0"/>
                <a:cs typeface="ＭＳ Ｐゴシック" charset="0"/>
              </a:rPr>
              <a:t>partage</a:t>
            </a:r>
            <a:r>
              <a:rPr lang="nl-BE" sz="1800" dirty="0" smtClean="0">
                <a:solidFill>
                  <a:schemeClr val="accent1"/>
                </a:solidFill>
                <a:latin typeface="Gill Sans Std"/>
                <a:ea typeface="ＭＳ Ｐゴシック" charset="0"/>
                <a:cs typeface="ＭＳ Ｐゴシック" charset="0"/>
              </a:rPr>
              <a:t> de </a:t>
            </a:r>
            <a:r>
              <a:rPr lang="nl-BE" sz="1800" dirty="0" err="1" smtClean="0">
                <a:solidFill>
                  <a:schemeClr val="accent1"/>
                </a:solidFill>
                <a:latin typeface="Gill Sans Std"/>
                <a:ea typeface="ＭＳ Ｐゴシック" charset="0"/>
                <a:cs typeface="ＭＳ Ｐゴシック" charset="0"/>
              </a:rPr>
              <a:t>connaissances</a:t>
            </a:r>
            <a:r>
              <a:rPr lang="nl-BE" sz="1800" dirty="0" smtClean="0">
                <a:solidFill>
                  <a:schemeClr val="accent1"/>
                </a:solidFill>
                <a:latin typeface="Gill Sans Std"/>
                <a:ea typeface="ＭＳ Ｐゴシック" charset="0"/>
                <a:cs typeface="ＭＳ Ｐゴシック" charset="0"/>
              </a:rPr>
              <a:t> AMIF</a:t>
            </a:r>
          </a:p>
          <a:p>
            <a:endParaRPr lang="nl-BE" sz="1800" dirty="0" smtClean="0">
              <a:solidFill>
                <a:schemeClr val="accent1"/>
              </a:solidFill>
              <a:latin typeface="Gill Sans Std"/>
              <a:ea typeface="ＭＳ Ｐゴシック" charset="0"/>
              <a:cs typeface="ＭＳ Ｐゴシック" charset="0"/>
            </a:endParaRPr>
          </a:p>
          <a:p>
            <a:r>
              <a:rPr lang="nl-BE" sz="1800" b="1" dirty="0" smtClean="0">
                <a:solidFill>
                  <a:schemeClr val="accent1"/>
                </a:solidFill>
                <a:latin typeface="Gill Sans Std"/>
                <a:ea typeface="ＭＳ Ｐゴシック" charset="0"/>
                <a:cs typeface="ＭＳ Ｐゴシック" charset="0"/>
              </a:rPr>
              <a:t>2020-2021: </a:t>
            </a:r>
          </a:p>
          <a:p>
            <a:r>
              <a:rPr lang="nl-BE" sz="1800" dirty="0" err="1" smtClean="0">
                <a:solidFill>
                  <a:schemeClr val="accent1"/>
                </a:solidFill>
                <a:latin typeface="Gill Sans Std"/>
                <a:ea typeface="ＭＳ Ｐゴシック" charset="0"/>
                <a:cs typeface="ＭＳ Ｐゴシック" charset="0"/>
              </a:rPr>
              <a:t>Consolidation</a:t>
            </a:r>
            <a:r>
              <a:rPr lang="nl-BE" sz="1800" dirty="0" smtClean="0">
                <a:solidFill>
                  <a:schemeClr val="accent1"/>
                </a:solidFill>
                <a:latin typeface="Gill Sans Std"/>
                <a:ea typeface="ＭＳ Ｐゴシック" charset="0"/>
                <a:cs typeface="ＭＳ Ｐゴシック" charset="0"/>
              </a:rPr>
              <a:t> + </a:t>
            </a:r>
            <a:r>
              <a:rPr lang="nl-BE" sz="1800" dirty="0" err="1" smtClean="0">
                <a:solidFill>
                  <a:schemeClr val="accent1"/>
                </a:solidFill>
                <a:latin typeface="Gill Sans Std"/>
                <a:ea typeface="ＭＳ Ｐゴシック" charset="0"/>
                <a:cs typeface="ＭＳ Ｐゴシック" charset="0"/>
              </a:rPr>
              <a:t>partage</a:t>
            </a:r>
            <a:r>
              <a:rPr lang="nl-BE" sz="1800" dirty="0" smtClean="0">
                <a:solidFill>
                  <a:schemeClr val="accent1"/>
                </a:solidFill>
                <a:latin typeface="Gill Sans Std"/>
                <a:ea typeface="ＭＳ Ｐゴシック" charset="0"/>
                <a:cs typeface="ＭＳ Ｐゴシック" charset="0"/>
              </a:rPr>
              <a:t> de </a:t>
            </a:r>
            <a:r>
              <a:rPr lang="nl-BE" sz="1800" dirty="0" err="1" smtClean="0">
                <a:solidFill>
                  <a:schemeClr val="accent1"/>
                </a:solidFill>
                <a:latin typeface="Gill Sans Std"/>
                <a:ea typeface="ＭＳ Ｐゴシック" charset="0"/>
                <a:cs typeface="ＭＳ Ｐゴシック" charset="0"/>
              </a:rPr>
              <a:t>connaissances</a:t>
            </a:r>
            <a:r>
              <a:rPr lang="nl-BE" sz="1800" dirty="0" smtClean="0">
                <a:solidFill>
                  <a:schemeClr val="accent1"/>
                </a:solidFill>
                <a:latin typeface="Gill Sans Std"/>
                <a:ea typeface="ＭＳ Ｐゴシック" charset="0"/>
                <a:cs typeface="ＭＳ Ｐゴシック" charset="0"/>
              </a:rPr>
              <a:t> </a:t>
            </a:r>
            <a:endParaRPr lang="nl-BE" sz="1800" dirty="0">
              <a:solidFill>
                <a:schemeClr val="accent1"/>
              </a:solidFill>
              <a:latin typeface="Gill Sans Std"/>
              <a:ea typeface="ＭＳ Ｐゴシック" charset="0"/>
              <a:cs typeface="ＭＳ Ｐゴシック" charset="0"/>
            </a:endParaRPr>
          </a:p>
          <a:p>
            <a:r>
              <a:rPr lang="nl-BE" dirty="0" smtClean="0">
                <a:solidFill>
                  <a:schemeClr val="accent1"/>
                </a:solidFill>
                <a:latin typeface="Gill Sans Std"/>
                <a:ea typeface="ＭＳ Ｐゴシック" charset="0"/>
                <a:cs typeface="ＭＳ Ｐゴシック" charset="0"/>
              </a:rPr>
              <a:t> </a:t>
            </a:r>
            <a:endParaRPr lang="nl-BE" dirty="0">
              <a:solidFill>
                <a:schemeClr val="accent1"/>
              </a:solidFill>
              <a:latin typeface="Gill Sans Std"/>
              <a:ea typeface="ＭＳ Ｐゴシック" charset="0"/>
              <a:cs typeface="ＭＳ Ｐゴシック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dirty="0">
              <a:solidFill>
                <a:srgbClr val="868685"/>
              </a:solidFill>
            </a:endParaRPr>
          </a:p>
        </p:txBody>
      </p:sp>
      <p:cxnSp>
        <p:nvCxnSpPr>
          <p:cNvPr id="6" name="Rechte verbindingslijn 5"/>
          <p:cNvCxnSpPr/>
          <p:nvPr/>
        </p:nvCxnSpPr>
        <p:spPr>
          <a:xfrm>
            <a:off x="4572000" y="1371600"/>
            <a:ext cx="0" cy="459317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Rechthoek 6" title="Naar een geïntegreerd migratiebeleid, dankzij het AMIF"/>
          <p:cNvSpPr/>
          <p:nvPr/>
        </p:nvSpPr>
        <p:spPr>
          <a:xfrm>
            <a:off x="337925" y="6153439"/>
            <a:ext cx="716532" cy="517988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000" r="-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Tekstvak 7"/>
          <p:cNvSpPr txBox="1"/>
          <p:nvPr/>
        </p:nvSpPr>
        <p:spPr>
          <a:xfrm>
            <a:off x="1054457" y="6130651"/>
            <a:ext cx="1787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" dirty="0" smtClean="0">
                <a:solidFill>
                  <a:schemeClr val="bg1">
                    <a:lumMod val="75000"/>
                  </a:schemeClr>
                </a:solidFill>
              </a:rPr>
              <a:t>Naar een geïntegreerd migratiebeleid dankzij het AMIF</a:t>
            </a:r>
          </a:p>
          <a:p>
            <a:r>
              <a:rPr lang="fr-BE" sz="800" dirty="0" smtClean="0">
                <a:solidFill>
                  <a:schemeClr val="bg1">
                    <a:lumMod val="75000"/>
                  </a:schemeClr>
                </a:solidFill>
              </a:rPr>
              <a:t>Vers une politique d’intégration plus intégrée grâce au </a:t>
            </a:r>
            <a:r>
              <a:rPr lang="fr-BE" sz="800" dirty="0" err="1" smtClean="0">
                <a:solidFill>
                  <a:schemeClr val="bg1">
                    <a:lumMod val="75000"/>
                  </a:schemeClr>
                </a:solidFill>
              </a:rPr>
              <a:t>FAMI</a:t>
            </a:r>
            <a:endParaRPr lang="fr-BE" sz="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05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 title="Naar een geïntegreerd migratiebeleid, dankzij het AMIF"/>
          <p:cNvSpPr/>
          <p:nvPr/>
        </p:nvSpPr>
        <p:spPr>
          <a:xfrm>
            <a:off x="378334" y="6110633"/>
            <a:ext cx="716532" cy="517988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000" r="-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Titel 3"/>
          <p:cNvSpPr>
            <a:spLocks noGrp="1"/>
          </p:cNvSpPr>
          <p:nvPr>
            <p:ph type="ctrTitle"/>
          </p:nvPr>
        </p:nvSpPr>
        <p:spPr>
          <a:xfrm>
            <a:off x="737185" y="3410436"/>
            <a:ext cx="7783360" cy="1273436"/>
          </a:xfrm>
        </p:spPr>
        <p:txBody>
          <a:bodyPr/>
          <a:lstStyle/>
          <a:p>
            <a:pPr algn="l"/>
            <a:r>
              <a:rPr lang="nl-BE" sz="3600" dirty="0">
                <a:solidFill>
                  <a:schemeClr val="bg1">
                    <a:lumMod val="75000"/>
                  </a:schemeClr>
                </a:solidFill>
                <a:latin typeface="Gill Sans Std" charset="0"/>
                <a:ea typeface="ＭＳ Ｐゴシック" panose="020B0600070205080204" pitchFamily="34" charset="-128"/>
              </a:rPr>
              <a:t>2</a:t>
            </a:r>
            <a:r>
              <a:rPr lang="nl-BE" sz="3600" dirty="0" smtClean="0">
                <a:solidFill>
                  <a:schemeClr val="bg1">
                    <a:lumMod val="75000"/>
                  </a:schemeClr>
                </a:solidFill>
                <a:latin typeface="Gill Sans Std" charset="0"/>
                <a:ea typeface="ＭＳ Ｐゴシック" panose="020B0600070205080204" pitchFamily="34" charset="-128"/>
              </a:rPr>
              <a:t>. Inhoud</a:t>
            </a:r>
            <a:br>
              <a:rPr lang="nl-BE" sz="3600" dirty="0" smtClean="0">
                <a:solidFill>
                  <a:schemeClr val="bg1">
                    <a:lumMod val="75000"/>
                  </a:schemeClr>
                </a:solidFill>
                <a:latin typeface="Gill Sans Std" charset="0"/>
                <a:ea typeface="ＭＳ Ｐゴシック" panose="020B0600070205080204" pitchFamily="34" charset="-128"/>
              </a:rPr>
            </a:br>
            <a:r>
              <a:rPr lang="nl-BE" sz="3600" dirty="0">
                <a:solidFill>
                  <a:schemeClr val="bg1">
                    <a:lumMod val="65000"/>
                  </a:schemeClr>
                </a:solidFill>
                <a:latin typeface="Gill Sans Std" charset="0"/>
                <a:ea typeface="ＭＳ Ｐゴシック" panose="020B0600070205080204" pitchFamily="34" charset="-128"/>
              </a:rPr>
              <a:t>2</a:t>
            </a:r>
            <a:r>
              <a:rPr lang="nl-BE" sz="3600" dirty="0" smtClean="0">
                <a:solidFill>
                  <a:schemeClr val="bg1">
                    <a:lumMod val="65000"/>
                  </a:schemeClr>
                </a:solidFill>
                <a:latin typeface="Gill Sans Std" charset="0"/>
                <a:ea typeface="ＭＳ Ｐゴシック" panose="020B0600070205080204" pitchFamily="34" charset="-128"/>
              </a:rPr>
              <a:t>. </a:t>
            </a:r>
            <a:r>
              <a:rPr lang="nl-BE" sz="3600" dirty="0" err="1" smtClean="0">
                <a:solidFill>
                  <a:schemeClr val="bg1">
                    <a:lumMod val="65000"/>
                  </a:schemeClr>
                </a:solidFill>
                <a:latin typeface="Gill Sans Std" charset="0"/>
                <a:ea typeface="ＭＳ Ｐゴシック" panose="020B0600070205080204" pitchFamily="34" charset="-128"/>
              </a:rPr>
              <a:t>Contenu</a:t>
            </a:r>
            <a:endParaRPr lang="nl-BE" sz="3600" dirty="0">
              <a:solidFill>
                <a:schemeClr val="bg1">
                  <a:lumMod val="65000"/>
                </a:schemeClr>
              </a:solidFill>
              <a:latin typeface="Gill Sans Std" charset="0"/>
              <a:ea typeface="ＭＳ Ｐゴシック" panose="020B0600070205080204" pitchFamily="34" charset="-128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036077" y="6110633"/>
            <a:ext cx="1787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" dirty="0" smtClean="0">
                <a:solidFill>
                  <a:schemeClr val="bg1">
                    <a:lumMod val="75000"/>
                  </a:schemeClr>
                </a:solidFill>
              </a:rPr>
              <a:t>Naar een geïntegreerd migratiebeleid dankzij het AMIF</a:t>
            </a:r>
          </a:p>
          <a:p>
            <a:r>
              <a:rPr lang="fr-BE" sz="800" dirty="0" smtClean="0">
                <a:solidFill>
                  <a:schemeClr val="bg1">
                    <a:lumMod val="75000"/>
                  </a:schemeClr>
                </a:solidFill>
              </a:rPr>
              <a:t>Vers une politique d’intégration plus intégrée grâce au </a:t>
            </a:r>
            <a:r>
              <a:rPr lang="fr-BE" sz="800" dirty="0" err="1" smtClean="0">
                <a:solidFill>
                  <a:schemeClr val="bg1">
                    <a:lumMod val="75000"/>
                  </a:schemeClr>
                </a:solidFill>
              </a:rPr>
              <a:t>FAMI</a:t>
            </a:r>
            <a:endParaRPr lang="fr-BE" sz="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29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400" b="1" dirty="0" smtClean="0"/>
              <a:t>2. </a:t>
            </a:r>
            <a:r>
              <a:rPr lang="nl-BE" sz="2400" b="1" dirty="0" err="1" smtClean="0"/>
              <a:t>Contenu</a:t>
            </a:r>
            <a:r>
              <a:rPr lang="nl-BE" sz="2400" b="1" dirty="0" smtClean="0"/>
              <a:t> - </a:t>
            </a:r>
            <a:r>
              <a:rPr lang="nl-BE" sz="2400" b="1" i="1" dirty="0" smtClean="0"/>
              <a:t>Inhoud</a:t>
            </a:r>
            <a:endParaRPr lang="nl-BE" sz="2400" i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800600" y="1444336"/>
            <a:ext cx="4038600" cy="4590257"/>
          </a:xfrm>
        </p:spPr>
        <p:txBody>
          <a:bodyPr/>
          <a:lstStyle/>
          <a:p>
            <a:r>
              <a:rPr lang="nl-BE" sz="1800" b="1" dirty="0" smtClean="0"/>
              <a:t>2 delen: </a:t>
            </a:r>
          </a:p>
          <a:p>
            <a:endParaRPr lang="nl-BE" sz="1800" dirty="0"/>
          </a:p>
          <a:p>
            <a:pPr marL="457200" indent="-457200">
              <a:buAutoNum type="arabicParenR"/>
            </a:pPr>
            <a:r>
              <a:rPr lang="nl-BE" sz="1800" dirty="0" smtClean="0"/>
              <a:t>Project sociale activering</a:t>
            </a:r>
          </a:p>
          <a:p>
            <a:pPr marL="457200" indent="-457200">
              <a:buAutoNum type="arabicParenR"/>
            </a:pPr>
            <a:r>
              <a:rPr lang="nl-BE" sz="1800" dirty="0" smtClean="0"/>
              <a:t>Vrijwillig partnerschap </a:t>
            </a:r>
          </a:p>
          <a:p>
            <a:pPr marL="457200" indent="-457200">
              <a:buAutoNum type="arabicParenR"/>
            </a:pPr>
            <a:endParaRPr lang="nl-BE" dirty="0" smtClean="0"/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488373" y="1457397"/>
            <a:ext cx="3927108" cy="4593172"/>
          </a:xfrm>
        </p:spPr>
        <p:txBody>
          <a:bodyPr/>
          <a:lstStyle/>
          <a:p>
            <a:r>
              <a:rPr lang="fr-FR" sz="1800" b="1" dirty="0"/>
              <a:t>2</a:t>
            </a:r>
            <a:r>
              <a:rPr lang="fr-FR" sz="1800" b="1" dirty="0" smtClean="0"/>
              <a:t> volet: </a:t>
            </a:r>
          </a:p>
          <a:p>
            <a:endParaRPr lang="fr-FR" sz="1800" dirty="0"/>
          </a:p>
          <a:p>
            <a:pPr marL="457200" indent="-457200">
              <a:buAutoNum type="arabicParenR"/>
            </a:pPr>
            <a:r>
              <a:rPr lang="fr-FR" sz="1800" dirty="0" smtClean="0"/>
              <a:t>Projet Activation sociale</a:t>
            </a:r>
          </a:p>
          <a:p>
            <a:pPr marL="457200" indent="-457200">
              <a:buAutoNum type="arabicParenR"/>
            </a:pPr>
            <a:r>
              <a:rPr lang="fr-FR" sz="1800" dirty="0" smtClean="0"/>
              <a:t>Partenariat volontaire</a:t>
            </a:r>
          </a:p>
          <a:p>
            <a:endParaRPr lang="fr-FR" dirty="0" smtClean="0"/>
          </a:p>
        </p:txBody>
      </p:sp>
      <p:cxnSp>
        <p:nvCxnSpPr>
          <p:cNvPr id="6" name="Rechte verbindingslijn 5"/>
          <p:cNvCxnSpPr/>
          <p:nvPr/>
        </p:nvCxnSpPr>
        <p:spPr>
          <a:xfrm>
            <a:off x="4572000" y="1444336"/>
            <a:ext cx="0" cy="459317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Rechthoek 6" title="Naar een geïntegreerd migratiebeleid, dankzij het AMIF"/>
          <p:cNvSpPr/>
          <p:nvPr/>
        </p:nvSpPr>
        <p:spPr>
          <a:xfrm>
            <a:off x="457200" y="6136998"/>
            <a:ext cx="716532" cy="517988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000" r="-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Tekstvak 7"/>
          <p:cNvSpPr txBox="1"/>
          <p:nvPr/>
        </p:nvSpPr>
        <p:spPr>
          <a:xfrm>
            <a:off x="1110219" y="6103604"/>
            <a:ext cx="1787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" dirty="0" smtClean="0">
                <a:solidFill>
                  <a:schemeClr val="bg1">
                    <a:lumMod val="75000"/>
                  </a:schemeClr>
                </a:solidFill>
              </a:rPr>
              <a:t>Naar een geïntegreerd migratiebeleid dankzij het AMIF</a:t>
            </a:r>
          </a:p>
          <a:p>
            <a:r>
              <a:rPr lang="fr-BE" sz="800" dirty="0" smtClean="0">
                <a:solidFill>
                  <a:schemeClr val="bg1">
                    <a:lumMod val="75000"/>
                  </a:schemeClr>
                </a:solidFill>
              </a:rPr>
              <a:t>Vers une politique d’intégration plus intégrée grâce au </a:t>
            </a:r>
            <a:r>
              <a:rPr lang="fr-BE" sz="800" dirty="0" err="1" smtClean="0">
                <a:solidFill>
                  <a:schemeClr val="bg1">
                    <a:lumMod val="75000"/>
                  </a:schemeClr>
                </a:solidFill>
              </a:rPr>
              <a:t>FAMI</a:t>
            </a:r>
            <a:endParaRPr lang="fr-BE" sz="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15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 title="Naar een geïntegreerd migratiebeleid, dankzij het AMIF"/>
          <p:cNvSpPr/>
          <p:nvPr/>
        </p:nvSpPr>
        <p:spPr>
          <a:xfrm>
            <a:off x="378334" y="6110633"/>
            <a:ext cx="716532" cy="517988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000" r="-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Titel 3"/>
          <p:cNvSpPr>
            <a:spLocks noGrp="1"/>
          </p:cNvSpPr>
          <p:nvPr>
            <p:ph type="ctrTitle"/>
          </p:nvPr>
        </p:nvSpPr>
        <p:spPr>
          <a:xfrm>
            <a:off x="737185" y="3410436"/>
            <a:ext cx="7783360" cy="1273436"/>
          </a:xfrm>
        </p:spPr>
        <p:txBody>
          <a:bodyPr/>
          <a:lstStyle/>
          <a:p>
            <a:pPr algn="l"/>
            <a:r>
              <a:rPr lang="nl-BE" sz="3600" dirty="0" smtClean="0">
                <a:solidFill>
                  <a:schemeClr val="bg1">
                    <a:lumMod val="75000"/>
                  </a:schemeClr>
                </a:solidFill>
                <a:latin typeface="Gill Sans Std" charset="0"/>
                <a:ea typeface="ＭＳ Ｐゴシック" panose="020B0600070205080204" pitchFamily="34" charset="-128"/>
              </a:rPr>
              <a:t>2.1 Project Sociale Activering</a:t>
            </a:r>
            <a:r>
              <a:rPr lang="nl-BE" sz="3600" dirty="0" smtClean="0">
                <a:solidFill>
                  <a:schemeClr val="bg1">
                    <a:lumMod val="75000"/>
                  </a:schemeClr>
                </a:solidFill>
                <a:latin typeface="Gill Sans Std" charset="0"/>
                <a:ea typeface="ＭＳ Ｐゴシック" panose="020B0600070205080204" pitchFamily="34" charset="-128"/>
              </a:rPr>
              <a:t/>
            </a:r>
            <a:br>
              <a:rPr lang="nl-BE" sz="3600" dirty="0" smtClean="0">
                <a:solidFill>
                  <a:schemeClr val="bg1">
                    <a:lumMod val="75000"/>
                  </a:schemeClr>
                </a:solidFill>
                <a:latin typeface="Gill Sans Std" charset="0"/>
                <a:ea typeface="ＭＳ Ｐゴシック" panose="020B0600070205080204" pitchFamily="34" charset="-128"/>
              </a:rPr>
            </a:br>
            <a:r>
              <a:rPr lang="nl-BE" sz="3600" dirty="0" smtClean="0">
                <a:solidFill>
                  <a:schemeClr val="bg1">
                    <a:lumMod val="65000"/>
                  </a:schemeClr>
                </a:solidFill>
                <a:latin typeface="Gill Sans Std" charset="0"/>
                <a:ea typeface="ＭＳ Ｐゴシック" panose="020B0600070205080204" pitchFamily="34" charset="-128"/>
              </a:rPr>
              <a:t>2.1 </a:t>
            </a:r>
            <a:r>
              <a:rPr lang="nl-BE" sz="3600" dirty="0" err="1" smtClean="0">
                <a:solidFill>
                  <a:schemeClr val="bg1">
                    <a:lumMod val="65000"/>
                  </a:schemeClr>
                </a:solidFill>
                <a:latin typeface="Gill Sans Std" charset="0"/>
                <a:ea typeface="ＭＳ Ｐゴシック" panose="020B0600070205080204" pitchFamily="34" charset="-128"/>
              </a:rPr>
              <a:t>Projet</a:t>
            </a:r>
            <a:r>
              <a:rPr lang="nl-BE" sz="3600" dirty="0" smtClean="0">
                <a:solidFill>
                  <a:schemeClr val="bg1">
                    <a:lumMod val="65000"/>
                  </a:schemeClr>
                </a:solidFill>
                <a:latin typeface="Gill Sans Std" charset="0"/>
                <a:ea typeface="ＭＳ Ｐゴシック" panose="020B0600070205080204" pitchFamily="34" charset="-128"/>
              </a:rPr>
              <a:t> </a:t>
            </a:r>
            <a:r>
              <a:rPr lang="nl-BE" sz="3600" dirty="0" err="1" smtClean="0">
                <a:solidFill>
                  <a:schemeClr val="bg1">
                    <a:lumMod val="65000"/>
                  </a:schemeClr>
                </a:solidFill>
                <a:latin typeface="Gill Sans Std" charset="0"/>
                <a:ea typeface="ＭＳ Ｐゴシック" panose="020B0600070205080204" pitchFamily="34" charset="-128"/>
              </a:rPr>
              <a:t>Activation</a:t>
            </a:r>
            <a:r>
              <a:rPr lang="nl-BE" sz="3600" dirty="0" smtClean="0">
                <a:solidFill>
                  <a:schemeClr val="bg1">
                    <a:lumMod val="65000"/>
                  </a:schemeClr>
                </a:solidFill>
                <a:latin typeface="Gill Sans Std" charset="0"/>
                <a:ea typeface="ＭＳ Ｐゴシック" panose="020B0600070205080204" pitchFamily="34" charset="-128"/>
              </a:rPr>
              <a:t> Sociale</a:t>
            </a:r>
            <a:endParaRPr lang="nl-BE" sz="3600" dirty="0">
              <a:solidFill>
                <a:schemeClr val="bg1">
                  <a:lumMod val="65000"/>
                </a:schemeClr>
              </a:solidFill>
              <a:latin typeface="Gill Sans Std" charset="0"/>
              <a:ea typeface="ＭＳ Ｐゴシック" panose="020B0600070205080204" pitchFamily="34" charset="-128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036077" y="6110633"/>
            <a:ext cx="1787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" dirty="0" smtClean="0">
                <a:solidFill>
                  <a:schemeClr val="bg1">
                    <a:lumMod val="75000"/>
                  </a:schemeClr>
                </a:solidFill>
              </a:rPr>
              <a:t>Naar een geïntegreerd migratiebeleid dankzij het AMIF</a:t>
            </a:r>
          </a:p>
          <a:p>
            <a:r>
              <a:rPr lang="fr-BE" sz="800" dirty="0" smtClean="0">
                <a:solidFill>
                  <a:schemeClr val="bg1">
                    <a:lumMod val="75000"/>
                  </a:schemeClr>
                </a:solidFill>
              </a:rPr>
              <a:t>Vers une politique d’intégration plus intégrée grâce au </a:t>
            </a:r>
            <a:r>
              <a:rPr lang="fr-BE" sz="800" dirty="0" err="1" smtClean="0">
                <a:solidFill>
                  <a:schemeClr val="bg1">
                    <a:lumMod val="75000"/>
                  </a:schemeClr>
                </a:solidFill>
              </a:rPr>
              <a:t>FAMI</a:t>
            </a:r>
            <a:endParaRPr lang="fr-BE" sz="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71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3951" y="722313"/>
            <a:ext cx="8316097" cy="648656"/>
          </a:xfrm>
        </p:spPr>
        <p:txBody>
          <a:bodyPr/>
          <a:lstStyle/>
          <a:p>
            <a:r>
              <a:rPr lang="nl-BE" sz="2400" b="1" dirty="0" smtClean="0"/>
              <a:t>2.1 </a:t>
            </a:r>
            <a:r>
              <a:rPr lang="nl-BE" sz="2400" b="1" dirty="0" err="1" smtClean="0"/>
              <a:t>Projet</a:t>
            </a:r>
            <a:r>
              <a:rPr lang="nl-BE" sz="2400" b="1" dirty="0" smtClean="0"/>
              <a:t> </a:t>
            </a:r>
            <a:r>
              <a:rPr lang="nl-BE" sz="2400" b="1" dirty="0" err="1" smtClean="0"/>
              <a:t>Activation</a:t>
            </a:r>
            <a:r>
              <a:rPr lang="nl-BE" sz="2400" b="1" dirty="0" smtClean="0"/>
              <a:t> Sociale - </a:t>
            </a:r>
            <a:r>
              <a:rPr lang="nl-BE" sz="2400" b="1" i="1" dirty="0" smtClean="0"/>
              <a:t>Project Sociale Activering</a:t>
            </a:r>
            <a:endParaRPr lang="nl-BE" sz="2400" i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34697" y="1444336"/>
            <a:ext cx="4181475" cy="4590257"/>
          </a:xfrm>
        </p:spPr>
        <p:txBody>
          <a:bodyPr/>
          <a:lstStyle/>
          <a:p>
            <a:r>
              <a:rPr lang="nl-BE" sz="2000" b="1" dirty="0" smtClean="0"/>
              <a:t>Sociale Activering: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 sz="1800" dirty="0">
                <a:cs typeface="Times New Roman" pitchFamily="18" charset="0"/>
                <a:sym typeface="Times New Roman" pitchFamily="18" charset="0"/>
              </a:rPr>
              <a:t>maatschappelijke participatie verhogen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 sz="1800" dirty="0">
                <a:cs typeface="Times New Roman" pitchFamily="18" charset="0"/>
                <a:sym typeface="Times New Roman" pitchFamily="18" charset="0"/>
              </a:rPr>
              <a:t>sociaal isolement te doorbreken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 sz="1800" dirty="0">
                <a:cs typeface="Times New Roman" pitchFamily="18" charset="0"/>
                <a:sym typeface="Times New Roman" pitchFamily="18" charset="0"/>
              </a:rPr>
              <a:t>v</a:t>
            </a:r>
            <a:r>
              <a:rPr lang="nl-NL" altLang="nl-NL" sz="1800" dirty="0" smtClean="0">
                <a:cs typeface="Times New Roman" pitchFamily="18" charset="0"/>
                <a:sym typeface="Times New Roman" pitchFamily="18" charset="0"/>
              </a:rPr>
              <a:t>ia </a:t>
            </a:r>
            <a:r>
              <a:rPr lang="nl-NL" altLang="nl-NL" sz="1800" dirty="0">
                <a:cs typeface="Times New Roman" pitchFamily="18" charset="0"/>
                <a:sym typeface="Times New Roman" pitchFamily="18" charset="0"/>
              </a:rPr>
              <a:t>maatschappelijk zinvolle activiteiten: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nl-NL" altLang="nl-NL" sz="1800" dirty="0">
                <a:cs typeface="Times New Roman" pitchFamily="18" charset="0"/>
                <a:sym typeface="Times New Roman" pitchFamily="18" charset="0"/>
              </a:rPr>
              <a:t>als een doel op zich,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nl-NL" altLang="nl-NL" sz="1800" dirty="0">
                <a:cs typeface="Times New Roman" pitchFamily="18" charset="0"/>
                <a:sym typeface="Times New Roman" pitchFamily="18" charset="0"/>
              </a:rPr>
              <a:t>als een eerste stap in een traject voor </a:t>
            </a:r>
            <a:r>
              <a:rPr lang="nl-NL" altLang="nl-NL" sz="1800" dirty="0" err="1">
                <a:cs typeface="Times New Roman" pitchFamily="18" charset="0"/>
                <a:sym typeface="Times New Roman" pitchFamily="18" charset="0"/>
              </a:rPr>
              <a:t>socio</a:t>
            </a:r>
            <a:r>
              <a:rPr lang="nl-NL" altLang="nl-NL" sz="1800" dirty="0">
                <a:cs typeface="Times New Roman" pitchFamily="18" charset="0"/>
                <a:sym typeface="Times New Roman" pitchFamily="18" charset="0"/>
              </a:rPr>
              <a:t>-professionele inschakeling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nl-NL" altLang="nl-NL" sz="1800" dirty="0">
                <a:cs typeface="Times New Roman" pitchFamily="18" charset="0"/>
                <a:sym typeface="Times New Roman" pitchFamily="18" charset="0"/>
              </a:rPr>
              <a:t>als een eerste stap in een (latere) </a:t>
            </a:r>
            <a:r>
              <a:rPr lang="nl-NL" altLang="nl-NL" sz="1800" dirty="0" smtClean="0">
                <a:cs typeface="Times New Roman" pitchFamily="18" charset="0"/>
                <a:sym typeface="Times New Roman" pitchFamily="18" charset="0"/>
              </a:rPr>
              <a:t>betaalde tewerkstelling</a:t>
            </a:r>
            <a:endParaRPr lang="nl-BE" altLang="nl-NL" sz="1800" dirty="0">
              <a:cs typeface="Times New Roman" pitchFamily="18" charset="0"/>
              <a:sym typeface="Times New Roman" pitchFamily="18" charset="0"/>
            </a:endParaRPr>
          </a:p>
          <a:p>
            <a:r>
              <a:rPr lang="nl-BE" sz="2000" b="1" dirty="0" smtClean="0"/>
              <a:t> </a:t>
            </a:r>
          </a:p>
          <a:p>
            <a:endParaRPr lang="nl-BE" dirty="0"/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554276" y="1410936"/>
            <a:ext cx="3855028" cy="4593172"/>
          </a:xfrm>
        </p:spPr>
        <p:txBody>
          <a:bodyPr/>
          <a:lstStyle/>
          <a:p>
            <a:r>
              <a:rPr lang="nl-BE" sz="2000" b="1" dirty="0" err="1"/>
              <a:t>Activation</a:t>
            </a:r>
            <a:r>
              <a:rPr lang="nl-BE" sz="2000" b="1" dirty="0"/>
              <a:t> sociale: </a:t>
            </a:r>
            <a:endParaRPr lang="nl-BE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800" dirty="0" smtClean="0">
                <a:cs typeface="Times New Roman" pitchFamily="18" charset="0"/>
              </a:rPr>
              <a:t>augmenter </a:t>
            </a:r>
            <a:r>
              <a:rPr lang="fr-BE" sz="1800" dirty="0">
                <a:cs typeface="Times New Roman" pitchFamily="18" charset="0"/>
              </a:rPr>
              <a:t>la participation </a:t>
            </a:r>
            <a:r>
              <a:rPr lang="fr-BE" sz="1800" dirty="0" smtClean="0">
                <a:cs typeface="Times New Roman" pitchFamily="18" charset="0"/>
              </a:rPr>
              <a:t>sociale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800" dirty="0" smtClean="0">
                <a:cs typeface="Times New Roman" pitchFamily="18" charset="0"/>
              </a:rPr>
              <a:t>lutter </a:t>
            </a:r>
            <a:r>
              <a:rPr lang="fr-BE" sz="1800" dirty="0">
                <a:cs typeface="Times New Roman" pitchFamily="18" charset="0"/>
              </a:rPr>
              <a:t>contre </a:t>
            </a:r>
            <a:r>
              <a:rPr lang="fr-BE" sz="1800" dirty="0" smtClean="0">
                <a:cs typeface="Times New Roman" pitchFamily="18" charset="0"/>
              </a:rPr>
              <a:t>l’isolement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800" dirty="0">
                <a:cs typeface="Times New Roman" pitchFamily="18" charset="0"/>
              </a:rPr>
              <a:t>p</a:t>
            </a:r>
            <a:r>
              <a:rPr lang="fr-BE" sz="1800" dirty="0" smtClean="0">
                <a:cs typeface="Times New Roman" pitchFamily="18" charset="0"/>
              </a:rPr>
              <a:t>ar </a:t>
            </a:r>
            <a:r>
              <a:rPr lang="fr-BE" sz="1800" dirty="0">
                <a:cs typeface="Times New Roman" pitchFamily="18" charset="0"/>
              </a:rPr>
              <a:t>le biais d’activités socialement utiles: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r-BE" sz="1800" dirty="0">
                <a:cs typeface="Times New Roman" pitchFamily="18" charset="0"/>
              </a:rPr>
              <a:t>soit comme un but en soi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r-BE" sz="1800" dirty="0">
                <a:cs typeface="Times New Roman" pitchFamily="18" charset="0"/>
              </a:rPr>
              <a:t>soit comme un premier pas dans un trajet d’insertion socioprofessionnelle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r-BE" sz="1800" dirty="0">
                <a:cs typeface="Times New Roman" pitchFamily="18" charset="0"/>
              </a:rPr>
              <a:t>soit comme un premier pas vers une (</a:t>
            </a:r>
            <a:r>
              <a:rPr lang="fr-BE" sz="1800" dirty="0" err="1">
                <a:cs typeface="Times New Roman" pitchFamily="18" charset="0"/>
              </a:rPr>
              <a:t>re</a:t>
            </a:r>
            <a:r>
              <a:rPr lang="fr-BE" sz="1800" dirty="0">
                <a:cs typeface="Times New Roman" pitchFamily="18" charset="0"/>
              </a:rPr>
              <a:t>)mise au travail</a:t>
            </a:r>
            <a:endParaRPr lang="nl-NL" sz="1800" dirty="0">
              <a:cs typeface="Times New Roman" pitchFamily="18" charset="0"/>
            </a:endParaRPr>
          </a:p>
          <a:p>
            <a:endParaRPr lang="nl-BE" b="1" dirty="0"/>
          </a:p>
        </p:txBody>
      </p:sp>
      <p:cxnSp>
        <p:nvCxnSpPr>
          <p:cNvPr id="6" name="Rechte verbindingslijn 5"/>
          <p:cNvCxnSpPr/>
          <p:nvPr/>
        </p:nvCxnSpPr>
        <p:spPr>
          <a:xfrm>
            <a:off x="4572000" y="1444336"/>
            <a:ext cx="0" cy="459317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Rechthoek 6" title="Naar een geïntegreerd migratiebeleid, dankzij het AMIF"/>
          <p:cNvSpPr/>
          <p:nvPr/>
        </p:nvSpPr>
        <p:spPr>
          <a:xfrm>
            <a:off x="457200" y="6136998"/>
            <a:ext cx="716532" cy="517988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000" r="-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Tekstvak 7"/>
          <p:cNvSpPr txBox="1"/>
          <p:nvPr/>
        </p:nvSpPr>
        <p:spPr>
          <a:xfrm>
            <a:off x="1173732" y="6136997"/>
            <a:ext cx="1787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" dirty="0" smtClean="0">
                <a:solidFill>
                  <a:schemeClr val="bg1">
                    <a:lumMod val="75000"/>
                  </a:schemeClr>
                </a:solidFill>
              </a:rPr>
              <a:t>Naar een geïntegreerd migratiebeleid dankzij het AMIF</a:t>
            </a:r>
          </a:p>
          <a:p>
            <a:r>
              <a:rPr lang="fr-BE" sz="800" dirty="0" smtClean="0">
                <a:solidFill>
                  <a:schemeClr val="bg1">
                    <a:lumMod val="75000"/>
                  </a:schemeClr>
                </a:solidFill>
              </a:rPr>
              <a:t>Vers une politique d’intégration plus intégrée grâce au </a:t>
            </a:r>
            <a:r>
              <a:rPr lang="fr-BE" sz="800" dirty="0" err="1" smtClean="0">
                <a:solidFill>
                  <a:schemeClr val="bg1">
                    <a:lumMod val="75000"/>
                  </a:schemeClr>
                </a:solidFill>
              </a:rPr>
              <a:t>FAMI</a:t>
            </a:r>
            <a:endParaRPr lang="fr-BE" sz="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18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6308" y="702371"/>
            <a:ext cx="8291384" cy="648656"/>
          </a:xfrm>
        </p:spPr>
        <p:txBody>
          <a:bodyPr/>
          <a:lstStyle/>
          <a:p>
            <a:r>
              <a:rPr lang="nl-BE" sz="2400" b="1" dirty="0" smtClean="0"/>
              <a:t>2.1 </a:t>
            </a:r>
            <a:r>
              <a:rPr lang="nl-BE" sz="2400" b="1" dirty="0" err="1" smtClean="0"/>
              <a:t>Projet</a:t>
            </a:r>
            <a:r>
              <a:rPr lang="nl-BE" sz="2400" b="1" dirty="0" smtClean="0"/>
              <a:t> </a:t>
            </a:r>
            <a:r>
              <a:rPr lang="nl-BE" sz="2400" b="1" dirty="0" err="1" smtClean="0"/>
              <a:t>Activation</a:t>
            </a:r>
            <a:r>
              <a:rPr lang="nl-BE" sz="2400" b="1" dirty="0" smtClean="0"/>
              <a:t> Sociale - </a:t>
            </a:r>
            <a:r>
              <a:rPr lang="nl-BE" sz="2400" b="1" i="1" dirty="0" smtClean="0"/>
              <a:t>Project Sociale Activering</a:t>
            </a:r>
            <a:endParaRPr lang="nl-BE" sz="2400" i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34697" y="1444336"/>
            <a:ext cx="4181475" cy="4818981"/>
          </a:xfrm>
        </p:spPr>
        <p:txBody>
          <a:bodyPr/>
          <a:lstStyle/>
          <a:p>
            <a:r>
              <a:rPr lang="nl-BE" sz="1800" b="1" dirty="0" smtClean="0"/>
              <a:t>Wat?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800" dirty="0"/>
              <a:t>op maat uitgewerkt en intensief sociaal activeringstraject</a:t>
            </a:r>
            <a:endParaRPr lang="nl-BE" sz="1800" b="1" dirty="0" smtClean="0"/>
          </a:p>
          <a:p>
            <a:endParaRPr lang="nl-BE" sz="1800" b="1" dirty="0" smtClean="0"/>
          </a:p>
          <a:p>
            <a:endParaRPr lang="nl-BE" sz="1800" b="1" dirty="0"/>
          </a:p>
          <a:p>
            <a:r>
              <a:rPr lang="nl-BE" sz="1800" b="1" dirty="0" smtClean="0"/>
              <a:t>Voor wie?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800" dirty="0"/>
              <a:t>voor nieuwkomers uit </a:t>
            </a:r>
            <a:r>
              <a:rPr lang="nl-NL" sz="1800" u="sng" dirty="0" err="1" smtClean="0"/>
              <a:t>derdelanden</a:t>
            </a:r>
            <a:r>
              <a:rPr lang="nl-NL" sz="1800" u="sng" dirty="0" smtClean="0"/>
              <a:t> (niet EU-landen) </a:t>
            </a:r>
            <a:r>
              <a:rPr lang="nl-NL" sz="1800" dirty="0"/>
              <a:t>die te ver verwijderd zijn van de </a:t>
            </a:r>
            <a:r>
              <a:rPr lang="nl-NL" sz="1800" dirty="0" smtClean="0"/>
              <a:t>arbeidsmarkt</a:t>
            </a:r>
            <a:endParaRPr lang="nl-BE" sz="1800" b="1" dirty="0"/>
          </a:p>
          <a:p>
            <a:endParaRPr lang="nl-BE" sz="1800" b="1" dirty="0" smtClean="0"/>
          </a:p>
          <a:p>
            <a:r>
              <a:rPr lang="nl-BE" sz="1800" b="1" dirty="0" smtClean="0"/>
              <a:t>Door wie?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1800" dirty="0" smtClean="0"/>
              <a:t>OCMW’s van steden en gemeenten met meer dan 150.000 inwoners</a:t>
            </a: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554276" y="1357208"/>
            <a:ext cx="3855028" cy="4593172"/>
          </a:xfrm>
        </p:spPr>
        <p:txBody>
          <a:bodyPr/>
          <a:lstStyle/>
          <a:p>
            <a:r>
              <a:rPr lang="nl-BE" sz="1800" b="1" dirty="0" err="1" smtClean="0"/>
              <a:t>Quoi</a:t>
            </a:r>
            <a:r>
              <a:rPr lang="nl-BE" sz="1800" b="1" dirty="0" smtClean="0"/>
              <a:t>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dirty="0"/>
              <a:t>trajectoires d’activation sociale </a:t>
            </a:r>
            <a:r>
              <a:rPr lang="fr-FR" sz="1800" dirty="0" smtClean="0"/>
              <a:t>intensive et adaptées aux besoins</a:t>
            </a:r>
          </a:p>
          <a:p>
            <a:endParaRPr lang="fr-FR" sz="1800" b="1" dirty="0"/>
          </a:p>
          <a:p>
            <a:r>
              <a:rPr lang="nl-BE" sz="1800" b="1" dirty="0" smtClean="0"/>
              <a:t>Pour </a:t>
            </a:r>
            <a:r>
              <a:rPr lang="nl-BE" sz="1800" b="1" dirty="0" err="1" smtClean="0"/>
              <a:t>qui</a:t>
            </a:r>
            <a:r>
              <a:rPr lang="nl-BE" sz="1800" b="1" dirty="0" smtClean="0"/>
              <a:t>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dirty="0" smtClean="0"/>
              <a:t>nouveaux </a:t>
            </a:r>
            <a:r>
              <a:rPr lang="fr-FR" sz="1800" dirty="0"/>
              <a:t>arrivants de </a:t>
            </a:r>
            <a:r>
              <a:rPr lang="fr-FR" sz="1800" u="sng" dirty="0"/>
              <a:t>pays </a:t>
            </a:r>
            <a:r>
              <a:rPr lang="fr-FR" sz="1800" u="sng" dirty="0" smtClean="0"/>
              <a:t>tiers (hors UE) </a:t>
            </a:r>
            <a:r>
              <a:rPr lang="fr-FR" sz="1800" dirty="0"/>
              <a:t>qui sont </a:t>
            </a:r>
            <a:r>
              <a:rPr lang="fr-FR" sz="1800" dirty="0" smtClean="0"/>
              <a:t>trop </a:t>
            </a:r>
            <a:r>
              <a:rPr lang="fr-FR" sz="1800" dirty="0"/>
              <a:t>éloignés du marché du </a:t>
            </a:r>
            <a:r>
              <a:rPr lang="fr-FR" sz="1800" dirty="0" smtClean="0"/>
              <a:t>travail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sz="1800" b="1" dirty="0"/>
          </a:p>
          <a:p>
            <a:r>
              <a:rPr lang="nl-BE" sz="1800" b="1" dirty="0" smtClean="0"/>
              <a:t>Par </a:t>
            </a:r>
            <a:r>
              <a:rPr lang="nl-BE" sz="1800" b="1" dirty="0" err="1" smtClean="0"/>
              <a:t>qui</a:t>
            </a:r>
            <a:r>
              <a:rPr lang="nl-BE" sz="1800" b="1" dirty="0" smtClean="0"/>
              <a:t>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1800" dirty="0" smtClean="0"/>
              <a:t>CPAS des </a:t>
            </a:r>
            <a:r>
              <a:rPr lang="nl-BE" sz="1800" dirty="0" err="1" smtClean="0"/>
              <a:t>villes</a:t>
            </a:r>
            <a:r>
              <a:rPr lang="nl-BE" sz="1800" dirty="0" smtClean="0"/>
              <a:t> et communes </a:t>
            </a:r>
            <a:r>
              <a:rPr lang="nl-BE" sz="1800" dirty="0" err="1" smtClean="0"/>
              <a:t>comptant</a:t>
            </a:r>
            <a:r>
              <a:rPr lang="nl-BE" sz="1800" dirty="0" smtClean="0"/>
              <a:t> plus de 150.000 </a:t>
            </a:r>
            <a:r>
              <a:rPr lang="nl-BE" sz="1800" dirty="0" err="1" smtClean="0"/>
              <a:t>habitants</a:t>
            </a:r>
            <a:endParaRPr lang="nl-BE" sz="1800" dirty="0"/>
          </a:p>
        </p:txBody>
      </p:sp>
      <p:cxnSp>
        <p:nvCxnSpPr>
          <p:cNvPr id="6" name="Rechte verbindingslijn 5"/>
          <p:cNvCxnSpPr/>
          <p:nvPr/>
        </p:nvCxnSpPr>
        <p:spPr>
          <a:xfrm>
            <a:off x="4572000" y="1444336"/>
            <a:ext cx="0" cy="459317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Rechthoek 6" title="Naar een geïntegreerd migratiebeleid, dankzij het AMIF"/>
          <p:cNvSpPr/>
          <p:nvPr/>
        </p:nvSpPr>
        <p:spPr>
          <a:xfrm>
            <a:off x="457200" y="6136998"/>
            <a:ext cx="716532" cy="517988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000" r="-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Tekstvak 7"/>
          <p:cNvSpPr txBox="1"/>
          <p:nvPr/>
        </p:nvSpPr>
        <p:spPr>
          <a:xfrm>
            <a:off x="1173732" y="6136997"/>
            <a:ext cx="1787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" dirty="0" smtClean="0">
                <a:solidFill>
                  <a:schemeClr val="bg1">
                    <a:lumMod val="75000"/>
                  </a:schemeClr>
                </a:solidFill>
              </a:rPr>
              <a:t>Naar een geïntegreerd migratiebeleid dankzij het AMIF</a:t>
            </a:r>
          </a:p>
          <a:p>
            <a:r>
              <a:rPr lang="fr-BE" sz="800" dirty="0" smtClean="0">
                <a:solidFill>
                  <a:schemeClr val="bg1">
                    <a:lumMod val="75000"/>
                  </a:schemeClr>
                </a:solidFill>
              </a:rPr>
              <a:t>Vers une politique d’intégration plus intégrée grâce au </a:t>
            </a:r>
            <a:r>
              <a:rPr lang="fr-BE" sz="800" dirty="0" err="1" smtClean="0">
                <a:solidFill>
                  <a:schemeClr val="bg1">
                    <a:lumMod val="75000"/>
                  </a:schemeClr>
                </a:solidFill>
              </a:rPr>
              <a:t>FAMI</a:t>
            </a:r>
            <a:endParaRPr lang="fr-BE" sz="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49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1831-Template POD">
  <a:themeElements>
    <a:clrScheme name="Custom 7">
      <a:dk1>
        <a:srgbClr val="FFFFFE"/>
      </a:dk1>
      <a:lt1>
        <a:srgbClr val="FFFFFF"/>
      </a:lt1>
      <a:dk2>
        <a:srgbClr val="FFFFFE"/>
      </a:dk2>
      <a:lt2>
        <a:srgbClr val="FFFFFE"/>
      </a:lt2>
      <a:accent1>
        <a:srgbClr val="868685"/>
      </a:accent1>
      <a:accent2>
        <a:srgbClr val="F8C444"/>
      </a:accent2>
      <a:accent3>
        <a:srgbClr val="FFFFFE"/>
      </a:accent3>
      <a:accent4>
        <a:srgbClr val="FFFFFE"/>
      </a:accent4>
      <a:accent5>
        <a:srgbClr val="FFFFFE"/>
      </a:accent5>
      <a:accent6>
        <a:srgbClr val="FFFFFE"/>
      </a:accent6>
      <a:hlink>
        <a:srgbClr val="FFFFFE"/>
      </a:hlink>
      <a:folHlink>
        <a:srgbClr val="FFFFF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 POD MI_1.ppt [Read-Only] [Compatibility Mode]" id="{DDAA33A8-EB70-4AB3-ADDD-90AA61CB2976}" vid="{EB72312D-D96E-4A31-AE42-950BB9611B26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_MemoPoint" ma:contentTypeID="0x010100036A46E485B1B847BDCF779515041ACA005D535C02DEDD2B4D8E2D060347D11281" ma:contentTypeVersion="29" ma:contentTypeDescription="" ma:contentTypeScope="" ma:versionID="2352bc88a03a6d95ccd94990d59a47af">
  <xsd:schema xmlns:xsd="http://www.w3.org/2001/XMLSchema" xmlns:xs="http://www.w3.org/2001/XMLSchema" xmlns:p="http://schemas.microsoft.com/office/2006/metadata/properties" xmlns:ns2="3583f789-5800-4c06-9304-3d12c317971c" xmlns:ns3="4ea11e5c-bbd8-4812-a742-31d20b62406a" xmlns:ns4="d2813aac-6709-4c27-9c90-71a57cea646f" targetNamespace="http://schemas.microsoft.com/office/2006/metadata/properties" ma:root="true" ma:fieldsID="1dc7e5578426321cd2c691e7dcb21949" ns2:_="" ns3:_="" ns4:_="">
    <xsd:import namespace="3583f789-5800-4c06-9304-3d12c317971c"/>
    <xsd:import namespace="4ea11e5c-bbd8-4812-a742-31d20b62406a"/>
    <xsd:import namespace="d2813aac-6709-4c27-9c90-71a57cea646f"/>
    <xsd:element name="properties">
      <xsd:complexType>
        <xsd:sequence>
          <xsd:element name="documentManagement">
            <xsd:complexType>
              <xsd:all>
                <xsd:element ref="ns2:Jaar" minOccurs="0"/>
                <xsd:element ref="ns2:a4119ec2cc5d43c690a6620235e79a2a" minOccurs="0"/>
                <xsd:element ref="ns2:TaxCatchAll" minOccurs="0"/>
                <xsd:element ref="ns2:TaxCatchAllLabel" minOccurs="0"/>
                <xsd:element ref="ns2:hf6fcff84add422ab57ee667e0330fd0" minOccurs="0"/>
                <xsd:element ref="ns2:gc7233e563dd428fb81bdff729329002" minOccurs="0"/>
                <xsd:element ref="ns3:h9d04b4387fe470c98e564b5ddb0b593" minOccurs="0"/>
                <xsd:element ref="ns3:k56576f4ac9b41bd8fb224dd49ba8247" minOccurs="0"/>
                <xsd:element ref="ns4:_dlc_DocId" minOccurs="0"/>
                <xsd:element ref="ns4:_dlc_DocIdUrl" minOccurs="0"/>
                <xsd:element ref="ns4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83f789-5800-4c06-9304-3d12c317971c" elementFormDefault="qualified">
    <xsd:import namespace="http://schemas.microsoft.com/office/2006/documentManagement/types"/>
    <xsd:import namespace="http://schemas.microsoft.com/office/infopath/2007/PartnerControls"/>
    <xsd:element name="Jaar" ma:index="8" nillable="true" ma:displayName="Jaar" ma:format="Dropdown" ma:internalName="Jaar">
      <xsd:simpleType>
        <xsd:restriction base="dms:Choice">
          <xsd:enumeration value="2000"/>
          <xsd:enumeration value="2001"/>
          <xsd:enumeration value="2002"/>
          <xsd:enumeration value="2003"/>
          <xsd:enumeration value="2004"/>
          <xsd:enumeration value="2005"/>
          <xsd:enumeration value="2006"/>
          <xsd:enumeration value="2007"/>
          <xsd:enumeration value="2008"/>
          <xsd:enumeration value="2009"/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"/>
          <xsd:enumeration value="2022"/>
          <xsd:enumeration value="2023"/>
          <xsd:enumeration value="2024"/>
          <xsd:enumeration value="2025"/>
          <xsd:enumeration value="2026"/>
          <xsd:enumeration value="2027"/>
          <xsd:enumeration value="2028"/>
          <xsd:enumeration value="2029"/>
          <xsd:enumeration value="2030"/>
        </xsd:restriction>
      </xsd:simpleType>
    </xsd:element>
    <xsd:element name="a4119ec2cc5d43c690a6620235e79a2a" ma:index="9" nillable="true" ma:taxonomy="true" ma:internalName="a4119ec2cc5d43c690a6620235e79a2a" ma:taxonomyFieldName="MPKeyWords" ma:displayName="MPKeyWords" ma:readOnly="false" ma:default="" ma:fieldId="{a4119ec2-cc5d-43c6-90a6-620235e79a2a}" ma:taxonomyMulti="true" ma:sspId="9ba3c553-c637-4d6f-b0e2-df4a63d7205d" ma:termSetId="ad8c58c7-4190-48ea-96b4-85c4727ccb5f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0418b498-8f57-4c39-b40a-1d590462042f}" ma:internalName="TaxCatchAll" ma:showField="CatchAllData" ma:web="d2813aac-6709-4c27-9c90-71a57cea64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0418b498-8f57-4c39-b40a-1d590462042f}" ma:internalName="TaxCatchAllLabel" ma:readOnly="true" ma:showField="CatchAllDataLabel" ma:web="d2813aac-6709-4c27-9c90-71a57cea64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hf6fcff84add422ab57ee667e0330fd0" ma:index="13" nillable="true" ma:taxonomy="true" ma:internalName="hf6fcff84add422ab57ee667e0330fd0" ma:taxonomyFieldName="_MPDocType" ma:displayName="_MPDocType" ma:default="" ma:fieldId="{1f6fcff8-4add-422a-b57e-e667e0330fd0}" ma:sspId="9ba3c553-c637-4d6f-b0e2-df4a63d7205d" ma:termSetId="85bd2b6c-656b-4174-aa7c-3bef51d12c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c7233e563dd428fb81bdff729329002" ma:index="15" nillable="true" ma:taxonomy="true" ma:internalName="gc7233e563dd428fb81bdff729329002" ma:taxonomyFieldName="_MPDocTheme" ma:displayName="_MPDocTheme" ma:default="" ma:fieldId="{0c7233e5-63dd-428f-b81b-dff729329002}" ma:sspId="9ba3c553-c637-4d6f-b0e2-df4a63d7205d" ma:termSetId="a84f8f5f-159b-4e79-a557-a5b5eb6c655b" ma:anchorId="4a4dbe7c-b4dd-44a0-ac3e-b34a8c94172e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a11e5c-bbd8-4812-a742-31d20b62406a" elementFormDefault="qualified">
    <xsd:import namespace="http://schemas.microsoft.com/office/2006/documentManagement/types"/>
    <xsd:import namespace="http://schemas.microsoft.com/office/infopath/2007/PartnerControls"/>
    <xsd:element name="h9d04b4387fe470c98e564b5ddb0b593" ma:index="18" nillable="true" ma:taxonomy="true" ma:internalName="h9d04b4387fe470c98e564b5ddb0b593" ma:taxonomyFieldName="Fase" ma:displayName="Fase" ma:default="" ma:fieldId="{19d04b43-87fe-470c-98e5-64b5ddb0b593}" ma:sspId="9ba3c553-c637-4d6f-b0e2-df4a63d7205d" ma:termSetId="6798820f-d802-4aca-88db-0b7629ee8bb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56576f4ac9b41bd8fb224dd49ba8247" ma:index="20" nillable="true" ma:taxonomy="true" ma:internalName="k56576f4ac9b41bd8fb224dd49ba8247" ma:taxonomyFieldName="Projects" ma:displayName="Projects" ma:default="" ma:fieldId="{456576f4-ac9b-41bd-8fb2-24dd49ba8247}" ma:sspId="9ba3c553-c637-4d6f-b0e2-df4a63d7205d" ma:termSetId="affdf967-905e-4ca4-98db-190e9724a6bc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813aac-6709-4c27-9c90-71a57cea646f" elementFormDefault="qualified">
    <xsd:import namespace="http://schemas.microsoft.com/office/2006/documentManagement/types"/>
    <xsd:import namespace="http://schemas.microsoft.com/office/infopath/2007/PartnerControls"/>
    <xsd:element name="_dlc_DocId" ma:index="2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9ba3c553-c637-4d6f-b0e2-df4a63d7205d" ContentTypeId="0x010100036A46E485B1B847BDCF779515041ACA" PreviousValue="false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2813aac-6709-4c27-9c90-71a57cea646f">65N5PURSY6TZ-1109755811-143</_dlc_DocId>
    <_dlc_DocIdUrl xmlns="d2813aac-6709-4c27-9c90-71a57cea646f">
      <Url>https://memopoint.yourict.be/dep/feadfse/_layouts/15/DocIdRedir.aspx?ID=65N5PURSY6TZ-1109755811-143</Url>
      <Description>65N5PURSY6TZ-1109755811-143</Description>
    </_dlc_DocIdUrl>
    <hf6fcff84add422ab57ee667e0330fd0 xmlns="3583f789-5800-4c06-9304-3d12c317971c">
      <Terms xmlns="http://schemas.microsoft.com/office/infopath/2007/PartnerControls">
        <TermInfo xmlns="http://schemas.microsoft.com/office/infopath/2007/PartnerControls">
          <TermName>Presentatie</TermName>
          <TermId>a9951259-5054-4c82-b51f-3277bf38e833</TermId>
        </TermInfo>
      </Terms>
    </hf6fcff84add422ab57ee667e0330fd0>
    <gc7233e563dd428fb81bdff729329002 xmlns="3583f789-5800-4c06-9304-3d12c317971c">
      <Terms xmlns="http://schemas.microsoft.com/office/infopath/2007/PartnerControls">
        <TermInfo xmlns="http://schemas.microsoft.com/office/infopath/2007/PartnerControls">
          <TermName>Informele Bijeenkomst</TermName>
          <TermId>69d3c9dd-ada2-4646-a274-d75c2791d705</TermId>
        </TermInfo>
      </Terms>
    </gc7233e563dd428fb81bdff729329002>
    <TaxCatchAll xmlns="3583f789-5800-4c06-9304-3d12c317971c">
      <Value>178</Value>
      <Value>143</Value>
      <Value>135</Value>
      <Value>134</Value>
    </TaxCatchAll>
    <Jaar xmlns="3583f789-5800-4c06-9304-3d12c317971c">2017</Jaar>
    <k56576f4ac9b41bd8fb224dd49ba8247 xmlns="4ea11e5c-bbd8-4812-a742-31d20b62406a">
      <Terms xmlns="http://schemas.microsoft.com/office/infopath/2007/PartnerControls">
        <TermInfo xmlns="http://schemas.microsoft.com/office/infopath/2007/PartnerControls">
          <TermName>AMIF 2018-2019 (Ngo's)</TermName>
          <TermId>3a1043cf-de2c-4cec-94ed-6feeca729451</TermId>
        </TermInfo>
      </Terms>
    </k56576f4ac9b41bd8fb224dd49ba8247>
    <h9d04b4387fe470c98e564b5ddb0b593 xmlns="4ea11e5c-bbd8-4812-a742-31d20b62406a">
      <Terms xmlns="http://schemas.microsoft.com/office/infopath/2007/PartnerControls">
        <TermInfo xmlns="http://schemas.microsoft.com/office/infopath/2007/PartnerControls">
          <TermName>Extern</TermName>
          <TermId>1a4ba6a9-fb11-4703-ac24-34feb3f739a2</TermId>
        </TermInfo>
      </Terms>
    </h9d04b4387fe470c98e564b5ddb0b593>
    <a4119ec2cc5d43c690a6620235e79a2a xmlns="3583f789-5800-4c06-9304-3d12c317971c">
      <Terms xmlns="http://schemas.microsoft.com/office/infopath/2007/PartnerControls"/>
    </a4119ec2cc5d43c690a6620235e79a2a>
  </documentManagement>
</p:properties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1FC4234-870F-46E8-AC1D-12B14E71B7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83f789-5800-4c06-9304-3d12c317971c"/>
    <ds:schemaRef ds:uri="4ea11e5c-bbd8-4812-a742-31d20b62406a"/>
    <ds:schemaRef ds:uri="d2813aac-6709-4c27-9c90-71a57cea64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BE0D90A-B229-4551-9461-B9C8DF4638CB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AEF77D87-5AE7-4702-88E8-E02367DCEB4C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965A7BC8-E09B-4593-A106-A5F3F2060556}">
  <ds:schemaRefs>
    <ds:schemaRef ds:uri="http://schemas.microsoft.com/office/2006/metadata/properties"/>
    <ds:schemaRef ds:uri="http://schemas.microsoft.com/office/infopath/2007/PartnerControls"/>
    <ds:schemaRef ds:uri="http://purl.org/dc/terms/"/>
    <ds:schemaRef ds:uri="4ea11e5c-bbd8-4812-a742-31d20b62406a"/>
    <ds:schemaRef ds:uri="http://purl.org/dc/dcmitype/"/>
    <ds:schemaRef ds:uri="http://schemas.microsoft.com/office/2006/documentManagement/types"/>
    <ds:schemaRef ds:uri="3583f789-5800-4c06-9304-3d12c317971c"/>
    <ds:schemaRef ds:uri="http://schemas.openxmlformats.org/package/2006/metadata/core-properties"/>
    <ds:schemaRef ds:uri="http://purl.org/dc/elements/1.1/"/>
    <ds:schemaRef ds:uri="d2813aac-6709-4c27-9c90-71a57cea646f"/>
    <ds:schemaRef ds:uri="http://www.w3.org/XML/1998/namespace"/>
  </ds:schemaRefs>
</ds:datastoreItem>
</file>

<file path=customXml/itemProps5.xml><?xml version="1.0" encoding="utf-8"?>
<ds:datastoreItem xmlns:ds="http://schemas.openxmlformats.org/officeDocument/2006/customXml" ds:itemID="{91C25AB6-882D-4352-BBEE-B0F2C90923D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PPTPODMI_NL</Template>
  <TotalTime>1466</TotalTime>
  <Words>989</Words>
  <Application>Microsoft Office PowerPoint</Application>
  <PresentationFormat>Diavoorstelling (4:3)</PresentationFormat>
  <Paragraphs>199</Paragraphs>
  <Slides>16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5" baseType="lpstr">
      <vt:lpstr>ＭＳ Ｐゴシック</vt:lpstr>
      <vt:lpstr>Arial</vt:lpstr>
      <vt:lpstr>Calibri</vt:lpstr>
      <vt:lpstr>Gill Sans Light</vt:lpstr>
      <vt:lpstr>Gill Sans Std</vt:lpstr>
      <vt:lpstr>Gill Sans Std Light</vt:lpstr>
      <vt:lpstr>Times New Roman</vt:lpstr>
      <vt:lpstr>Wingdings</vt:lpstr>
      <vt:lpstr>C1831-Template POD</vt:lpstr>
      <vt:lpstr>Infosessie AMIF 42 Séance d’information FAMI 42</vt:lpstr>
      <vt:lpstr>Agenda</vt:lpstr>
      <vt:lpstr>1. Geschiedenis 1. Histoire</vt:lpstr>
      <vt:lpstr>1. Histoire - Geschiedenis</vt:lpstr>
      <vt:lpstr>2. Inhoud 2. Contenu</vt:lpstr>
      <vt:lpstr>2. Contenu - Inhoud</vt:lpstr>
      <vt:lpstr>2.1 Project Sociale Activering 2.1 Projet Activation Sociale</vt:lpstr>
      <vt:lpstr>2.1 Projet Activation Sociale - Project Sociale Activering</vt:lpstr>
      <vt:lpstr>2.1 Projet Activation Sociale - Project Sociale Activering</vt:lpstr>
      <vt:lpstr>2.2 Vrijwillig partnerschap 2.2 Partenariat volontaire </vt:lpstr>
      <vt:lpstr>2.2 Partenariat volontaire – Vrijwillig partnerschap </vt:lpstr>
      <vt:lpstr>2.2 Partenariat volontaire – Vrijwillig partnerschap</vt:lpstr>
      <vt:lpstr>3. Budget 3. Budget</vt:lpstr>
      <vt:lpstr>3.1 Budget</vt:lpstr>
      <vt:lpstr> 3.2 Engagementen </vt:lpstr>
      <vt:lpstr>Vragen - Questions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20171107</dc:title>
  <dc:creator>Asselman Lisa</dc:creator>
  <cp:lastModifiedBy>Asselman Lisa</cp:lastModifiedBy>
  <cp:revision>91</cp:revision>
  <cp:lastPrinted>2018-01-03T15:19:23Z</cp:lastPrinted>
  <dcterms:created xsi:type="dcterms:W3CDTF">2017-09-11T06:53:34Z</dcterms:created>
  <dcterms:modified xsi:type="dcterms:W3CDTF">2019-07-04T06:57:54Z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0x010100036A46E485B1B847BDCF779515041ACA005D535C02DEDD2B4D8E2D060347D11281</vt:lpwstr>
  </property>
  <property fmtid="{D5CDD505-2E9C-101B-9397-08002B2CF9AE}" pid="3" name="_dlc_DocIdItemGuid">
    <vt:lpwstr>46f61c6b-1184-4e60-aa81-3785e696aacc</vt:lpwstr>
  </property>
  <property fmtid="{D5CDD505-2E9C-101B-9397-08002B2CF9AE}" pid="4" name="Fase">
    <vt:lpwstr>135;#Extern|1a4ba6a9-fb11-4703-ac24-34feb3f739a2</vt:lpwstr>
  </property>
  <property fmtid="{D5CDD505-2E9C-101B-9397-08002B2CF9AE}" pid="5" name="_MPDocType">
    <vt:lpwstr>134;#Presentatie|a9951259-5054-4c82-b51f-3277bf38e833</vt:lpwstr>
  </property>
  <property fmtid="{D5CDD505-2E9C-101B-9397-08002B2CF9AE}" pid="6" name="Projects">
    <vt:lpwstr>178;#AMIF 2018-2019 (Ngo's)|3a1043cf-de2c-4cec-94ed-6feeca729451</vt:lpwstr>
  </property>
  <property fmtid="{D5CDD505-2E9C-101B-9397-08002B2CF9AE}" pid="7" name="MPKeyWords">
    <vt:lpwstr/>
  </property>
  <property fmtid="{D5CDD505-2E9C-101B-9397-08002B2CF9AE}" pid="8" name="_MPDocTheme">
    <vt:lpwstr>143;#Informele Bijeenkomst|69d3c9dd-ada2-4646-a274-d75c2791d705</vt:lpwstr>
  </property>
</Properties>
</file>