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19"/>
  </p:notesMasterIdLst>
  <p:sldIdLst>
    <p:sldId id="312" r:id="rId2"/>
    <p:sldId id="313" r:id="rId3"/>
    <p:sldId id="333" r:id="rId4"/>
    <p:sldId id="321" r:id="rId5"/>
    <p:sldId id="336" r:id="rId6"/>
    <p:sldId id="329" r:id="rId7"/>
    <p:sldId id="330" r:id="rId8"/>
    <p:sldId id="331" r:id="rId9"/>
    <p:sldId id="332" r:id="rId10"/>
    <p:sldId id="320" r:id="rId11"/>
    <p:sldId id="317" r:id="rId12"/>
    <p:sldId id="324" r:id="rId13"/>
    <p:sldId id="326" r:id="rId14"/>
    <p:sldId id="327" r:id="rId15"/>
    <p:sldId id="335" r:id="rId16"/>
    <p:sldId id="325" r:id="rId17"/>
    <p:sldId id="334" r:id="rId18"/>
  </p:sldIdLst>
  <p:sldSz cx="9144000" cy="6858000" type="screen4x3"/>
  <p:notesSz cx="6858000" cy="9144000"/>
  <p:defaultTextStyle>
    <a:defPPr>
      <a:defRPr lang="en-US"/>
    </a:defPPr>
    <a:lvl1pPr algn="l" defTabSz="457200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panose="020F0502020204030204" pitchFamily="34" charset="0"/>
        <a:ea typeface="ＭＳ Ｐゴシック" panose="020B0600070205080204" pitchFamily="34" charset="-128"/>
        <a:cs typeface="+mn-cs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panose="020F0502020204030204" pitchFamily="34" charset="0"/>
        <a:ea typeface="ＭＳ Ｐゴシック" panose="020B0600070205080204" pitchFamily="34" charset="-128"/>
        <a:cs typeface="+mn-cs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panose="020F0502020204030204" pitchFamily="34" charset="0"/>
        <a:ea typeface="ＭＳ Ｐゴシック" panose="020B0600070205080204" pitchFamily="34" charset="-128"/>
        <a:cs typeface="+mn-cs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panose="020F0502020204030204" pitchFamily="34" charset="0"/>
        <a:ea typeface="ＭＳ Ｐゴシック" panose="020B0600070205080204" pitchFamily="34" charset="-128"/>
        <a:cs typeface="+mn-cs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panose="020F0502020204030204" pitchFamily="34" charset="0"/>
        <a:ea typeface="ＭＳ Ｐゴシック" panose="020B0600070205080204" pitchFamily="34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Calibri" panose="020F0502020204030204" pitchFamily="34" charset="0"/>
        <a:ea typeface="ＭＳ Ｐゴシック" panose="020B0600070205080204" pitchFamily="34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Calibri" panose="020F0502020204030204" pitchFamily="34" charset="0"/>
        <a:ea typeface="ＭＳ Ｐゴシック" panose="020B0600070205080204" pitchFamily="34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Calibri" panose="020F0502020204030204" pitchFamily="34" charset="0"/>
        <a:ea typeface="ＭＳ Ｐゴシック" panose="020B0600070205080204" pitchFamily="34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Calibri" panose="020F0502020204030204" pitchFamily="34" charset="0"/>
        <a:ea typeface="ＭＳ Ｐゴシック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29292"/>
    <a:srgbClr val="FF0066"/>
    <a:srgbClr val="FF6699"/>
    <a:srgbClr val="868685"/>
    <a:srgbClr val="F8C44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091" autoAdjust="0"/>
    <p:restoredTop sz="94660"/>
  </p:normalViewPr>
  <p:slideViewPr>
    <p:cSldViewPr snapToGrid="0" snapToObjects="1">
      <p:cViewPr>
        <p:scale>
          <a:sx n="80" d="100"/>
          <a:sy n="80" d="100"/>
        </p:scale>
        <p:origin x="1014" y="-22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\\srvfas4\MI_Public\4.%20Statistieken%20-%20Statistiques\Demandes%202019\Rencontres%20provinciales\PPT\LIEGE\TAB%201%202%203_LIEGE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/>
              <a:t>Proportion d'étudiants parmi les moins de 25 ans</a:t>
            </a:r>
          </a:p>
          <a:p>
            <a:pPr>
              <a:defRPr/>
            </a:pPr>
            <a:r>
              <a:rPr lang="en-US" sz="1400"/>
              <a:t>(moyenne</a:t>
            </a:r>
            <a:r>
              <a:rPr lang="en-US" sz="1400" baseline="0"/>
              <a:t> </a:t>
            </a:r>
            <a:r>
              <a:rPr lang="en-US" sz="1400"/>
              <a:t>mensuelle)</a:t>
            </a:r>
          </a:p>
        </c:rich>
      </c:tx>
      <c:layout/>
      <c:overlay val="0"/>
    </c:title>
    <c:autoTitleDeleted val="0"/>
    <c:plotArea>
      <c:layout/>
      <c:bar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68063616"/>
        <c:axId val="68065152"/>
      </c:barChart>
      <c:catAx>
        <c:axId val="6806361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68065152"/>
        <c:crosses val="autoZero"/>
        <c:auto val="1"/>
        <c:lblAlgn val="ctr"/>
        <c:lblOffset val="100"/>
        <c:noMultiLvlLbl val="0"/>
      </c:catAx>
      <c:valAx>
        <c:axId val="68065152"/>
        <c:scaling>
          <c:orientation val="minMax"/>
          <c:max val="0.5"/>
        </c:scaling>
        <c:delete val="0"/>
        <c:axPos val="l"/>
        <c:majorGridlines>
          <c:spPr>
            <a:ln>
              <a:gradFill>
                <a:gsLst>
                  <a:gs pos="0">
                    <a:schemeClr val="accent1">
                      <a:tint val="66000"/>
                      <a:satMod val="160000"/>
                    </a:schemeClr>
                  </a:gs>
                  <a:gs pos="50000">
                    <a:schemeClr val="accent1">
                      <a:tint val="44500"/>
                      <a:satMod val="160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5400000" scaled="0"/>
              </a:gradFill>
            </a:ln>
          </c:spPr>
        </c:majorGridlines>
        <c:numFmt formatCode="0%" sourceLinked="0"/>
        <c:majorTickMark val="out"/>
        <c:minorTickMark val="none"/>
        <c:tickLblPos val="nextTo"/>
        <c:crossAx val="68063616"/>
        <c:crosses val="autoZero"/>
        <c:crossBetween val="between"/>
      </c:valAx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400" b="1">
          <a:latin typeface="+mn-lt"/>
        </a:defRPr>
      </a:pPr>
      <a:endParaRPr lang="fr-FR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/>
              <a:t>Proportion d'étudiants parmi les moins de 25 ans</a:t>
            </a:r>
          </a:p>
          <a:p>
            <a:pPr>
              <a:defRPr/>
            </a:pPr>
            <a:r>
              <a:rPr lang="en-US" sz="1400"/>
              <a:t>(moyenne</a:t>
            </a:r>
            <a:r>
              <a:rPr lang="en-US" sz="1400" baseline="0"/>
              <a:t> </a:t>
            </a:r>
            <a:r>
              <a:rPr lang="en-US" sz="1400"/>
              <a:t>mensuelle)</a:t>
            </a:r>
          </a:p>
        </c:rich>
      </c:tx>
      <c:layout/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'Tab 3 FR (PPT)'!$F$4</c:f>
              <c:strCache>
                <c:ptCount val="1"/>
                <c:pt idx="0">
                  <c:v>Proportion d'étudiants parmi les moins de 25 ans</c:v>
                </c:pt>
              </c:strCache>
            </c:strRef>
          </c:tx>
          <c:spPr>
            <a:ln w="38100"/>
          </c:spPr>
          <c:invertIfNegative val="0"/>
          <c:dLbls>
            <c:numFmt formatCode="0.0%" sourceLinked="0"/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'Tab 3 FR (PPT)'!$A$5:$A$21</c:f>
              <c:strCache>
                <c:ptCount val="17"/>
                <c:pt idx="0">
                  <c:v>2003</c:v>
                </c:pt>
                <c:pt idx="1">
                  <c:v>2004</c:v>
                </c:pt>
                <c:pt idx="2">
                  <c:v>2005</c:v>
                </c:pt>
                <c:pt idx="3">
                  <c:v>2006</c:v>
                </c:pt>
                <c:pt idx="4">
                  <c:v>2007</c:v>
                </c:pt>
                <c:pt idx="5">
                  <c:v>2008</c:v>
                </c:pt>
                <c:pt idx="6">
                  <c:v>2009</c:v>
                </c:pt>
                <c:pt idx="7">
                  <c:v>2010</c:v>
                </c:pt>
                <c:pt idx="8">
                  <c:v>2011</c:v>
                </c:pt>
                <c:pt idx="9">
                  <c:v>2012</c:v>
                </c:pt>
                <c:pt idx="10">
                  <c:v>2013</c:v>
                </c:pt>
                <c:pt idx="11">
                  <c:v>2014</c:v>
                </c:pt>
                <c:pt idx="12">
                  <c:v>2015</c:v>
                </c:pt>
                <c:pt idx="13">
                  <c:v>2016</c:v>
                </c:pt>
                <c:pt idx="14">
                  <c:v>2017</c:v>
                </c:pt>
                <c:pt idx="15">
                  <c:v>2018</c:v>
                </c:pt>
                <c:pt idx="16">
                  <c:v>2019*</c:v>
                </c:pt>
              </c:strCache>
            </c:strRef>
          </c:cat>
          <c:val>
            <c:numRef>
              <c:f>'Tab 3 FR (PPT)'!$F$5:$F$21</c:f>
              <c:numCache>
                <c:formatCode>0.0%</c:formatCode>
                <c:ptCount val="17"/>
                <c:pt idx="0">
                  <c:v>0.26129518072289154</c:v>
                </c:pt>
                <c:pt idx="1">
                  <c:v>0.29535864978902954</c:v>
                </c:pt>
                <c:pt idx="2">
                  <c:v>0.29243353783231085</c:v>
                </c:pt>
                <c:pt idx="3">
                  <c:v>0.28803245436105479</c:v>
                </c:pt>
                <c:pt idx="4">
                  <c:v>0.32821229050279327</c:v>
                </c:pt>
                <c:pt idx="5">
                  <c:v>0.35298398835516742</c:v>
                </c:pt>
                <c:pt idx="6">
                  <c:v>0.31646423751686908</c:v>
                </c:pt>
                <c:pt idx="7">
                  <c:v>0.33026396562308163</c:v>
                </c:pt>
                <c:pt idx="8">
                  <c:v>0.34308348567946373</c:v>
                </c:pt>
                <c:pt idx="9">
                  <c:v>0.35518207282913167</c:v>
                </c:pt>
                <c:pt idx="10">
                  <c:v>0.36311983471074383</c:v>
                </c:pt>
                <c:pt idx="11">
                  <c:v>0.36201063315611409</c:v>
                </c:pt>
                <c:pt idx="12">
                  <c:v>0.3623693379790941</c:v>
                </c:pt>
                <c:pt idx="13">
                  <c:v>0.38584208479190979</c:v>
                </c:pt>
                <c:pt idx="14">
                  <c:v>0.41686746987951806</c:v>
                </c:pt>
                <c:pt idx="15">
                  <c:v>0.43266381297332895</c:v>
                </c:pt>
                <c:pt idx="16">
                  <c:v>0.43629465697122982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AF4-47DC-8855-56856B0B184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68063616"/>
        <c:axId val="68065152"/>
      </c:barChart>
      <c:catAx>
        <c:axId val="6806361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68065152"/>
        <c:crosses val="autoZero"/>
        <c:auto val="1"/>
        <c:lblAlgn val="ctr"/>
        <c:lblOffset val="100"/>
        <c:noMultiLvlLbl val="0"/>
      </c:catAx>
      <c:valAx>
        <c:axId val="68065152"/>
        <c:scaling>
          <c:orientation val="minMax"/>
        </c:scaling>
        <c:delete val="0"/>
        <c:axPos val="l"/>
        <c:majorGridlines>
          <c:spPr>
            <a:ln>
              <a:gradFill>
                <a:gsLst>
                  <a:gs pos="0">
                    <a:schemeClr val="accent1">
                      <a:tint val="66000"/>
                      <a:satMod val="160000"/>
                    </a:schemeClr>
                  </a:gs>
                  <a:gs pos="50000">
                    <a:schemeClr val="accent1">
                      <a:tint val="44500"/>
                      <a:satMod val="160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5400000" scaled="0"/>
              </a:gradFill>
            </a:ln>
          </c:spPr>
        </c:majorGridlines>
        <c:numFmt formatCode="0%" sourceLinked="0"/>
        <c:majorTickMark val="out"/>
        <c:minorTickMark val="none"/>
        <c:tickLblPos val="nextTo"/>
        <c:crossAx val="68063616"/>
        <c:crosses val="autoZero"/>
        <c:crossBetween val="between"/>
      </c:valAx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400" b="1">
          <a:latin typeface="+mn-lt"/>
        </a:defRPr>
      </a:pPr>
      <a:endParaRPr lang="fr-FR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title>
      <c:tx>
        <c:rich>
          <a:bodyPr/>
          <a:lstStyle/>
          <a:p>
            <a:pPr>
              <a:defRPr sz="1680" b="1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r>
              <a:rPr lang="fr-BE"/>
              <a:t>RI selon le genre, 2019</a:t>
            </a:r>
          </a:p>
        </c:rich>
      </c:tx>
      <c:overlay val="1"/>
      <c:spPr>
        <a:noFill/>
        <a:ln w="2540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6.4248704663212433E-2"/>
          <c:y val="0.14745762711864407"/>
          <c:w val="0.92538860103626941"/>
          <c:h val="0.7271186440677965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DATA!$C$2</c:f>
              <c:strCache>
                <c:ptCount val="1"/>
                <c:pt idx="0">
                  <c:v>Hommes</c:v>
                </c:pt>
              </c:strCache>
            </c:strRef>
          </c:tx>
          <c:spPr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c:spPr>
          <c:invertIfNegative val="0"/>
          <c:dLbls>
            <c:numFmt formatCode="0.0%" sourceLinked="0"/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1400" b="1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DATA!$B$3:$B$4</c:f>
              <c:strCache>
                <c:ptCount val="2"/>
                <c:pt idx="0">
                  <c:v>Jeunes étudiants</c:v>
                </c:pt>
                <c:pt idx="1">
                  <c:v>Jeunes non étudiants</c:v>
                </c:pt>
              </c:strCache>
            </c:strRef>
          </c:cat>
          <c:val>
            <c:numRef>
              <c:f>DATA!$C$3:$C$4</c:f>
              <c:numCache>
                <c:formatCode>0.0%</c:formatCode>
                <c:ptCount val="2"/>
                <c:pt idx="0">
                  <c:v>0.42299999999999999</c:v>
                </c:pt>
                <c:pt idx="1">
                  <c:v>0.54100000000000004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3DB-4724-84FB-E921E74F5D90}"/>
            </c:ext>
          </c:extLst>
        </c:ser>
        <c:ser>
          <c:idx val="1"/>
          <c:order val="1"/>
          <c:tx>
            <c:strRef>
              <c:f>DATA!$D$2</c:f>
              <c:strCache>
                <c:ptCount val="1"/>
                <c:pt idx="0">
                  <c:v>Femmes</c:v>
                </c:pt>
              </c:strCache>
            </c:strRef>
          </c:tx>
          <c:spPr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c:spPr>
          <c:invertIfNegative val="0"/>
          <c:dLbls>
            <c:numFmt formatCode="0.0%" sourceLinked="0"/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1400" b="1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DATA!$B$3:$B$4</c:f>
              <c:strCache>
                <c:ptCount val="2"/>
                <c:pt idx="0">
                  <c:v>Jeunes étudiants</c:v>
                </c:pt>
                <c:pt idx="1">
                  <c:v>Jeunes non étudiants</c:v>
                </c:pt>
              </c:strCache>
            </c:strRef>
          </c:cat>
          <c:val>
            <c:numRef>
              <c:f>DATA!$D$3:$D$4</c:f>
              <c:numCache>
                <c:formatCode>0.0%</c:formatCode>
                <c:ptCount val="2"/>
                <c:pt idx="0">
                  <c:v>0.57699999999999996</c:v>
                </c:pt>
                <c:pt idx="1">
                  <c:v>0.45900000000000002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3DB-4724-84FB-E921E74F5D9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76605824"/>
        <c:axId val="176615808"/>
      </c:barChart>
      <c:catAx>
        <c:axId val="17660582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 rot="0" vert="horz"/>
          <a:lstStyle/>
          <a:p>
            <a:pPr>
              <a:defRPr sz="1400" b="1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fr-FR"/>
          </a:p>
        </c:txPr>
        <c:crossAx val="176615808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76615808"/>
        <c:scaling>
          <c:orientation val="minMax"/>
          <c:max val="0.60000000000000009"/>
          <c:min val="0"/>
        </c:scaling>
        <c:delete val="1"/>
        <c:axPos val="l"/>
        <c:numFmt formatCode="0%" sourceLinked="0"/>
        <c:majorTickMark val="out"/>
        <c:minorTickMark val="none"/>
        <c:tickLblPos val="nextTo"/>
        <c:crossAx val="176605824"/>
        <c:crosses val="autoZero"/>
        <c:crossBetween val="between"/>
        <c:majorUnit val="0.05"/>
      </c:valAx>
    </c:plotArea>
    <c:legend>
      <c:legendPos val="b"/>
      <c:overlay val="0"/>
      <c:txPr>
        <a:bodyPr/>
        <a:lstStyle/>
        <a:p>
          <a:pPr>
            <a:defRPr sz="1285" b="1" i="0" u="none" strike="noStrike" baseline="0">
              <a:solidFill>
                <a:srgbClr val="000000"/>
              </a:solidFill>
              <a:latin typeface="Calibri"/>
              <a:ea typeface="Calibri"/>
              <a:cs typeface="Calibri"/>
            </a:defRPr>
          </a:pPr>
          <a:endParaRPr lang="fr-FR"/>
        </a:p>
      </c:txPr>
    </c:legend>
    <c:plotVisOnly val="1"/>
    <c:dispBlanksAs val="gap"/>
    <c:showDLblsOverMax val="0"/>
  </c:chart>
  <c:spPr>
    <a:ln>
      <a:noFill/>
    </a:ln>
  </c:spPr>
  <c:txPr>
    <a:bodyPr/>
    <a:lstStyle/>
    <a:p>
      <a:pPr>
        <a:defRPr sz="1400" b="1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fr-FR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title>
      <c:tx>
        <c:rich>
          <a:bodyPr/>
          <a:lstStyle/>
          <a:p>
            <a:pPr>
              <a:defRPr sz="1680" b="1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r>
              <a:rPr lang="fr-BE"/>
              <a:t>RI selon la catégorie, 2019</a:t>
            </a:r>
          </a:p>
        </c:rich>
      </c:tx>
      <c:overlay val="1"/>
    </c:title>
    <c:autoTitleDeleted val="0"/>
    <c:plotArea>
      <c:layout>
        <c:manualLayout>
          <c:layoutTarget val="inner"/>
          <c:xMode val="edge"/>
          <c:yMode val="edge"/>
          <c:x val="7.3366317041937856E-2"/>
          <c:y val="0.12430058366830292"/>
          <c:w val="0.91024371904231316"/>
          <c:h val="0.75780371311094175"/>
        </c:manualLayout>
      </c:layout>
      <c:barChart>
        <c:barDir val="col"/>
        <c:grouping val="clustered"/>
        <c:varyColors val="0"/>
        <c:ser>
          <c:idx val="1"/>
          <c:order val="0"/>
          <c:tx>
            <c:strRef>
              <c:f>DATA!$B$9</c:f>
              <c:strCache>
                <c:ptCount val="1"/>
                <c:pt idx="0">
                  <c:v>Personnes cohabitantes</c:v>
                </c:pt>
              </c:strCache>
            </c:strRef>
          </c:tx>
          <c:spPr>
            <a:solidFill>
              <a:srgbClr val="3C69AA"/>
            </a:soli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c:spPr>
          <c:invertIfNegative val="0"/>
          <c:dLbls>
            <c:numFmt formatCode="0.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DATA!$C$8:$D$8</c:f>
              <c:strCache>
                <c:ptCount val="2"/>
                <c:pt idx="0">
                  <c:v>Jeunes étudiants</c:v>
                </c:pt>
                <c:pt idx="1">
                  <c:v>Jeunes non étudiants</c:v>
                </c:pt>
              </c:strCache>
            </c:strRef>
          </c:cat>
          <c:val>
            <c:numRef>
              <c:f>DATA!$C$9:$D$9</c:f>
              <c:numCache>
                <c:formatCode>0.0%</c:formatCode>
                <c:ptCount val="2"/>
                <c:pt idx="0">
                  <c:v>0.65100000000000002</c:v>
                </c:pt>
                <c:pt idx="1">
                  <c:v>0.48299999999999998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D02-48FF-A700-5CCFE26EF513}"/>
            </c:ext>
          </c:extLst>
        </c:ser>
        <c:ser>
          <c:idx val="0"/>
          <c:order val="1"/>
          <c:tx>
            <c:strRef>
              <c:f>DATA!$B$10</c:f>
              <c:strCache>
                <c:ptCount val="1"/>
                <c:pt idx="0">
                  <c:v>Personnes isolées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DATA!$C$8:$D$8</c:f>
              <c:strCache>
                <c:ptCount val="2"/>
                <c:pt idx="0">
                  <c:v>Jeunes étudiants</c:v>
                </c:pt>
                <c:pt idx="1">
                  <c:v>Jeunes non étudiants</c:v>
                </c:pt>
              </c:strCache>
            </c:strRef>
          </c:cat>
          <c:val>
            <c:numRef>
              <c:f>DATA!$C$10:$D$10</c:f>
              <c:numCache>
                <c:formatCode>0.0%</c:formatCode>
                <c:ptCount val="2"/>
                <c:pt idx="0">
                  <c:v>0.309</c:v>
                </c:pt>
                <c:pt idx="1">
                  <c:v>0.36399999999999999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D02-48FF-A700-5CCFE26EF513}"/>
            </c:ext>
          </c:extLst>
        </c:ser>
        <c:ser>
          <c:idx val="2"/>
          <c:order val="2"/>
          <c:tx>
            <c:strRef>
              <c:f>DATA!$B$11</c:f>
              <c:strCache>
                <c:ptCount val="1"/>
                <c:pt idx="0">
                  <c:v>Personnes vivant avec une famille à charge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DATA!$C$8:$D$8</c:f>
              <c:strCache>
                <c:ptCount val="2"/>
                <c:pt idx="0">
                  <c:v>Jeunes étudiants</c:v>
                </c:pt>
                <c:pt idx="1">
                  <c:v>Jeunes non étudiants</c:v>
                </c:pt>
              </c:strCache>
            </c:strRef>
          </c:cat>
          <c:val>
            <c:numRef>
              <c:f>DATA!$C$11:$D$11</c:f>
              <c:numCache>
                <c:formatCode>0.0%</c:formatCode>
                <c:ptCount val="2"/>
                <c:pt idx="0">
                  <c:v>0.04</c:v>
                </c:pt>
                <c:pt idx="1">
                  <c:v>0.153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DD02-48FF-A700-5CCFE26EF51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78461696"/>
        <c:axId val="178479872"/>
      </c:barChart>
      <c:catAx>
        <c:axId val="17846169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 rot="0" vert="horz"/>
          <a:lstStyle/>
          <a:p>
            <a:pPr>
              <a:defRPr sz="1400" b="1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fr-FR"/>
          </a:p>
        </c:txPr>
        <c:crossAx val="178479872"/>
        <c:crosses val="autoZero"/>
        <c:auto val="1"/>
        <c:lblAlgn val="ctr"/>
        <c:lblOffset val="100"/>
        <c:noMultiLvlLbl val="0"/>
      </c:catAx>
      <c:valAx>
        <c:axId val="178479872"/>
        <c:scaling>
          <c:orientation val="minMax"/>
          <c:max val="0.70000000000000007"/>
        </c:scaling>
        <c:delete val="1"/>
        <c:axPos val="l"/>
        <c:numFmt formatCode="0%" sourceLinked="0"/>
        <c:majorTickMark val="out"/>
        <c:minorTickMark val="none"/>
        <c:tickLblPos val="nextTo"/>
        <c:crossAx val="178461696"/>
        <c:crosses val="autoZero"/>
        <c:crossBetween val="between"/>
        <c:majorUnit val="5.000000000000001E-2"/>
      </c:valAx>
    </c:plotArea>
    <c:legend>
      <c:legendPos val="b"/>
      <c:layout>
        <c:manualLayout>
          <c:xMode val="edge"/>
          <c:yMode val="edge"/>
          <c:x val="4.84307809637348E-2"/>
          <c:y val="0.95206318860020156"/>
          <c:w val="0.8999998887915609"/>
          <c:h val="4.7936811399798454E-2"/>
        </c:manualLayout>
      </c:layout>
      <c:overlay val="0"/>
    </c:legend>
    <c:plotVisOnly val="1"/>
    <c:dispBlanksAs val="gap"/>
    <c:showDLblsOverMax val="0"/>
  </c:chart>
  <c:spPr>
    <a:ln>
      <a:noFill/>
    </a:ln>
  </c:spPr>
  <c:txPr>
    <a:bodyPr/>
    <a:lstStyle/>
    <a:p>
      <a:pPr>
        <a:defRPr sz="1400" b="1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fr-FR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title>
      <c:tx>
        <c:rich>
          <a:bodyPr/>
          <a:lstStyle/>
          <a:p>
            <a:pPr>
              <a:defRPr sz="1680" b="1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r>
              <a:rPr lang="fr-BE"/>
              <a:t>RI complet</a:t>
            </a:r>
            <a:r>
              <a:rPr lang="fr-BE" baseline="0"/>
              <a:t> vs partiel, 2019</a:t>
            </a:r>
            <a:endParaRPr lang="fr-BE"/>
          </a:p>
        </c:rich>
      </c:tx>
      <c:overlay val="1"/>
      <c:spPr>
        <a:noFill/>
        <a:ln w="2540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6.4115822130299899E-2"/>
          <c:y val="0.1113720361226033"/>
          <c:w val="0.92554291623578078"/>
          <c:h val="0.73829013746163086"/>
        </c:manualLayout>
      </c:layout>
      <c:barChart>
        <c:barDir val="col"/>
        <c:grouping val="clustered"/>
        <c:varyColors val="0"/>
        <c:ser>
          <c:idx val="1"/>
          <c:order val="0"/>
          <c:tx>
            <c:strRef>
              <c:f>DATA!$C$32</c:f>
              <c:strCache>
                <c:ptCount val="1"/>
                <c:pt idx="0">
                  <c:v>Complet</c:v>
                </c:pt>
              </c:strCache>
            </c:strRef>
          </c:tx>
          <c:invertIfNegative val="0"/>
          <c:dLbls>
            <c:numFmt formatCode="0.0%" sourceLinked="0"/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1400" b="1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DATA!$B$33:$B$34</c:f>
              <c:strCache>
                <c:ptCount val="2"/>
                <c:pt idx="0">
                  <c:v>Jeunes étudiants</c:v>
                </c:pt>
                <c:pt idx="1">
                  <c:v>Jeunes non étudiants</c:v>
                </c:pt>
              </c:strCache>
            </c:strRef>
          </c:cat>
          <c:val>
            <c:numRef>
              <c:f>DATA!$C$33:$C$34</c:f>
              <c:numCache>
                <c:formatCode>0.0%</c:formatCode>
                <c:ptCount val="2"/>
                <c:pt idx="0">
                  <c:v>0.435</c:v>
                </c:pt>
                <c:pt idx="1">
                  <c:v>0.67700000000000005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E4B-46A7-B403-CC453CA2C97A}"/>
            </c:ext>
          </c:extLst>
        </c:ser>
        <c:ser>
          <c:idx val="2"/>
          <c:order val="1"/>
          <c:tx>
            <c:strRef>
              <c:f>DATA!$D$32</c:f>
              <c:strCache>
                <c:ptCount val="1"/>
                <c:pt idx="0">
                  <c:v>Partiel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DATA!$B$33:$B$34</c:f>
              <c:strCache>
                <c:ptCount val="2"/>
                <c:pt idx="0">
                  <c:v>Jeunes étudiants</c:v>
                </c:pt>
                <c:pt idx="1">
                  <c:v>Jeunes non étudiants</c:v>
                </c:pt>
              </c:strCache>
            </c:strRef>
          </c:cat>
          <c:val>
            <c:numRef>
              <c:f>DATA!$D$33:$D$34</c:f>
              <c:numCache>
                <c:formatCode>0.0%</c:formatCode>
                <c:ptCount val="2"/>
                <c:pt idx="0">
                  <c:v>0.56499999999999995</c:v>
                </c:pt>
                <c:pt idx="1">
                  <c:v>0.32300000000000001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E4B-46A7-B403-CC453CA2C97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85672064"/>
        <c:axId val="185673600"/>
      </c:barChart>
      <c:catAx>
        <c:axId val="1856720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 rot="0" vert="horz"/>
          <a:lstStyle/>
          <a:p>
            <a:pPr>
              <a:defRPr sz="1400" b="1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fr-FR"/>
          </a:p>
        </c:txPr>
        <c:crossAx val="185673600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85673600"/>
        <c:scaling>
          <c:orientation val="minMax"/>
          <c:max val="0.75000000000000011"/>
        </c:scaling>
        <c:delete val="1"/>
        <c:axPos val="l"/>
        <c:numFmt formatCode="0%" sourceLinked="0"/>
        <c:majorTickMark val="out"/>
        <c:minorTickMark val="none"/>
        <c:tickLblPos val="nextTo"/>
        <c:crossAx val="185672064"/>
        <c:crosses val="autoZero"/>
        <c:crossBetween val="between"/>
        <c:majorUnit val="0.05"/>
      </c:valAx>
    </c:plotArea>
    <c:legend>
      <c:legendPos val="b"/>
      <c:overlay val="0"/>
      <c:txPr>
        <a:bodyPr/>
        <a:lstStyle/>
        <a:p>
          <a:pPr>
            <a:defRPr sz="1285" b="1" i="0" u="none" strike="noStrike" baseline="0">
              <a:solidFill>
                <a:srgbClr val="000000"/>
              </a:solidFill>
              <a:latin typeface="Calibri"/>
              <a:ea typeface="Calibri"/>
              <a:cs typeface="Calibri"/>
            </a:defRPr>
          </a:pPr>
          <a:endParaRPr lang="fr-FR"/>
        </a:p>
      </c:txPr>
    </c:legend>
    <c:plotVisOnly val="1"/>
    <c:dispBlanksAs val="gap"/>
    <c:showDLblsOverMax val="0"/>
  </c:chart>
  <c:spPr>
    <a:ln>
      <a:noFill/>
    </a:ln>
  </c:spPr>
  <c:txPr>
    <a:bodyPr/>
    <a:lstStyle/>
    <a:p>
      <a:pPr>
        <a:defRPr sz="1400" b="1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fr-FR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2C4A38ED-B55D-4E34-8181-7712AC7D30A3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/>
            </a:lvl1pPr>
          </a:lstStyle>
          <a:p>
            <a:pPr>
              <a:defRPr/>
            </a:pPr>
            <a:endParaRPr lang="fr-BE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77A785E-8EE0-4C33-82F0-8C690B8EC47D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/>
            </a:lvl1pPr>
          </a:lstStyle>
          <a:p>
            <a:pPr>
              <a:defRPr/>
            </a:pPr>
            <a:fld id="{C687612F-863A-423A-91F9-A044FC8FCF55}" type="datetimeFigureOut">
              <a:rPr lang="fr-BE"/>
              <a:pPr>
                <a:defRPr/>
              </a:pPr>
              <a:t>06-11-19</a:t>
            </a:fld>
            <a:endParaRPr lang="fr-BE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1C9F5792-576D-4526-8180-4B4BE638529B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fr-BE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C85410FB-E5D1-4CA6-A1E9-8433A5677D1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fr-BE" noProof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24202DB-3535-48D0-940B-83299D66A2A1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/>
            </a:lvl1pPr>
          </a:lstStyle>
          <a:p>
            <a:pPr>
              <a:defRPr/>
            </a:pPr>
            <a:endParaRPr lang="fr-B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D0BBC89-B129-42AD-B6C8-E647335B650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21CBE52E-F659-48B4-A035-0C99E59592B8}" type="slidenum">
              <a:rPr lang="fr-BE" altLang="fr-FR"/>
              <a:pPr>
                <a:defRPr/>
              </a:pPr>
              <a:t>‹#›</a:t>
            </a:fld>
            <a:endParaRPr lang="fr-BE" alt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BE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BE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9EFB720-0A6B-4BCE-A192-FD912DB43D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070B86-6353-415F-B12B-31C24BA8BC69}" type="datetime1">
              <a:rPr lang="en-US" altLang="fr-FR"/>
              <a:pPr>
                <a:defRPr/>
              </a:pPr>
              <a:t>11/6/2019</a:t>
            </a:fld>
            <a:endParaRPr lang="en-US" altLang="fr-F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F6E2BF1-25BD-4F05-A511-4B099A3477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00A7428-24AC-4B3F-9D5D-82F5A652D7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BCC8CF-765E-4081-94F0-9C0DAFB5CA56}" type="slidenum">
              <a:rPr lang="en-US" altLang="fr-FR"/>
              <a:pPr>
                <a:defRPr/>
              </a:pPr>
              <a:t>‹#›</a:t>
            </a:fld>
            <a:endParaRPr lang="en-US" altLang="fr-FR"/>
          </a:p>
        </p:txBody>
      </p:sp>
    </p:spTree>
    <p:extLst>
      <p:ext uri="{BB962C8B-B14F-4D97-AF65-F5344CB8AC3E}">
        <p14:creationId xmlns:p14="http://schemas.microsoft.com/office/powerpoint/2010/main" val="13321593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BE"/>
              <a:t>Click to edit Master text styles</a:t>
            </a:r>
          </a:p>
          <a:p>
            <a:pPr lvl="1"/>
            <a:r>
              <a:rPr lang="nl-BE"/>
              <a:t>Second level</a:t>
            </a:r>
          </a:p>
          <a:p>
            <a:pPr lvl="2"/>
            <a:r>
              <a:rPr lang="nl-BE"/>
              <a:t>Third level</a:t>
            </a:r>
          </a:p>
          <a:p>
            <a:pPr lvl="3"/>
            <a:r>
              <a:rPr lang="nl-BE"/>
              <a:t>Fourth level</a:t>
            </a:r>
          </a:p>
          <a:p>
            <a:pPr lvl="4"/>
            <a:r>
              <a:rPr lang="nl-BE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C005F4C-0C85-464C-837A-A9D5E84009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8E9597-0A0A-48EA-94DD-570739CDDEF7}" type="datetime1">
              <a:rPr lang="en-US" altLang="fr-FR"/>
              <a:pPr>
                <a:defRPr/>
              </a:pPr>
              <a:t>11/6/2019</a:t>
            </a:fld>
            <a:endParaRPr lang="en-US" altLang="fr-F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45224B3-7AD0-4C2D-94B2-5CF5720988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EA03AC5-97BB-4194-B7A2-6D0E35D4B2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D3CC70-7B96-47B7-969C-C0FB2A98343E}" type="slidenum">
              <a:rPr lang="en-US" altLang="fr-FR"/>
              <a:pPr>
                <a:defRPr/>
              </a:pPr>
              <a:t>‹#›</a:t>
            </a:fld>
            <a:endParaRPr lang="en-US" altLang="fr-FR"/>
          </a:p>
        </p:txBody>
      </p:sp>
    </p:spTree>
    <p:extLst>
      <p:ext uri="{BB962C8B-B14F-4D97-AF65-F5344CB8AC3E}">
        <p14:creationId xmlns:p14="http://schemas.microsoft.com/office/powerpoint/2010/main" val="40228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BE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BE"/>
              <a:t>Click to edit Master text styles</a:t>
            </a:r>
          </a:p>
          <a:p>
            <a:pPr lvl="1"/>
            <a:r>
              <a:rPr lang="nl-BE"/>
              <a:t>Second level</a:t>
            </a:r>
          </a:p>
          <a:p>
            <a:pPr lvl="2"/>
            <a:r>
              <a:rPr lang="nl-BE"/>
              <a:t>Third level</a:t>
            </a:r>
          </a:p>
          <a:p>
            <a:pPr lvl="3"/>
            <a:r>
              <a:rPr lang="nl-BE"/>
              <a:t>Fourth level</a:t>
            </a:r>
          </a:p>
          <a:p>
            <a:pPr lvl="4"/>
            <a:r>
              <a:rPr lang="nl-BE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895EC70-9EE7-4A60-8539-E29C90A52D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0895FB-F526-449F-A815-1C5C5B29A71B}" type="datetime1">
              <a:rPr lang="en-US" altLang="fr-FR"/>
              <a:pPr>
                <a:defRPr/>
              </a:pPr>
              <a:t>11/6/2019</a:t>
            </a:fld>
            <a:endParaRPr lang="en-US" altLang="fr-F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C7BCA5B-A374-4868-B997-CFA80A6511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94329D6-2A1A-4EC9-910A-7F13F231B8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680040-A95D-44ED-AAAB-F97DC10184FF}" type="slidenum">
              <a:rPr lang="en-US" altLang="fr-FR"/>
              <a:pPr>
                <a:defRPr/>
              </a:pPr>
              <a:t>‹#›</a:t>
            </a:fld>
            <a:endParaRPr lang="en-US" altLang="fr-FR"/>
          </a:p>
        </p:txBody>
      </p:sp>
    </p:spTree>
    <p:extLst>
      <p:ext uri="{BB962C8B-B14F-4D97-AF65-F5344CB8AC3E}">
        <p14:creationId xmlns:p14="http://schemas.microsoft.com/office/powerpoint/2010/main" val="6002175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BE"/>
              <a:t>Click to edit Master text styles</a:t>
            </a:r>
          </a:p>
          <a:p>
            <a:pPr lvl="1"/>
            <a:r>
              <a:rPr lang="nl-BE"/>
              <a:t>Second level</a:t>
            </a:r>
          </a:p>
          <a:p>
            <a:pPr lvl="2"/>
            <a:r>
              <a:rPr lang="nl-BE"/>
              <a:t>Third level</a:t>
            </a:r>
          </a:p>
          <a:p>
            <a:pPr lvl="3"/>
            <a:r>
              <a:rPr lang="nl-BE"/>
              <a:t>Fourth level</a:t>
            </a:r>
          </a:p>
          <a:p>
            <a:pPr lvl="4"/>
            <a:r>
              <a:rPr lang="nl-BE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917B104-EA23-467E-832D-73DA6B3410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930B61-F34F-47AF-9FF8-9A7F263C6E6C}" type="datetime1">
              <a:rPr lang="en-US" altLang="fr-FR"/>
              <a:pPr>
                <a:defRPr/>
              </a:pPr>
              <a:t>11/6/2019</a:t>
            </a:fld>
            <a:endParaRPr lang="en-US" altLang="fr-F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EFA3A3-73D1-4F4F-A6D7-BCE85D9B4F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959FD46-5D17-41C4-8044-DB34CE8762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DB5D1F-6F1C-49FD-AE65-202099DE38FE}" type="slidenum">
              <a:rPr lang="en-US" altLang="fr-FR"/>
              <a:pPr>
                <a:defRPr/>
              </a:pPr>
              <a:t>‹#›</a:t>
            </a:fld>
            <a:endParaRPr lang="en-US" altLang="fr-FR"/>
          </a:p>
        </p:txBody>
      </p:sp>
    </p:spTree>
    <p:extLst>
      <p:ext uri="{BB962C8B-B14F-4D97-AF65-F5344CB8AC3E}">
        <p14:creationId xmlns:p14="http://schemas.microsoft.com/office/powerpoint/2010/main" val="10327833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BE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BE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F470608-86C5-46CC-8291-337A415EF3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81F5F8-DBB3-4728-B837-0A6A1E8FEE99}" type="datetime1">
              <a:rPr lang="en-US" altLang="fr-FR"/>
              <a:pPr>
                <a:defRPr/>
              </a:pPr>
              <a:t>11/6/2019</a:t>
            </a:fld>
            <a:endParaRPr lang="en-US" altLang="fr-F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216FD98-1CF9-46FA-B55A-C9290ADB62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8BE20EE-AE81-4639-817D-5D8EAD3479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8726D5-2AFB-414B-B8A1-AB9D1F321A34}" type="slidenum">
              <a:rPr lang="en-US" altLang="fr-FR"/>
              <a:pPr>
                <a:defRPr/>
              </a:pPr>
              <a:t>‹#›</a:t>
            </a:fld>
            <a:endParaRPr lang="en-US" altLang="fr-FR"/>
          </a:p>
        </p:txBody>
      </p:sp>
    </p:spTree>
    <p:extLst>
      <p:ext uri="{BB962C8B-B14F-4D97-AF65-F5344CB8AC3E}">
        <p14:creationId xmlns:p14="http://schemas.microsoft.com/office/powerpoint/2010/main" val="6072577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BE"/>
              <a:t>Click to edit Master text styles</a:t>
            </a:r>
          </a:p>
          <a:p>
            <a:pPr lvl="1"/>
            <a:r>
              <a:rPr lang="nl-BE"/>
              <a:t>Second level</a:t>
            </a:r>
          </a:p>
          <a:p>
            <a:pPr lvl="2"/>
            <a:r>
              <a:rPr lang="nl-BE"/>
              <a:t>Third level</a:t>
            </a:r>
          </a:p>
          <a:p>
            <a:pPr lvl="3"/>
            <a:r>
              <a:rPr lang="nl-BE"/>
              <a:t>Fourth level</a:t>
            </a:r>
          </a:p>
          <a:p>
            <a:pPr lvl="4"/>
            <a:r>
              <a:rPr lang="nl-BE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BE"/>
              <a:t>Click to edit Master text styles</a:t>
            </a:r>
          </a:p>
          <a:p>
            <a:pPr lvl="1"/>
            <a:r>
              <a:rPr lang="nl-BE"/>
              <a:t>Second level</a:t>
            </a:r>
          </a:p>
          <a:p>
            <a:pPr lvl="2"/>
            <a:r>
              <a:rPr lang="nl-BE"/>
              <a:t>Third level</a:t>
            </a:r>
          </a:p>
          <a:p>
            <a:pPr lvl="3"/>
            <a:r>
              <a:rPr lang="nl-BE"/>
              <a:t>Fourth level</a:t>
            </a:r>
          </a:p>
          <a:p>
            <a:pPr lvl="4"/>
            <a:r>
              <a:rPr lang="nl-BE"/>
              <a:t>Fifth level</a:t>
            </a:r>
            <a:endParaRPr lang="en-US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9476F382-E51C-49C0-9520-805AAC6CE6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917366-D26F-43CD-AC2D-25F018657892}" type="datetime1">
              <a:rPr lang="en-US" altLang="fr-FR"/>
              <a:pPr>
                <a:defRPr/>
              </a:pPr>
              <a:t>11/6/2019</a:t>
            </a:fld>
            <a:endParaRPr lang="en-US" altLang="fr-FR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96AC06F4-3A4E-4500-86F7-2CA1631E9C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3B9B558B-B000-4ABD-8F2C-77BEEC2FF4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31030A-FE0B-455E-8438-116B7C325A5E}" type="slidenum">
              <a:rPr lang="en-US" altLang="fr-FR"/>
              <a:pPr>
                <a:defRPr/>
              </a:pPr>
              <a:t>‹#›</a:t>
            </a:fld>
            <a:endParaRPr lang="en-US" altLang="fr-FR"/>
          </a:p>
        </p:txBody>
      </p:sp>
    </p:spTree>
    <p:extLst>
      <p:ext uri="{BB962C8B-B14F-4D97-AF65-F5344CB8AC3E}">
        <p14:creationId xmlns:p14="http://schemas.microsoft.com/office/powerpoint/2010/main" val="7781484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BE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BE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BE"/>
              <a:t>Click to edit Master text styles</a:t>
            </a:r>
          </a:p>
          <a:p>
            <a:pPr lvl="1"/>
            <a:r>
              <a:rPr lang="nl-BE"/>
              <a:t>Second level</a:t>
            </a:r>
          </a:p>
          <a:p>
            <a:pPr lvl="2"/>
            <a:r>
              <a:rPr lang="nl-BE"/>
              <a:t>Third level</a:t>
            </a:r>
          </a:p>
          <a:p>
            <a:pPr lvl="3"/>
            <a:r>
              <a:rPr lang="nl-BE"/>
              <a:t>Fourth level</a:t>
            </a:r>
          </a:p>
          <a:p>
            <a:pPr lvl="4"/>
            <a:r>
              <a:rPr lang="nl-BE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BE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BE"/>
              <a:t>Click to edit Master text styles</a:t>
            </a:r>
          </a:p>
          <a:p>
            <a:pPr lvl="1"/>
            <a:r>
              <a:rPr lang="nl-BE"/>
              <a:t>Second level</a:t>
            </a:r>
          </a:p>
          <a:p>
            <a:pPr lvl="2"/>
            <a:r>
              <a:rPr lang="nl-BE"/>
              <a:t>Third level</a:t>
            </a:r>
          </a:p>
          <a:p>
            <a:pPr lvl="3"/>
            <a:r>
              <a:rPr lang="nl-BE"/>
              <a:t>Fourth level</a:t>
            </a:r>
          </a:p>
          <a:p>
            <a:pPr lvl="4"/>
            <a:r>
              <a:rPr lang="nl-BE"/>
              <a:t>Fifth level</a:t>
            </a:r>
            <a:endParaRPr lang="en-US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F63AD008-A22C-4F5B-B5B3-667C8E4217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FD5457-7A7E-4280-819C-19C10D86BED3}" type="datetime1">
              <a:rPr lang="en-US" altLang="fr-FR"/>
              <a:pPr>
                <a:defRPr/>
              </a:pPr>
              <a:t>11/6/2019</a:t>
            </a:fld>
            <a:endParaRPr lang="en-US" altLang="fr-FR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F0FE76CC-E5AF-48BF-8AD7-58B4CE2A07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2856F713-87EC-4083-B125-8B49699A40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513C5A-E951-43DF-B9D6-57EFC7F8B0B3}" type="slidenum">
              <a:rPr lang="en-US" altLang="fr-FR"/>
              <a:pPr>
                <a:defRPr/>
              </a:pPr>
              <a:t>‹#›</a:t>
            </a:fld>
            <a:endParaRPr lang="en-US" altLang="fr-FR"/>
          </a:p>
        </p:txBody>
      </p:sp>
    </p:spTree>
    <p:extLst>
      <p:ext uri="{BB962C8B-B14F-4D97-AF65-F5344CB8AC3E}">
        <p14:creationId xmlns:p14="http://schemas.microsoft.com/office/powerpoint/2010/main" val="21037601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/>
              <a:t>Click to edit Master title style</a:t>
            </a:r>
            <a:endParaRPr lang="en-US"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AF9EF755-8B12-43C8-B7EC-FF4DA76135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58F897-0F4F-4B21-AADB-B16634040FED}" type="datetime1">
              <a:rPr lang="en-US" altLang="fr-FR"/>
              <a:pPr>
                <a:defRPr/>
              </a:pPr>
              <a:t>11/6/2019</a:t>
            </a:fld>
            <a:endParaRPr lang="en-US" altLang="fr-FR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787BD8FD-9402-43C2-BA04-A0A8CCF060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555A7F7F-8D98-49A8-9D8B-7687EF0B86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162663-72D7-4CD1-92C0-2D44C6DBB15D}" type="slidenum">
              <a:rPr lang="en-US" altLang="fr-FR"/>
              <a:pPr>
                <a:defRPr/>
              </a:pPr>
              <a:t>‹#›</a:t>
            </a:fld>
            <a:endParaRPr lang="en-US" altLang="fr-FR"/>
          </a:p>
        </p:txBody>
      </p:sp>
    </p:spTree>
    <p:extLst>
      <p:ext uri="{BB962C8B-B14F-4D97-AF65-F5344CB8AC3E}">
        <p14:creationId xmlns:p14="http://schemas.microsoft.com/office/powerpoint/2010/main" val="19515972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42401892-EB92-48A3-975A-7E97A66AD5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D5A19A-C5A9-495E-8659-9DEF32717EB2}" type="datetime1">
              <a:rPr lang="en-US" altLang="fr-FR"/>
              <a:pPr>
                <a:defRPr/>
              </a:pPr>
              <a:t>11/6/2019</a:t>
            </a:fld>
            <a:endParaRPr lang="en-US" altLang="fr-FR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0C7A8278-E728-4C56-9D22-BA701268A6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A78E4203-0537-4084-B06D-A560493F1E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2AB885-D03A-4303-B2AE-1FCBC6B6AEEC}" type="slidenum">
              <a:rPr lang="en-US" altLang="fr-FR"/>
              <a:pPr>
                <a:defRPr/>
              </a:pPr>
              <a:t>‹#›</a:t>
            </a:fld>
            <a:endParaRPr lang="en-US" altLang="fr-FR"/>
          </a:p>
        </p:txBody>
      </p:sp>
    </p:spTree>
    <p:extLst>
      <p:ext uri="{BB962C8B-B14F-4D97-AF65-F5344CB8AC3E}">
        <p14:creationId xmlns:p14="http://schemas.microsoft.com/office/powerpoint/2010/main" val="42710927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BE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BE"/>
              <a:t>Click to edit Master text styles</a:t>
            </a:r>
          </a:p>
          <a:p>
            <a:pPr lvl="1"/>
            <a:r>
              <a:rPr lang="nl-BE"/>
              <a:t>Second level</a:t>
            </a:r>
          </a:p>
          <a:p>
            <a:pPr lvl="2"/>
            <a:r>
              <a:rPr lang="nl-BE"/>
              <a:t>Third level</a:t>
            </a:r>
          </a:p>
          <a:p>
            <a:pPr lvl="3"/>
            <a:r>
              <a:rPr lang="nl-BE"/>
              <a:t>Fourth level</a:t>
            </a:r>
          </a:p>
          <a:p>
            <a:pPr lvl="4"/>
            <a:r>
              <a:rPr lang="nl-BE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BE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8F7245DB-42EC-4ABD-BE19-DEC6681D4C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F1E5B7-AC1D-4D53-8448-F026CE80CF22}" type="datetime1">
              <a:rPr lang="en-US" altLang="fr-FR"/>
              <a:pPr>
                <a:defRPr/>
              </a:pPr>
              <a:t>11/6/2019</a:t>
            </a:fld>
            <a:endParaRPr lang="en-US" altLang="fr-FR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1318211A-7D05-47CA-8EB0-02DEEFCA30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E2099155-B971-47DF-9399-E3ABE930D8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DE79EA-480C-40EC-8C7A-7F352C49CBC9}" type="slidenum">
              <a:rPr lang="en-US" altLang="fr-FR"/>
              <a:pPr>
                <a:defRPr/>
              </a:pPr>
              <a:t>‹#›</a:t>
            </a:fld>
            <a:endParaRPr lang="en-US" altLang="fr-FR"/>
          </a:p>
        </p:txBody>
      </p:sp>
    </p:spTree>
    <p:extLst>
      <p:ext uri="{BB962C8B-B14F-4D97-AF65-F5344CB8AC3E}">
        <p14:creationId xmlns:p14="http://schemas.microsoft.com/office/powerpoint/2010/main" val="22543192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BE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nl-BE" noProof="0"/>
              <a:t>Drag picture to placeholder or click icon to add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BE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B9AE32B1-4157-4031-BED8-F415ACBD46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C6499A-9EE0-4D34-9708-C5D8BED66FC1}" type="datetime1">
              <a:rPr lang="en-US" altLang="fr-FR"/>
              <a:pPr>
                <a:defRPr/>
              </a:pPr>
              <a:t>11/6/2019</a:t>
            </a:fld>
            <a:endParaRPr lang="en-US" altLang="fr-FR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4F505ADE-1792-47EB-8271-08CE0F7E52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9D05BD02-D453-4CBA-8250-C38DA529A9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643350-1233-4C46-AF4E-E7D9205134E0}" type="slidenum">
              <a:rPr lang="en-US" altLang="fr-FR"/>
              <a:pPr>
                <a:defRPr/>
              </a:pPr>
              <a:t>‹#›</a:t>
            </a:fld>
            <a:endParaRPr lang="en-US" altLang="fr-FR"/>
          </a:p>
        </p:txBody>
      </p:sp>
    </p:spTree>
    <p:extLst>
      <p:ext uri="{BB962C8B-B14F-4D97-AF65-F5344CB8AC3E}">
        <p14:creationId xmlns:p14="http://schemas.microsoft.com/office/powerpoint/2010/main" val="12683377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121B7B9A-154C-4494-8394-9268B026C661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nl-BE" altLang="fr-FR"/>
              <a:t>Click to edit Master title style</a:t>
            </a:r>
            <a:endParaRPr lang="en-US" altLang="fr-FR"/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5F277998-26F4-473D-93A5-6DCB113DD477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BE" altLang="fr-FR"/>
              <a:t>Click to edit Master text styles</a:t>
            </a:r>
          </a:p>
          <a:p>
            <a:pPr lvl="1"/>
            <a:r>
              <a:rPr lang="nl-BE" altLang="fr-FR"/>
              <a:t>Second level</a:t>
            </a:r>
          </a:p>
          <a:p>
            <a:pPr lvl="2"/>
            <a:r>
              <a:rPr lang="nl-BE" altLang="fr-FR"/>
              <a:t>Third level</a:t>
            </a:r>
          </a:p>
          <a:p>
            <a:pPr lvl="3"/>
            <a:r>
              <a:rPr lang="nl-BE" altLang="fr-FR"/>
              <a:t>Fourth level</a:t>
            </a:r>
          </a:p>
          <a:p>
            <a:pPr lvl="4"/>
            <a:r>
              <a:rPr lang="nl-BE" altLang="fr-FR"/>
              <a:t>Fifth level</a:t>
            </a:r>
            <a:endParaRPr lang="en-US" altLang="fr-F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7A37A19-1B3F-4F0D-878D-C745936F74D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F0F06F91-0341-4C20-A424-3BBDEA148B43}" type="datetime1">
              <a:rPr lang="en-US" altLang="fr-FR"/>
              <a:pPr>
                <a:defRPr/>
              </a:pPr>
              <a:t>11/6/2019</a:t>
            </a:fld>
            <a:endParaRPr lang="en-US" altLang="fr-F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D5EAC3A-61CA-46BD-B38F-B8A916AE7D7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BAD9D2D-E81A-452D-99AA-C09E94176EC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EBF261F6-48A0-4509-B7D8-075D121CAF0A}" type="slidenum">
              <a:rPr lang="en-US" altLang="fr-FR"/>
              <a:pPr>
                <a:defRPr/>
              </a:pPr>
              <a:t>‹#›</a:t>
            </a:fld>
            <a:endParaRPr lang="en-US" alt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0"/>
          <a:cs typeface="ＭＳ Ｐゴシック" charset="0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stat.mi-is.be/fr/" TargetMode="External"/><Relationship Id="rId2" Type="http://schemas.openxmlformats.org/officeDocument/2006/relationships/hyperlink" Target="http://www.mi-is.be/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emf"/><Relationship Id="rId4" Type="http://schemas.openxmlformats.org/officeDocument/2006/relationships/hyperlink" Target="mailto:question@mi-is.be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>
            <a:extLst>
              <a:ext uri="{FF2B5EF4-FFF2-40B4-BE49-F238E27FC236}">
                <a16:creationId xmlns:a16="http://schemas.microsoft.com/office/drawing/2014/main" id="{901104EA-9B8D-4CBD-9DF3-47C8408923E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5800" y="1325563"/>
            <a:ext cx="7772400" cy="1736725"/>
          </a:xfrm>
        </p:spPr>
        <p:txBody>
          <a:bodyPr/>
          <a:lstStyle/>
          <a:p>
            <a:pPr eaLnBrk="1" hangingPunct="1"/>
            <a:r>
              <a:rPr lang="en-US" altLang="fr-FR" sz="5000" b="1">
                <a:solidFill>
                  <a:srgbClr val="FFC000"/>
                </a:solidFill>
                <a:latin typeface="Gill Sans Std" charset="0"/>
                <a:ea typeface="ＭＳ Ｐゴシック" panose="020B0600070205080204" pitchFamily="34" charset="-128"/>
              </a:rPr>
              <a:t>Etudiants, jeunes et RI</a:t>
            </a:r>
          </a:p>
        </p:txBody>
      </p:sp>
      <p:sp>
        <p:nvSpPr>
          <p:cNvPr id="3075" name="Subtitle 2">
            <a:extLst>
              <a:ext uri="{FF2B5EF4-FFF2-40B4-BE49-F238E27FC236}">
                <a16:creationId xmlns:a16="http://schemas.microsoft.com/office/drawing/2014/main" id="{20A20C34-7C12-4766-82B8-843C5AAA016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77900" y="3530600"/>
            <a:ext cx="7188200" cy="1247775"/>
          </a:xfrm>
        </p:spPr>
        <p:txBody>
          <a:bodyPr/>
          <a:lstStyle/>
          <a:p>
            <a:pPr eaLnBrk="1" hangingPunct="1"/>
            <a:r>
              <a:rPr lang="fr-BE" altLang="fr-FR" sz="4000" dirty="0">
                <a:solidFill>
                  <a:srgbClr val="F8C444"/>
                </a:solidFill>
                <a:latin typeface="Gill Sans Std" charset="0"/>
                <a:ea typeface="ＭＳ Ｐゴシック" panose="020B0600070205080204" pitchFamily="34" charset="-128"/>
              </a:rPr>
              <a:t>Rencontre provinciale Namur</a:t>
            </a:r>
          </a:p>
          <a:p>
            <a:pPr eaLnBrk="1" hangingPunct="1"/>
            <a:r>
              <a:rPr lang="fr-BE" altLang="fr-FR" sz="4000" dirty="0">
                <a:solidFill>
                  <a:srgbClr val="F8C444"/>
                </a:solidFill>
                <a:latin typeface="Gill Sans Std" charset="0"/>
                <a:ea typeface="ＭＳ Ｐゴシック" panose="020B0600070205080204" pitchFamily="34" charset="-128"/>
              </a:rPr>
              <a:t>7 novembre 2019</a:t>
            </a:r>
          </a:p>
        </p:txBody>
      </p:sp>
      <p:pic>
        <p:nvPicPr>
          <p:cNvPr id="3076" name="Picture 3">
            <a:extLst>
              <a:ext uri="{FF2B5EF4-FFF2-40B4-BE49-F238E27FC236}">
                <a16:creationId xmlns:a16="http://schemas.microsoft.com/office/drawing/2014/main" id="{1508CEDD-1EBB-446E-BA72-1CEC5094F78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5863" y="5443538"/>
            <a:ext cx="4230687" cy="1035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Content Placeholder 2">
            <a:extLst>
              <a:ext uri="{FF2B5EF4-FFF2-40B4-BE49-F238E27FC236}">
                <a16:creationId xmlns:a16="http://schemas.microsoft.com/office/drawing/2014/main" id="{43CCACC6-CD60-4120-885C-34B40F8B2C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569913"/>
            <a:ext cx="8229600" cy="5843587"/>
          </a:xfrm>
        </p:spPr>
        <p:txBody>
          <a:bodyPr>
            <a:noAutofit/>
          </a:bodyPr>
          <a:lstStyle/>
          <a:p>
            <a:pPr marL="0" indent="0" algn="just" eaLnBrk="1" hangingPunct="1">
              <a:lnSpc>
                <a:spcPct val="90000"/>
              </a:lnSpc>
              <a:buFont typeface="Arial" panose="020B0604020202020204" pitchFamily="34" charset="0"/>
              <a:buNone/>
              <a:defRPr/>
            </a:pPr>
            <a:r>
              <a:rPr lang="fr-BE" altLang="fr-FR" sz="3600" b="1" dirty="0">
                <a:solidFill>
                  <a:srgbClr val="F8C444"/>
                </a:solidFill>
                <a:latin typeface="Gill Sans Std" charset="0"/>
                <a:ea typeface="ＭＳ Ｐゴシック" pitchFamily="34" charset="-128"/>
              </a:rPr>
              <a:t>Suivi des étudiants et jeunes RI</a:t>
            </a:r>
            <a:endParaRPr lang="fr-BE" altLang="fr-FR" sz="1600" dirty="0">
              <a:solidFill>
                <a:srgbClr val="929292"/>
              </a:solidFill>
              <a:latin typeface="Gill Sans Std" charset="0"/>
              <a:ea typeface="ＭＳ Ｐゴシック" pitchFamily="34" charset="-128"/>
            </a:endParaRPr>
          </a:p>
          <a:p>
            <a:pPr algn="just" eaLnBrk="1" hangingPunct="1">
              <a:lnSpc>
                <a:spcPct val="90000"/>
              </a:lnSpc>
              <a:spcBef>
                <a:spcPts val="1200"/>
              </a:spcBef>
              <a:buFont typeface="Wingdings" panose="05000000000000000000" pitchFamily="2" charset="2"/>
              <a:buChar char="Ø"/>
              <a:defRPr/>
            </a:pPr>
            <a:r>
              <a:rPr lang="fr-BE" altLang="fr-FR" sz="2600" dirty="0">
                <a:solidFill>
                  <a:srgbClr val="929292"/>
                </a:solidFill>
                <a:latin typeface="Gill Sans Std Light" charset="0"/>
                <a:ea typeface="ＭＳ Ｐゴシック" pitchFamily="34" charset="-128"/>
              </a:rPr>
              <a:t>Situation sur le marché du travail de 20 cohortes trimestrielles de bénéficiaires RI sortants entre 2012 et 2016:</a:t>
            </a:r>
          </a:p>
          <a:p>
            <a:pPr marL="1314450" lvl="2" indent="-514350" algn="just" eaLnBrk="1" hangingPunct="1">
              <a:lnSpc>
                <a:spcPct val="90000"/>
              </a:lnSpc>
              <a:defRPr/>
            </a:pPr>
            <a:r>
              <a:rPr lang="fr-BE" altLang="fr-FR" sz="2600" dirty="0">
                <a:solidFill>
                  <a:srgbClr val="929292"/>
                </a:solidFill>
                <a:latin typeface="Gill Sans Std Light" charset="0"/>
                <a:ea typeface="ＭＳ Ｐゴシック" pitchFamily="34" charset="-128"/>
                <a:cs typeface="ＭＳ Ｐゴシック" charset="0"/>
              </a:rPr>
              <a:t>31.133 étudiants</a:t>
            </a:r>
          </a:p>
          <a:p>
            <a:pPr marL="1314450" lvl="2" indent="-514350" algn="just" eaLnBrk="1" hangingPunct="1">
              <a:lnSpc>
                <a:spcPct val="90000"/>
              </a:lnSpc>
              <a:defRPr/>
            </a:pPr>
            <a:r>
              <a:rPr lang="fr-BE" altLang="fr-FR" sz="2600" dirty="0">
                <a:solidFill>
                  <a:srgbClr val="929292"/>
                </a:solidFill>
                <a:latin typeface="Gill Sans Std Light" charset="0"/>
                <a:ea typeface="ＭＳ Ｐゴシック" pitchFamily="34" charset="-128"/>
                <a:cs typeface="ＭＳ Ｐゴシック" charset="0"/>
              </a:rPr>
              <a:t>99.257 jeunes non étudiants</a:t>
            </a:r>
          </a:p>
          <a:p>
            <a:pPr algn="just" eaLnBrk="1" hangingPunct="1">
              <a:lnSpc>
                <a:spcPct val="90000"/>
              </a:lnSpc>
              <a:buFont typeface="Wingdings" panose="05000000000000000000" pitchFamily="2" charset="2"/>
              <a:buChar char="Ø"/>
              <a:defRPr/>
            </a:pPr>
            <a:r>
              <a:rPr lang="fr-BE" altLang="fr-FR" sz="2600" dirty="0">
                <a:solidFill>
                  <a:srgbClr val="929292"/>
                </a:solidFill>
                <a:latin typeface="Gill Sans Std Light" charset="0"/>
                <a:ea typeface="ＭＳ Ｐゴシック" pitchFamily="34" charset="-128"/>
              </a:rPr>
              <a:t>Sortant: trois mois ininterrompus de perte du statut « RI étudiant » ou « RI non étudiant».</a:t>
            </a:r>
          </a:p>
          <a:p>
            <a:pPr algn="just" eaLnBrk="1" hangingPunct="1">
              <a:lnSpc>
                <a:spcPct val="90000"/>
              </a:lnSpc>
              <a:buFont typeface="Wingdings" panose="05000000000000000000" pitchFamily="2" charset="2"/>
              <a:buChar char="Ø"/>
              <a:defRPr/>
            </a:pPr>
            <a:r>
              <a:rPr lang="fr-BE" altLang="fr-FR" sz="2600" dirty="0">
                <a:solidFill>
                  <a:srgbClr val="929292"/>
                </a:solidFill>
                <a:latin typeface="Gill Sans Std Light" charset="0"/>
                <a:ea typeface="ＭＳ Ｐゴシック" pitchFamily="34" charset="-128"/>
              </a:rPr>
              <a:t>Situation un an après le trimestre de sortie</a:t>
            </a:r>
          </a:p>
          <a:p>
            <a:pPr marL="0" indent="0" eaLnBrk="1" hangingPunct="1">
              <a:lnSpc>
                <a:spcPct val="90000"/>
              </a:lnSpc>
              <a:buFont typeface="Arial" panose="020B0604020202020204" pitchFamily="34" charset="0"/>
              <a:buNone/>
              <a:defRPr/>
            </a:pPr>
            <a:endParaRPr lang="fr-BE" altLang="fr-FR" sz="2400" dirty="0">
              <a:solidFill>
                <a:srgbClr val="929292"/>
              </a:solidFill>
              <a:latin typeface="Gill Sans Std Light" charset="0"/>
              <a:ea typeface="ＭＳ Ｐゴシック" pitchFamily="34" charset="-128"/>
            </a:endParaRPr>
          </a:p>
          <a:p>
            <a:pPr marL="0" indent="0" eaLnBrk="1" hangingPunct="1">
              <a:lnSpc>
                <a:spcPct val="90000"/>
              </a:lnSpc>
              <a:defRPr/>
            </a:pPr>
            <a:endParaRPr lang="fr-BE" altLang="fr-FR" sz="2400" dirty="0">
              <a:solidFill>
                <a:srgbClr val="929292"/>
              </a:solidFill>
              <a:latin typeface="Gill Sans Std Light" charset="0"/>
              <a:ea typeface="ＭＳ Ｐゴシック" pitchFamily="34" charset="-128"/>
            </a:endParaRPr>
          </a:p>
        </p:txBody>
      </p:sp>
      <p:pic>
        <p:nvPicPr>
          <p:cNvPr id="12291" name="Picture 1">
            <a:extLst>
              <a:ext uri="{FF2B5EF4-FFF2-40B4-BE49-F238E27FC236}">
                <a16:creationId xmlns:a16="http://schemas.microsoft.com/office/drawing/2014/main" id="{2D042C97-14CF-4433-B413-6CAA241751A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4825" y="6127750"/>
            <a:ext cx="774700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2" name="Slide Number Placeholder 3">
            <a:extLst>
              <a:ext uri="{FF2B5EF4-FFF2-40B4-BE49-F238E27FC236}">
                <a16:creationId xmlns:a16="http://schemas.microsoft.com/office/drawing/2014/main" id="{E6B45A3C-884F-48DC-BBE3-FCAEBE3E38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B2C28A88-0A89-4970-8844-66FBC7E35024}" type="slidenum">
              <a:rPr lang="en-US" altLang="fr-FR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10</a:t>
            </a:fld>
            <a:endParaRPr lang="en-US" altLang="fr-FR" sz="1200">
              <a:solidFill>
                <a:srgbClr val="898989"/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Content Placeholder 2">
            <a:extLst>
              <a:ext uri="{FF2B5EF4-FFF2-40B4-BE49-F238E27FC236}">
                <a16:creationId xmlns:a16="http://schemas.microsoft.com/office/drawing/2014/main" id="{03925FCC-277D-42C2-9623-EF4C94DF29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569913"/>
            <a:ext cx="8229600" cy="5843587"/>
          </a:xfrm>
        </p:spPr>
        <p:txBody>
          <a:bodyPr/>
          <a:lstStyle/>
          <a:p>
            <a:pPr marL="0" indent="0" algn="just" eaLnBrk="1" hangingPunct="1">
              <a:lnSpc>
                <a:spcPct val="90000"/>
              </a:lnSpc>
              <a:buFont typeface="Arial" panose="020B0604020202020204" pitchFamily="34" charset="0"/>
              <a:buNone/>
            </a:pPr>
            <a:r>
              <a:rPr lang="fr-BE" altLang="fr-FR" sz="3600" b="1">
                <a:solidFill>
                  <a:srgbClr val="F8C444"/>
                </a:solidFill>
                <a:latin typeface="Gill Sans Std" charset="0"/>
                <a:ea typeface="ＭＳ Ｐゴシック" panose="020B0600070205080204" pitchFamily="34" charset="-128"/>
              </a:rPr>
              <a:t>Suivi des étudiants et jeunes RI</a:t>
            </a:r>
            <a:endParaRPr lang="fr-BE" altLang="fr-FR" sz="1600">
              <a:solidFill>
                <a:srgbClr val="929292"/>
              </a:solidFill>
              <a:latin typeface="Gill Sans Std" charset="0"/>
              <a:ea typeface="ＭＳ Ｐゴシック" panose="020B0600070205080204" pitchFamily="34" charset="-128"/>
            </a:endParaRPr>
          </a:p>
          <a:p>
            <a:pPr marL="0" indent="0" algn="just" eaLnBrk="1" hangingPunct="1">
              <a:lnSpc>
                <a:spcPct val="90000"/>
              </a:lnSpc>
              <a:buFont typeface="Arial" panose="020B0604020202020204" pitchFamily="34" charset="0"/>
              <a:buNone/>
            </a:pPr>
            <a:r>
              <a:rPr lang="fr-BE" altLang="fr-FR" sz="2800">
                <a:solidFill>
                  <a:srgbClr val="929292"/>
                </a:solidFill>
                <a:latin typeface="Gill Sans Std Light" charset="0"/>
                <a:ea typeface="ＭＳ Ｐゴシック" panose="020B0600070205080204" pitchFamily="34" charset="-128"/>
              </a:rPr>
              <a:t>Etudiants vs non étudiants:</a:t>
            </a:r>
          </a:p>
          <a:p>
            <a:pPr marL="0" indent="0" algn="just" eaLnBrk="1" hangingPunct="1">
              <a:lnSpc>
                <a:spcPct val="90000"/>
              </a:lnSpc>
              <a:buFont typeface="Arial" panose="020B0604020202020204" pitchFamily="34" charset="0"/>
              <a:buNone/>
            </a:pPr>
            <a:endParaRPr lang="fr-BE" altLang="fr-FR" sz="300">
              <a:solidFill>
                <a:srgbClr val="929292"/>
              </a:solidFill>
              <a:latin typeface="Gill Sans Std Light" charset="0"/>
              <a:ea typeface="ＭＳ Ｐゴシック" panose="020B0600070205080204" pitchFamily="34" charset="-128"/>
            </a:endParaRPr>
          </a:p>
          <a:p>
            <a:pPr lvl="1" algn="just" eaLnBrk="1" hangingPunct="1">
              <a:lnSpc>
                <a:spcPct val="90000"/>
              </a:lnSpc>
            </a:pPr>
            <a:r>
              <a:rPr lang="fr-BE" altLang="fr-FR" sz="2400">
                <a:solidFill>
                  <a:srgbClr val="929292"/>
                </a:solidFill>
                <a:latin typeface="Gill Sans Std Light" charset="0"/>
                <a:ea typeface="ＭＳ Ｐゴシック" panose="020B0600070205080204" pitchFamily="34" charset="-128"/>
              </a:rPr>
              <a:t>Meilleur taux d’emploi: 31,2% vs 26,1%</a:t>
            </a:r>
          </a:p>
          <a:p>
            <a:pPr lvl="1" algn="just" eaLnBrk="1" hangingPunct="1">
              <a:lnSpc>
                <a:spcPct val="90000"/>
              </a:lnSpc>
            </a:pPr>
            <a:r>
              <a:rPr lang="fr-BE" altLang="fr-FR" sz="2400">
                <a:solidFill>
                  <a:srgbClr val="929292"/>
                </a:solidFill>
                <a:latin typeface="Gill Sans Std Light" charset="0"/>
                <a:ea typeface="ＭＳ Ｐゴシック" panose="020B0600070205080204" pitchFamily="34" charset="-128"/>
              </a:rPr>
              <a:t>Taux de chômage plus faible: 7,4% vs 19,7%</a:t>
            </a:r>
          </a:p>
          <a:p>
            <a:pPr lvl="1" algn="just" eaLnBrk="1" hangingPunct="1">
              <a:lnSpc>
                <a:spcPct val="90000"/>
              </a:lnSpc>
            </a:pPr>
            <a:r>
              <a:rPr lang="fr-BE" altLang="fr-FR" sz="2400">
                <a:solidFill>
                  <a:srgbClr val="929292"/>
                </a:solidFill>
                <a:latin typeface="Gill Sans Std Light" charset="0"/>
                <a:ea typeface="ＭＳ Ｐゴシック" panose="020B0600070205080204" pitchFamily="34" charset="-128"/>
              </a:rPr>
              <a:t>28,5% des ex-PIIS étudiants sont toujours/à nouveau bénéficiaires du RI après un an: ont-ils obtenu un diplôme ? 50% des diplômés n’ont qu’un diplôme du secondaire.</a:t>
            </a:r>
          </a:p>
          <a:p>
            <a:pPr lvl="1" algn="just" eaLnBrk="1" hangingPunct="1">
              <a:lnSpc>
                <a:spcPct val="90000"/>
              </a:lnSpc>
            </a:pPr>
            <a:endParaRPr lang="fr-BE" altLang="fr-FR" sz="2400">
              <a:solidFill>
                <a:srgbClr val="929292"/>
              </a:solidFill>
              <a:latin typeface="Gill Sans Std Light" charset="0"/>
              <a:ea typeface="ＭＳ Ｐゴシック" panose="020B0600070205080204" pitchFamily="34" charset="-128"/>
            </a:endParaRPr>
          </a:p>
          <a:p>
            <a:pPr marL="0" indent="0" algn="just" eaLnBrk="1" hangingPunct="1">
              <a:lnSpc>
                <a:spcPct val="90000"/>
              </a:lnSpc>
              <a:buFont typeface="Arial" panose="020B0604020202020204" pitchFamily="34" charset="0"/>
              <a:buNone/>
            </a:pPr>
            <a:endParaRPr lang="fr-BE" altLang="fr-FR" sz="2800" b="1">
              <a:solidFill>
                <a:srgbClr val="929292"/>
              </a:solidFill>
              <a:latin typeface="Gill Sans Std Light" charset="0"/>
              <a:ea typeface="ＭＳ Ｐゴシック" panose="020B0600070205080204" pitchFamily="34" charset="-128"/>
            </a:endParaRPr>
          </a:p>
          <a:p>
            <a:pPr marL="0" indent="0" eaLnBrk="1" hangingPunct="1">
              <a:lnSpc>
                <a:spcPct val="90000"/>
              </a:lnSpc>
              <a:buFont typeface="Arial" panose="020B0604020202020204" pitchFamily="34" charset="0"/>
              <a:buNone/>
            </a:pPr>
            <a:endParaRPr lang="fr-BE" altLang="fr-FR" sz="2400">
              <a:solidFill>
                <a:srgbClr val="929292"/>
              </a:solidFill>
              <a:latin typeface="Gill Sans Std Light" charset="0"/>
              <a:ea typeface="ＭＳ Ｐゴシック" panose="020B0600070205080204" pitchFamily="34" charset="-128"/>
            </a:endParaRPr>
          </a:p>
          <a:p>
            <a:pPr marL="0" indent="0" eaLnBrk="1" hangingPunct="1">
              <a:lnSpc>
                <a:spcPct val="90000"/>
              </a:lnSpc>
            </a:pPr>
            <a:endParaRPr lang="fr-BE" altLang="fr-FR" sz="2400">
              <a:solidFill>
                <a:srgbClr val="929292"/>
              </a:solidFill>
              <a:latin typeface="Gill Sans Std Light" charset="0"/>
              <a:ea typeface="ＭＳ Ｐゴシック" panose="020B0600070205080204" pitchFamily="34" charset="-128"/>
            </a:endParaRPr>
          </a:p>
        </p:txBody>
      </p:sp>
      <p:pic>
        <p:nvPicPr>
          <p:cNvPr id="13315" name="Picture 1">
            <a:extLst>
              <a:ext uri="{FF2B5EF4-FFF2-40B4-BE49-F238E27FC236}">
                <a16:creationId xmlns:a16="http://schemas.microsoft.com/office/drawing/2014/main" id="{55E382E8-9838-4EB7-8278-073057F018D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4825" y="6127750"/>
            <a:ext cx="774700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6" name="Slide Number Placeholder 3">
            <a:extLst>
              <a:ext uri="{FF2B5EF4-FFF2-40B4-BE49-F238E27FC236}">
                <a16:creationId xmlns:a16="http://schemas.microsoft.com/office/drawing/2014/main" id="{21071A69-E4C1-4E72-93B3-C6C1D631CD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440C1CB8-9B11-42D2-AE30-BFE0561DA6EE}" type="slidenum">
              <a:rPr lang="en-US" altLang="fr-FR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11</a:t>
            </a:fld>
            <a:endParaRPr lang="en-US" altLang="fr-FR" sz="1200">
              <a:solidFill>
                <a:srgbClr val="898989"/>
              </a:solidFill>
            </a:endParaRPr>
          </a:p>
        </p:txBody>
      </p:sp>
      <p:pic>
        <p:nvPicPr>
          <p:cNvPr id="13317" name="Picture 1">
            <a:extLst>
              <a:ext uri="{FF2B5EF4-FFF2-40B4-BE49-F238E27FC236}">
                <a16:creationId xmlns:a16="http://schemas.microsoft.com/office/drawing/2014/main" id="{CF563AB8-900F-4A6C-9768-A6178840BFA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978275"/>
            <a:ext cx="8229600" cy="2009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Content Placeholder 2">
            <a:extLst>
              <a:ext uri="{FF2B5EF4-FFF2-40B4-BE49-F238E27FC236}">
                <a16:creationId xmlns:a16="http://schemas.microsoft.com/office/drawing/2014/main" id="{FA8AB441-78A9-466E-AED4-7518EBD25A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569913"/>
            <a:ext cx="8229600" cy="5843587"/>
          </a:xfrm>
        </p:spPr>
        <p:txBody>
          <a:bodyPr>
            <a:noAutofit/>
          </a:bodyPr>
          <a:lstStyle/>
          <a:p>
            <a:pPr marL="0" indent="0" algn="just" eaLnBrk="1" hangingPunct="1">
              <a:lnSpc>
                <a:spcPct val="90000"/>
              </a:lnSpc>
              <a:buFont typeface="Arial" panose="020B0604020202020204" pitchFamily="34" charset="0"/>
              <a:buNone/>
              <a:defRPr/>
            </a:pPr>
            <a:r>
              <a:rPr lang="fr-BE" altLang="fr-FR" sz="3600" b="1" dirty="0">
                <a:solidFill>
                  <a:srgbClr val="F8C444"/>
                </a:solidFill>
                <a:latin typeface="Gill Sans Std" charset="0"/>
                <a:ea typeface="ＭＳ Ｐゴシック" pitchFamily="34" charset="-128"/>
              </a:rPr>
              <a:t>Suivi des étudiants et jeunes RI</a:t>
            </a:r>
            <a:endParaRPr lang="fr-BE" altLang="fr-FR" sz="1600" dirty="0">
              <a:solidFill>
                <a:srgbClr val="929292"/>
              </a:solidFill>
              <a:latin typeface="Gill Sans Std" charset="0"/>
              <a:ea typeface="ＭＳ Ｐゴシック" pitchFamily="34" charset="-128"/>
            </a:endParaRPr>
          </a:p>
          <a:p>
            <a:pPr marL="0" indent="0" algn="just" eaLnBrk="1" hangingPunct="1">
              <a:lnSpc>
                <a:spcPct val="90000"/>
              </a:lnSpc>
              <a:buFont typeface="Arial" panose="020B0604020202020204" pitchFamily="34" charset="0"/>
              <a:buNone/>
              <a:defRPr/>
            </a:pPr>
            <a:r>
              <a:rPr lang="fr-BE" altLang="fr-FR" sz="2800" dirty="0">
                <a:solidFill>
                  <a:srgbClr val="929292"/>
                </a:solidFill>
                <a:latin typeface="Gill Sans Std Light" charset="0"/>
                <a:ea typeface="ＭＳ Ｐゴシック" pitchFamily="34" charset="-128"/>
              </a:rPr>
              <a:t>Peu de différence entre hommes et femmes.</a:t>
            </a:r>
          </a:p>
          <a:p>
            <a:pPr algn="just" eaLnBrk="1" hangingPunct="1">
              <a:lnSpc>
                <a:spcPct val="90000"/>
              </a:lnSpc>
              <a:defRPr/>
            </a:pPr>
            <a:endParaRPr lang="fr-BE" altLang="fr-FR" sz="2800" b="1" dirty="0">
              <a:solidFill>
                <a:srgbClr val="929292"/>
              </a:solidFill>
              <a:latin typeface="Gill Sans Std Light" charset="0"/>
              <a:ea typeface="ＭＳ Ｐゴシック" pitchFamily="34" charset="-128"/>
            </a:endParaRPr>
          </a:p>
          <a:p>
            <a:pPr algn="just" eaLnBrk="1" hangingPunct="1">
              <a:lnSpc>
                <a:spcPct val="90000"/>
              </a:lnSpc>
              <a:defRPr/>
            </a:pPr>
            <a:endParaRPr lang="fr-BE" altLang="fr-FR" sz="2800" b="1" dirty="0">
              <a:solidFill>
                <a:srgbClr val="929292"/>
              </a:solidFill>
              <a:latin typeface="Gill Sans Std Light" charset="0"/>
              <a:ea typeface="ＭＳ Ｐゴシック" pitchFamily="34" charset="-128"/>
            </a:endParaRPr>
          </a:p>
          <a:p>
            <a:pPr algn="just" eaLnBrk="1" hangingPunct="1">
              <a:lnSpc>
                <a:spcPct val="90000"/>
              </a:lnSpc>
              <a:defRPr/>
            </a:pPr>
            <a:endParaRPr lang="fr-BE" altLang="fr-FR" sz="2800" b="1" dirty="0">
              <a:solidFill>
                <a:srgbClr val="929292"/>
              </a:solidFill>
              <a:latin typeface="Gill Sans Std Light" charset="0"/>
              <a:ea typeface="ＭＳ Ｐゴシック" pitchFamily="34" charset="-128"/>
            </a:endParaRPr>
          </a:p>
          <a:p>
            <a:pPr algn="just" eaLnBrk="1" hangingPunct="1">
              <a:lnSpc>
                <a:spcPct val="90000"/>
              </a:lnSpc>
              <a:defRPr/>
            </a:pPr>
            <a:endParaRPr lang="fr-BE" altLang="fr-FR" sz="2800" b="1" dirty="0">
              <a:solidFill>
                <a:srgbClr val="929292"/>
              </a:solidFill>
              <a:latin typeface="Gill Sans Std Light" charset="0"/>
              <a:ea typeface="ＭＳ Ｐゴシック" pitchFamily="34" charset="-128"/>
            </a:endParaRPr>
          </a:p>
          <a:p>
            <a:pPr marL="0" indent="0" algn="just" eaLnBrk="1" hangingPunct="1">
              <a:lnSpc>
                <a:spcPct val="90000"/>
              </a:lnSpc>
              <a:buFont typeface="Arial" panose="020B0604020202020204" pitchFamily="34" charset="0"/>
              <a:buNone/>
              <a:defRPr/>
            </a:pPr>
            <a:endParaRPr lang="fr-BE" altLang="fr-FR" sz="2800" b="1" dirty="0">
              <a:solidFill>
                <a:srgbClr val="929292"/>
              </a:solidFill>
              <a:latin typeface="Gill Sans Std Light" charset="0"/>
              <a:ea typeface="ＭＳ Ｐゴシック" pitchFamily="34" charset="-128"/>
            </a:endParaRPr>
          </a:p>
          <a:p>
            <a:pPr marL="0" indent="0" eaLnBrk="1" hangingPunct="1">
              <a:lnSpc>
                <a:spcPct val="90000"/>
              </a:lnSpc>
              <a:buFont typeface="Arial" panose="020B0604020202020204" pitchFamily="34" charset="0"/>
              <a:buNone/>
              <a:defRPr/>
            </a:pPr>
            <a:endParaRPr lang="fr-BE" altLang="fr-FR" sz="2400" dirty="0">
              <a:solidFill>
                <a:srgbClr val="929292"/>
              </a:solidFill>
              <a:latin typeface="Gill Sans Std Light" charset="0"/>
              <a:ea typeface="ＭＳ Ｐゴシック" pitchFamily="34" charset="-128"/>
            </a:endParaRPr>
          </a:p>
          <a:p>
            <a:pPr marL="0" indent="0" eaLnBrk="1" hangingPunct="1">
              <a:lnSpc>
                <a:spcPct val="90000"/>
              </a:lnSpc>
              <a:defRPr/>
            </a:pPr>
            <a:endParaRPr lang="fr-BE" altLang="fr-FR" sz="2400" dirty="0">
              <a:solidFill>
                <a:srgbClr val="929292"/>
              </a:solidFill>
              <a:latin typeface="Gill Sans Std Light" charset="0"/>
              <a:ea typeface="ＭＳ Ｐゴシック" pitchFamily="34" charset="-128"/>
            </a:endParaRPr>
          </a:p>
        </p:txBody>
      </p:sp>
      <p:pic>
        <p:nvPicPr>
          <p:cNvPr id="14339" name="Picture 1">
            <a:extLst>
              <a:ext uri="{FF2B5EF4-FFF2-40B4-BE49-F238E27FC236}">
                <a16:creationId xmlns:a16="http://schemas.microsoft.com/office/drawing/2014/main" id="{9991FD7B-0A4E-42FE-9B21-7DC78B27568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4825" y="6127750"/>
            <a:ext cx="774700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0" name="Slide Number Placeholder 3">
            <a:extLst>
              <a:ext uri="{FF2B5EF4-FFF2-40B4-BE49-F238E27FC236}">
                <a16:creationId xmlns:a16="http://schemas.microsoft.com/office/drawing/2014/main" id="{F1D6B8FB-2A68-4576-B533-EED7E4A69F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9414497D-5850-4F16-90D0-E8D6F3DEB63E}" type="slidenum">
              <a:rPr lang="en-US" altLang="fr-FR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12</a:t>
            </a:fld>
            <a:endParaRPr lang="en-US" altLang="fr-FR" sz="1200">
              <a:solidFill>
                <a:srgbClr val="898989"/>
              </a:solidFill>
            </a:endParaRPr>
          </a:p>
        </p:txBody>
      </p:sp>
      <p:pic>
        <p:nvPicPr>
          <p:cNvPr id="14341" name="Picture 1">
            <a:extLst>
              <a:ext uri="{FF2B5EF4-FFF2-40B4-BE49-F238E27FC236}">
                <a16:creationId xmlns:a16="http://schemas.microsoft.com/office/drawing/2014/main" id="{A2E794D5-CE1C-4486-AE82-1CCD07035E9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005013"/>
            <a:ext cx="8229600" cy="275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Content Placeholder 2">
            <a:extLst>
              <a:ext uri="{FF2B5EF4-FFF2-40B4-BE49-F238E27FC236}">
                <a16:creationId xmlns:a16="http://schemas.microsoft.com/office/drawing/2014/main" id="{B7D02268-6632-439D-8006-F25D6C3DA2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569913"/>
            <a:ext cx="8229600" cy="5843587"/>
          </a:xfrm>
        </p:spPr>
        <p:txBody>
          <a:bodyPr/>
          <a:lstStyle/>
          <a:p>
            <a:pPr marL="0" indent="0" algn="just" eaLnBrk="1" hangingPunct="1">
              <a:lnSpc>
                <a:spcPct val="90000"/>
              </a:lnSpc>
              <a:buFont typeface="Arial" panose="020B0604020202020204" pitchFamily="34" charset="0"/>
              <a:buNone/>
            </a:pPr>
            <a:r>
              <a:rPr lang="fr-BE" altLang="fr-FR" sz="3600" b="1">
                <a:solidFill>
                  <a:srgbClr val="F8C444"/>
                </a:solidFill>
                <a:latin typeface="Gill Sans Std" charset="0"/>
                <a:ea typeface="ＭＳ Ｐゴシック" panose="020B0600070205080204" pitchFamily="34" charset="-128"/>
              </a:rPr>
              <a:t>Suivi des étudiants et jeunes RI</a:t>
            </a:r>
            <a:endParaRPr lang="fr-BE" altLang="fr-FR" sz="1600">
              <a:solidFill>
                <a:srgbClr val="929292"/>
              </a:solidFill>
              <a:latin typeface="Gill Sans Std" charset="0"/>
              <a:ea typeface="ＭＳ Ｐゴシック" panose="020B0600070205080204" pitchFamily="34" charset="-128"/>
            </a:endParaRPr>
          </a:p>
          <a:p>
            <a:pPr marL="0" indent="0" algn="just" eaLnBrk="1" hangingPunct="1">
              <a:lnSpc>
                <a:spcPct val="90000"/>
              </a:lnSpc>
              <a:buFont typeface="Arial" panose="020B0604020202020204" pitchFamily="34" charset="0"/>
              <a:buNone/>
            </a:pPr>
            <a:r>
              <a:rPr lang="fr-BE" altLang="fr-FR" sz="2600">
                <a:solidFill>
                  <a:srgbClr val="929292"/>
                </a:solidFill>
                <a:latin typeface="Gill Sans Std Light" charset="0"/>
                <a:ea typeface="ＭＳ Ｐゴシック" panose="020B0600070205080204" pitchFamily="34" charset="-128"/>
              </a:rPr>
              <a:t>Néanmoins les femmes étudiantes avec une famille à charge ont des taux d’emploi/de chômage moins/plus élevés que les hommes étudiants mais aussi que les femmes des autres catégories.</a:t>
            </a:r>
          </a:p>
        </p:txBody>
      </p:sp>
      <p:pic>
        <p:nvPicPr>
          <p:cNvPr id="15363" name="Picture 1">
            <a:extLst>
              <a:ext uri="{FF2B5EF4-FFF2-40B4-BE49-F238E27FC236}">
                <a16:creationId xmlns:a16="http://schemas.microsoft.com/office/drawing/2014/main" id="{3D356A49-7224-4E93-ADA8-0838A1DF87B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4825" y="6127750"/>
            <a:ext cx="774700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4" name="Slide Number Placeholder 3">
            <a:extLst>
              <a:ext uri="{FF2B5EF4-FFF2-40B4-BE49-F238E27FC236}">
                <a16:creationId xmlns:a16="http://schemas.microsoft.com/office/drawing/2014/main" id="{BD868056-A01E-4F4A-942D-1C15F74610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22B77CA9-1FDF-40E0-B1A4-FF512E8EAF1E}" type="slidenum">
              <a:rPr lang="en-US" altLang="fr-FR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13</a:t>
            </a:fld>
            <a:endParaRPr lang="en-US" altLang="fr-FR" sz="1200">
              <a:solidFill>
                <a:srgbClr val="898989"/>
              </a:solidFill>
            </a:endParaRPr>
          </a:p>
        </p:txBody>
      </p:sp>
      <p:pic>
        <p:nvPicPr>
          <p:cNvPr id="15365" name="Picture 1">
            <a:extLst>
              <a:ext uri="{FF2B5EF4-FFF2-40B4-BE49-F238E27FC236}">
                <a16:creationId xmlns:a16="http://schemas.microsoft.com/office/drawing/2014/main" id="{3F2E992A-52E6-4F29-B3F1-6CA8336455E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881313"/>
            <a:ext cx="8229600" cy="3189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Content Placeholder 2">
            <a:extLst>
              <a:ext uri="{FF2B5EF4-FFF2-40B4-BE49-F238E27FC236}">
                <a16:creationId xmlns:a16="http://schemas.microsoft.com/office/drawing/2014/main" id="{78658CDE-C6A9-4E20-BA4F-46F8CD7F7D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569913"/>
            <a:ext cx="8229600" cy="5843587"/>
          </a:xfrm>
        </p:spPr>
        <p:txBody>
          <a:bodyPr/>
          <a:lstStyle/>
          <a:p>
            <a:pPr marL="0" indent="0" algn="just" eaLnBrk="1" hangingPunct="1">
              <a:lnSpc>
                <a:spcPct val="90000"/>
              </a:lnSpc>
              <a:buFont typeface="Arial" panose="020B0604020202020204" pitchFamily="34" charset="0"/>
              <a:buNone/>
            </a:pPr>
            <a:r>
              <a:rPr lang="fr-BE" altLang="fr-FR" sz="3600" b="1">
                <a:solidFill>
                  <a:srgbClr val="F8C444"/>
                </a:solidFill>
                <a:latin typeface="Gill Sans Std" charset="0"/>
                <a:ea typeface="ＭＳ Ｐゴシック" panose="020B0600070205080204" pitchFamily="34" charset="-128"/>
              </a:rPr>
              <a:t>Suivi des étudiants et jeunes RI</a:t>
            </a:r>
            <a:endParaRPr lang="fr-BE" altLang="fr-FR" sz="1600">
              <a:solidFill>
                <a:srgbClr val="929292"/>
              </a:solidFill>
              <a:latin typeface="Gill Sans Std" charset="0"/>
              <a:ea typeface="ＭＳ Ｐゴシック" panose="020B0600070205080204" pitchFamily="34" charset="-128"/>
            </a:endParaRPr>
          </a:p>
          <a:p>
            <a:pPr marL="0" indent="0" algn="just" eaLnBrk="1" hangingPunct="1">
              <a:lnSpc>
                <a:spcPct val="90000"/>
              </a:lnSpc>
              <a:buFont typeface="Arial" panose="020B0604020202020204" pitchFamily="34" charset="0"/>
              <a:buNone/>
            </a:pPr>
            <a:r>
              <a:rPr lang="fr-BE" altLang="fr-FR" sz="2600">
                <a:solidFill>
                  <a:srgbClr val="929292"/>
                </a:solidFill>
                <a:latin typeface="Gill Sans Std Light" charset="0"/>
                <a:ea typeface="ＭＳ Ｐゴシック" panose="020B0600070205080204" pitchFamily="34" charset="-128"/>
              </a:rPr>
              <a:t>Les femmes ayant poursuivi des études ont des taux d’emploi/de chômage plus/moins élevés que les femmes n’ayant pas bénéficié d’un PIIS étudiant.</a:t>
            </a:r>
            <a:endParaRPr lang="fr-BE" altLang="fr-FR" sz="2800" b="1">
              <a:solidFill>
                <a:srgbClr val="929292"/>
              </a:solidFill>
              <a:latin typeface="Gill Sans Std Light" charset="0"/>
              <a:ea typeface="ＭＳ Ｐゴシック" panose="020B0600070205080204" pitchFamily="34" charset="-128"/>
            </a:endParaRPr>
          </a:p>
          <a:p>
            <a:pPr marL="0" indent="0" eaLnBrk="1" hangingPunct="1">
              <a:lnSpc>
                <a:spcPct val="90000"/>
              </a:lnSpc>
              <a:buFont typeface="Arial" panose="020B0604020202020204" pitchFamily="34" charset="0"/>
              <a:buNone/>
            </a:pPr>
            <a:endParaRPr lang="fr-BE" altLang="fr-FR" sz="2400">
              <a:solidFill>
                <a:srgbClr val="929292"/>
              </a:solidFill>
              <a:latin typeface="Gill Sans Std Light" charset="0"/>
              <a:ea typeface="ＭＳ Ｐゴシック" panose="020B0600070205080204" pitchFamily="34" charset="-128"/>
            </a:endParaRPr>
          </a:p>
        </p:txBody>
      </p:sp>
      <p:pic>
        <p:nvPicPr>
          <p:cNvPr id="16387" name="Picture 1">
            <a:extLst>
              <a:ext uri="{FF2B5EF4-FFF2-40B4-BE49-F238E27FC236}">
                <a16:creationId xmlns:a16="http://schemas.microsoft.com/office/drawing/2014/main" id="{7FF22391-C1FB-47A3-87DE-A66F2E319EF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4825" y="6127750"/>
            <a:ext cx="774700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8" name="Slide Number Placeholder 3">
            <a:extLst>
              <a:ext uri="{FF2B5EF4-FFF2-40B4-BE49-F238E27FC236}">
                <a16:creationId xmlns:a16="http://schemas.microsoft.com/office/drawing/2014/main" id="{C3DEBFC5-E37C-47CB-B5FD-A9C366C3D4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2856ED19-7930-484D-99D7-FB6456A9DEA7}" type="slidenum">
              <a:rPr lang="en-US" altLang="fr-FR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14</a:t>
            </a:fld>
            <a:endParaRPr lang="en-US" altLang="fr-FR" sz="1200">
              <a:solidFill>
                <a:srgbClr val="898989"/>
              </a:solidFill>
            </a:endParaRPr>
          </a:p>
        </p:txBody>
      </p:sp>
      <p:pic>
        <p:nvPicPr>
          <p:cNvPr id="16389" name="Picture 1">
            <a:extLst>
              <a:ext uri="{FF2B5EF4-FFF2-40B4-BE49-F238E27FC236}">
                <a16:creationId xmlns:a16="http://schemas.microsoft.com/office/drawing/2014/main" id="{405553C6-1CDB-46CD-97EF-B0639E73D21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584450"/>
            <a:ext cx="8229600" cy="348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Content Placeholder 2">
            <a:extLst>
              <a:ext uri="{FF2B5EF4-FFF2-40B4-BE49-F238E27FC236}">
                <a16:creationId xmlns:a16="http://schemas.microsoft.com/office/drawing/2014/main" id="{AB124DF6-CC65-4E3B-AD13-9F486B6443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569913"/>
            <a:ext cx="8229600" cy="5843587"/>
          </a:xfrm>
        </p:spPr>
        <p:txBody>
          <a:bodyPr/>
          <a:lstStyle/>
          <a:p>
            <a:pPr marL="0" indent="0" algn="just" eaLnBrk="1" hangingPunct="1">
              <a:lnSpc>
                <a:spcPct val="90000"/>
              </a:lnSpc>
              <a:buFont typeface="Arial" panose="020B0604020202020204" pitchFamily="34" charset="0"/>
              <a:buNone/>
            </a:pPr>
            <a:r>
              <a:rPr lang="fr-BE" altLang="fr-FR" sz="3600" b="1">
                <a:solidFill>
                  <a:srgbClr val="F8C444"/>
                </a:solidFill>
                <a:latin typeface="Gill Sans Std" charset="0"/>
                <a:ea typeface="ＭＳ Ｐゴシック" panose="020B0600070205080204" pitchFamily="34" charset="-128"/>
              </a:rPr>
              <a:t>Suivi des étudiants et jeunes RI</a:t>
            </a:r>
            <a:endParaRPr lang="fr-BE" altLang="fr-FR" sz="1600">
              <a:solidFill>
                <a:srgbClr val="929292"/>
              </a:solidFill>
              <a:latin typeface="Gill Sans Std" charset="0"/>
              <a:ea typeface="ＭＳ Ｐゴシック" panose="020B0600070205080204" pitchFamily="34" charset="-128"/>
            </a:endParaRPr>
          </a:p>
          <a:p>
            <a:pPr marL="0" indent="0" algn="just" eaLnBrk="1" hangingPunct="1">
              <a:lnSpc>
                <a:spcPct val="90000"/>
              </a:lnSpc>
              <a:buFont typeface="Arial" panose="020B0604020202020204" pitchFamily="34" charset="0"/>
              <a:buNone/>
            </a:pPr>
            <a:r>
              <a:rPr lang="fr-BE" altLang="fr-FR" sz="2600">
                <a:solidFill>
                  <a:srgbClr val="929292"/>
                </a:solidFill>
                <a:latin typeface="Gill Sans Std Light" charset="0"/>
                <a:ea typeface="ＭＳ Ｐゴシック" panose="020B0600070205080204" pitchFamily="34" charset="-128"/>
              </a:rPr>
              <a:t>Quelle que soit la catégorie considérée, les hommes étudiants ont des taux d’emploi/de chômage plus/moins élevés que leurs homologues non étudiants.</a:t>
            </a:r>
            <a:endParaRPr lang="fr-BE" altLang="fr-FR" sz="2800" b="1">
              <a:solidFill>
                <a:srgbClr val="929292"/>
              </a:solidFill>
              <a:latin typeface="Gill Sans Std Light" charset="0"/>
              <a:ea typeface="ＭＳ Ｐゴシック" panose="020B0600070205080204" pitchFamily="34" charset="-128"/>
            </a:endParaRPr>
          </a:p>
          <a:p>
            <a:pPr marL="0" indent="0" eaLnBrk="1" hangingPunct="1">
              <a:lnSpc>
                <a:spcPct val="90000"/>
              </a:lnSpc>
              <a:buFont typeface="Arial" panose="020B0604020202020204" pitchFamily="34" charset="0"/>
              <a:buNone/>
            </a:pPr>
            <a:endParaRPr lang="fr-BE" altLang="fr-FR" sz="2400">
              <a:solidFill>
                <a:srgbClr val="929292"/>
              </a:solidFill>
              <a:latin typeface="Gill Sans Std Light" charset="0"/>
              <a:ea typeface="ＭＳ Ｐゴシック" panose="020B0600070205080204" pitchFamily="34" charset="-128"/>
            </a:endParaRPr>
          </a:p>
        </p:txBody>
      </p:sp>
      <p:pic>
        <p:nvPicPr>
          <p:cNvPr id="17411" name="Picture 1">
            <a:extLst>
              <a:ext uri="{FF2B5EF4-FFF2-40B4-BE49-F238E27FC236}">
                <a16:creationId xmlns:a16="http://schemas.microsoft.com/office/drawing/2014/main" id="{9ACE7DC7-6EE6-4973-92EC-7695B708CCA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4825" y="6127750"/>
            <a:ext cx="774700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2" name="Slide Number Placeholder 3">
            <a:extLst>
              <a:ext uri="{FF2B5EF4-FFF2-40B4-BE49-F238E27FC236}">
                <a16:creationId xmlns:a16="http://schemas.microsoft.com/office/drawing/2014/main" id="{59C2597E-76CE-43FE-9FD2-D8FAAB608E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F8014C8B-F2B3-43BF-BFED-F77DB26F90C7}" type="slidenum">
              <a:rPr lang="en-US" altLang="fr-FR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15</a:t>
            </a:fld>
            <a:endParaRPr lang="en-US" altLang="fr-FR" sz="1200">
              <a:solidFill>
                <a:srgbClr val="898989"/>
              </a:solidFill>
            </a:endParaRPr>
          </a:p>
        </p:txBody>
      </p:sp>
      <p:pic>
        <p:nvPicPr>
          <p:cNvPr id="17413" name="Picture 2">
            <a:extLst>
              <a:ext uri="{FF2B5EF4-FFF2-40B4-BE49-F238E27FC236}">
                <a16:creationId xmlns:a16="http://schemas.microsoft.com/office/drawing/2014/main" id="{CDF93536-A69A-42FB-A281-4B3E9E885BE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488" y="2719388"/>
            <a:ext cx="8229600" cy="3167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Content Placeholder 2">
            <a:extLst>
              <a:ext uri="{FF2B5EF4-FFF2-40B4-BE49-F238E27FC236}">
                <a16:creationId xmlns:a16="http://schemas.microsoft.com/office/drawing/2014/main" id="{2D49E9E2-3622-46C5-8524-42343AA34F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569913"/>
            <a:ext cx="8229600" cy="5843587"/>
          </a:xfrm>
        </p:spPr>
        <p:txBody>
          <a:bodyPr/>
          <a:lstStyle/>
          <a:p>
            <a:pPr marL="0" indent="0" algn="just" eaLnBrk="1" hangingPunct="1">
              <a:lnSpc>
                <a:spcPct val="90000"/>
              </a:lnSpc>
              <a:buFont typeface="Arial" panose="020B0604020202020204" pitchFamily="34" charset="0"/>
              <a:buNone/>
            </a:pPr>
            <a:r>
              <a:rPr lang="fr-BE" altLang="fr-FR" sz="3600" b="1">
                <a:solidFill>
                  <a:srgbClr val="F8C444"/>
                </a:solidFill>
                <a:latin typeface="Gill Sans Std" charset="0"/>
                <a:ea typeface="ＭＳ Ｐゴシック" panose="020B0600070205080204" pitchFamily="34" charset="-128"/>
              </a:rPr>
              <a:t>Suivi des étudiants et jeunes RI</a:t>
            </a:r>
            <a:endParaRPr lang="fr-BE" altLang="fr-FR" sz="1600">
              <a:solidFill>
                <a:srgbClr val="929292"/>
              </a:solidFill>
              <a:latin typeface="Gill Sans Std" charset="0"/>
              <a:ea typeface="ＭＳ Ｐゴシック" panose="020B0600070205080204" pitchFamily="34" charset="-128"/>
            </a:endParaRPr>
          </a:p>
          <a:p>
            <a:pPr marL="0" indent="0" algn="just" eaLnBrk="1" hangingPunct="1">
              <a:lnSpc>
                <a:spcPct val="90000"/>
              </a:lnSpc>
              <a:buFont typeface="Arial" panose="020B0604020202020204" pitchFamily="34" charset="0"/>
              <a:buNone/>
            </a:pPr>
            <a:r>
              <a:rPr lang="fr-BE" altLang="fr-FR" sz="2600">
                <a:solidFill>
                  <a:srgbClr val="929292"/>
                </a:solidFill>
                <a:latin typeface="Gill Sans Std Light" charset="0"/>
                <a:ea typeface="ＭＳ Ｐゴシック" panose="020B0600070205080204" pitchFamily="34" charset="-128"/>
              </a:rPr>
              <a:t>Les bénéficiaires d’</a:t>
            </a:r>
            <a:r>
              <a:rPr lang="fr-BE" altLang="fr-FR" sz="2700">
                <a:solidFill>
                  <a:srgbClr val="929292"/>
                </a:solidFill>
                <a:latin typeface="Gill Sans Std Light" charset="0"/>
                <a:ea typeface="ＭＳ Ｐゴシック" panose="020B0600070205080204" pitchFamily="34" charset="-128"/>
              </a:rPr>
              <a:t>origine non-européenne </a:t>
            </a:r>
            <a:r>
              <a:rPr lang="fr-BE" altLang="fr-FR" sz="2600">
                <a:solidFill>
                  <a:srgbClr val="929292"/>
                </a:solidFill>
                <a:latin typeface="Gill Sans Std Light" charset="0"/>
                <a:ea typeface="ＭＳ Ｐゴシック" panose="020B0600070205080204" pitchFamily="34" charset="-128"/>
              </a:rPr>
              <a:t>ont des taux d’emploi mais aussi de chômage moins élevés que leurs homologues d’origine belge ou européenne.</a:t>
            </a:r>
          </a:p>
          <a:p>
            <a:pPr marL="0" indent="0" algn="just" eaLnBrk="1" hangingPunct="1">
              <a:lnSpc>
                <a:spcPct val="90000"/>
              </a:lnSpc>
              <a:buFont typeface="Arial" panose="020B0604020202020204" pitchFamily="34" charset="0"/>
              <a:buNone/>
            </a:pPr>
            <a:endParaRPr lang="fr-BE" altLang="fr-FR" sz="2800" b="1">
              <a:solidFill>
                <a:srgbClr val="929292"/>
              </a:solidFill>
              <a:latin typeface="Gill Sans Std Light" charset="0"/>
              <a:ea typeface="ＭＳ Ｐゴシック" panose="020B0600070205080204" pitchFamily="34" charset="-128"/>
            </a:endParaRPr>
          </a:p>
          <a:p>
            <a:pPr marL="0" indent="0" eaLnBrk="1" hangingPunct="1">
              <a:lnSpc>
                <a:spcPct val="90000"/>
              </a:lnSpc>
              <a:buFont typeface="Arial" panose="020B0604020202020204" pitchFamily="34" charset="0"/>
              <a:buNone/>
            </a:pPr>
            <a:endParaRPr lang="fr-BE" altLang="fr-FR" sz="2400">
              <a:solidFill>
                <a:srgbClr val="929292"/>
              </a:solidFill>
              <a:latin typeface="Gill Sans Std Light" charset="0"/>
              <a:ea typeface="ＭＳ Ｐゴシック" panose="020B0600070205080204" pitchFamily="34" charset="-128"/>
            </a:endParaRPr>
          </a:p>
          <a:p>
            <a:pPr marL="0" indent="0" eaLnBrk="1" hangingPunct="1">
              <a:lnSpc>
                <a:spcPct val="90000"/>
              </a:lnSpc>
            </a:pPr>
            <a:endParaRPr lang="fr-BE" altLang="fr-FR" sz="2400">
              <a:solidFill>
                <a:srgbClr val="929292"/>
              </a:solidFill>
              <a:latin typeface="Gill Sans Std Light" charset="0"/>
              <a:ea typeface="ＭＳ Ｐゴシック" panose="020B0600070205080204" pitchFamily="34" charset="-128"/>
            </a:endParaRPr>
          </a:p>
        </p:txBody>
      </p:sp>
      <p:pic>
        <p:nvPicPr>
          <p:cNvPr id="18435" name="Picture 1">
            <a:extLst>
              <a:ext uri="{FF2B5EF4-FFF2-40B4-BE49-F238E27FC236}">
                <a16:creationId xmlns:a16="http://schemas.microsoft.com/office/drawing/2014/main" id="{E6392DF7-8270-4C15-A5EE-6BD64E17AD5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4825" y="6127750"/>
            <a:ext cx="774700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6" name="Slide Number Placeholder 3">
            <a:extLst>
              <a:ext uri="{FF2B5EF4-FFF2-40B4-BE49-F238E27FC236}">
                <a16:creationId xmlns:a16="http://schemas.microsoft.com/office/drawing/2014/main" id="{139E3A43-9D8C-4E49-9650-46B557C794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62B91CC2-B6E4-4468-B266-9675875EDA01}" type="slidenum">
              <a:rPr lang="en-US" altLang="fr-FR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16</a:t>
            </a:fld>
            <a:endParaRPr lang="en-US" altLang="fr-FR" sz="1200">
              <a:solidFill>
                <a:srgbClr val="898989"/>
              </a:solidFill>
            </a:endParaRPr>
          </a:p>
        </p:txBody>
      </p:sp>
      <p:pic>
        <p:nvPicPr>
          <p:cNvPr id="18437" name="Picture 2">
            <a:extLst>
              <a:ext uri="{FF2B5EF4-FFF2-40B4-BE49-F238E27FC236}">
                <a16:creationId xmlns:a16="http://schemas.microsoft.com/office/drawing/2014/main" id="{99DFB394-E0D6-49D3-AE0E-892CCCFA462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409825"/>
            <a:ext cx="8229600" cy="348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Content Placeholder 2">
            <a:extLst>
              <a:ext uri="{FF2B5EF4-FFF2-40B4-BE49-F238E27FC236}">
                <a16:creationId xmlns:a16="http://schemas.microsoft.com/office/drawing/2014/main" id="{4498EC0D-38AE-402C-852F-45ECB3452B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569913"/>
            <a:ext cx="8229600" cy="5438775"/>
          </a:xfrm>
        </p:spPr>
        <p:txBody>
          <a:bodyPr/>
          <a:lstStyle/>
          <a:p>
            <a:pPr marL="0" indent="0" algn="ctr" eaLnBrk="1" hangingPunct="1">
              <a:buFontTx/>
              <a:buNone/>
              <a:defRPr/>
            </a:pPr>
            <a:endParaRPr lang="fr-BE" altLang="nl-NL" sz="2200" b="1" dirty="0">
              <a:solidFill>
                <a:srgbClr val="FFC000"/>
              </a:solidFill>
              <a:latin typeface="Gill Sans Std" charset="0"/>
              <a:ea typeface="ＭＳ Ｐゴシック" pitchFamily="34" charset="-128"/>
            </a:endParaRPr>
          </a:p>
          <a:p>
            <a:pPr marL="0" indent="0" algn="ctr" eaLnBrk="1" hangingPunct="1">
              <a:buFontTx/>
              <a:buNone/>
              <a:defRPr/>
            </a:pPr>
            <a:r>
              <a:rPr lang="fr-BE" altLang="nl-NL" sz="3600" b="1" dirty="0">
                <a:solidFill>
                  <a:srgbClr val="FFC000"/>
                </a:solidFill>
                <a:latin typeface="Gill Sans Std" charset="0"/>
                <a:ea typeface="ＭＳ Ｐゴシック" pitchFamily="34" charset="-128"/>
              </a:rPr>
              <a:t>SITE WEB</a:t>
            </a:r>
          </a:p>
          <a:p>
            <a:pPr marL="0" indent="0" algn="ctr" eaLnBrk="1" hangingPunct="1">
              <a:buFontTx/>
              <a:buNone/>
              <a:defRPr/>
            </a:pPr>
            <a:r>
              <a:rPr lang="fr-BE" altLang="nl-NL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Gill Sans Std" charset="0"/>
                <a:ea typeface="ＭＳ Ｐゴシック" pitchFamily="34" charset="-128"/>
                <a:hlinkClick r:id="rId2"/>
              </a:rPr>
              <a:t>http://www.mi-is.be</a:t>
            </a:r>
            <a:endParaRPr lang="fr-BE" altLang="nl-NL" b="1" dirty="0">
              <a:solidFill>
                <a:schemeClr val="accent1">
                  <a:lumMod val="60000"/>
                  <a:lumOff val="40000"/>
                </a:schemeClr>
              </a:solidFill>
              <a:latin typeface="Gill Sans Std" charset="0"/>
              <a:ea typeface="ＭＳ Ｐゴシック" pitchFamily="34" charset="-128"/>
            </a:endParaRPr>
          </a:p>
          <a:p>
            <a:pPr marL="0" indent="0" algn="ctr" eaLnBrk="1" hangingPunct="1">
              <a:buFontTx/>
              <a:buNone/>
              <a:defRPr/>
            </a:pPr>
            <a:endParaRPr lang="fr-BE" altLang="nl-NL" sz="2200" b="1" dirty="0">
              <a:solidFill>
                <a:schemeClr val="accent1">
                  <a:lumMod val="60000"/>
                  <a:lumOff val="40000"/>
                </a:schemeClr>
              </a:solidFill>
              <a:latin typeface="Gill Sans Std" charset="0"/>
              <a:ea typeface="ＭＳ Ｐゴシック" pitchFamily="34" charset="-128"/>
            </a:endParaRPr>
          </a:p>
          <a:p>
            <a:pPr marL="0" indent="0" algn="ctr" eaLnBrk="1" hangingPunct="1">
              <a:buFontTx/>
              <a:buNone/>
              <a:defRPr/>
            </a:pPr>
            <a:r>
              <a:rPr lang="fr-BE" altLang="nl-NL" sz="3600" b="1" dirty="0">
                <a:solidFill>
                  <a:srgbClr val="FFC000"/>
                </a:solidFill>
                <a:latin typeface="Gill Sans Std" charset="0"/>
                <a:ea typeface="ＭＳ Ｐゴシック" pitchFamily="34" charset="-128"/>
              </a:rPr>
              <a:t>MISTATIS</a:t>
            </a:r>
          </a:p>
          <a:p>
            <a:pPr marL="0" indent="0" algn="ctr" eaLnBrk="1" hangingPunct="1">
              <a:buFont typeface="Arial" panose="020B0604020202020204" pitchFamily="34" charset="0"/>
              <a:buNone/>
              <a:defRPr/>
            </a:pPr>
            <a:r>
              <a:rPr lang="fr-BE" altLang="nl-NL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Gill Sans Std" charset="0"/>
                <a:ea typeface="ＭＳ Ｐゴシック" pitchFamily="34" charset="-128"/>
                <a:hlinkClick r:id="rId3"/>
              </a:rPr>
              <a:t>https://stat.mi-is.be/fr/</a:t>
            </a:r>
            <a:endParaRPr lang="fr-BE" altLang="nl-NL" b="1" dirty="0">
              <a:solidFill>
                <a:schemeClr val="accent1">
                  <a:lumMod val="60000"/>
                  <a:lumOff val="40000"/>
                </a:schemeClr>
              </a:solidFill>
              <a:latin typeface="Gill Sans Std" charset="0"/>
              <a:ea typeface="ＭＳ Ｐゴシック" pitchFamily="34" charset="-128"/>
            </a:endParaRPr>
          </a:p>
          <a:p>
            <a:pPr marL="0" indent="0" algn="ctr" eaLnBrk="1" hangingPunct="1">
              <a:buFont typeface="Arial" panose="020B0604020202020204" pitchFamily="34" charset="0"/>
              <a:buNone/>
              <a:defRPr/>
            </a:pPr>
            <a:endParaRPr lang="fr-BE" altLang="nl-NL" sz="2200" b="1" dirty="0">
              <a:solidFill>
                <a:schemeClr val="accent1">
                  <a:lumMod val="60000"/>
                  <a:lumOff val="40000"/>
                </a:schemeClr>
              </a:solidFill>
              <a:latin typeface="Gill Sans Std" charset="0"/>
              <a:ea typeface="ＭＳ Ｐゴシック" pitchFamily="34" charset="-128"/>
            </a:endParaRPr>
          </a:p>
          <a:p>
            <a:pPr marL="0" indent="0" algn="ctr" eaLnBrk="1" hangingPunct="1">
              <a:buFontTx/>
              <a:buNone/>
              <a:defRPr/>
            </a:pPr>
            <a:r>
              <a:rPr lang="fr-BE" altLang="nl-NL" sz="3600" b="1" dirty="0">
                <a:solidFill>
                  <a:srgbClr val="FFC000"/>
                </a:solidFill>
                <a:latin typeface="Gill Sans Std" charset="0"/>
                <a:ea typeface="ＭＳ Ｐゴシック" pitchFamily="34" charset="-128"/>
              </a:rPr>
              <a:t>MAIL</a:t>
            </a:r>
          </a:p>
          <a:p>
            <a:pPr marL="0" indent="0" algn="ctr" eaLnBrk="1" hangingPunct="1">
              <a:buFontTx/>
              <a:buNone/>
              <a:defRPr/>
            </a:pPr>
            <a:r>
              <a:rPr lang="fr-BE" altLang="nl-NL" b="1" dirty="0">
                <a:solidFill>
                  <a:schemeClr val="tx2"/>
                </a:solidFill>
                <a:latin typeface="Gill Sans Std" charset="0"/>
                <a:ea typeface="ＭＳ Ｐゴシック" pitchFamily="34" charset="-128"/>
                <a:hlinkClick r:id="rId4"/>
              </a:rPr>
              <a:t>question@mi-is.be</a:t>
            </a:r>
            <a:endParaRPr lang="fr-BE" altLang="nl-NL" b="1" dirty="0">
              <a:solidFill>
                <a:schemeClr val="tx2"/>
              </a:solidFill>
              <a:latin typeface="Gill Sans Std" charset="0"/>
              <a:ea typeface="ＭＳ Ｐゴシック" pitchFamily="34" charset="-128"/>
            </a:endParaRPr>
          </a:p>
        </p:txBody>
      </p:sp>
      <p:pic>
        <p:nvPicPr>
          <p:cNvPr id="19459" name="Picture 1">
            <a:extLst>
              <a:ext uri="{FF2B5EF4-FFF2-40B4-BE49-F238E27FC236}">
                <a16:creationId xmlns:a16="http://schemas.microsoft.com/office/drawing/2014/main" id="{EFE8AE0C-4E51-4CD3-8938-7140699EBF3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4825" y="6127750"/>
            <a:ext cx="774700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0" name="Slide Number Placeholder 3">
            <a:extLst>
              <a:ext uri="{FF2B5EF4-FFF2-40B4-BE49-F238E27FC236}">
                <a16:creationId xmlns:a16="http://schemas.microsoft.com/office/drawing/2014/main" id="{70ABFE70-8885-4E68-8A3C-E65D791DA0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4D4427A3-59C2-48CE-B90E-FF8BC275BBD2}" type="slidenum">
              <a:rPr lang="en-US" altLang="fr-FR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17</a:t>
            </a:fld>
            <a:endParaRPr lang="en-US" altLang="fr-FR" sz="1200">
              <a:solidFill>
                <a:srgbClr val="898989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Content Placeholder 2">
            <a:extLst>
              <a:ext uri="{FF2B5EF4-FFF2-40B4-BE49-F238E27FC236}">
                <a16:creationId xmlns:a16="http://schemas.microsoft.com/office/drawing/2014/main" id="{52A7ECCB-A787-420C-A84C-CA0A5B280B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569913"/>
            <a:ext cx="8229600" cy="5843587"/>
          </a:xfrm>
        </p:spPr>
        <p:txBody>
          <a:bodyPr>
            <a:noAutofit/>
          </a:bodyPr>
          <a:lstStyle/>
          <a:p>
            <a:pPr marL="0" indent="0" algn="just" eaLnBrk="1" hangingPunct="1">
              <a:lnSpc>
                <a:spcPct val="90000"/>
              </a:lnSpc>
              <a:buFont typeface="Arial" panose="020B0604020202020204" pitchFamily="34" charset="0"/>
              <a:buNone/>
              <a:defRPr/>
            </a:pPr>
            <a:r>
              <a:rPr lang="fr-BE" altLang="fr-FR" sz="3600" b="1" dirty="0">
                <a:solidFill>
                  <a:srgbClr val="F8C444"/>
                </a:solidFill>
                <a:latin typeface="Gill Sans Std" charset="0"/>
                <a:ea typeface="ＭＳ Ｐゴシック" pitchFamily="34" charset="-128"/>
              </a:rPr>
              <a:t>Les jeunes, les étudiants et le RI</a:t>
            </a:r>
            <a:endParaRPr lang="fr-BE" altLang="fr-FR" sz="1600" dirty="0">
              <a:solidFill>
                <a:srgbClr val="929292"/>
              </a:solidFill>
              <a:latin typeface="Gill Sans Std" charset="0"/>
              <a:ea typeface="ＭＳ Ｐゴシック" pitchFamily="34" charset="-128"/>
            </a:endParaRPr>
          </a:p>
          <a:p>
            <a:pPr marL="360000" indent="-360000" algn="just" eaLnBrk="1" hangingPunct="1">
              <a:spcBef>
                <a:spcPts val="600"/>
              </a:spcBef>
              <a:buFont typeface="Wingdings" panose="05000000000000000000" pitchFamily="2" charset="2"/>
              <a:buChar char="Ø"/>
              <a:defRPr/>
            </a:pPr>
            <a:r>
              <a:rPr lang="fr-BE" altLang="fr-FR" sz="2600" dirty="0">
                <a:solidFill>
                  <a:srgbClr val="929292"/>
                </a:solidFill>
                <a:latin typeface="Gill Sans Std Light" charset="0"/>
                <a:ea typeface="ＭＳ Ｐゴシック" pitchFamily="34" charset="-128"/>
              </a:rPr>
              <a:t>Comparaison de deux groupes de bénéficiaires âgés de moins de 25 ans: les bénéficiaires d’un PIIS étudiant et les autres bénéficiaires.</a:t>
            </a:r>
          </a:p>
          <a:p>
            <a:pPr marL="0" indent="0" algn="just" eaLnBrk="1" hangingPunct="1">
              <a:spcBef>
                <a:spcPts val="0"/>
              </a:spcBef>
              <a:buFont typeface="Arial" panose="020B0604020202020204" pitchFamily="34" charset="0"/>
              <a:buNone/>
              <a:defRPr/>
            </a:pPr>
            <a:endParaRPr lang="fr-BE" altLang="fr-FR" sz="2600" dirty="0">
              <a:solidFill>
                <a:srgbClr val="929292"/>
              </a:solidFill>
              <a:latin typeface="Gill Sans Std Light" charset="0"/>
              <a:ea typeface="ＭＳ Ｐゴシック" pitchFamily="34" charset="-128"/>
            </a:endParaRPr>
          </a:p>
          <a:p>
            <a:pPr marL="0" indent="0" algn="just" eaLnBrk="1" hangingPunct="1">
              <a:lnSpc>
                <a:spcPct val="90000"/>
              </a:lnSpc>
              <a:buFont typeface="Arial" panose="020B0604020202020204" pitchFamily="34" charset="0"/>
              <a:buNone/>
              <a:defRPr/>
            </a:pPr>
            <a:endParaRPr lang="fr-BE" altLang="fr-FR" sz="2800" b="1" dirty="0">
              <a:solidFill>
                <a:srgbClr val="929292"/>
              </a:solidFill>
              <a:latin typeface="Gill Sans Std Light" charset="0"/>
              <a:ea typeface="ＭＳ Ｐゴシック" pitchFamily="34" charset="-128"/>
            </a:endParaRPr>
          </a:p>
          <a:p>
            <a:pPr marL="0" indent="0" eaLnBrk="1" hangingPunct="1">
              <a:lnSpc>
                <a:spcPct val="90000"/>
              </a:lnSpc>
              <a:buFont typeface="Arial" panose="020B0604020202020204" pitchFamily="34" charset="0"/>
              <a:buNone/>
              <a:defRPr/>
            </a:pPr>
            <a:endParaRPr lang="fr-BE" altLang="fr-FR" sz="2400" dirty="0">
              <a:solidFill>
                <a:srgbClr val="929292"/>
              </a:solidFill>
              <a:latin typeface="Gill Sans Std Light" charset="0"/>
              <a:ea typeface="ＭＳ Ｐゴシック" pitchFamily="34" charset="-128"/>
            </a:endParaRPr>
          </a:p>
          <a:p>
            <a:pPr marL="0" indent="0" eaLnBrk="1" hangingPunct="1">
              <a:lnSpc>
                <a:spcPct val="90000"/>
              </a:lnSpc>
              <a:defRPr/>
            </a:pPr>
            <a:endParaRPr lang="fr-BE" altLang="fr-FR" sz="2400" dirty="0">
              <a:solidFill>
                <a:srgbClr val="929292"/>
              </a:solidFill>
              <a:latin typeface="Gill Sans Std Light" charset="0"/>
              <a:ea typeface="ＭＳ Ｐゴシック" pitchFamily="34" charset="-128"/>
            </a:endParaRPr>
          </a:p>
        </p:txBody>
      </p:sp>
      <p:pic>
        <p:nvPicPr>
          <p:cNvPr id="4099" name="Picture 1">
            <a:extLst>
              <a:ext uri="{FF2B5EF4-FFF2-40B4-BE49-F238E27FC236}">
                <a16:creationId xmlns:a16="http://schemas.microsoft.com/office/drawing/2014/main" id="{063FBE4A-246D-40BF-A78E-E9F76AC352D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4825" y="6127750"/>
            <a:ext cx="774700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0" name="Slide Number Placeholder 3">
            <a:extLst>
              <a:ext uri="{FF2B5EF4-FFF2-40B4-BE49-F238E27FC236}">
                <a16:creationId xmlns:a16="http://schemas.microsoft.com/office/drawing/2014/main" id="{C2CC825C-A00E-4A0B-9CF2-910B501CA8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18AFCB95-CA94-4418-B9A7-22A42C966B49}" type="slidenum">
              <a:rPr lang="en-US" altLang="fr-FR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2</a:t>
            </a:fld>
            <a:endParaRPr lang="en-US" altLang="fr-FR" sz="1200">
              <a:solidFill>
                <a:srgbClr val="898989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Content Placeholder 2">
            <a:extLst>
              <a:ext uri="{FF2B5EF4-FFF2-40B4-BE49-F238E27FC236}">
                <a16:creationId xmlns:a16="http://schemas.microsoft.com/office/drawing/2014/main" id="{52A7ECCB-A787-420C-A84C-CA0A5B280B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569913"/>
            <a:ext cx="8229600" cy="5843587"/>
          </a:xfrm>
        </p:spPr>
        <p:txBody>
          <a:bodyPr>
            <a:noAutofit/>
          </a:bodyPr>
          <a:lstStyle/>
          <a:p>
            <a:pPr marL="0" indent="0" algn="just" eaLnBrk="1" hangingPunct="1">
              <a:lnSpc>
                <a:spcPct val="90000"/>
              </a:lnSpc>
              <a:buFont typeface="Arial" panose="020B0604020202020204" pitchFamily="34" charset="0"/>
              <a:buNone/>
              <a:defRPr/>
            </a:pPr>
            <a:r>
              <a:rPr lang="fr-BE" altLang="fr-FR" sz="3600" b="1" dirty="0">
                <a:solidFill>
                  <a:srgbClr val="F8C444"/>
                </a:solidFill>
                <a:latin typeface="Gill Sans Std" charset="0"/>
                <a:ea typeface="ＭＳ Ｐゴシック" pitchFamily="34" charset="-128"/>
              </a:rPr>
              <a:t>Les jeunes, les étudiants et le RI</a:t>
            </a:r>
            <a:endParaRPr lang="fr-BE" altLang="fr-FR" sz="1600" dirty="0">
              <a:solidFill>
                <a:srgbClr val="929292"/>
              </a:solidFill>
              <a:latin typeface="Gill Sans Std" charset="0"/>
              <a:ea typeface="ＭＳ Ｐゴシック" pitchFamily="34" charset="-128"/>
            </a:endParaRPr>
          </a:p>
          <a:p>
            <a:pPr marL="360000" indent="-360000" algn="just" eaLnBrk="1" hangingPunct="1">
              <a:spcBef>
                <a:spcPts val="600"/>
              </a:spcBef>
              <a:buFont typeface="Wingdings" panose="05000000000000000000" pitchFamily="2" charset="2"/>
              <a:buChar char="Ø"/>
              <a:defRPr/>
            </a:pPr>
            <a:r>
              <a:rPr lang="fr-BE" altLang="fr-FR" sz="2400" dirty="0">
                <a:solidFill>
                  <a:srgbClr val="929292"/>
                </a:solidFill>
                <a:latin typeface="Gill Sans Std Light" charset="0"/>
                <a:ea typeface="ＭＳ Ｐゴシック" pitchFamily="34" charset="-128"/>
              </a:rPr>
              <a:t>Plus d’un tiers des bénéficiaires ont moins de 25 ans (37,5%).</a:t>
            </a:r>
          </a:p>
          <a:p>
            <a:pPr marL="360000" indent="-360000" algn="just" eaLnBrk="1" hangingPunct="1">
              <a:spcBef>
                <a:spcPts val="0"/>
              </a:spcBef>
              <a:buFont typeface="Wingdings" panose="05000000000000000000" pitchFamily="2" charset="2"/>
              <a:buChar char="Ø"/>
              <a:defRPr/>
            </a:pPr>
            <a:r>
              <a:rPr lang="fr-BE" altLang="fr-FR" sz="2400" dirty="0">
                <a:solidFill>
                  <a:srgbClr val="929292"/>
                </a:solidFill>
                <a:latin typeface="Gill Sans Std Light" charset="0"/>
                <a:ea typeface="ＭＳ Ｐゴシック" pitchFamily="34" charset="-128"/>
              </a:rPr>
              <a:t>Presque la moitié d’entre eux sont aux études (43,6%).</a:t>
            </a:r>
          </a:p>
          <a:p>
            <a:pPr marL="0" indent="0" algn="just" eaLnBrk="1" hangingPunct="1">
              <a:lnSpc>
                <a:spcPct val="90000"/>
              </a:lnSpc>
              <a:buFont typeface="Arial" panose="020B0604020202020204" pitchFamily="34" charset="0"/>
              <a:buNone/>
              <a:defRPr/>
            </a:pPr>
            <a:endParaRPr lang="fr-BE" altLang="fr-FR" sz="2800" b="1" dirty="0">
              <a:solidFill>
                <a:srgbClr val="929292"/>
              </a:solidFill>
              <a:latin typeface="Gill Sans Std Light" charset="0"/>
              <a:ea typeface="ＭＳ Ｐゴシック" pitchFamily="34" charset="-128"/>
            </a:endParaRPr>
          </a:p>
          <a:p>
            <a:pPr marL="0" indent="0" eaLnBrk="1" hangingPunct="1">
              <a:lnSpc>
                <a:spcPct val="90000"/>
              </a:lnSpc>
              <a:buFont typeface="Arial" panose="020B0604020202020204" pitchFamily="34" charset="0"/>
              <a:buNone/>
              <a:defRPr/>
            </a:pPr>
            <a:endParaRPr lang="fr-BE" altLang="fr-FR" sz="2400" dirty="0">
              <a:solidFill>
                <a:srgbClr val="929292"/>
              </a:solidFill>
              <a:latin typeface="Gill Sans Std Light" charset="0"/>
              <a:ea typeface="ＭＳ Ｐゴシック" pitchFamily="34" charset="-128"/>
            </a:endParaRPr>
          </a:p>
          <a:p>
            <a:pPr marL="0" indent="0" eaLnBrk="1" hangingPunct="1">
              <a:lnSpc>
                <a:spcPct val="90000"/>
              </a:lnSpc>
              <a:defRPr/>
            </a:pPr>
            <a:endParaRPr lang="fr-BE" altLang="fr-FR" sz="2400" dirty="0">
              <a:solidFill>
                <a:srgbClr val="929292"/>
              </a:solidFill>
              <a:latin typeface="Gill Sans Std Light" charset="0"/>
              <a:ea typeface="ＭＳ Ｐゴシック" pitchFamily="34" charset="-128"/>
            </a:endParaRPr>
          </a:p>
        </p:txBody>
      </p:sp>
      <p:sp>
        <p:nvSpPr>
          <p:cNvPr id="5251" name="Slide Number Placeholder 3">
            <a:extLst>
              <a:ext uri="{FF2B5EF4-FFF2-40B4-BE49-F238E27FC236}">
                <a16:creationId xmlns:a16="http://schemas.microsoft.com/office/drawing/2014/main" id="{1E2504D2-A4D3-4BC9-8E97-20CC214443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F5F9770E-3098-4CC3-8734-3BF6DC1D8A91}" type="slidenum">
              <a:rPr lang="en-US" altLang="fr-FR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3</a:t>
            </a:fld>
            <a:endParaRPr lang="en-US" altLang="fr-FR" sz="1200" dirty="0">
              <a:solidFill>
                <a:srgbClr val="898989"/>
              </a:solidFill>
            </a:endParaRPr>
          </a:p>
        </p:txBody>
      </p:sp>
      <p:graphicFrame>
        <p:nvGraphicFramePr>
          <p:cNvPr id="3" name="Tabel 2">
            <a:extLst>
              <a:ext uri="{FF2B5EF4-FFF2-40B4-BE49-F238E27FC236}">
                <a16:creationId xmlns:a16="http://schemas.microsoft.com/office/drawing/2014/main" id="{75553A8B-728A-403C-8C90-7EF4A6E2471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43596207"/>
              </p:ext>
            </p:extLst>
          </p:nvPr>
        </p:nvGraphicFramePr>
        <p:xfrm>
          <a:off x="547811" y="2000061"/>
          <a:ext cx="8048378" cy="4263031"/>
        </p:xfrm>
        <a:graphic>
          <a:graphicData uri="http://schemas.openxmlformats.org/drawingml/2006/table">
            <a:tbl>
              <a:tblPr/>
              <a:tblGrid>
                <a:gridCol w="943603">
                  <a:extLst>
                    <a:ext uri="{9D8B030D-6E8A-4147-A177-3AD203B41FA5}">
                      <a16:colId xmlns:a16="http://schemas.microsoft.com/office/drawing/2014/main" val="3888784739"/>
                    </a:ext>
                  </a:extLst>
                </a:gridCol>
                <a:gridCol w="1420955">
                  <a:extLst>
                    <a:ext uri="{9D8B030D-6E8A-4147-A177-3AD203B41FA5}">
                      <a16:colId xmlns:a16="http://schemas.microsoft.com/office/drawing/2014/main" val="484107155"/>
                    </a:ext>
                  </a:extLst>
                </a:gridCol>
                <a:gridCol w="1420955">
                  <a:extLst>
                    <a:ext uri="{9D8B030D-6E8A-4147-A177-3AD203B41FA5}">
                      <a16:colId xmlns:a16="http://schemas.microsoft.com/office/drawing/2014/main" val="2003821195"/>
                    </a:ext>
                  </a:extLst>
                </a:gridCol>
                <a:gridCol w="1420955">
                  <a:extLst>
                    <a:ext uri="{9D8B030D-6E8A-4147-A177-3AD203B41FA5}">
                      <a16:colId xmlns:a16="http://schemas.microsoft.com/office/drawing/2014/main" val="2708860679"/>
                    </a:ext>
                  </a:extLst>
                </a:gridCol>
                <a:gridCol w="1420955">
                  <a:extLst>
                    <a:ext uri="{9D8B030D-6E8A-4147-A177-3AD203B41FA5}">
                      <a16:colId xmlns:a16="http://schemas.microsoft.com/office/drawing/2014/main" val="1751143080"/>
                    </a:ext>
                  </a:extLst>
                </a:gridCol>
                <a:gridCol w="1420955">
                  <a:extLst>
                    <a:ext uri="{9D8B030D-6E8A-4147-A177-3AD203B41FA5}">
                      <a16:colId xmlns:a16="http://schemas.microsoft.com/office/drawing/2014/main" val="3079483357"/>
                    </a:ext>
                  </a:extLst>
                </a:gridCol>
              </a:tblGrid>
              <a:tr h="326472">
                <a:tc gridSpan="6">
                  <a:txBody>
                    <a:bodyPr/>
                    <a:lstStyle/>
                    <a:p>
                      <a:pPr algn="ctr" fontAlgn="ctr"/>
                      <a:r>
                        <a:rPr lang="fr-F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Bénéficiaires d'un revenu d'intégration (moyenne mensuelle)</a:t>
                      </a:r>
                    </a:p>
                  </a:txBody>
                  <a:tcPr marL="6661" marR="6661" marT="666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77689689"/>
                  </a:ext>
                </a:extLst>
              </a:tr>
              <a:tr h="540163">
                <a:tc>
                  <a:txBody>
                    <a:bodyPr/>
                    <a:lstStyle/>
                    <a:p>
                      <a:pPr algn="ctr" fontAlgn="ctr"/>
                      <a:r>
                        <a:rPr lang="nl-BE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Année</a:t>
                      </a:r>
                    </a:p>
                  </a:txBody>
                  <a:tcPr marL="6661" marR="6661" marT="666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BE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</a:t>
                      </a:r>
                    </a:p>
                  </a:txBody>
                  <a:tcPr marL="6661" marR="6661" marT="666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BE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Moins de 25 ans</a:t>
                      </a:r>
                    </a:p>
                  </a:txBody>
                  <a:tcPr marL="6661" marR="6661" marT="666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Proportion de moins de 25 ans</a:t>
                      </a:r>
                    </a:p>
                  </a:txBody>
                  <a:tcPr marL="6661" marR="6661" marT="666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RI étudiants (moins de 25 ans)</a:t>
                      </a:r>
                    </a:p>
                  </a:txBody>
                  <a:tcPr marL="6661" marR="6661" marT="666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Proportion d'étudiants parmi les moins de 25 ans</a:t>
                      </a:r>
                    </a:p>
                  </a:txBody>
                  <a:tcPr marL="6661" marR="6661" marT="666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68435644"/>
                  </a:ext>
                </a:extLst>
              </a:tr>
              <a:tr h="178076">
                <a:tc>
                  <a:txBody>
                    <a:bodyPr/>
                    <a:lstStyle/>
                    <a:p>
                      <a:pPr algn="ctr" fontAlgn="b"/>
                      <a:r>
                        <a:rPr lang="nl-BE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2003</a:t>
                      </a:r>
                    </a:p>
                  </a:txBody>
                  <a:tcPr marL="6661" marR="6661" marT="666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4.207</a:t>
                      </a:r>
                    </a:p>
                  </a:txBody>
                  <a:tcPr marL="6661" marR="6661" marT="666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1.328</a:t>
                      </a:r>
                    </a:p>
                  </a:txBody>
                  <a:tcPr marL="6661" marR="6661" marT="666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31,6%</a:t>
                      </a:r>
                    </a:p>
                  </a:txBody>
                  <a:tcPr marL="6661" marR="6661" marT="666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347</a:t>
                      </a:r>
                    </a:p>
                  </a:txBody>
                  <a:tcPr marL="6661" marR="6661" marT="666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26,1%</a:t>
                      </a:r>
                    </a:p>
                  </a:txBody>
                  <a:tcPr marL="6661" marR="6661" marT="666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49611559"/>
                  </a:ext>
                </a:extLst>
              </a:tr>
              <a:tr h="178076">
                <a:tc>
                  <a:txBody>
                    <a:bodyPr/>
                    <a:lstStyle/>
                    <a:p>
                      <a:pPr algn="ctr" fontAlgn="b"/>
                      <a:r>
                        <a:rPr lang="nl-BE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2004</a:t>
                      </a:r>
                    </a:p>
                  </a:txBody>
                  <a:tcPr marL="6661" marR="6661" marT="666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4.270</a:t>
                      </a:r>
                    </a:p>
                  </a:txBody>
                  <a:tcPr marL="6661" marR="6661" marT="666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1.422</a:t>
                      </a:r>
                    </a:p>
                  </a:txBody>
                  <a:tcPr marL="6661" marR="6661" marT="666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33,3%</a:t>
                      </a:r>
                    </a:p>
                  </a:txBody>
                  <a:tcPr marL="6661" marR="6661" marT="666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420</a:t>
                      </a:r>
                    </a:p>
                  </a:txBody>
                  <a:tcPr marL="6661" marR="6661" marT="666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29,5%</a:t>
                      </a:r>
                    </a:p>
                  </a:txBody>
                  <a:tcPr marL="6661" marR="6661" marT="666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88193100"/>
                  </a:ext>
                </a:extLst>
              </a:tr>
              <a:tr h="178076">
                <a:tc>
                  <a:txBody>
                    <a:bodyPr/>
                    <a:lstStyle/>
                    <a:p>
                      <a:pPr algn="ctr" fontAlgn="b"/>
                      <a:r>
                        <a:rPr lang="nl-BE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2005</a:t>
                      </a:r>
                    </a:p>
                  </a:txBody>
                  <a:tcPr marL="6661" marR="6661" marT="666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4.176</a:t>
                      </a:r>
                    </a:p>
                  </a:txBody>
                  <a:tcPr marL="6661" marR="6661" marT="666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1.467</a:t>
                      </a:r>
                    </a:p>
                  </a:txBody>
                  <a:tcPr marL="6661" marR="6661" marT="666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35,1%</a:t>
                      </a:r>
                    </a:p>
                  </a:txBody>
                  <a:tcPr marL="6661" marR="6661" marT="666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429</a:t>
                      </a:r>
                    </a:p>
                  </a:txBody>
                  <a:tcPr marL="6661" marR="6661" marT="666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29,2%</a:t>
                      </a:r>
                    </a:p>
                  </a:txBody>
                  <a:tcPr marL="6661" marR="6661" marT="666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15125045"/>
                  </a:ext>
                </a:extLst>
              </a:tr>
              <a:tr h="178076">
                <a:tc>
                  <a:txBody>
                    <a:bodyPr/>
                    <a:lstStyle/>
                    <a:p>
                      <a:pPr algn="ctr" fontAlgn="b"/>
                      <a:r>
                        <a:rPr lang="nl-BE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2006</a:t>
                      </a:r>
                    </a:p>
                  </a:txBody>
                  <a:tcPr marL="6661" marR="6661" marT="666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4.272</a:t>
                      </a:r>
                    </a:p>
                  </a:txBody>
                  <a:tcPr marL="6661" marR="6661" marT="666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1.479</a:t>
                      </a:r>
                    </a:p>
                  </a:txBody>
                  <a:tcPr marL="6661" marR="6661" marT="666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34,6%</a:t>
                      </a:r>
                    </a:p>
                  </a:txBody>
                  <a:tcPr marL="6661" marR="6661" marT="666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426</a:t>
                      </a:r>
                    </a:p>
                  </a:txBody>
                  <a:tcPr marL="6661" marR="6661" marT="666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28,8%</a:t>
                      </a:r>
                    </a:p>
                  </a:txBody>
                  <a:tcPr marL="6661" marR="6661" marT="666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13249921"/>
                  </a:ext>
                </a:extLst>
              </a:tr>
              <a:tr h="178076">
                <a:tc>
                  <a:txBody>
                    <a:bodyPr/>
                    <a:lstStyle/>
                    <a:p>
                      <a:pPr algn="ctr" fontAlgn="b"/>
                      <a:r>
                        <a:rPr lang="nl-BE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2007</a:t>
                      </a:r>
                    </a:p>
                  </a:txBody>
                  <a:tcPr marL="6661" marR="6661" marT="666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4.200</a:t>
                      </a:r>
                    </a:p>
                  </a:txBody>
                  <a:tcPr marL="6661" marR="6661" marT="666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1.432</a:t>
                      </a:r>
                    </a:p>
                  </a:txBody>
                  <a:tcPr marL="6661" marR="6661" marT="666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34,1%</a:t>
                      </a:r>
                    </a:p>
                  </a:txBody>
                  <a:tcPr marL="6661" marR="6661" marT="666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470</a:t>
                      </a:r>
                    </a:p>
                  </a:txBody>
                  <a:tcPr marL="6661" marR="6661" marT="666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32,8%</a:t>
                      </a:r>
                    </a:p>
                  </a:txBody>
                  <a:tcPr marL="6661" marR="6661" marT="666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53360103"/>
                  </a:ext>
                </a:extLst>
              </a:tr>
              <a:tr h="178076">
                <a:tc>
                  <a:txBody>
                    <a:bodyPr/>
                    <a:lstStyle/>
                    <a:p>
                      <a:pPr algn="ctr" fontAlgn="b"/>
                      <a:r>
                        <a:rPr lang="nl-BE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2008</a:t>
                      </a:r>
                    </a:p>
                  </a:txBody>
                  <a:tcPr marL="6661" marR="6661" marT="666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4.139</a:t>
                      </a:r>
                    </a:p>
                  </a:txBody>
                  <a:tcPr marL="6661" marR="6661" marT="666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1.374</a:t>
                      </a:r>
                    </a:p>
                  </a:txBody>
                  <a:tcPr marL="6661" marR="6661" marT="666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33,2%</a:t>
                      </a:r>
                    </a:p>
                  </a:txBody>
                  <a:tcPr marL="6661" marR="6661" marT="666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485</a:t>
                      </a:r>
                    </a:p>
                  </a:txBody>
                  <a:tcPr marL="6661" marR="6661" marT="666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35,3%</a:t>
                      </a:r>
                    </a:p>
                  </a:txBody>
                  <a:tcPr marL="6661" marR="6661" marT="666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98527502"/>
                  </a:ext>
                </a:extLst>
              </a:tr>
              <a:tr h="178076">
                <a:tc>
                  <a:txBody>
                    <a:bodyPr/>
                    <a:lstStyle/>
                    <a:p>
                      <a:pPr algn="ctr" fontAlgn="b"/>
                      <a:r>
                        <a:rPr lang="nl-BE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2009</a:t>
                      </a:r>
                    </a:p>
                  </a:txBody>
                  <a:tcPr marL="6661" marR="6661" marT="666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4.462</a:t>
                      </a:r>
                    </a:p>
                  </a:txBody>
                  <a:tcPr marL="6661" marR="6661" marT="666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1.482</a:t>
                      </a:r>
                    </a:p>
                  </a:txBody>
                  <a:tcPr marL="6661" marR="6661" marT="666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33,2%</a:t>
                      </a:r>
                    </a:p>
                  </a:txBody>
                  <a:tcPr marL="6661" marR="6661" marT="666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469</a:t>
                      </a:r>
                    </a:p>
                  </a:txBody>
                  <a:tcPr marL="6661" marR="6661" marT="666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31,6%</a:t>
                      </a:r>
                    </a:p>
                  </a:txBody>
                  <a:tcPr marL="6661" marR="6661" marT="666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88706047"/>
                  </a:ext>
                </a:extLst>
              </a:tr>
              <a:tr h="178076">
                <a:tc>
                  <a:txBody>
                    <a:bodyPr/>
                    <a:lstStyle/>
                    <a:p>
                      <a:pPr algn="ctr" fontAlgn="b"/>
                      <a:r>
                        <a:rPr lang="nl-BE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2010</a:t>
                      </a:r>
                    </a:p>
                  </a:txBody>
                  <a:tcPr marL="6661" marR="6661" marT="666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4.812</a:t>
                      </a:r>
                    </a:p>
                  </a:txBody>
                  <a:tcPr marL="6661" marR="6661" marT="666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1.629</a:t>
                      </a:r>
                    </a:p>
                  </a:txBody>
                  <a:tcPr marL="6661" marR="6661" marT="666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33,9%</a:t>
                      </a:r>
                    </a:p>
                  </a:txBody>
                  <a:tcPr marL="6661" marR="6661" marT="666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538</a:t>
                      </a:r>
                    </a:p>
                  </a:txBody>
                  <a:tcPr marL="6661" marR="6661" marT="666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33,0%</a:t>
                      </a:r>
                    </a:p>
                  </a:txBody>
                  <a:tcPr marL="6661" marR="6661" marT="666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84848885"/>
                  </a:ext>
                </a:extLst>
              </a:tr>
              <a:tr h="178076">
                <a:tc>
                  <a:txBody>
                    <a:bodyPr/>
                    <a:lstStyle/>
                    <a:p>
                      <a:pPr algn="ctr" fontAlgn="b"/>
                      <a:r>
                        <a:rPr lang="nl-BE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2011</a:t>
                      </a:r>
                    </a:p>
                  </a:txBody>
                  <a:tcPr marL="6661" marR="6661" marT="666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4.847</a:t>
                      </a:r>
                    </a:p>
                  </a:txBody>
                  <a:tcPr marL="6661" marR="6661" marT="666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1.641</a:t>
                      </a:r>
                    </a:p>
                  </a:txBody>
                  <a:tcPr marL="6661" marR="6661" marT="666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33,9%</a:t>
                      </a:r>
                    </a:p>
                  </a:txBody>
                  <a:tcPr marL="6661" marR="6661" marT="666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563</a:t>
                      </a:r>
                    </a:p>
                  </a:txBody>
                  <a:tcPr marL="6661" marR="6661" marT="666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34,3%</a:t>
                      </a:r>
                    </a:p>
                  </a:txBody>
                  <a:tcPr marL="6661" marR="6661" marT="666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63696497"/>
                  </a:ext>
                </a:extLst>
              </a:tr>
              <a:tr h="175107">
                <a:tc>
                  <a:txBody>
                    <a:bodyPr/>
                    <a:lstStyle/>
                    <a:p>
                      <a:pPr algn="ctr" fontAlgn="b"/>
                      <a:r>
                        <a:rPr lang="nl-BE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2012</a:t>
                      </a:r>
                    </a:p>
                  </a:txBody>
                  <a:tcPr marL="6661" marR="6661" marT="666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5.095</a:t>
                      </a:r>
                    </a:p>
                  </a:txBody>
                  <a:tcPr marL="6661" marR="6661" marT="666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1.785</a:t>
                      </a:r>
                    </a:p>
                  </a:txBody>
                  <a:tcPr marL="6661" marR="6661" marT="666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35,0%</a:t>
                      </a:r>
                    </a:p>
                  </a:txBody>
                  <a:tcPr marL="6661" marR="6661" marT="666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634</a:t>
                      </a:r>
                    </a:p>
                  </a:txBody>
                  <a:tcPr marL="6661" marR="6661" marT="666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35,5%</a:t>
                      </a:r>
                    </a:p>
                  </a:txBody>
                  <a:tcPr marL="6661" marR="6661" marT="666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71460284"/>
                  </a:ext>
                </a:extLst>
              </a:tr>
              <a:tr h="175107">
                <a:tc>
                  <a:txBody>
                    <a:bodyPr/>
                    <a:lstStyle/>
                    <a:p>
                      <a:pPr algn="ctr" fontAlgn="b"/>
                      <a:r>
                        <a:rPr lang="nl-BE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2013</a:t>
                      </a:r>
                    </a:p>
                  </a:txBody>
                  <a:tcPr marL="6661" marR="6661" marT="666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5.408</a:t>
                      </a:r>
                    </a:p>
                  </a:txBody>
                  <a:tcPr marL="6661" marR="6661" marT="666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1.936</a:t>
                      </a:r>
                    </a:p>
                  </a:txBody>
                  <a:tcPr marL="6661" marR="6661" marT="666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35,8%</a:t>
                      </a:r>
                    </a:p>
                  </a:txBody>
                  <a:tcPr marL="6661" marR="6661" marT="666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703</a:t>
                      </a:r>
                    </a:p>
                  </a:txBody>
                  <a:tcPr marL="6661" marR="6661" marT="666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36,3%</a:t>
                      </a:r>
                    </a:p>
                  </a:txBody>
                  <a:tcPr marL="6661" marR="6661" marT="666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46436254"/>
                  </a:ext>
                </a:extLst>
              </a:tr>
              <a:tr h="175107">
                <a:tc>
                  <a:txBody>
                    <a:bodyPr/>
                    <a:lstStyle/>
                    <a:p>
                      <a:pPr algn="ctr" fontAlgn="b"/>
                      <a:r>
                        <a:rPr lang="nl-BE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2014</a:t>
                      </a:r>
                    </a:p>
                  </a:txBody>
                  <a:tcPr marL="6661" marR="6661" marT="666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5.705</a:t>
                      </a:r>
                    </a:p>
                  </a:txBody>
                  <a:tcPr marL="6661" marR="6661" marT="666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2.069</a:t>
                      </a:r>
                    </a:p>
                  </a:txBody>
                  <a:tcPr marL="6661" marR="6661" marT="666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36,3%</a:t>
                      </a:r>
                    </a:p>
                  </a:txBody>
                  <a:tcPr marL="6661" marR="6661" marT="666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749</a:t>
                      </a:r>
                    </a:p>
                  </a:txBody>
                  <a:tcPr marL="6661" marR="6661" marT="666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36,2%</a:t>
                      </a:r>
                    </a:p>
                  </a:txBody>
                  <a:tcPr marL="6661" marR="6661" marT="666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25110498"/>
                  </a:ext>
                </a:extLst>
              </a:tr>
              <a:tr h="175107">
                <a:tc>
                  <a:txBody>
                    <a:bodyPr/>
                    <a:lstStyle/>
                    <a:p>
                      <a:pPr algn="ctr" fontAlgn="b"/>
                      <a:r>
                        <a:rPr lang="nl-BE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2015</a:t>
                      </a:r>
                    </a:p>
                  </a:txBody>
                  <a:tcPr marL="6661" marR="6661" marT="666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6.582</a:t>
                      </a:r>
                    </a:p>
                  </a:txBody>
                  <a:tcPr marL="6661" marR="6661" marT="666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2.296</a:t>
                      </a:r>
                    </a:p>
                  </a:txBody>
                  <a:tcPr marL="6661" marR="6661" marT="666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34,9%</a:t>
                      </a:r>
                    </a:p>
                  </a:txBody>
                  <a:tcPr marL="6661" marR="6661" marT="666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832</a:t>
                      </a:r>
                    </a:p>
                  </a:txBody>
                  <a:tcPr marL="6661" marR="6661" marT="666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36,2%</a:t>
                      </a:r>
                    </a:p>
                  </a:txBody>
                  <a:tcPr marL="6661" marR="6661" marT="666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33086394"/>
                  </a:ext>
                </a:extLst>
              </a:tr>
              <a:tr h="175107">
                <a:tc>
                  <a:txBody>
                    <a:bodyPr/>
                    <a:lstStyle/>
                    <a:p>
                      <a:pPr algn="ctr" fontAlgn="b"/>
                      <a:r>
                        <a:rPr lang="nl-BE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2016</a:t>
                      </a:r>
                    </a:p>
                  </a:txBody>
                  <a:tcPr marL="6661" marR="6661" marT="666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7.157</a:t>
                      </a:r>
                    </a:p>
                  </a:txBody>
                  <a:tcPr marL="6661" marR="6661" marT="666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2.571</a:t>
                      </a:r>
                    </a:p>
                  </a:txBody>
                  <a:tcPr marL="6661" marR="6661" marT="666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35,9%</a:t>
                      </a:r>
                    </a:p>
                  </a:txBody>
                  <a:tcPr marL="6661" marR="6661" marT="666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992</a:t>
                      </a:r>
                    </a:p>
                  </a:txBody>
                  <a:tcPr marL="6661" marR="6661" marT="666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38,6%</a:t>
                      </a:r>
                    </a:p>
                  </a:txBody>
                  <a:tcPr marL="6661" marR="6661" marT="666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55107141"/>
                  </a:ext>
                </a:extLst>
              </a:tr>
              <a:tr h="175107">
                <a:tc>
                  <a:txBody>
                    <a:bodyPr/>
                    <a:lstStyle/>
                    <a:p>
                      <a:pPr algn="ctr" fontAlgn="b"/>
                      <a:r>
                        <a:rPr lang="nl-BE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2017</a:t>
                      </a:r>
                    </a:p>
                  </a:txBody>
                  <a:tcPr marL="6661" marR="6661" marT="666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7.845</a:t>
                      </a:r>
                    </a:p>
                  </a:txBody>
                  <a:tcPr marL="6661" marR="6661" marT="666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2.905</a:t>
                      </a:r>
                    </a:p>
                  </a:txBody>
                  <a:tcPr marL="6661" marR="6661" marT="666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37,0%</a:t>
                      </a:r>
                    </a:p>
                  </a:txBody>
                  <a:tcPr marL="6661" marR="6661" marT="666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1.211</a:t>
                      </a:r>
                    </a:p>
                  </a:txBody>
                  <a:tcPr marL="6661" marR="6661" marT="666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41,7%</a:t>
                      </a:r>
                    </a:p>
                  </a:txBody>
                  <a:tcPr marL="6661" marR="6661" marT="666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58660231"/>
                  </a:ext>
                </a:extLst>
              </a:tr>
              <a:tr h="175107">
                <a:tc>
                  <a:txBody>
                    <a:bodyPr/>
                    <a:lstStyle/>
                    <a:p>
                      <a:pPr algn="ctr" fontAlgn="b"/>
                      <a:r>
                        <a:rPr lang="nl-BE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2018</a:t>
                      </a:r>
                    </a:p>
                  </a:txBody>
                  <a:tcPr marL="6661" marR="6661" marT="666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8.163</a:t>
                      </a:r>
                    </a:p>
                  </a:txBody>
                  <a:tcPr marL="6661" marR="6661" marT="666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3.037</a:t>
                      </a:r>
                    </a:p>
                  </a:txBody>
                  <a:tcPr marL="6661" marR="6661" marT="666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37,2%</a:t>
                      </a:r>
                    </a:p>
                  </a:txBody>
                  <a:tcPr marL="6661" marR="6661" marT="666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1.314</a:t>
                      </a:r>
                    </a:p>
                  </a:txBody>
                  <a:tcPr marL="6661" marR="6661" marT="666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43,3%</a:t>
                      </a:r>
                    </a:p>
                  </a:txBody>
                  <a:tcPr marL="6661" marR="6661" marT="666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61662629"/>
                  </a:ext>
                </a:extLst>
              </a:tr>
              <a:tr h="184011">
                <a:tc>
                  <a:txBody>
                    <a:bodyPr/>
                    <a:lstStyle/>
                    <a:p>
                      <a:pPr algn="ctr" fontAlgn="ctr"/>
                      <a:r>
                        <a:rPr lang="nl-BE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2019*</a:t>
                      </a:r>
                    </a:p>
                  </a:txBody>
                  <a:tcPr marL="6661" marR="6661" marT="666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BE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8.429</a:t>
                      </a:r>
                    </a:p>
                  </a:txBody>
                  <a:tcPr marL="6661" marR="6661" marT="666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BE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3.163</a:t>
                      </a:r>
                    </a:p>
                  </a:txBody>
                  <a:tcPr marL="6661" marR="6661" marT="666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BE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37,5%</a:t>
                      </a:r>
                    </a:p>
                  </a:txBody>
                  <a:tcPr marL="6661" marR="6661" marT="666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BE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1.380</a:t>
                      </a:r>
                    </a:p>
                  </a:txBody>
                  <a:tcPr marL="6661" marR="6661" marT="666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BE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43,6%</a:t>
                      </a:r>
                    </a:p>
                  </a:txBody>
                  <a:tcPr marL="6661" marR="6661" marT="666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03585819"/>
                  </a:ext>
                </a:extLst>
              </a:tr>
              <a:tr h="154332">
                <a:tc gridSpan="2">
                  <a:txBody>
                    <a:bodyPr/>
                    <a:lstStyle/>
                    <a:p>
                      <a:pPr algn="l" fontAlgn="b"/>
                      <a:r>
                        <a:rPr lang="fr-FR" sz="10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* Cinq premiers mois de l'année.</a:t>
                      </a:r>
                    </a:p>
                  </a:txBody>
                  <a:tcPr marL="6661" marR="6661" marT="6661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BE" sz="10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661" marR="6661" marT="6661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B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661" marR="6661" marT="6661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BE" sz="10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661" marR="6661" marT="6661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BE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661" marR="6661" marT="6661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11003279"/>
                  </a:ext>
                </a:extLst>
              </a:tr>
            </a:tbl>
          </a:graphicData>
        </a:graphic>
      </p:graphicFrame>
      <p:pic>
        <p:nvPicPr>
          <p:cNvPr id="5250" name="Picture 1">
            <a:extLst>
              <a:ext uri="{FF2B5EF4-FFF2-40B4-BE49-F238E27FC236}">
                <a16:creationId xmlns:a16="http://schemas.microsoft.com/office/drawing/2014/main" id="{C7168318-31F0-47A3-A329-AA9FF27118C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4825" y="6127750"/>
            <a:ext cx="774700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Content Placeholder 2">
            <a:extLst>
              <a:ext uri="{FF2B5EF4-FFF2-40B4-BE49-F238E27FC236}">
                <a16:creationId xmlns:a16="http://schemas.microsoft.com/office/drawing/2014/main" id="{A009FC80-B424-4D20-8800-029F5BB146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1963" y="569913"/>
            <a:ext cx="8229600" cy="5843587"/>
          </a:xfrm>
        </p:spPr>
        <p:txBody>
          <a:bodyPr>
            <a:noAutofit/>
          </a:bodyPr>
          <a:lstStyle/>
          <a:p>
            <a:pPr marL="0" indent="0" algn="just" eaLnBrk="1" hangingPunct="1">
              <a:lnSpc>
                <a:spcPct val="90000"/>
              </a:lnSpc>
              <a:buFont typeface="Arial" panose="020B0604020202020204" pitchFamily="34" charset="0"/>
              <a:buNone/>
              <a:defRPr/>
            </a:pPr>
            <a:r>
              <a:rPr lang="fr-BE" altLang="fr-FR" sz="3600" b="1" dirty="0">
                <a:solidFill>
                  <a:srgbClr val="F8C444"/>
                </a:solidFill>
                <a:latin typeface="Gill Sans Std" charset="0"/>
                <a:ea typeface="ＭＳ Ｐゴシック" pitchFamily="34" charset="-128"/>
              </a:rPr>
              <a:t>Les jeunes, les étudiants et le RI</a:t>
            </a:r>
            <a:endParaRPr lang="fr-BE" altLang="fr-FR" sz="1600" dirty="0">
              <a:solidFill>
                <a:srgbClr val="929292"/>
              </a:solidFill>
              <a:latin typeface="Gill Sans Std" charset="0"/>
              <a:ea typeface="ＭＳ Ｐゴシック" pitchFamily="34" charset="-128"/>
            </a:endParaRPr>
          </a:p>
          <a:p>
            <a:pPr marL="360000" indent="-360000" algn="just" eaLnBrk="1" hangingPunct="1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Ø"/>
              <a:defRPr/>
            </a:pPr>
            <a:r>
              <a:rPr lang="fr-BE" altLang="fr-FR" sz="2600" dirty="0">
                <a:solidFill>
                  <a:srgbClr val="929292"/>
                </a:solidFill>
                <a:latin typeface="Gill Sans Std Light" charset="0"/>
                <a:ea typeface="ＭＳ Ｐゴシック" pitchFamily="34" charset="-128"/>
              </a:rPr>
              <a:t>La proportion de RI étudiants a fortement augmentée: de 26,1% à 43,6% de 2003 à 2019*.</a:t>
            </a:r>
          </a:p>
          <a:p>
            <a:pPr marL="0" indent="0" algn="just" eaLnBrk="1" hangingPunct="1">
              <a:lnSpc>
                <a:spcPct val="90000"/>
              </a:lnSpc>
              <a:buFont typeface="Arial" panose="020B0604020202020204" pitchFamily="34" charset="0"/>
              <a:buNone/>
              <a:defRPr/>
            </a:pPr>
            <a:endParaRPr lang="fr-BE" altLang="fr-FR" sz="2800" b="1" dirty="0">
              <a:solidFill>
                <a:srgbClr val="929292"/>
              </a:solidFill>
              <a:latin typeface="Gill Sans Std Light" charset="0"/>
              <a:ea typeface="ＭＳ Ｐゴシック" pitchFamily="34" charset="-128"/>
            </a:endParaRPr>
          </a:p>
          <a:p>
            <a:pPr marL="0" indent="0" eaLnBrk="1" hangingPunct="1">
              <a:lnSpc>
                <a:spcPct val="90000"/>
              </a:lnSpc>
              <a:buFont typeface="Arial" panose="020B0604020202020204" pitchFamily="34" charset="0"/>
              <a:buNone/>
              <a:defRPr/>
            </a:pPr>
            <a:endParaRPr lang="fr-BE" altLang="fr-FR" sz="2400" dirty="0">
              <a:solidFill>
                <a:srgbClr val="929292"/>
              </a:solidFill>
              <a:latin typeface="Gill Sans Std Light" charset="0"/>
              <a:ea typeface="ＭＳ Ｐゴシック" pitchFamily="34" charset="-128"/>
            </a:endParaRPr>
          </a:p>
          <a:p>
            <a:pPr marL="0" indent="0" eaLnBrk="1" hangingPunct="1">
              <a:lnSpc>
                <a:spcPct val="90000"/>
              </a:lnSpc>
              <a:defRPr/>
            </a:pPr>
            <a:endParaRPr lang="fr-BE" altLang="fr-FR" sz="2400" dirty="0">
              <a:solidFill>
                <a:srgbClr val="929292"/>
              </a:solidFill>
              <a:latin typeface="Gill Sans Std Light" charset="0"/>
              <a:ea typeface="ＭＳ Ｐゴシック" pitchFamily="34" charset="-128"/>
            </a:endParaRPr>
          </a:p>
        </p:txBody>
      </p:sp>
      <p:sp>
        <p:nvSpPr>
          <p:cNvPr id="6148" name="Slide Number Placeholder 3">
            <a:extLst>
              <a:ext uri="{FF2B5EF4-FFF2-40B4-BE49-F238E27FC236}">
                <a16:creationId xmlns:a16="http://schemas.microsoft.com/office/drawing/2014/main" id="{D5C70B64-E74C-49A2-AB2B-14DEA51814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EB08E556-3DD2-4764-AB16-961B3DD36BE5}" type="slidenum">
              <a:rPr lang="en-US" altLang="fr-FR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4</a:t>
            </a:fld>
            <a:endParaRPr lang="en-US" altLang="fr-FR" sz="1200">
              <a:solidFill>
                <a:srgbClr val="898989"/>
              </a:solidFill>
            </a:endParaRPr>
          </a:p>
        </p:txBody>
      </p:sp>
      <p:graphicFrame>
        <p:nvGraphicFramePr>
          <p:cNvPr id="6" name="Chart 1">
            <a:extLst>
              <a:ext uri="{FF2B5EF4-FFF2-40B4-BE49-F238E27FC236}">
                <a16:creationId xmlns:a16="http://schemas.microsoft.com/office/drawing/2014/main" id="{00000000-0008-0000-0400-000002000000}"/>
              </a:ext>
            </a:extLst>
          </p:cNvPr>
          <p:cNvGraphicFramePr>
            <a:graphicFrameLocks noGrp="1"/>
          </p:cNvGraphicFramePr>
          <p:nvPr/>
        </p:nvGraphicFramePr>
        <p:xfrm>
          <a:off x="452437" y="1989056"/>
          <a:ext cx="8239126" cy="446461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8" name="Chart 1">
            <a:extLst>
              <a:ext uri="{FF2B5EF4-FFF2-40B4-BE49-F238E27FC236}">
                <a16:creationId xmlns:a16="http://schemas.microsoft.com/office/drawing/2014/main" id="{00000000-0008-0000-0400-00000200000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36491967"/>
              </p:ext>
            </p:extLst>
          </p:nvPr>
        </p:nvGraphicFramePr>
        <p:xfrm>
          <a:off x="367645" y="1966831"/>
          <a:ext cx="8531880" cy="44776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6146" name="Picture 1">
            <a:extLst>
              <a:ext uri="{FF2B5EF4-FFF2-40B4-BE49-F238E27FC236}">
                <a16:creationId xmlns:a16="http://schemas.microsoft.com/office/drawing/2014/main" id="{53F488ED-FA54-4A32-BAFE-35643D56DCB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4825" y="6127750"/>
            <a:ext cx="774700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Content Placeholder 2">
            <a:extLst>
              <a:ext uri="{FF2B5EF4-FFF2-40B4-BE49-F238E27FC236}">
                <a16:creationId xmlns:a16="http://schemas.microsoft.com/office/drawing/2014/main" id="{A009FC80-B424-4D20-8800-029F5BB146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569913"/>
            <a:ext cx="8229600" cy="5843587"/>
          </a:xfrm>
        </p:spPr>
        <p:txBody>
          <a:bodyPr>
            <a:noAutofit/>
          </a:bodyPr>
          <a:lstStyle/>
          <a:p>
            <a:pPr marL="0" indent="0" algn="just" eaLnBrk="1" hangingPunct="1">
              <a:lnSpc>
                <a:spcPct val="90000"/>
              </a:lnSpc>
              <a:buFont typeface="Arial" panose="020B0604020202020204" pitchFamily="34" charset="0"/>
              <a:buNone/>
              <a:defRPr/>
            </a:pPr>
            <a:r>
              <a:rPr lang="fr-BE" altLang="fr-FR" sz="3600" b="1" dirty="0">
                <a:solidFill>
                  <a:srgbClr val="F8C444"/>
                </a:solidFill>
                <a:latin typeface="Gill Sans Std" charset="0"/>
                <a:ea typeface="ＭＳ Ｐゴシック" pitchFamily="34" charset="-128"/>
              </a:rPr>
              <a:t>Les jeunes, les étudiants et le RI</a:t>
            </a:r>
            <a:endParaRPr lang="fr-BE" altLang="fr-FR" sz="1600" dirty="0">
              <a:solidFill>
                <a:srgbClr val="929292"/>
              </a:solidFill>
              <a:latin typeface="Gill Sans Std" charset="0"/>
              <a:ea typeface="ＭＳ Ｐゴシック" pitchFamily="34" charset="-128"/>
            </a:endParaRPr>
          </a:p>
          <a:p>
            <a:pPr marL="360000" indent="-360000" algn="just" eaLnBrk="1" hangingPunct="1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Ø"/>
              <a:defRPr/>
            </a:pPr>
            <a:r>
              <a:rPr lang="fr-BE" altLang="fr-FR" sz="2600" dirty="0">
                <a:solidFill>
                  <a:srgbClr val="929292"/>
                </a:solidFill>
                <a:latin typeface="Gill Sans Std Light" charset="0"/>
                <a:ea typeface="ＭＳ Ｐゴシック" pitchFamily="34" charset="-128"/>
              </a:rPr>
              <a:t>Depuis la généralisation du PIIS en novembre 2016 la proportion de </a:t>
            </a:r>
            <a:r>
              <a:rPr lang="fr-BE" altLang="fr-FR" sz="2600" dirty="0" smtClean="0">
                <a:solidFill>
                  <a:srgbClr val="929292"/>
                </a:solidFill>
                <a:latin typeface="Gill Sans Std Light" charset="0"/>
                <a:ea typeface="ＭＳ Ｐゴシック" pitchFamily="34" charset="-128"/>
              </a:rPr>
              <a:t>jeunes avec un PIIS étudiant ou </a:t>
            </a:r>
            <a:r>
              <a:rPr lang="fr-BE" altLang="fr-FR" sz="2600" smtClean="0">
                <a:solidFill>
                  <a:srgbClr val="929292"/>
                </a:solidFill>
                <a:latin typeface="Gill Sans Std Light" charset="0"/>
                <a:ea typeface="ＭＳ Ｐゴシック" pitchFamily="34" charset="-128"/>
              </a:rPr>
              <a:t>général a presque doublé (de 41,4% à 70%).</a:t>
            </a:r>
            <a:endParaRPr lang="fr-BE" altLang="fr-FR" sz="2600" dirty="0">
              <a:solidFill>
                <a:srgbClr val="929292"/>
              </a:solidFill>
              <a:latin typeface="Gill Sans Std Light" charset="0"/>
              <a:ea typeface="ＭＳ Ｐゴシック" pitchFamily="34" charset="-128"/>
            </a:endParaRPr>
          </a:p>
          <a:p>
            <a:pPr marL="0" indent="0" algn="just" eaLnBrk="1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None/>
              <a:defRPr/>
            </a:pPr>
            <a:endParaRPr lang="fr-BE" altLang="fr-FR" sz="2600" dirty="0">
              <a:solidFill>
                <a:srgbClr val="929292"/>
              </a:solidFill>
              <a:latin typeface="Gill Sans Std Light" charset="0"/>
              <a:ea typeface="ＭＳ Ｐゴシック" pitchFamily="34" charset="-128"/>
            </a:endParaRPr>
          </a:p>
          <a:p>
            <a:pPr marL="0" indent="0" algn="just" eaLnBrk="1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None/>
              <a:defRPr/>
            </a:pPr>
            <a:endParaRPr lang="fr-BE" altLang="fr-FR" sz="2600" dirty="0">
              <a:solidFill>
                <a:srgbClr val="929292"/>
              </a:solidFill>
              <a:latin typeface="Gill Sans Std Light" charset="0"/>
              <a:ea typeface="ＭＳ Ｐゴシック" pitchFamily="34" charset="-128"/>
            </a:endParaRPr>
          </a:p>
          <a:p>
            <a:pPr marL="0" indent="0" algn="just" eaLnBrk="1" hangingPunct="1">
              <a:lnSpc>
                <a:spcPct val="90000"/>
              </a:lnSpc>
              <a:buFont typeface="Arial" panose="020B0604020202020204" pitchFamily="34" charset="0"/>
              <a:buNone/>
              <a:defRPr/>
            </a:pPr>
            <a:endParaRPr lang="fr-BE" altLang="fr-FR" sz="2800" b="1" dirty="0">
              <a:solidFill>
                <a:srgbClr val="929292"/>
              </a:solidFill>
              <a:latin typeface="Gill Sans Std Light" charset="0"/>
              <a:ea typeface="ＭＳ Ｐゴシック" pitchFamily="34" charset="-128"/>
            </a:endParaRPr>
          </a:p>
          <a:p>
            <a:pPr marL="0" indent="0" eaLnBrk="1" hangingPunct="1">
              <a:lnSpc>
                <a:spcPct val="90000"/>
              </a:lnSpc>
              <a:buFont typeface="Arial" panose="020B0604020202020204" pitchFamily="34" charset="0"/>
              <a:buNone/>
              <a:defRPr/>
            </a:pPr>
            <a:endParaRPr lang="fr-BE" altLang="fr-FR" sz="2400" dirty="0">
              <a:solidFill>
                <a:srgbClr val="929292"/>
              </a:solidFill>
              <a:latin typeface="Gill Sans Std Light" charset="0"/>
              <a:ea typeface="ＭＳ Ｐゴシック" pitchFamily="34" charset="-128"/>
            </a:endParaRPr>
          </a:p>
          <a:p>
            <a:pPr marL="0" indent="0" eaLnBrk="1" hangingPunct="1">
              <a:lnSpc>
                <a:spcPct val="90000"/>
              </a:lnSpc>
              <a:defRPr/>
            </a:pPr>
            <a:endParaRPr lang="fr-BE" altLang="fr-FR" sz="2400" dirty="0">
              <a:solidFill>
                <a:srgbClr val="929292"/>
              </a:solidFill>
              <a:latin typeface="Gill Sans Std Light" charset="0"/>
              <a:ea typeface="ＭＳ Ｐゴシック" pitchFamily="34" charset="-128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3053804"/>
            <a:ext cx="4539750" cy="326024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49056" y="3098436"/>
            <a:ext cx="4382838" cy="3257914"/>
          </a:xfrm>
          <a:prstGeom prst="rect">
            <a:avLst/>
          </a:prstGeom>
        </p:spPr>
      </p:pic>
      <p:pic>
        <p:nvPicPr>
          <p:cNvPr id="7172" name="Picture 1">
            <a:extLst>
              <a:ext uri="{FF2B5EF4-FFF2-40B4-BE49-F238E27FC236}">
                <a16:creationId xmlns:a16="http://schemas.microsoft.com/office/drawing/2014/main" id="{98E1C9CC-C96D-482A-B9F4-71B993C6D1D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4825" y="6127750"/>
            <a:ext cx="774700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3" name="Slide Number Placeholder 3">
            <a:extLst>
              <a:ext uri="{FF2B5EF4-FFF2-40B4-BE49-F238E27FC236}">
                <a16:creationId xmlns:a16="http://schemas.microsoft.com/office/drawing/2014/main" id="{DE3C518D-44C1-421F-AA82-DFEDCF70A9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CF8D86C6-7A16-4A19-9CA0-B1B854DF2150}" type="slidenum">
              <a:rPr lang="en-US" altLang="fr-FR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5</a:t>
            </a:fld>
            <a:endParaRPr lang="en-US" altLang="fr-FR" sz="1200">
              <a:solidFill>
                <a:srgbClr val="898989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380" y="2213811"/>
            <a:ext cx="8839240" cy="4102454"/>
          </a:xfrm>
          <a:prstGeom prst="rect">
            <a:avLst/>
          </a:prstGeom>
        </p:spPr>
      </p:pic>
      <p:sp>
        <p:nvSpPr>
          <p:cNvPr id="3074" name="Content Placeholder 2">
            <a:extLst>
              <a:ext uri="{FF2B5EF4-FFF2-40B4-BE49-F238E27FC236}">
                <a16:creationId xmlns:a16="http://schemas.microsoft.com/office/drawing/2014/main" id="{A009FC80-B424-4D20-8800-029F5BB146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320511"/>
            <a:ext cx="8229600" cy="6278252"/>
          </a:xfrm>
        </p:spPr>
        <p:txBody>
          <a:bodyPr>
            <a:noAutofit/>
          </a:bodyPr>
          <a:lstStyle/>
          <a:p>
            <a:pPr marL="0" indent="0" algn="just" eaLnBrk="1" hangingPunct="1">
              <a:lnSpc>
                <a:spcPct val="90000"/>
              </a:lnSpc>
              <a:buFont typeface="Arial" panose="020B0604020202020204" pitchFamily="34" charset="0"/>
              <a:buNone/>
              <a:defRPr/>
            </a:pPr>
            <a:r>
              <a:rPr lang="fr-BE" altLang="fr-FR" sz="3600" b="1" dirty="0">
                <a:solidFill>
                  <a:srgbClr val="F8C444"/>
                </a:solidFill>
                <a:latin typeface="Gill Sans Std" charset="0"/>
                <a:ea typeface="ＭＳ Ｐゴシック" pitchFamily="34" charset="-128"/>
              </a:rPr>
              <a:t>Les jeunes, les étudiants et le RI</a:t>
            </a:r>
            <a:endParaRPr lang="fr-BE" altLang="fr-FR" sz="1600" dirty="0">
              <a:solidFill>
                <a:srgbClr val="929292"/>
              </a:solidFill>
              <a:latin typeface="Gill Sans Std" charset="0"/>
              <a:ea typeface="ＭＳ Ｐゴシック" pitchFamily="34" charset="-128"/>
            </a:endParaRPr>
          </a:p>
          <a:p>
            <a:pPr marL="360000" indent="-360000" algn="just" eaLnBrk="1" hangingPunct="1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Ø"/>
              <a:defRPr/>
            </a:pPr>
            <a:r>
              <a:rPr lang="fr-BE" altLang="fr-FR" sz="2600" dirty="0">
                <a:solidFill>
                  <a:srgbClr val="929292"/>
                </a:solidFill>
                <a:latin typeface="Gill Sans Std Light" charset="0"/>
                <a:ea typeface="ＭＳ Ｐゴシック" pitchFamily="34" charset="-128"/>
              </a:rPr>
              <a:t>L’évolution du nombre d’étudiants est saisonnière avec un creux en juillet/août et une progression continue de septembre à juin.</a:t>
            </a:r>
          </a:p>
          <a:p>
            <a:pPr marL="0" indent="0" algn="just" eaLnBrk="1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None/>
              <a:defRPr/>
            </a:pPr>
            <a:endParaRPr lang="fr-BE" altLang="fr-FR" sz="2600" dirty="0">
              <a:solidFill>
                <a:srgbClr val="929292"/>
              </a:solidFill>
              <a:latin typeface="Gill Sans Std Light" charset="0"/>
              <a:ea typeface="ＭＳ Ｐゴシック" pitchFamily="34" charset="-128"/>
            </a:endParaRPr>
          </a:p>
          <a:p>
            <a:pPr marL="0" indent="0" algn="just" eaLnBrk="1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None/>
              <a:defRPr/>
            </a:pPr>
            <a:endParaRPr lang="fr-BE" altLang="fr-FR" sz="2600" dirty="0">
              <a:solidFill>
                <a:srgbClr val="929292"/>
              </a:solidFill>
              <a:latin typeface="Gill Sans Std Light" charset="0"/>
              <a:ea typeface="ＭＳ Ｐゴシック" pitchFamily="34" charset="-128"/>
            </a:endParaRPr>
          </a:p>
          <a:p>
            <a:pPr marL="0" indent="0" algn="just" eaLnBrk="1" hangingPunct="1">
              <a:lnSpc>
                <a:spcPct val="90000"/>
              </a:lnSpc>
              <a:buFont typeface="Arial" panose="020B0604020202020204" pitchFamily="34" charset="0"/>
              <a:buNone/>
              <a:defRPr/>
            </a:pPr>
            <a:endParaRPr lang="fr-BE" altLang="fr-FR" sz="2800" b="1" dirty="0">
              <a:solidFill>
                <a:srgbClr val="929292"/>
              </a:solidFill>
              <a:latin typeface="Gill Sans Std Light" charset="0"/>
              <a:ea typeface="ＭＳ Ｐゴシック" pitchFamily="34" charset="-128"/>
            </a:endParaRPr>
          </a:p>
          <a:p>
            <a:pPr marL="0" indent="0" eaLnBrk="1" hangingPunct="1">
              <a:lnSpc>
                <a:spcPct val="90000"/>
              </a:lnSpc>
              <a:buFont typeface="Arial" panose="020B0604020202020204" pitchFamily="34" charset="0"/>
              <a:buNone/>
              <a:defRPr/>
            </a:pPr>
            <a:endParaRPr lang="fr-BE" altLang="fr-FR" sz="2400" dirty="0">
              <a:solidFill>
                <a:srgbClr val="929292"/>
              </a:solidFill>
              <a:latin typeface="Gill Sans Std Light" charset="0"/>
              <a:ea typeface="ＭＳ Ｐゴシック" pitchFamily="34" charset="-128"/>
            </a:endParaRPr>
          </a:p>
          <a:p>
            <a:pPr marL="0" indent="0" eaLnBrk="1" hangingPunct="1">
              <a:lnSpc>
                <a:spcPct val="90000"/>
              </a:lnSpc>
              <a:defRPr/>
            </a:pPr>
            <a:endParaRPr lang="fr-BE" altLang="fr-FR" sz="2400" dirty="0">
              <a:solidFill>
                <a:srgbClr val="929292"/>
              </a:solidFill>
              <a:latin typeface="Gill Sans Std Light" charset="0"/>
              <a:ea typeface="ＭＳ Ｐゴシック" pitchFamily="34" charset="-128"/>
            </a:endParaRPr>
          </a:p>
        </p:txBody>
      </p:sp>
      <p:sp>
        <p:nvSpPr>
          <p:cNvPr id="8197" name="Slide Number Placeholder 3">
            <a:extLst>
              <a:ext uri="{FF2B5EF4-FFF2-40B4-BE49-F238E27FC236}">
                <a16:creationId xmlns:a16="http://schemas.microsoft.com/office/drawing/2014/main" id="{82E586C4-E88D-449B-83CE-D9D090206B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31EA6E62-BF73-4E97-8325-51455011C853}" type="slidenum">
              <a:rPr lang="en-US" altLang="fr-FR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6</a:t>
            </a:fld>
            <a:endParaRPr lang="en-US" altLang="fr-FR" sz="1200">
              <a:solidFill>
                <a:srgbClr val="898989"/>
              </a:solidFill>
            </a:endParaRPr>
          </a:p>
        </p:txBody>
      </p:sp>
      <p:pic>
        <p:nvPicPr>
          <p:cNvPr id="8196" name="Picture 1">
            <a:extLst>
              <a:ext uri="{FF2B5EF4-FFF2-40B4-BE49-F238E27FC236}">
                <a16:creationId xmlns:a16="http://schemas.microsoft.com/office/drawing/2014/main" id="{103427FB-50E3-45E3-82B9-75F881D545E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4825" y="6127750"/>
            <a:ext cx="774700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Content Placeholder 2">
            <a:extLst>
              <a:ext uri="{FF2B5EF4-FFF2-40B4-BE49-F238E27FC236}">
                <a16:creationId xmlns:a16="http://schemas.microsoft.com/office/drawing/2014/main" id="{597358A1-BF4C-458A-8F58-AC32D58562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569913"/>
            <a:ext cx="8229600" cy="5843587"/>
          </a:xfrm>
        </p:spPr>
        <p:txBody>
          <a:bodyPr>
            <a:noAutofit/>
          </a:bodyPr>
          <a:lstStyle/>
          <a:p>
            <a:pPr marL="0" indent="0" algn="just" eaLnBrk="1" hangingPunct="1">
              <a:lnSpc>
                <a:spcPct val="90000"/>
              </a:lnSpc>
              <a:buFont typeface="Arial" panose="020B0604020202020204" pitchFamily="34" charset="0"/>
              <a:buNone/>
              <a:defRPr/>
            </a:pPr>
            <a:r>
              <a:rPr lang="fr-BE" altLang="fr-FR" sz="3600" b="1" dirty="0">
                <a:solidFill>
                  <a:srgbClr val="F8C444"/>
                </a:solidFill>
                <a:latin typeface="Gill Sans Std" charset="0"/>
                <a:ea typeface="ＭＳ Ｐゴシック" pitchFamily="34" charset="-128"/>
              </a:rPr>
              <a:t>Profil des étudiants et jeunes RI</a:t>
            </a:r>
            <a:endParaRPr lang="fr-BE" altLang="fr-FR" sz="1600" dirty="0">
              <a:solidFill>
                <a:srgbClr val="929292"/>
              </a:solidFill>
              <a:latin typeface="Gill Sans Std" charset="0"/>
              <a:ea typeface="ＭＳ Ｐゴシック" pitchFamily="34" charset="-128"/>
            </a:endParaRPr>
          </a:p>
          <a:p>
            <a:pPr algn="just" eaLnBrk="1" hangingPunct="1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Ø"/>
              <a:defRPr/>
            </a:pPr>
            <a:r>
              <a:rPr lang="fr-BE" altLang="fr-FR" sz="2600" dirty="0">
                <a:solidFill>
                  <a:srgbClr val="929292"/>
                </a:solidFill>
                <a:latin typeface="Gill Sans Std Light" charset="0"/>
                <a:ea typeface="ＭＳ Ｐゴシック" pitchFamily="34" charset="-128"/>
              </a:rPr>
              <a:t>Proportion plus élevée de femmes parmi les PIIS étudiants.</a:t>
            </a:r>
          </a:p>
          <a:p>
            <a:pPr marL="0" indent="0" eaLnBrk="1" hangingPunct="1">
              <a:lnSpc>
                <a:spcPct val="90000"/>
              </a:lnSpc>
              <a:buFont typeface="Arial" panose="020B0604020202020204" pitchFamily="34" charset="0"/>
              <a:buNone/>
              <a:defRPr/>
            </a:pPr>
            <a:endParaRPr lang="fr-BE" altLang="fr-FR" sz="2400" dirty="0">
              <a:solidFill>
                <a:srgbClr val="929292"/>
              </a:solidFill>
              <a:latin typeface="Gill Sans Std Light" charset="0"/>
              <a:ea typeface="ＭＳ Ｐゴシック" pitchFamily="34" charset="-128"/>
            </a:endParaRPr>
          </a:p>
          <a:p>
            <a:pPr marL="0" indent="0" eaLnBrk="1" hangingPunct="1">
              <a:lnSpc>
                <a:spcPct val="90000"/>
              </a:lnSpc>
              <a:defRPr/>
            </a:pPr>
            <a:endParaRPr lang="fr-BE" altLang="fr-FR" sz="2400" dirty="0">
              <a:solidFill>
                <a:srgbClr val="929292"/>
              </a:solidFill>
              <a:latin typeface="Gill Sans Std Light" charset="0"/>
              <a:ea typeface="ＭＳ Ｐゴシック" pitchFamily="34" charset="-128"/>
            </a:endParaRPr>
          </a:p>
        </p:txBody>
      </p:sp>
      <p:pic>
        <p:nvPicPr>
          <p:cNvPr id="9220" name="Picture 1">
            <a:extLst>
              <a:ext uri="{FF2B5EF4-FFF2-40B4-BE49-F238E27FC236}">
                <a16:creationId xmlns:a16="http://schemas.microsoft.com/office/drawing/2014/main" id="{CB8C6FAC-FF21-4467-A60D-F53CC343C78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4825" y="6127750"/>
            <a:ext cx="774700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1" name="Slide Number Placeholder 3">
            <a:extLst>
              <a:ext uri="{FF2B5EF4-FFF2-40B4-BE49-F238E27FC236}">
                <a16:creationId xmlns:a16="http://schemas.microsoft.com/office/drawing/2014/main" id="{C74727F7-BE7E-4991-840E-0CC79D4E86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77DC7B3E-D39E-4B95-8C3C-12196AE88901}" type="slidenum">
              <a:rPr lang="en-US" altLang="fr-FR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7</a:t>
            </a:fld>
            <a:endParaRPr lang="en-US" altLang="fr-FR" sz="1200">
              <a:solidFill>
                <a:srgbClr val="898989"/>
              </a:solidFill>
            </a:endParaRPr>
          </a:p>
        </p:txBody>
      </p:sp>
      <p:graphicFrame>
        <p:nvGraphicFramePr>
          <p:cNvPr id="6" name="Chart 1">
            <a:extLst>
              <a:ext uri="{FF2B5EF4-FFF2-40B4-BE49-F238E27FC236}">
                <a16:creationId xmlns:a16="http://schemas.microsoft.com/office/drawing/2014/main" id="{00000000-0008-0000-0000-00000200000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62742196"/>
              </p:ext>
            </p:extLst>
          </p:nvPr>
        </p:nvGraphicFramePr>
        <p:xfrm>
          <a:off x="457200" y="1857080"/>
          <a:ext cx="8229600" cy="436410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Content Placeholder 2">
            <a:extLst>
              <a:ext uri="{FF2B5EF4-FFF2-40B4-BE49-F238E27FC236}">
                <a16:creationId xmlns:a16="http://schemas.microsoft.com/office/drawing/2014/main" id="{597358A1-BF4C-458A-8F58-AC32D58562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569913"/>
            <a:ext cx="8229600" cy="5843587"/>
          </a:xfrm>
        </p:spPr>
        <p:txBody>
          <a:bodyPr>
            <a:noAutofit/>
          </a:bodyPr>
          <a:lstStyle/>
          <a:p>
            <a:pPr marL="0" indent="0" algn="just" eaLnBrk="1" hangingPunct="1">
              <a:lnSpc>
                <a:spcPct val="90000"/>
              </a:lnSpc>
              <a:buFont typeface="Arial" panose="020B0604020202020204" pitchFamily="34" charset="0"/>
              <a:buNone/>
              <a:defRPr/>
            </a:pPr>
            <a:r>
              <a:rPr lang="fr-BE" altLang="fr-FR" sz="3600" b="1" dirty="0">
                <a:solidFill>
                  <a:srgbClr val="F8C444"/>
                </a:solidFill>
                <a:latin typeface="Gill Sans Std" charset="0"/>
                <a:ea typeface="ＭＳ Ｐゴシック" pitchFamily="34" charset="-128"/>
              </a:rPr>
              <a:t>Profil des étudiants et jeunes RI</a:t>
            </a:r>
            <a:endParaRPr lang="fr-BE" altLang="fr-FR" sz="1600" dirty="0">
              <a:solidFill>
                <a:srgbClr val="929292"/>
              </a:solidFill>
              <a:latin typeface="Gill Sans Std" charset="0"/>
              <a:ea typeface="ＭＳ Ｐゴシック" pitchFamily="34" charset="-128"/>
            </a:endParaRPr>
          </a:p>
          <a:p>
            <a:pPr marL="0" algn="just" eaLnBrk="1" hangingPunct="1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Ø"/>
              <a:defRPr/>
            </a:pPr>
            <a:r>
              <a:rPr lang="fr-BE" altLang="fr-FR" sz="2600" dirty="0">
                <a:solidFill>
                  <a:srgbClr val="929292"/>
                </a:solidFill>
                <a:latin typeface="Gill Sans Std Light" charset="0"/>
                <a:ea typeface="ＭＳ Ｐゴシック" pitchFamily="34" charset="-128"/>
              </a:rPr>
              <a:t>Proportion légèrement plus élevée de cohabitants parmi les jeunes étudiants.</a:t>
            </a:r>
          </a:p>
          <a:p>
            <a:pPr marL="0" indent="0" eaLnBrk="1" hangingPunct="1">
              <a:lnSpc>
                <a:spcPct val="90000"/>
              </a:lnSpc>
              <a:buFont typeface="Arial" panose="020B0604020202020204" pitchFamily="34" charset="0"/>
              <a:buNone/>
              <a:defRPr/>
            </a:pPr>
            <a:endParaRPr lang="fr-BE" altLang="fr-FR" sz="2400" dirty="0">
              <a:solidFill>
                <a:srgbClr val="929292"/>
              </a:solidFill>
              <a:latin typeface="Gill Sans Std Light" charset="0"/>
              <a:ea typeface="ＭＳ Ｐゴシック" pitchFamily="34" charset="-128"/>
            </a:endParaRPr>
          </a:p>
          <a:p>
            <a:pPr marL="0" indent="0" eaLnBrk="1" hangingPunct="1">
              <a:lnSpc>
                <a:spcPct val="90000"/>
              </a:lnSpc>
              <a:defRPr/>
            </a:pPr>
            <a:endParaRPr lang="fr-BE" altLang="fr-FR" sz="2400" dirty="0">
              <a:solidFill>
                <a:srgbClr val="929292"/>
              </a:solidFill>
              <a:latin typeface="Gill Sans Std Light" charset="0"/>
              <a:ea typeface="ＭＳ Ｐゴシック" pitchFamily="34" charset="-128"/>
            </a:endParaRPr>
          </a:p>
        </p:txBody>
      </p:sp>
      <p:pic>
        <p:nvPicPr>
          <p:cNvPr id="10244" name="Picture 1">
            <a:extLst>
              <a:ext uri="{FF2B5EF4-FFF2-40B4-BE49-F238E27FC236}">
                <a16:creationId xmlns:a16="http://schemas.microsoft.com/office/drawing/2014/main" id="{F6FD30D8-0289-4B4E-B74D-7E0B4E862F8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4825" y="6127750"/>
            <a:ext cx="774700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5" name="Slide Number Placeholder 3">
            <a:extLst>
              <a:ext uri="{FF2B5EF4-FFF2-40B4-BE49-F238E27FC236}">
                <a16:creationId xmlns:a16="http://schemas.microsoft.com/office/drawing/2014/main" id="{DFBD7258-E67A-4A04-8925-21F3389088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CBE77B2C-D0F8-4CB0-87DC-DCBD91ABDAF0}" type="slidenum">
              <a:rPr lang="en-US" altLang="fr-FR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8</a:t>
            </a:fld>
            <a:endParaRPr lang="en-US" altLang="fr-FR" sz="1200">
              <a:solidFill>
                <a:srgbClr val="898989"/>
              </a:solidFill>
            </a:endParaRPr>
          </a:p>
        </p:txBody>
      </p:sp>
      <p:graphicFrame>
        <p:nvGraphicFramePr>
          <p:cNvPr id="6" name="Chart 1">
            <a:extLst>
              <a:ext uri="{FF2B5EF4-FFF2-40B4-BE49-F238E27FC236}">
                <a16:creationId xmlns:a16="http://schemas.microsoft.com/office/drawing/2014/main" id="{00000000-0008-0000-0200-00000200000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95280948"/>
              </p:ext>
            </p:extLst>
          </p:nvPr>
        </p:nvGraphicFramePr>
        <p:xfrm>
          <a:off x="457200" y="1894788"/>
          <a:ext cx="8092911" cy="47473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Content Placeholder 2">
            <a:extLst>
              <a:ext uri="{FF2B5EF4-FFF2-40B4-BE49-F238E27FC236}">
                <a16:creationId xmlns:a16="http://schemas.microsoft.com/office/drawing/2014/main" id="{597358A1-BF4C-458A-8F58-AC32D58562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569913"/>
            <a:ext cx="8229600" cy="5843587"/>
          </a:xfrm>
        </p:spPr>
        <p:txBody>
          <a:bodyPr>
            <a:noAutofit/>
          </a:bodyPr>
          <a:lstStyle/>
          <a:p>
            <a:pPr marL="0" indent="0" algn="just" eaLnBrk="1" hangingPunct="1">
              <a:lnSpc>
                <a:spcPct val="90000"/>
              </a:lnSpc>
              <a:buFont typeface="Arial" panose="020B0604020202020204" pitchFamily="34" charset="0"/>
              <a:buNone/>
              <a:defRPr/>
            </a:pPr>
            <a:r>
              <a:rPr lang="fr-BE" altLang="fr-FR" sz="3600" b="1" dirty="0">
                <a:solidFill>
                  <a:srgbClr val="F8C444"/>
                </a:solidFill>
                <a:latin typeface="Gill Sans Std" charset="0"/>
                <a:ea typeface="ＭＳ Ｐゴシック" pitchFamily="34" charset="-128"/>
              </a:rPr>
              <a:t>Profil des étudiants et jeunes RI</a:t>
            </a:r>
            <a:endParaRPr lang="fr-BE" altLang="fr-FR" sz="1600" dirty="0">
              <a:solidFill>
                <a:srgbClr val="929292"/>
              </a:solidFill>
              <a:latin typeface="Gill Sans Std" charset="0"/>
              <a:ea typeface="ＭＳ Ｐゴシック" pitchFamily="34" charset="-128"/>
            </a:endParaRPr>
          </a:p>
          <a:p>
            <a:pPr algn="just" eaLnBrk="1" hangingPunct="1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Ø"/>
              <a:defRPr/>
            </a:pPr>
            <a:r>
              <a:rPr lang="fr-BE" altLang="fr-FR" sz="2600" dirty="0">
                <a:solidFill>
                  <a:srgbClr val="929292"/>
                </a:solidFill>
                <a:latin typeface="Gill Sans Std Light" charset="0"/>
                <a:ea typeface="ＭＳ Ｐゴシック" pitchFamily="34" charset="-128"/>
              </a:rPr>
              <a:t>Les étudiants ont plus souvent un RI complémentaire que les jeunes non étudiants.</a:t>
            </a:r>
          </a:p>
          <a:p>
            <a:pPr marL="0" indent="0" eaLnBrk="1" hangingPunct="1">
              <a:lnSpc>
                <a:spcPct val="90000"/>
              </a:lnSpc>
              <a:buFont typeface="Arial" panose="020B0604020202020204" pitchFamily="34" charset="0"/>
              <a:buNone/>
              <a:defRPr/>
            </a:pPr>
            <a:endParaRPr lang="fr-BE" altLang="fr-FR" sz="2400" dirty="0">
              <a:solidFill>
                <a:srgbClr val="929292"/>
              </a:solidFill>
              <a:latin typeface="Gill Sans Std Light" charset="0"/>
              <a:ea typeface="ＭＳ Ｐゴシック" pitchFamily="34" charset="-128"/>
            </a:endParaRPr>
          </a:p>
          <a:p>
            <a:pPr marL="0" indent="0" eaLnBrk="1" hangingPunct="1">
              <a:lnSpc>
                <a:spcPct val="90000"/>
              </a:lnSpc>
              <a:defRPr/>
            </a:pPr>
            <a:endParaRPr lang="fr-BE" altLang="fr-FR" sz="2400" dirty="0">
              <a:solidFill>
                <a:srgbClr val="929292"/>
              </a:solidFill>
              <a:latin typeface="Gill Sans Std Light" charset="0"/>
              <a:ea typeface="ＭＳ Ｐゴシック" pitchFamily="34" charset="-128"/>
            </a:endParaRPr>
          </a:p>
        </p:txBody>
      </p:sp>
      <p:pic>
        <p:nvPicPr>
          <p:cNvPr id="11268" name="Picture 1">
            <a:extLst>
              <a:ext uri="{FF2B5EF4-FFF2-40B4-BE49-F238E27FC236}">
                <a16:creationId xmlns:a16="http://schemas.microsoft.com/office/drawing/2014/main" id="{95B57CF4-C0B5-4A2F-B407-93EEBF0CE72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4825" y="6127750"/>
            <a:ext cx="774700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9" name="Slide Number Placeholder 3">
            <a:extLst>
              <a:ext uri="{FF2B5EF4-FFF2-40B4-BE49-F238E27FC236}">
                <a16:creationId xmlns:a16="http://schemas.microsoft.com/office/drawing/2014/main" id="{DE8765CD-00B8-41E9-AF91-EB67688E89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1CD290D6-3486-4FEA-8E50-14CF0D1CD1F5}" type="slidenum">
              <a:rPr lang="en-US" altLang="fr-FR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9</a:t>
            </a:fld>
            <a:endParaRPr lang="en-US" altLang="fr-FR" sz="1200">
              <a:solidFill>
                <a:srgbClr val="898989"/>
              </a:solidFill>
            </a:endParaRPr>
          </a:p>
        </p:txBody>
      </p:sp>
      <p:graphicFrame>
        <p:nvGraphicFramePr>
          <p:cNvPr id="6" name="Chart 1">
            <a:extLst>
              <a:ext uri="{FF2B5EF4-FFF2-40B4-BE49-F238E27FC236}">
                <a16:creationId xmlns:a16="http://schemas.microsoft.com/office/drawing/2014/main" id="{00000000-0008-0000-0A00-00000200000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96210306"/>
              </p:ext>
            </p:extLst>
          </p:nvPr>
        </p:nvGraphicFramePr>
        <p:xfrm>
          <a:off x="457200" y="2026763"/>
          <a:ext cx="8130620" cy="419442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C1831-Template POD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C1831-Template POD.potx</Template>
  <TotalTime>5979</TotalTime>
  <Words>688</Words>
  <Application>Microsoft Office PowerPoint</Application>
  <PresentationFormat>On-screen Show (4:3)</PresentationFormat>
  <Paragraphs>206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4" baseType="lpstr">
      <vt:lpstr>ＭＳ Ｐゴシック</vt:lpstr>
      <vt:lpstr>Arial</vt:lpstr>
      <vt:lpstr>Calibri</vt:lpstr>
      <vt:lpstr>Gill Sans Std</vt:lpstr>
      <vt:lpstr>Gill Sans Std Light</vt:lpstr>
      <vt:lpstr>Wingdings</vt:lpstr>
      <vt:lpstr>C1831-Template POD</vt:lpstr>
      <vt:lpstr>Etudiants, jeunes et RI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Commotie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Hier komt de titel</dc:title>
  <dc:creator>Frank Van Damme</dc:creator>
  <cp:lastModifiedBy>Swaelens Frederic</cp:lastModifiedBy>
  <cp:revision>490</cp:revision>
  <cp:lastPrinted>2014-07-16T11:31:15Z</cp:lastPrinted>
  <dcterms:created xsi:type="dcterms:W3CDTF">2014-03-30T09:42:18Z</dcterms:created>
  <dcterms:modified xsi:type="dcterms:W3CDTF">2019-11-06T09:04:04Z</dcterms:modified>
</cp:coreProperties>
</file>