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8" r:id="rId4"/>
    <p:sldId id="272" r:id="rId5"/>
    <p:sldId id="274" r:id="rId6"/>
    <p:sldId id="259" r:id="rId7"/>
    <p:sldId id="263" r:id="rId8"/>
    <p:sldId id="275" r:id="rId9"/>
    <p:sldId id="261" r:id="rId10"/>
    <p:sldId id="291" r:id="rId11"/>
    <p:sldId id="262" r:id="rId12"/>
    <p:sldId id="264" r:id="rId13"/>
    <p:sldId id="276" r:id="rId14"/>
    <p:sldId id="277" r:id="rId15"/>
    <p:sldId id="285" r:id="rId16"/>
    <p:sldId id="268" r:id="rId17"/>
    <p:sldId id="266" r:id="rId18"/>
    <p:sldId id="269" r:id="rId19"/>
    <p:sldId id="267" r:id="rId20"/>
    <p:sldId id="278" r:id="rId21"/>
    <p:sldId id="284" r:id="rId22"/>
    <p:sldId id="282" r:id="rId23"/>
    <p:sldId id="288" r:id="rId24"/>
    <p:sldId id="273" r:id="rId25"/>
    <p:sldId id="294" r:id="rId26"/>
    <p:sldId id="280" r:id="rId27"/>
    <p:sldId id="281" r:id="rId28"/>
    <p:sldId id="290" r:id="rId29"/>
    <p:sldId id="292" r:id="rId30"/>
    <p:sldId id="293" r:id="rId31"/>
    <p:sldId id="257" r:id="rId3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uvem.intra\FPS-SocSec\Shares\GS-Finto\DG_Strat\04-%20Domaine%20Indicateurs%20sociaux\Esther\Mise%20&#224;%20jour%20rapport%20annuel\Graphiques%20et%20tableaux%20mis%20&#224;%20jou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3.1c.'!$A$6</c:f>
              <c:strCache>
                <c:ptCount val="1"/>
                <c:pt idx="0">
                  <c:v>EU27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3.1c.'!$B$6:$N$6</c:f>
              <c:numCache>
                <c:formatCode>General</c:formatCode>
                <c:ptCount val="13"/>
                <c:pt idx="0">
                  <c:v>5</c:v>
                </c:pt>
                <c:pt idx="1">
                  <c:v>4.9000000000000004</c:v>
                </c:pt>
                <c:pt idx="2">
                  <c:v>5</c:v>
                </c:pt>
                <c:pt idx="3">
                  <c:v>5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5.2</c:v>
                </c:pt>
                <c:pt idx="10">
                  <c:v>5.2</c:v>
                </c:pt>
                <c:pt idx="11">
                  <c:v>5.2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3C1-4A5A-9236-A9EC8A178AEF}"/>
            </c:ext>
          </c:extLst>
        </c:ser>
        <c:ser>
          <c:idx val="1"/>
          <c:order val="1"/>
          <c:tx>
            <c:strRef>
              <c:f>'Figure 3.1c.'!$A$7</c:f>
              <c:strCache>
                <c:ptCount val="1"/>
                <c:pt idx="0">
                  <c:v>Belgium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3.1c.'!$B$7:$N$7</c:f>
              <c:numCache>
                <c:formatCode>General</c:formatCode>
                <c:ptCount val="13"/>
                <c:pt idx="0">
                  <c:v>4</c:v>
                </c:pt>
                <c:pt idx="1">
                  <c:v>4.2</c:v>
                </c:pt>
                <c:pt idx="2">
                  <c:v>3.9</c:v>
                </c:pt>
                <c:pt idx="3">
                  <c:v>4.0999999999999996</c:v>
                </c:pt>
                <c:pt idx="4">
                  <c:v>3.9</c:v>
                </c:pt>
                <c:pt idx="5">
                  <c:v>3.9</c:v>
                </c:pt>
                <c:pt idx="6">
                  <c:v>3.9</c:v>
                </c:pt>
                <c:pt idx="7">
                  <c:v>4</c:v>
                </c:pt>
                <c:pt idx="8">
                  <c:v>3.8</c:v>
                </c:pt>
                <c:pt idx="9">
                  <c:v>3.8</c:v>
                </c:pt>
                <c:pt idx="10">
                  <c:v>3.8</c:v>
                </c:pt>
                <c:pt idx="11">
                  <c:v>3.8</c:v>
                </c:pt>
                <c:pt idx="12">
                  <c:v>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3C1-4A5A-9236-A9EC8A178AEF}"/>
            </c:ext>
          </c:extLst>
        </c:ser>
        <c:ser>
          <c:idx val="2"/>
          <c:order val="2"/>
          <c:tx>
            <c:strRef>
              <c:f>'Figure 3.1c.'!$A$8</c:f>
              <c:strCache>
                <c:ptCount val="1"/>
                <c:pt idx="0">
                  <c:v>Germany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3.1c.'!$B$8:$N$8</c:f>
              <c:numCache>
                <c:formatCode>General</c:formatCode>
                <c:ptCount val="13"/>
                <c:pt idx="0">
                  <c:v>3.8</c:v>
                </c:pt>
                <c:pt idx="1">
                  <c:v>4.0999999999999996</c:v>
                </c:pt>
                <c:pt idx="2">
                  <c:v>4.9000000000000004</c:v>
                </c:pt>
                <c:pt idx="3">
                  <c:v>4.8</c:v>
                </c:pt>
                <c:pt idx="4">
                  <c:v>4.5</c:v>
                </c:pt>
                <c:pt idx="5">
                  <c:v>4.5</c:v>
                </c:pt>
                <c:pt idx="6">
                  <c:v>4.5</c:v>
                </c:pt>
                <c:pt idx="7">
                  <c:v>4.3</c:v>
                </c:pt>
                <c:pt idx="8">
                  <c:v>4.5999999999999996</c:v>
                </c:pt>
                <c:pt idx="9">
                  <c:v>5.0999999999999996</c:v>
                </c:pt>
                <c:pt idx="10">
                  <c:v>4.8</c:v>
                </c:pt>
                <c:pt idx="11">
                  <c:v>4.5999999999999996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3C1-4A5A-9236-A9EC8A178AEF}"/>
            </c:ext>
          </c:extLst>
        </c:ser>
        <c:ser>
          <c:idx val="3"/>
          <c:order val="3"/>
          <c:tx>
            <c:strRef>
              <c:f>'Figure 3.1c.'!$A$9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3.1c.'!$B$9:$N$9</c:f>
              <c:numCache>
                <c:formatCode>General</c:formatCode>
                <c:ptCount val="13"/>
                <c:pt idx="0">
                  <c:v>5.8</c:v>
                </c:pt>
                <c:pt idx="1">
                  <c:v>6.1</c:v>
                </c:pt>
                <c:pt idx="2">
                  <c:v>6</c:v>
                </c:pt>
                <c:pt idx="3">
                  <c:v>5.9</c:v>
                </c:pt>
                <c:pt idx="4">
                  <c:v>5.8</c:v>
                </c:pt>
                <c:pt idx="5">
                  <c:v>5.6</c:v>
                </c:pt>
                <c:pt idx="6">
                  <c:v>6</c:v>
                </c:pt>
                <c:pt idx="7">
                  <c:v>6.6</c:v>
                </c:pt>
                <c:pt idx="8">
                  <c:v>6.6</c:v>
                </c:pt>
                <c:pt idx="9">
                  <c:v>6.5</c:v>
                </c:pt>
                <c:pt idx="10">
                  <c:v>6.5</c:v>
                </c:pt>
                <c:pt idx="11">
                  <c:v>6.6</c:v>
                </c:pt>
                <c:pt idx="12">
                  <c:v>6.1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3C1-4A5A-9236-A9EC8A178AEF}"/>
            </c:ext>
          </c:extLst>
        </c:ser>
        <c:ser>
          <c:idx val="4"/>
          <c:order val="4"/>
          <c:tx>
            <c:strRef>
              <c:f>'Figure 3.1c.'!$A$10</c:f>
              <c:strCache>
                <c:ptCount val="1"/>
                <c:pt idx="0">
                  <c:v>Spain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3.1c.'!$B$10:$N$10</c:f>
              <c:numCache>
                <c:formatCode>General</c:formatCode>
                <c:ptCount val="13"/>
                <c:pt idx="0">
                  <c:v>5.5</c:v>
                </c:pt>
                <c:pt idx="1">
                  <c:v>5.5</c:v>
                </c:pt>
                <c:pt idx="2">
                  <c:v>5.5</c:v>
                </c:pt>
                <c:pt idx="3">
                  <c:v>5.6</c:v>
                </c:pt>
                <c:pt idx="4">
                  <c:v>5.9</c:v>
                </c:pt>
                <c:pt idx="5">
                  <c:v>6.2</c:v>
                </c:pt>
                <c:pt idx="6">
                  <c:v>6.3</c:v>
                </c:pt>
                <c:pt idx="7">
                  <c:v>6.5</c:v>
                </c:pt>
                <c:pt idx="8">
                  <c:v>6.3</c:v>
                </c:pt>
                <c:pt idx="9">
                  <c:v>6.8</c:v>
                </c:pt>
                <c:pt idx="10">
                  <c:v>6.9</c:v>
                </c:pt>
                <c:pt idx="11">
                  <c:v>6.6</c:v>
                </c:pt>
                <c:pt idx="12">
                  <c:v>6.6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3C1-4A5A-9236-A9EC8A178AEF}"/>
            </c:ext>
          </c:extLst>
        </c:ser>
        <c:ser>
          <c:idx val="5"/>
          <c:order val="5"/>
          <c:tx>
            <c:strRef>
              <c:f>'Figure 3.1c.'!$A$11</c:f>
              <c:strCache>
                <c:ptCount val="1"/>
                <c:pt idx="0">
                  <c:v>France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3.1c.'!$B$11:$N$11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3.9</c:v>
                </c:pt>
                <c:pt idx="3">
                  <c:v>4.4000000000000004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4.5999999999999996</c:v>
                </c:pt>
                <c:pt idx="7">
                  <c:v>4.5</c:v>
                </c:pt>
                <c:pt idx="8">
                  <c:v>4.5</c:v>
                </c:pt>
                <c:pt idx="9">
                  <c:v>4.3</c:v>
                </c:pt>
                <c:pt idx="10">
                  <c:v>4.3</c:v>
                </c:pt>
                <c:pt idx="11">
                  <c:v>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3C1-4A5A-9236-A9EC8A178AEF}"/>
            </c:ext>
          </c:extLst>
        </c:ser>
        <c:ser>
          <c:idx val="6"/>
          <c:order val="6"/>
          <c:tx>
            <c:strRef>
              <c:f>'Figure 3.1c.'!$A$12</c:f>
              <c:strCache>
                <c:ptCount val="1"/>
                <c:pt idx="0">
                  <c:v>Netherlands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'Figure 3.1c.'!$B$5:$N$5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'Figure 3.1c.'!$B$12:$N$12</c:f>
              <c:numCache>
                <c:formatCode>General</c:formatCode>
                <c:ptCount val="13"/>
                <c:pt idx="0">
                  <c:v>4</c:v>
                </c:pt>
                <c:pt idx="1">
                  <c:v>3.8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3.7</c:v>
                </c:pt>
                <c:pt idx="6">
                  <c:v>3.8</c:v>
                </c:pt>
                <c:pt idx="7">
                  <c:v>3.6</c:v>
                </c:pt>
                <c:pt idx="8">
                  <c:v>3.6</c:v>
                </c:pt>
                <c:pt idx="9">
                  <c:v>3.8</c:v>
                </c:pt>
                <c:pt idx="10">
                  <c:v>3.8</c:v>
                </c:pt>
                <c:pt idx="11">
                  <c:v>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3C1-4A5A-9236-A9EC8A178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537456"/>
        <c:axId val="501929840"/>
      </c:lineChart>
      <c:catAx>
        <c:axId val="50253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929840"/>
        <c:crosses val="autoZero"/>
        <c:auto val="1"/>
        <c:lblAlgn val="ctr"/>
        <c:lblOffset val="100"/>
        <c:noMultiLvlLbl val="0"/>
      </c:catAx>
      <c:valAx>
        <c:axId val="501929840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2537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4.1.2.'!$A$4</c:f>
              <c:strCache>
                <c:ptCount val="1"/>
                <c:pt idx="0">
                  <c:v>EU28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4.1.2.'!$B$4:$M$4</c:f>
              <c:numCache>
                <c:formatCode>General</c:formatCode>
                <c:ptCount val="12"/>
                <c:pt idx="4">
                  <c:v>25.9</c:v>
                </c:pt>
                <c:pt idx="5">
                  <c:v>28.7</c:v>
                </c:pt>
                <c:pt idx="6">
                  <c:v>28.6</c:v>
                </c:pt>
                <c:pt idx="7">
                  <c:v>28.3</c:v>
                </c:pt>
                <c:pt idx="8">
                  <c:v>28.7</c:v>
                </c:pt>
                <c:pt idx="9">
                  <c:v>28.9</c:v>
                </c:pt>
                <c:pt idx="10">
                  <c:v>28.6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DEE-4A27-9737-EE1814BB8EC6}"/>
            </c:ext>
          </c:extLst>
        </c:ser>
        <c:ser>
          <c:idx val="1"/>
          <c:order val="1"/>
          <c:tx>
            <c:strRef>
              <c:f>'Figure 4.1.2.'!$A$5</c:f>
              <c:strCache>
                <c:ptCount val="1"/>
                <c:pt idx="0">
                  <c:v>Euro area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4.1.2.'!$B$5:$M$5</c:f>
              <c:numCache>
                <c:formatCode>General</c:formatCode>
                <c:ptCount val="12"/>
                <c:pt idx="0">
                  <c:v>26.5</c:v>
                </c:pt>
                <c:pt idx="1">
                  <c:v>26.5</c:v>
                </c:pt>
                <c:pt idx="2">
                  <c:v>26.2</c:v>
                </c:pt>
                <c:pt idx="3">
                  <c:v>25.8</c:v>
                </c:pt>
                <c:pt idx="4">
                  <c:v>26.5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29.3</c:v>
                </c:pt>
                <c:pt idx="9">
                  <c:v>29.7</c:v>
                </c:pt>
                <c:pt idx="10">
                  <c:v>29.6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DEE-4A27-9737-EE1814BB8EC6}"/>
            </c:ext>
          </c:extLst>
        </c:ser>
        <c:ser>
          <c:idx val="2"/>
          <c:order val="2"/>
          <c:tx>
            <c:strRef>
              <c:f>'Figure 4.1.2.'!$A$6</c:f>
              <c:strCache>
                <c:ptCount val="1"/>
                <c:pt idx="0">
                  <c:v>Belgium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4.1.2.'!$B$6:$M$6</c:f>
              <c:numCache>
                <c:formatCode>General</c:formatCode>
                <c:ptCount val="12"/>
                <c:pt idx="0">
                  <c:v>26.9</c:v>
                </c:pt>
                <c:pt idx="1">
                  <c:v>26.8</c:v>
                </c:pt>
                <c:pt idx="2">
                  <c:v>26.6</c:v>
                </c:pt>
                <c:pt idx="3">
                  <c:v>26.2</c:v>
                </c:pt>
                <c:pt idx="4">
                  <c:v>27.7</c:v>
                </c:pt>
                <c:pt idx="5">
                  <c:v>30</c:v>
                </c:pt>
                <c:pt idx="6">
                  <c:v>29.4</c:v>
                </c:pt>
                <c:pt idx="7">
                  <c:v>29.7</c:v>
                </c:pt>
                <c:pt idx="8">
                  <c:v>29.6</c:v>
                </c:pt>
                <c:pt idx="9">
                  <c:v>30.1</c:v>
                </c:pt>
                <c:pt idx="10">
                  <c:v>30.2</c:v>
                </c:pt>
                <c:pt idx="11">
                  <c:v>30.3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DEE-4A27-9737-EE1814BB8EC6}"/>
            </c:ext>
          </c:extLst>
        </c:ser>
        <c:ser>
          <c:idx val="3"/>
          <c:order val="3"/>
          <c:tx>
            <c:strRef>
              <c:f>'Figure 4.1.2.'!$A$7</c:f>
              <c:strCache>
                <c:ptCount val="1"/>
                <c:pt idx="0">
                  <c:v>Netherlands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4.1.2.'!$B$7:$M$7</c:f>
              <c:numCache>
                <c:formatCode>General</c:formatCode>
                <c:ptCount val="12"/>
                <c:pt idx="0">
                  <c:v>26.6</c:v>
                </c:pt>
                <c:pt idx="1">
                  <c:v>25.8</c:v>
                </c:pt>
                <c:pt idx="2">
                  <c:v>26.5</c:v>
                </c:pt>
                <c:pt idx="3">
                  <c:v>26.1</c:v>
                </c:pt>
                <c:pt idx="4">
                  <c:v>26.4</c:v>
                </c:pt>
                <c:pt idx="5">
                  <c:v>29.4</c:v>
                </c:pt>
                <c:pt idx="6">
                  <c:v>29.7</c:v>
                </c:pt>
                <c:pt idx="7">
                  <c:v>30.2</c:v>
                </c:pt>
                <c:pt idx="8">
                  <c:v>31</c:v>
                </c:pt>
                <c:pt idx="9">
                  <c:v>31.2</c:v>
                </c:pt>
                <c:pt idx="10">
                  <c:v>30.9</c:v>
                </c:pt>
                <c:pt idx="11">
                  <c:v>30.2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DEE-4A27-9737-EE1814BB8EC6}"/>
            </c:ext>
          </c:extLst>
        </c:ser>
        <c:ser>
          <c:idx val="4"/>
          <c:order val="4"/>
          <c:tx>
            <c:strRef>
              <c:f>'Figure 4.1.2.'!$A$8</c:f>
              <c:strCache>
                <c:ptCount val="1"/>
                <c:pt idx="0">
                  <c:v>France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4.1.2.'!$B$8:$M$8</c:f>
              <c:numCache>
                <c:formatCode>General</c:formatCode>
                <c:ptCount val="12"/>
                <c:pt idx="0">
                  <c:v>30.4</c:v>
                </c:pt>
                <c:pt idx="1">
                  <c:v>30.5</c:v>
                </c:pt>
                <c:pt idx="2">
                  <c:v>30.4</c:v>
                </c:pt>
                <c:pt idx="3">
                  <c:v>30.1</c:v>
                </c:pt>
                <c:pt idx="4">
                  <c:v>30.4</c:v>
                </c:pt>
                <c:pt idx="5">
                  <c:v>32.9</c:v>
                </c:pt>
                <c:pt idx="6">
                  <c:v>32.9</c:v>
                </c:pt>
                <c:pt idx="7">
                  <c:v>32.700000000000003</c:v>
                </c:pt>
                <c:pt idx="8">
                  <c:v>33.5</c:v>
                </c:pt>
                <c:pt idx="9">
                  <c:v>33.9</c:v>
                </c:pt>
                <c:pt idx="10">
                  <c:v>34.200000000000003</c:v>
                </c:pt>
                <c:pt idx="11">
                  <c:v>33.9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DEE-4A27-9737-EE1814BB8EC6}"/>
            </c:ext>
          </c:extLst>
        </c:ser>
        <c:ser>
          <c:idx val="5"/>
          <c:order val="5"/>
          <c:tx>
            <c:strRef>
              <c:f>'Figure 4.1.2.'!$A$9</c:f>
              <c:strCache>
                <c:ptCount val="1"/>
                <c:pt idx="0">
                  <c:v>Germany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'Figure 4.1.2.'!$B$3:$M$3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'Figure 4.1.2.'!$B$9:$M$9</c:f>
              <c:numCache>
                <c:formatCode>General</c:formatCode>
                <c:ptCount val="12"/>
                <c:pt idx="0">
                  <c:v>29</c:v>
                </c:pt>
                <c:pt idx="1">
                  <c:v>28.9</c:v>
                </c:pt>
                <c:pt idx="2">
                  <c:v>27.8</c:v>
                </c:pt>
                <c:pt idx="3">
                  <c:v>26.8</c:v>
                </c:pt>
                <c:pt idx="4">
                  <c:v>27.1</c:v>
                </c:pt>
                <c:pt idx="5">
                  <c:v>30.5</c:v>
                </c:pt>
                <c:pt idx="6">
                  <c:v>29.8</c:v>
                </c:pt>
                <c:pt idx="7">
                  <c:v>28.6</c:v>
                </c:pt>
                <c:pt idx="8">
                  <c:v>28.7</c:v>
                </c:pt>
                <c:pt idx="9">
                  <c:v>29</c:v>
                </c:pt>
                <c:pt idx="10">
                  <c:v>29</c:v>
                </c:pt>
                <c:pt idx="11">
                  <c:v>29.1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DEE-4A27-9737-EE1814BB8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440520"/>
        <c:axId val="503440912"/>
      </c:lineChart>
      <c:catAx>
        <c:axId val="50344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440912"/>
        <c:crosses val="autoZero"/>
        <c:auto val="1"/>
        <c:lblAlgn val="ctr"/>
        <c:lblOffset val="100"/>
        <c:noMultiLvlLbl val="0"/>
      </c:catAx>
      <c:valAx>
        <c:axId val="503440912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440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rgbClr val="92D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21B-4798-A82C-41A37C6083E4}"/>
              </c:ext>
            </c:extLst>
          </c:dPt>
          <c:xVal>
            <c:numRef>
              <c:f>Blad1!$L$2:$L$33</c:f>
              <c:numCache>
                <c:formatCode>#,##0.0</c:formatCode>
                <c:ptCount val="32"/>
                <c:pt idx="0">
                  <c:v>17.3</c:v>
                </c:pt>
                <c:pt idx="1">
                  <c:v>14.9</c:v>
                </c:pt>
                <c:pt idx="2">
                  <c:v>22</c:v>
                </c:pt>
                <c:pt idx="3">
                  <c:v>9.6999999999999993</c:v>
                </c:pt>
                <c:pt idx="4">
                  <c:v>12.2</c:v>
                </c:pt>
                <c:pt idx="5">
                  <c:v>16.7</c:v>
                </c:pt>
                <c:pt idx="6">
                  <c:v>21.6</c:v>
                </c:pt>
                <c:pt idx="7">
                  <c:v>16.3</c:v>
                </c:pt>
                <c:pt idx="8">
                  <c:v>21.4</c:v>
                </c:pt>
                <c:pt idx="9">
                  <c:v>22.1</c:v>
                </c:pt>
                <c:pt idx="10">
                  <c:v>13.6</c:v>
                </c:pt>
                <c:pt idx="11">
                  <c:v>20</c:v>
                </c:pt>
                <c:pt idx="12">
                  <c:v>19.899999999999999</c:v>
                </c:pt>
                <c:pt idx="13">
                  <c:v>16.2</c:v>
                </c:pt>
                <c:pt idx="14">
                  <c:v>22.5</c:v>
                </c:pt>
                <c:pt idx="15">
                  <c:v>22.2</c:v>
                </c:pt>
                <c:pt idx="16">
                  <c:v>15.3</c:v>
                </c:pt>
                <c:pt idx="17">
                  <c:v>14.9</c:v>
                </c:pt>
                <c:pt idx="18">
                  <c:v>16.3</c:v>
                </c:pt>
                <c:pt idx="19">
                  <c:v>11.6</c:v>
                </c:pt>
                <c:pt idx="20">
                  <c:v>13.9</c:v>
                </c:pt>
                <c:pt idx="21">
                  <c:v>17.600000000000001</c:v>
                </c:pt>
                <c:pt idx="22">
                  <c:v>19.5</c:v>
                </c:pt>
                <c:pt idx="23">
                  <c:v>25.4</c:v>
                </c:pt>
                <c:pt idx="24">
                  <c:v>14.3</c:v>
                </c:pt>
                <c:pt idx="25">
                  <c:v>12.3</c:v>
                </c:pt>
                <c:pt idx="26">
                  <c:v>12.4</c:v>
                </c:pt>
                <c:pt idx="27">
                  <c:v>16.3</c:v>
                </c:pt>
                <c:pt idx="28">
                  <c:v>16.600000000000001</c:v>
                </c:pt>
                <c:pt idx="29">
                  <c:v>9.1999999999999993</c:v>
                </c:pt>
                <c:pt idx="30">
                  <c:v>11.9</c:v>
                </c:pt>
                <c:pt idx="31">
                  <c:v>15.6</c:v>
                </c:pt>
              </c:numCache>
            </c:numRef>
          </c:xVal>
          <c:yVal>
            <c:numRef>
              <c:f>Blad1!$M$2:$M$33</c:f>
              <c:numCache>
                <c:formatCode>#,##0.0</c:formatCode>
                <c:ptCount val="32"/>
                <c:pt idx="0">
                  <c:v>28.6</c:v>
                </c:pt>
                <c:pt idx="1">
                  <c:v>30.2</c:v>
                </c:pt>
                <c:pt idx="2">
                  <c:v>18.5</c:v>
                </c:pt>
                <c:pt idx="3">
                  <c:v>19.7</c:v>
                </c:pt>
                <c:pt idx="4">
                  <c:v>32.799999999999997</c:v>
                </c:pt>
                <c:pt idx="5">
                  <c:v>29</c:v>
                </c:pt>
                <c:pt idx="6">
                  <c:v>15.1</c:v>
                </c:pt>
                <c:pt idx="7">
                  <c:v>21.6</c:v>
                </c:pt>
                <c:pt idx="8">
                  <c:v>26</c:v>
                </c:pt>
                <c:pt idx="9">
                  <c:v>25.4</c:v>
                </c:pt>
                <c:pt idx="10">
                  <c:v>34.200000000000003</c:v>
                </c:pt>
                <c:pt idx="11">
                  <c:v>21.4</c:v>
                </c:pt>
                <c:pt idx="12">
                  <c:v>29.9</c:v>
                </c:pt>
                <c:pt idx="13">
                  <c:v>21.7</c:v>
                </c:pt>
                <c:pt idx="14">
                  <c:v>14.4</c:v>
                </c:pt>
                <c:pt idx="15">
                  <c:v>15.2</c:v>
                </c:pt>
                <c:pt idx="16">
                  <c:v>22.4</c:v>
                </c:pt>
                <c:pt idx="17">
                  <c:v>19.8</c:v>
                </c:pt>
                <c:pt idx="18">
                  <c:v>18.3</c:v>
                </c:pt>
                <c:pt idx="19">
                  <c:v>30.9</c:v>
                </c:pt>
                <c:pt idx="20">
                  <c:v>29.8</c:v>
                </c:pt>
                <c:pt idx="21">
                  <c:v>19.100000000000001</c:v>
                </c:pt>
                <c:pt idx="22">
                  <c:v>26.9</c:v>
                </c:pt>
                <c:pt idx="23">
                  <c:v>14.8</c:v>
                </c:pt>
                <c:pt idx="24">
                  <c:v>23.9</c:v>
                </c:pt>
                <c:pt idx="25">
                  <c:v>18.5</c:v>
                </c:pt>
                <c:pt idx="26">
                  <c:v>31.9</c:v>
                </c:pt>
                <c:pt idx="27">
                  <c:v>29.5</c:v>
                </c:pt>
                <c:pt idx="28">
                  <c:v>27.3</c:v>
                </c:pt>
                <c:pt idx="29">
                  <c:v>23.7</c:v>
                </c:pt>
                <c:pt idx="30">
                  <c:v>26</c:v>
                </c:pt>
                <c:pt idx="31">
                  <c:v>26.8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1B-4798-A82C-41A37C608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3157184"/>
        <c:axId val="503157576"/>
      </c:scatterChart>
      <c:valAx>
        <c:axId val="50315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157576"/>
        <c:crosses val="autoZero"/>
        <c:crossBetween val="midCat"/>
      </c:valAx>
      <c:valAx>
        <c:axId val="50315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157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Blad1!$H$2</c:f>
              <c:strCache>
                <c:ptCount val="1"/>
                <c:pt idx="0">
                  <c:v>exp. % BBP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Blad1!$G$3:$G$33</c:f>
              <c:numCache>
                <c:formatCode>#,##0.0</c:formatCode>
                <c:ptCount val="31"/>
                <c:pt idx="0">
                  <c:v>60</c:v>
                </c:pt>
                <c:pt idx="1">
                  <c:v>65.5</c:v>
                </c:pt>
                <c:pt idx="2">
                  <c:v>71.599999999999994</c:v>
                </c:pt>
                <c:pt idx="3">
                  <c:v>70.599999999999994</c:v>
                </c:pt>
                <c:pt idx="4">
                  <c:v>48.5</c:v>
                </c:pt>
                <c:pt idx="5">
                  <c:v>66.8</c:v>
                </c:pt>
                <c:pt idx="6">
                  <c:v>78.099999999999994</c:v>
                </c:pt>
                <c:pt idx="7">
                  <c:v>61.6</c:v>
                </c:pt>
                <c:pt idx="8">
                  <c:v>52.2</c:v>
                </c:pt>
                <c:pt idx="9">
                  <c:v>63.6</c:v>
                </c:pt>
                <c:pt idx="10">
                  <c:v>54</c:v>
                </c:pt>
                <c:pt idx="11">
                  <c:v>66.900000000000006</c:v>
                </c:pt>
                <c:pt idx="12">
                  <c:v>59.6</c:v>
                </c:pt>
                <c:pt idx="13">
                  <c:v>51.4</c:v>
                </c:pt>
                <c:pt idx="14">
                  <c:v>75.7</c:v>
                </c:pt>
                <c:pt idx="15">
                  <c:v>77</c:v>
                </c:pt>
                <c:pt idx="16">
                  <c:v>48.2</c:v>
                </c:pt>
                <c:pt idx="17">
                  <c:v>53.6</c:v>
                </c:pt>
                <c:pt idx="18">
                  <c:v>68.3</c:v>
                </c:pt>
                <c:pt idx="19">
                  <c:v>56.4</c:v>
                </c:pt>
                <c:pt idx="20">
                  <c:v>51.9</c:v>
                </c:pt>
                <c:pt idx="21">
                  <c:v>64.400000000000006</c:v>
                </c:pt>
                <c:pt idx="22">
                  <c:v>55.6</c:v>
                </c:pt>
                <c:pt idx="23">
                  <c:v>65.2</c:v>
                </c:pt>
                <c:pt idx="24">
                  <c:v>63.5</c:v>
                </c:pt>
                <c:pt idx="25">
                  <c:v>75.400000000000006</c:v>
                </c:pt>
                <c:pt idx="26">
                  <c:v>51.5</c:v>
                </c:pt>
                <c:pt idx="27">
                  <c:v>71.2</c:v>
                </c:pt>
                <c:pt idx="28">
                  <c:v>50.4</c:v>
                </c:pt>
                <c:pt idx="29">
                  <c:v>52.2</c:v>
                </c:pt>
                <c:pt idx="30">
                  <c:v>38.9</c:v>
                </c:pt>
              </c:numCache>
            </c:numRef>
          </c:xVal>
          <c:yVal>
            <c:numRef>
              <c:f>Blad1!$H$3:$H$33</c:f>
              <c:numCache>
                <c:formatCode>#,##0.0</c:formatCode>
                <c:ptCount val="31"/>
                <c:pt idx="0">
                  <c:v>28.6</c:v>
                </c:pt>
                <c:pt idx="1">
                  <c:v>30.2</c:v>
                </c:pt>
                <c:pt idx="2">
                  <c:v>18.5</c:v>
                </c:pt>
                <c:pt idx="3">
                  <c:v>19.7</c:v>
                </c:pt>
                <c:pt idx="4">
                  <c:v>32.799999999999997</c:v>
                </c:pt>
                <c:pt idx="5">
                  <c:v>29</c:v>
                </c:pt>
                <c:pt idx="6">
                  <c:v>15.1</c:v>
                </c:pt>
                <c:pt idx="7">
                  <c:v>21.6</c:v>
                </c:pt>
                <c:pt idx="8">
                  <c:v>26</c:v>
                </c:pt>
                <c:pt idx="9">
                  <c:v>25.4</c:v>
                </c:pt>
                <c:pt idx="10">
                  <c:v>34.200000000000003</c:v>
                </c:pt>
                <c:pt idx="11">
                  <c:v>21.4</c:v>
                </c:pt>
                <c:pt idx="12">
                  <c:v>29.9</c:v>
                </c:pt>
                <c:pt idx="13">
                  <c:v>21.7</c:v>
                </c:pt>
                <c:pt idx="14">
                  <c:v>14.4</c:v>
                </c:pt>
                <c:pt idx="15">
                  <c:v>15.2</c:v>
                </c:pt>
                <c:pt idx="16">
                  <c:v>22.4</c:v>
                </c:pt>
                <c:pt idx="17">
                  <c:v>19.8</c:v>
                </c:pt>
                <c:pt idx="18">
                  <c:v>18.3</c:v>
                </c:pt>
                <c:pt idx="19">
                  <c:v>30.9</c:v>
                </c:pt>
                <c:pt idx="20">
                  <c:v>29.8</c:v>
                </c:pt>
                <c:pt idx="21">
                  <c:v>19.100000000000001</c:v>
                </c:pt>
                <c:pt idx="22">
                  <c:v>26.9</c:v>
                </c:pt>
                <c:pt idx="23">
                  <c:v>14.8</c:v>
                </c:pt>
                <c:pt idx="24">
                  <c:v>23.9</c:v>
                </c:pt>
                <c:pt idx="25">
                  <c:v>18.5</c:v>
                </c:pt>
                <c:pt idx="26">
                  <c:v>31.9</c:v>
                </c:pt>
                <c:pt idx="27">
                  <c:v>29.5</c:v>
                </c:pt>
                <c:pt idx="28">
                  <c:v>27.3</c:v>
                </c:pt>
                <c:pt idx="29">
                  <c:v>26</c:v>
                </c:pt>
                <c:pt idx="30">
                  <c:v>26.8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362-453F-99A8-3EB2A3A51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3158360"/>
        <c:axId val="503158752"/>
      </c:scatterChart>
      <c:valAx>
        <c:axId val="503158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158752"/>
        <c:crosses val="autoZero"/>
        <c:crossBetween val="midCat"/>
      </c:valAx>
      <c:valAx>
        <c:axId val="50315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3158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0.5051</cdr:x>
      <cdr:y>0.24595</cdr:y>
    </cdr:from>
    <cdr:to>
      <cdr:x>0.5341</cdr:x>
      <cdr:y>0.27735</cdr:y>
    </cdr:to>
    <cdr:sp macro="" textlink="">
      <cdr:nvSpPr>
        <cdr:cNvPr id="2" name="Tekstvak 1">
          <a:extLst xmlns:a="http://schemas.openxmlformats.org/drawingml/2006/main">
            <a:ext uri="{FF2B5EF4-FFF2-40B4-BE49-F238E27FC236}">
              <a16:creationId xmlns="" xmlns:a16="http://schemas.microsoft.com/office/drawing/2014/main" id="{BCD7E22E-CA14-4437-A828-E9040B337866}"/>
            </a:ext>
          </a:extLst>
        </cdr:cNvPr>
        <cdr:cNvSpPr txBox="1"/>
      </cdr:nvSpPr>
      <cdr:spPr>
        <a:xfrm xmlns:a="http://schemas.openxmlformats.org/drawingml/2006/main">
          <a:off x="4699000" y="1492250"/>
          <a:ext cx="2698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BE</a:t>
          </a:r>
        </a:p>
      </cdr:txBody>
    </cdr:sp>
  </cdr:relSizeAnchor>
  <cdr:relSizeAnchor xmlns:cdr="http://schemas.openxmlformats.org/drawingml/2006/chartDrawing">
    <cdr:from>
      <cdr:x>0.58018</cdr:x>
      <cdr:y>0.29305</cdr:y>
    </cdr:from>
    <cdr:to>
      <cdr:x>0.67847</cdr:x>
      <cdr:y>0.44376</cdr:y>
    </cdr:to>
    <cdr:sp macro="" textlink="">
      <cdr:nvSpPr>
        <cdr:cNvPr id="3" name="Tekstvak 2">
          <a:extLst xmlns:a="http://schemas.openxmlformats.org/drawingml/2006/main">
            <a:ext uri="{FF2B5EF4-FFF2-40B4-BE49-F238E27FC236}">
              <a16:creationId xmlns="" xmlns:a16="http://schemas.microsoft.com/office/drawing/2014/main" id="{A7506425-0AE6-4D94-AED3-25CDB8888407}"/>
            </a:ext>
          </a:extLst>
        </cdr:cNvPr>
        <cdr:cNvSpPr txBox="1"/>
      </cdr:nvSpPr>
      <cdr:spPr>
        <a:xfrm xmlns:a="http://schemas.openxmlformats.org/drawingml/2006/main">
          <a:off x="5397500" y="1778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EU28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0.66342</cdr:x>
      <cdr:y>0.29297</cdr:y>
    </cdr:from>
    <cdr:to>
      <cdr:x>0.73634</cdr:x>
      <cdr:y>0.39019</cdr:y>
    </cdr:to>
    <cdr:sp macro="" textlink="">
      <cdr:nvSpPr>
        <cdr:cNvPr id="2" name="Tekstvak 1">
          <a:extLst xmlns:a="http://schemas.openxmlformats.org/drawingml/2006/main">
            <a:ext uri="{FF2B5EF4-FFF2-40B4-BE49-F238E27FC236}">
              <a16:creationId xmlns="" xmlns:a16="http://schemas.microsoft.com/office/drawing/2014/main" id="{B127E8C4-24C9-40C2-8280-C483B5913694}"/>
            </a:ext>
          </a:extLst>
        </cdr:cNvPr>
        <cdr:cNvSpPr txBox="1"/>
      </cdr:nvSpPr>
      <cdr:spPr>
        <a:xfrm xmlns:a="http://schemas.openxmlformats.org/drawingml/2006/main">
          <a:off x="6171894" y="1777524"/>
          <a:ext cx="678388" cy="589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EU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0.71669</cdr:x>
      <cdr:y>0.22796</cdr:y>
    </cdr:from>
    <cdr:to>
      <cdr:x>0.75316</cdr:x>
      <cdr:y>0.27097</cdr:y>
    </cdr:to>
    <cdr:sp macro="" textlink="">
      <cdr:nvSpPr>
        <cdr:cNvPr id="3" name="Tekstvak 2">
          <a:extLst xmlns:a="http://schemas.openxmlformats.org/drawingml/2006/main">
            <a:ext uri="{FF2B5EF4-FFF2-40B4-BE49-F238E27FC236}">
              <a16:creationId xmlns="" xmlns:a16="http://schemas.microsoft.com/office/drawing/2014/main" id="{9D7BDD7F-E249-4A52-8B81-7EEB2A89FDBF}"/>
            </a:ext>
          </a:extLst>
        </cdr:cNvPr>
        <cdr:cNvSpPr txBox="1"/>
      </cdr:nvSpPr>
      <cdr:spPr>
        <a:xfrm xmlns:a="http://schemas.openxmlformats.org/drawingml/2006/main">
          <a:off x="6667500" y="1383082"/>
          <a:ext cx="339247" cy="260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BE</a:t>
          </a:r>
        </a:p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6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8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1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97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5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5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0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2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9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7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66CF-A536-415B-9255-FB920C069A5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35CB-681F-4181-A17F-B5835C9545D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bel.fgov.be/fr/statistiques/chiffres/" TargetMode="External"/><Relationship Id="rId2" Type="http://schemas.openxmlformats.org/officeDocument/2006/relationships/hyperlink" Target="http://socialsecurity.belgium.be/fr/publica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hyperlink" Target="http://ec.europa.eu/eurostat/data/databa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2301256"/>
            <a:ext cx="8928992" cy="1919832"/>
          </a:xfrm>
        </p:spPr>
        <p:txBody>
          <a:bodyPr>
            <a:normAutofit/>
          </a:bodyPr>
          <a:lstStyle/>
          <a:p>
            <a:r>
              <a:rPr lang="en-US" sz="3200" b="1" dirty="0"/>
              <a:t>The Evolution of the social situation and social </a:t>
            </a:r>
            <a:br>
              <a:rPr lang="en-US" sz="3200" b="1" dirty="0"/>
            </a:br>
            <a:r>
              <a:rPr lang="en-US" sz="3200" b="1" dirty="0"/>
              <a:t>protection in Belgium 2018</a:t>
            </a:r>
            <a:endParaRPr lang="en-GB" sz="32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21137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nl-BE" sz="2400" b="1" dirty="0" err="1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Plateforme</a:t>
            </a: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nl-BE" sz="2400" b="1" dirty="0" err="1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belge</a:t>
            </a: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nl-BE" sz="2400" b="1" dirty="0" err="1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contre</a:t>
            </a: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la </a:t>
            </a:r>
            <a:r>
              <a:rPr lang="nl-BE" sz="2400" b="1" dirty="0" err="1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pauvreté</a:t>
            </a: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et </a:t>
            </a:r>
            <a:r>
              <a:rPr lang="nl-BE" sz="2400" b="1" dirty="0" err="1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l’exclusion</a:t>
            </a: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sociale UE 2020</a:t>
            </a:r>
          </a:p>
          <a:p>
            <a:pPr>
              <a:spcBef>
                <a:spcPts val="1200"/>
              </a:spcBef>
            </a:pPr>
            <a:r>
              <a:rPr lang="nl-BE" sz="2400" b="1" dirty="0">
                <a:solidFill>
                  <a:schemeClr val="tx1"/>
                </a:solidFill>
              </a:rPr>
              <a:t>07/12/2018</a:t>
            </a:r>
          </a:p>
          <a:p>
            <a:pPr>
              <a:spcBef>
                <a:spcPts val="1200"/>
              </a:spcBef>
            </a:pPr>
            <a:r>
              <a:rPr lang="nl-BE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Rudi VAN DAM</a:t>
            </a:r>
            <a:r>
              <a:rPr lang="pt-PT" sz="2400" b="1" dirty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 &amp; Sébastien BASTAITS</a:t>
            </a:r>
            <a:endParaRPr lang="nl-BE" sz="2400" b="1" dirty="0">
              <a:solidFill>
                <a:schemeClr val="bg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D9DDB7E-4935-40C5-9361-5FBBCF49A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04664"/>
            <a:ext cx="482695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0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7626"/>
          </a:xfrm>
        </p:spPr>
        <p:txBody>
          <a:bodyPr>
            <a:normAutofit fontScale="90000"/>
          </a:bodyPr>
          <a:lstStyle/>
          <a:p>
            <a:pPr lvl="0" algn="l"/>
            <a:r>
              <a:rPr lang="nl-BE" sz="4000" b="1" dirty="0">
                <a:sym typeface="Wingdings" panose="05000000000000000000" pitchFamily="2" charset="2"/>
              </a:rPr>
              <a:t>                   </a:t>
            </a:r>
            <a:r>
              <a:rPr lang="nl-BE" sz="3600" b="1" dirty="0">
                <a:sym typeface="Wingdings" panose="05000000000000000000" pitchFamily="2" charset="2"/>
              </a:rPr>
              <a:t>II.2. </a:t>
            </a:r>
            <a:r>
              <a:rPr lang="nl-BE" sz="3600" b="1" dirty="0" err="1">
                <a:sym typeface="Wingdings" panose="05000000000000000000" pitchFamily="2" charset="2"/>
              </a:rPr>
              <a:t>Stabilité</a:t>
            </a:r>
            <a:r>
              <a:rPr lang="nl-BE" sz="3600" b="1" dirty="0">
                <a:sym typeface="Wingdings" panose="05000000000000000000" pitchFamily="2" charset="2"/>
              </a:rPr>
              <a:t> globale</a:t>
            </a:r>
            <a:r>
              <a:rPr lang="nl-BE" sz="4000" b="1" dirty="0">
                <a:sym typeface="Wingdings" panose="05000000000000000000" pitchFamily="2" charset="2"/>
              </a:rPr>
              <a:t/>
            </a:r>
            <a:br>
              <a:rPr lang="nl-BE" sz="40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3°) En </a:t>
            </a:r>
            <a:r>
              <a:rPr lang="nl-BE" sz="2700" b="1" dirty="0" err="1">
                <a:sym typeface="Wingdings" panose="05000000000000000000" pitchFamily="2" charset="2"/>
              </a:rPr>
              <a:t>matière</a:t>
            </a:r>
            <a:r>
              <a:rPr lang="nl-BE" sz="2700" b="1" dirty="0">
                <a:sym typeface="Wingdings" panose="05000000000000000000" pitchFamily="2" charset="2"/>
              </a:rPr>
              <a:t> de </a:t>
            </a:r>
            <a:r>
              <a:rPr lang="en-GB" sz="2700" b="1" dirty="0" err="1"/>
              <a:t>Pauvreté</a:t>
            </a:r>
            <a:r>
              <a:rPr lang="en-GB" sz="2700" b="1" dirty="0"/>
              <a:t> et </a:t>
            </a:r>
            <a:r>
              <a:rPr lang="en-GB" sz="2700" b="1" dirty="0" err="1"/>
              <a:t>d’exclusion</a:t>
            </a:r>
            <a:r>
              <a:rPr lang="en-GB" sz="2700" b="1" dirty="0"/>
              <a:t> </a:t>
            </a:r>
            <a:r>
              <a:rPr lang="en-GB" sz="2700" b="1" dirty="0" err="1"/>
              <a:t>sociale</a:t>
            </a:r>
            <a:r>
              <a:rPr lang="en-GB" sz="2700" b="1" dirty="0"/>
              <a:t>                            		</a:t>
            </a:r>
            <a:r>
              <a:rPr lang="en-GB" sz="2700" dirty="0"/>
              <a:t>(suite - </a:t>
            </a:r>
            <a:r>
              <a:rPr lang="en-GB" sz="2700" dirty="0" err="1"/>
              <a:t>comparaison</a:t>
            </a:r>
            <a:r>
              <a:rPr lang="en-GB" sz="2700" dirty="0"/>
              <a:t> </a:t>
            </a:r>
            <a:r>
              <a:rPr lang="en-GB" sz="2700" dirty="0" err="1"/>
              <a:t>européenne</a:t>
            </a:r>
            <a:r>
              <a:rPr lang="en-GB" sz="2700" dirty="0"/>
              <a:t> 2016)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endParaRPr lang="fr-FR" b="1" u="sng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A2C22A0C-A3CE-49E7-90C9-7FAFDB8C7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960" cy="502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9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lvl="0" algn="l"/>
            <a:r>
              <a:rPr lang="nl-BE" sz="3600" b="1" dirty="0">
                <a:sym typeface="Wingdings" panose="05000000000000000000" pitchFamily="2" charset="2"/>
              </a:rPr>
              <a:t>                      </a:t>
            </a:r>
            <a:r>
              <a:rPr lang="nl-BE" sz="3200" b="1" dirty="0">
                <a:sym typeface="Wingdings" panose="05000000000000000000" pitchFamily="2" charset="2"/>
              </a:rPr>
              <a:t>II.2. </a:t>
            </a:r>
            <a:r>
              <a:rPr lang="nl-BE" sz="3200" b="1" dirty="0" err="1">
                <a:sym typeface="Wingdings" panose="05000000000000000000" pitchFamily="2" charset="2"/>
              </a:rPr>
              <a:t>Stabilité</a:t>
            </a:r>
            <a:r>
              <a:rPr lang="nl-BE" sz="3200" b="1" dirty="0">
                <a:sym typeface="Wingdings" panose="05000000000000000000" pitchFamily="2" charset="2"/>
              </a:rPr>
              <a:t> globale</a:t>
            </a:r>
            <a:r>
              <a:rPr lang="nl-BE" sz="3600" b="1" dirty="0">
                <a:sym typeface="Wingdings" panose="05000000000000000000" pitchFamily="2" charset="2"/>
              </a:rPr>
              <a:t/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4°) En </a:t>
            </a:r>
            <a:r>
              <a:rPr lang="nl-BE" sz="2700" b="1" dirty="0" err="1">
                <a:sym typeface="Wingdings" panose="05000000000000000000" pitchFamily="2" charset="2"/>
              </a:rPr>
              <a:t>matière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en-GB" sz="2700" b="1" dirty="0" err="1"/>
              <a:t>d’emploi</a:t>
            </a:r>
            <a:r>
              <a:rPr lang="en-GB" sz="2700" b="1" dirty="0"/>
              <a:t> et </a:t>
            </a:r>
            <a:r>
              <a:rPr lang="en-GB" sz="2700" b="1" dirty="0" err="1"/>
              <a:t>chômage</a:t>
            </a:r>
            <a:endParaRPr lang="en-GB" sz="2800" b="1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0FE888BC-B24C-44D5-85B7-B27C7B7BC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516" y="1484784"/>
            <a:ext cx="8712967" cy="50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6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3100" b="1" dirty="0">
                <a:sym typeface="Wingdings" panose="05000000000000000000" pitchFamily="2" charset="2"/>
              </a:rPr>
              <a:t>II.3.</a:t>
            </a:r>
            <a:r>
              <a:rPr lang="nl-BE" sz="3200" b="1" dirty="0">
                <a:sym typeface="Wingdings" panose="05000000000000000000" pitchFamily="2" charset="2"/>
              </a:rPr>
              <a:t> </a:t>
            </a:r>
            <a:r>
              <a:rPr lang="nl-BE" sz="3200" b="1" dirty="0" err="1">
                <a:sym typeface="Wingdings" panose="05000000000000000000" pitchFamily="2" charset="2"/>
              </a:rPr>
              <a:t>Divergences</a:t>
            </a:r>
            <a:r>
              <a:rPr lang="nl-BE" sz="3200" b="1" dirty="0">
                <a:sym typeface="Wingdings" panose="05000000000000000000" pitchFamily="2" charset="2"/>
              </a:rPr>
              <a:t> </a:t>
            </a:r>
            <a:r>
              <a:rPr lang="nl-BE" sz="3200" b="1" dirty="0" err="1">
                <a:sym typeface="Wingdings" panose="05000000000000000000" pitchFamily="2" charset="2"/>
              </a:rPr>
              <a:t>entre</a:t>
            </a:r>
            <a:r>
              <a:rPr lang="nl-BE" sz="3200" b="1" dirty="0">
                <a:sym typeface="Wingdings" panose="05000000000000000000" pitchFamily="2" charset="2"/>
              </a:rPr>
              <a:t> classes </a:t>
            </a:r>
            <a:r>
              <a:rPr lang="nl-BE" sz="3200" b="1" dirty="0" err="1">
                <a:sym typeface="Wingdings" panose="05000000000000000000" pitchFamily="2" charset="2"/>
              </a:rPr>
              <a:t>d’âges</a:t>
            </a:r>
            <a:r>
              <a:rPr lang="nl-BE" sz="3100" b="1" dirty="0">
                <a:sym typeface="Wingdings" panose="05000000000000000000" pitchFamily="2" charset="2"/>
              </a:rPr>
              <a:t/>
            </a:r>
            <a:br>
              <a:rPr lang="nl-BE" sz="3100" b="1" dirty="0">
                <a:sym typeface="Wingdings" panose="05000000000000000000" pitchFamily="2" charset="2"/>
              </a:rPr>
            </a:br>
            <a:r>
              <a:rPr lang="nl-BE" sz="3100" b="1" dirty="0" err="1">
                <a:sym typeface="Wingdings" panose="05000000000000000000" pitchFamily="2" charset="2"/>
              </a:rPr>
              <a:t>Amélioration</a:t>
            </a:r>
            <a:r>
              <a:rPr lang="nl-BE" sz="3100" b="1" dirty="0">
                <a:sym typeface="Wingdings" panose="05000000000000000000" pitchFamily="2" charset="2"/>
              </a:rPr>
              <a:t> de la </a:t>
            </a:r>
            <a:r>
              <a:rPr lang="nl-BE" sz="3100" b="1" dirty="0" err="1">
                <a:sym typeface="Wingdings" panose="05000000000000000000" pitchFamily="2" charset="2"/>
              </a:rPr>
              <a:t>situation</a:t>
            </a:r>
            <a:r>
              <a:rPr lang="nl-BE" sz="3100" b="1" dirty="0">
                <a:sym typeface="Wingdings" panose="05000000000000000000" pitchFamily="2" charset="2"/>
              </a:rPr>
              <a:t> des </a:t>
            </a:r>
            <a:r>
              <a:rPr lang="nl-BE" sz="3100" b="1" dirty="0" err="1">
                <a:sym typeface="Wingdings" panose="05000000000000000000" pitchFamily="2" charset="2"/>
              </a:rPr>
              <a:t>seniors</a:t>
            </a:r>
            <a:r>
              <a:rPr lang="nl-BE" sz="3100" b="1" dirty="0">
                <a:sym typeface="Wingdings" panose="05000000000000000000" pitchFamily="2" charset="2"/>
              </a:rPr>
              <a:t> </a:t>
            </a:r>
            <a:br>
              <a:rPr lang="nl-BE" sz="3100" b="1" dirty="0">
                <a:sym typeface="Wingdings" panose="05000000000000000000" pitchFamily="2" charset="2"/>
              </a:rPr>
            </a:br>
            <a:r>
              <a:rPr lang="nl-BE" sz="2000" dirty="0">
                <a:sym typeface="Wingdings" panose="05000000000000000000" pitchFamily="2" charset="2"/>
              </a:rPr>
              <a:t>(en </a:t>
            </a:r>
            <a:r>
              <a:rPr lang="nl-BE" sz="2000" dirty="0" err="1">
                <a:sym typeface="Wingdings" panose="05000000000000000000" pitchFamily="2" charset="2"/>
              </a:rPr>
              <a:t>contraste</a:t>
            </a:r>
            <a:r>
              <a:rPr lang="nl-BE" sz="2000" dirty="0">
                <a:sym typeface="Wingdings" panose="05000000000000000000" pitchFamily="2" charset="2"/>
              </a:rPr>
              <a:t> à </a:t>
            </a:r>
            <a:r>
              <a:rPr lang="nl-BE" sz="2000" dirty="0" err="1">
                <a:sym typeface="Wingdings" panose="05000000000000000000" pitchFamily="2" charset="2"/>
              </a:rPr>
              <a:t>l’évolution</a:t>
            </a:r>
            <a:r>
              <a:rPr lang="nl-BE" sz="2000" dirty="0">
                <a:sym typeface="Wingdings" panose="05000000000000000000" pitchFamily="2" charset="2"/>
              </a:rPr>
              <a:t> des </a:t>
            </a:r>
            <a:r>
              <a:rPr lang="nl-BE" sz="2000" dirty="0" err="1">
                <a:sym typeface="Wingdings" panose="05000000000000000000" pitchFamily="2" charset="2"/>
              </a:rPr>
              <a:t>autres</a:t>
            </a:r>
            <a:r>
              <a:rPr lang="nl-BE" sz="2000" dirty="0">
                <a:sym typeface="Wingdings" panose="05000000000000000000" pitchFamily="2" charset="2"/>
              </a:rPr>
              <a:t> classes </a:t>
            </a:r>
            <a:r>
              <a:rPr lang="nl-BE" sz="2000" dirty="0" err="1">
                <a:sym typeface="Wingdings" panose="05000000000000000000" pitchFamily="2" charset="2"/>
              </a:rPr>
              <a:t>d’âges</a:t>
            </a:r>
            <a:r>
              <a:rPr lang="nl-BE" sz="2000" dirty="0">
                <a:sym typeface="Wingdings" panose="05000000000000000000" pitchFamily="2" charset="2"/>
              </a:rPr>
              <a:t>)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2800" b="1" dirty="0">
                <a:sym typeface="Wingdings" panose="05000000000000000000" pitchFamily="2" charset="2"/>
              </a:rPr>
              <a:t>a) </a:t>
            </a:r>
            <a:r>
              <a:rPr lang="nl-BE" sz="2700" dirty="0" err="1">
                <a:sym typeface="Wingdings" panose="05000000000000000000" pitchFamily="2" charset="2"/>
              </a:rPr>
              <a:t>Diminution</a:t>
            </a:r>
            <a:r>
              <a:rPr lang="nl-BE" sz="2700" dirty="0">
                <a:sym typeface="Wingdings" panose="05000000000000000000" pitchFamily="2" charset="2"/>
              </a:rPr>
              <a:t> du </a:t>
            </a:r>
            <a:r>
              <a:rPr lang="nl-BE" sz="2700" dirty="0" err="1">
                <a:sym typeface="Wingdings" panose="05000000000000000000" pitchFamily="2" charset="2"/>
              </a:rPr>
              <a:t>taux</a:t>
            </a:r>
            <a:r>
              <a:rPr lang="nl-BE" sz="2700" dirty="0">
                <a:sym typeface="Wingdings" panose="05000000000000000000" pitchFamily="2" charset="2"/>
              </a:rPr>
              <a:t> de </a:t>
            </a:r>
            <a:r>
              <a:rPr lang="nl-BE" sz="2700" dirty="0" err="1">
                <a:sym typeface="Wingdings" panose="05000000000000000000" pitchFamily="2" charset="2"/>
              </a:rPr>
              <a:t>pauvreté</a:t>
            </a:r>
            <a:r>
              <a:rPr lang="nl-BE" sz="2700" dirty="0">
                <a:sym typeface="Wingdings" panose="05000000000000000000" pitchFamily="2" charset="2"/>
              </a:rPr>
              <a:t> (AROP)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endParaRPr lang="en-GB" sz="28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33E800C1-2A6E-4C72-B0E6-A3E5064BC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35" y="1772816"/>
            <a:ext cx="8945061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8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nl-BE" sz="2800" b="1" dirty="0">
                <a:sym typeface="Wingdings" panose="05000000000000000000" pitchFamily="2" charset="2"/>
              </a:rPr>
              <a:t>II.3.Amélioration de la </a:t>
            </a:r>
            <a:r>
              <a:rPr lang="nl-BE" sz="2800" b="1" dirty="0" err="1">
                <a:sym typeface="Wingdings" panose="05000000000000000000" pitchFamily="2" charset="2"/>
              </a:rPr>
              <a:t>situation</a:t>
            </a:r>
            <a:r>
              <a:rPr lang="nl-BE" sz="2800" b="1" dirty="0">
                <a:sym typeface="Wingdings" panose="05000000000000000000" pitchFamily="2" charset="2"/>
              </a:rPr>
              <a:t> des </a:t>
            </a:r>
            <a:r>
              <a:rPr lang="nl-BE" sz="2800" b="1" dirty="0" err="1">
                <a:sym typeface="Wingdings" panose="05000000000000000000" pitchFamily="2" charset="2"/>
              </a:rPr>
              <a:t>seniors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2000" dirty="0">
                <a:sym typeface="Wingdings" panose="05000000000000000000" pitchFamily="2" charset="2"/>
              </a:rPr>
              <a:t>(en </a:t>
            </a:r>
            <a:r>
              <a:rPr lang="nl-BE" sz="2000" dirty="0" err="1">
                <a:sym typeface="Wingdings" panose="05000000000000000000" pitchFamily="2" charset="2"/>
              </a:rPr>
              <a:t>contraste</a:t>
            </a:r>
            <a:r>
              <a:rPr lang="nl-BE" sz="2000" dirty="0">
                <a:sym typeface="Wingdings" panose="05000000000000000000" pitchFamily="2" charset="2"/>
              </a:rPr>
              <a:t> à </a:t>
            </a:r>
            <a:r>
              <a:rPr lang="nl-BE" sz="2000" dirty="0" err="1">
                <a:sym typeface="Wingdings" panose="05000000000000000000" pitchFamily="2" charset="2"/>
              </a:rPr>
              <a:t>l’évolution</a:t>
            </a:r>
            <a:r>
              <a:rPr lang="nl-BE" sz="2000" dirty="0">
                <a:sym typeface="Wingdings" panose="05000000000000000000" pitchFamily="2" charset="2"/>
              </a:rPr>
              <a:t> des </a:t>
            </a:r>
            <a:r>
              <a:rPr lang="nl-BE" sz="2000" dirty="0" err="1">
                <a:sym typeface="Wingdings" panose="05000000000000000000" pitchFamily="2" charset="2"/>
              </a:rPr>
              <a:t>autres</a:t>
            </a:r>
            <a:r>
              <a:rPr lang="nl-BE" sz="2000" dirty="0">
                <a:sym typeface="Wingdings" panose="05000000000000000000" pitchFamily="2" charset="2"/>
              </a:rPr>
              <a:t> classes </a:t>
            </a:r>
            <a:r>
              <a:rPr lang="nl-BE" sz="2000" dirty="0" err="1">
                <a:sym typeface="Wingdings" panose="05000000000000000000" pitchFamily="2" charset="2"/>
              </a:rPr>
              <a:t>d’âges</a:t>
            </a:r>
            <a:r>
              <a:rPr lang="nl-BE" sz="2000" dirty="0">
                <a:sym typeface="Wingdings" panose="05000000000000000000" pitchFamily="2" charset="2"/>
              </a:rPr>
              <a:t>)</a:t>
            </a:r>
            <a:r>
              <a:rPr lang="nl-BE" sz="2000" b="1" dirty="0">
                <a:sym typeface="Wingdings" panose="05000000000000000000" pitchFamily="2" charset="2"/>
              </a:rPr>
              <a:t> </a:t>
            </a:r>
            <a:r>
              <a:rPr lang="nl-BE" sz="2400" b="1" dirty="0">
                <a:sym typeface="Wingdings" panose="05000000000000000000" pitchFamily="2" charset="2"/>
              </a:rPr>
              <a:t/>
            </a:r>
            <a:br>
              <a:rPr lang="nl-BE" sz="2400" b="1" dirty="0">
                <a:sym typeface="Wingdings" panose="05000000000000000000" pitchFamily="2" charset="2"/>
              </a:rPr>
            </a:br>
            <a:r>
              <a:rPr lang="nl-BE" sz="2400" b="1" dirty="0">
                <a:sym typeface="Wingdings" panose="05000000000000000000" pitchFamily="2" charset="2"/>
              </a:rPr>
              <a:t>b) </a:t>
            </a:r>
            <a:r>
              <a:rPr lang="nl-BE" sz="2400" dirty="0" err="1">
                <a:sym typeface="Wingdings" panose="05000000000000000000" pitchFamily="2" charset="2"/>
              </a:rPr>
              <a:t>Diminution</a:t>
            </a:r>
            <a:r>
              <a:rPr lang="nl-BE" sz="2400" dirty="0">
                <a:sym typeface="Wingdings" panose="05000000000000000000" pitchFamily="2" charset="2"/>
              </a:rPr>
              <a:t> de la </a:t>
            </a:r>
            <a:r>
              <a:rPr lang="nl-BE" sz="2400" dirty="0" err="1">
                <a:sym typeface="Wingdings" panose="05000000000000000000" pitchFamily="2" charset="2"/>
              </a:rPr>
              <a:t>persitence</a:t>
            </a:r>
            <a:r>
              <a:rPr lang="nl-BE" sz="2400" dirty="0">
                <a:sym typeface="Wingdings" panose="05000000000000000000" pitchFamily="2" charset="2"/>
              </a:rPr>
              <a:t> de la </a:t>
            </a:r>
            <a:r>
              <a:rPr lang="nl-BE" sz="2400" dirty="0" err="1">
                <a:sym typeface="Wingdings" panose="05000000000000000000" pitchFamily="2" charset="2"/>
              </a:rPr>
              <a:t>pauvreté</a:t>
            </a:r>
            <a:r>
              <a:rPr lang="nl-BE" sz="2400" dirty="0">
                <a:sym typeface="Wingdings" panose="05000000000000000000" pitchFamily="2" charset="2"/>
              </a:rPr>
              <a:t> 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endParaRPr lang="en-GB" sz="28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3D542306-BE5F-4006-B082-05A9A5B2A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458" y="1628800"/>
            <a:ext cx="847308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8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nl-BE" sz="2800" b="1" dirty="0">
                <a:sym typeface="Wingdings" panose="05000000000000000000" pitchFamily="2" charset="2"/>
              </a:rPr>
              <a:t>II.3. </a:t>
            </a:r>
            <a:r>
              <a:rPr lang="nl-BE" sz="2800" b="1" dirty="0" err="1">
                <a:sym typeface="Wingdings" panose="05000000000000000000" pitchFamily="2" charset="2"/>
              </a:rPr>
              <a:t>Amélioration</a:t>
            </a:r>
            <a:r>
              <a:rPr lang="nl-BE" sz="2800" b="1" dirty="0">
                <a:sym typeface="Wingdings" panose="05000000000000000000" pitchFamily="2" charset="2"/>
              </a:rPr>
              <a:t> de la </a:t>
            </a:r>
            <a:r>
              <a:rPr lang="nl-BE" sz="2800" b="1" dirty="0" err="1">
                <a:sym typeface="Wingdings" panose="05000000000000000000" pitchFamily="2" charset="2"/>
              </a:rPr>
              <a:t>situation</a:t>
            </a:r>
            <a:r>
              <a:rPr lang="nl-BE" sz="2800" b="1" dirty="0">
                <a:sym typeface="Wingdings" panose="05000000000000000000" pitchFamily="2" charset="2"/>
              </a:rPr>
              <a:t> des </a:t>
            </a:r>
            <a:r>
              <a:rPr lang="nl-BE" sz="2800" b="1" dirty="0" err="1">
                <a:sym typeface="Wingdings" panose="05000000000000000000" pitchFamily="2" charset="2"/>
              </a:rPr>
              <a:t>seniors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2000" dirty="0">
                <a:sym typeface="Wingdings" panose="05000000000000000000" pitchFamily="2" charset="2"/>
              </a:rPr>
              <a:t>(en </a:t>
            </a:r>
            <a:r>
              <a:rPr lang="nl-BE" sz="2000" dirty="0" err="1">
                <a:sym typeface="Wingdings" panose="05000000000000000000" pitchFamily="2" charset="2"/>
              </a:rPr>
              <a:t>contraste</a:t>
            </a:r>
            <a:r>
              <a:rPr lang="nl-BE" sz="2000" dirty="0">
                <a:sym typeface="Wingdings" panose="05000000000000000000" pitchFamily="2" charset="2"/>
              </a:rPr>
              <a:t> à </a:t>
            </a:r>
            <a:r>
              <a:rPr lang="nl-BE" sz="2000" dirty="0" err="1">
                <a:sym typeface="Wingdings" panose="05000000000000000000" pitchFamily="2" charset="2"/>
              </a:rPr>
              <a:t>l’évolution</a:t>
            </a:r>
            <a:r>
              <a:rPr lang="nl-BE" sz="2000" dirty="0">
                <a:sym typeface="Wingdings" panose="05000000000000000000" pitchFamily="2" charset="2"/>
              </a:rPr>
              <a:t> des </a:t>
            </a:r>
            <a:r>
              <a:rPr lang="nl-BE" sz="2000" dirty="0" err="1">
                <a:sym typeface="Wingdings" panose="05000000000000000000" pitchFamily="2" charset="2"/>
              </a:rPr>
              <a:t>autres</a:t>
            </a:r>
            <a:r>
              <a:rPr lang="nl-BE" sz="2000" dirty="0">
                <a:sym typeface="Wingdings" panose="05000000000000000000" pitchFamily="2" charset="2"/>
              </a:rPr>
              <a:t> classes </a:t>
            </a:r>
            <a:r>
              <a:rPr lang="nl-BE" sz="2000" dirty="0" err="1">
                <a:sym typeface="Wingdings" panose="05000000000000000000" pitchFamily="2" charset="2"/>
              </a:rPr>
              <a:t>d’âges</a:t>
            </a:r>
            <a:r>
              <a:rPr lang="nl-BE" sz="2000" dirty="0">
                <a:sym typeface="Wingdings" panose="05000000000000000000" pitchFamily="2" charset="2"/>
              </a:rPr>
              <a:t>)</a:t>
            </a:r>
            <a:r>
              <a:rPr lang="nl-BE" sz="2000" b="1" dirty="0">
                <a:sym typeface="Wingdings" panose="05000000000000000000" pitchFamily="2" charset="2"/>
              </a:rPr>
              <a:t> </a:t>
            </a:r>
            <a:r>
              <a:rPr lang="nl-BE" sz="2400" b="1" dirty="0">
                <a:sym typeface="Wingdings" panose="05000000000000000000" pitchFamily="2" charset="2"/>
              </a:rPr>
              <a:t/>
            </a:r>
            <a:br>
              <a:rPr lang="nl-BE" sz="2400" b="1" dirty="0">
                <a:sym typeface="Wingdings" panose="05000000000000000000" pitchFamily="2" charset="2"/>
              </a:rPr>
            </a:br>
            <a:r>
              <a:rPr lang="nl-BE" sz="2400" b="1" dirty="0">
                <a:sym typeface="Wingdings" panose="05000000000000000000" pitchFamily="2" charset="2"/>
              </a:rPr>
              <a:t>c) </a:t>
            </a:r>
            <a:r>
              <a:rPr lang="nl-BE" sz="2400" dirty="0" err="1">
                <a:sym typeface="Wingdings" panose="05000000000000000000" pitchFamily="2" charset="2"/>
              </a:rPr>
              <a:t>Diminution</a:t>
            </a:r>
            <a:r>
              <a:rPr lang="nl-BE" sz="2400" dirty="0">
                <a:sym typeface="Wingdings" panose="05000000000000000000" pitchFamily="2" charset="2"/>
              </a:rPr>
              <a:t> de </a:t>
            </a:r>
            <a:r>
              <a:rPr lang="nl-BE" sz="2400" dirty="0" err="1">
                <a:sym typeface="Wingdings" panose="05000000000000000000" pitchFamily="2" charset="2"/>
              </a:rPr>
              <a:t>l’écart</a:t>
            </a:r>
            <a:r>
              <a:rPr lang="nl-BE" sz="2400" dirty="0">
                <a:sym typeface="Wingdings" panose="05000000000000000000" pitchFamily="2" charset="2"/>
              </a:rPr>
              <a:t> de </a:t>
            </a:r>
            <a:r>
              <a:rPr lang="nl-BE" sz="2400" dirty="0" err="1">
                <a:sym typeface="Wingdings" panose="05000000000000000000" pitchFamily="2" charset="2"/>
              </a:rPr>
              <a:t>pauvreté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endParaRPr lang="en-GB" sz="28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3E94CDEC-4F5E-4BCE-ADDA-53E990126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412776"/>
            <a:ext cx="856895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nl-BE" sz="2800" b="1" dirty="0">
                <a:sym typeface="Wingdings" panose="05000000000000000000" pitchFamily="2" charset="2"/>
              </a:rPr>
              <a:t>II.3. </a:t>
            </a:r>
            <a:r>
              <a:rPr lang="nl-BE" sz="2800" b="1" dirty="0" err="1">
                <a:sym typeface="Wingdings" panose="05000000000000000000" pitchFamily="2" charset="2"/>
              </a:rPr>
              <a:t>Amélioration</a:t>
            </a:r>
            <a:r>
              <a:rPr lang="nl-BE" sz="2800" b="1" dirty="0">
                <a:sym typeface="Wingdings" panose="05000000000000000000" pitchFamily="2" charset="2"/>
              </a:rPr>
              <a:t> de la </a:t>
            </a:r>
            <a:r>
              <a:rPr lang="nl-BE" sz="2800" b="1" dirty="0" err="1">
                <a:sym typeface="Wingdings" panose="05000000000000000000" pitchFamily="2" charset="2"/>
              </a:rPr>
              <a:t>situation</a:t>
            </a:r>
            <a:r>
              <a:rPr lang="nl-BE" sz="2800" b="1" dirty="0">
                <a:sym typeface="Wingdings" panose="05000000000000000000" pitchFamily="2" charset="2"/>
              </a:rPr>
              <a:t> des </a:t>
            </a:r>
            <a:r>
              <a:rPr lang="nl-BE" sz="2800" b="1" dirty="0" err="1">
                <a:sym typeface="Wingdings" panose="05000000000000000000" pitchFamily="2" charset="2"/>
              </a:rPr>
              <a:t>seniors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400" b="1" dirty="0">
                <a:sym typeface="Wingdings" panose="05000000000000000000" pitchFamily="2" charset="2"/>
              </a:rPr>
              <a:t/>
            </a:r>
            <a:br>
              <a:rPr lang="nl-BE" sz="2400" b="1" dirty="0">
                <a:sym typeface="Wingdings" panose="05000000000000000000" pitchFamily="2" charset="2"/>
              </a:rPr>
            </a:br>
            <a:r>
              <a:rPr lang="nl-BE" sz="2400" b="1" dirty="0">
                <a:sym typeface="Wingdings" panose="05000000000000000000" pitchFamily="2" charset="2"/>
              </a:rPr>
              <a:t>d) </a:t>
            </a:r>
            <a:r>
              <a:rPr lang="nl-BE" sz="2400" dirty="0" err="1">
                <a:sym typeface="Wingdings" panose="05000000000000000000" pitchFamily="2" charset="2"/>
              </a:rPr>
              <a:t>Différence</a:t>
            </a:r>
            <a:r>
              <a:rPr lang="nl-BE" sz="2400" dirty="0">
                <a:sym typeface="Wingdings" panose="05000000000000000000" pitchFamily="2" charset="2"/>
              </a:rPr>
              <a:t> de genre (AROP pour les </a:t>
            </a:r>
            <a:r>
              <a:rPr lang="nl-BE" sz="2400" dirty="0" err="1">
                <a:sym typeface="Wingdings" panose="05000000000000000000" pitchFamily="2" charset="2"/>
              </a:rPr>
              <a:t>isolés</a:t>
            </a:r>
            <a:r>
              <a:rPr lang="nl-BE" sz="2400" dirty="0">
                <a:sym typeface="Wingdings" panose="05000000000000000000" pitchFamily="2" charset="2"/>
              </a:rPr>
              <a:t> </a:t>
            </a:r>
            <a:r>
              <a:rPr lang="nl-BE" sz="2400" dirty="0" err="1">
                <a:sym typeface="Wingdings" panose="05000000000000000000" pitchFamily="2" charset="2"/>
              </a:rPr>
              <a:t>âgés</a:t>
            </a:r>
            <a:r>
              <a:rPr lang="nl-BE" sz="2400" dirty="0">
                <a:sym typeface="Wingdings" panose="05000000000000000000" pitchFamily="2" charset="2"/>
              </a:rPr>
              <a:t>)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endParaRPr lang="en-GB" sz="28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B28C318B-AFB4-4F16-94F3-FBF461F87F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08" y="1268760"/>
            <a:ext cx="882338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9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algn="l"/>
            <a:r>
              <a:rPr lang="nl-BE" sz="2800" dirty="0"/>
              <a:t/>
            </a:r>
            <a:br>
              <a:rPr lang="nl-BE" sz="2800" dirty="0"/>
            </a:br>
            <a:r>
              <a:rPr lang="nl-BE" sz="2800" dirty="0"/>
              <a:t>                 </a:t>
            </a:r>
            <a:r>
              <a:rPr lang="nl-BE" sz="2800" b="1" dirty="0">
                <a:sym typeface="Wingdings" panose="05000000000000000000" pitchFamily="2" charset="2"/>
              </a:rPr>
              <a:t>II.4. </a:t>
            </a:r>
            <a:r>
              <a:rPr lang="nl-BE" sz="2800" b="1" dirty="0" err="1">
                <a:sym typeface="Wingdings" panose="05000000000000000000" pitchFamily="2" charset="2"/>
              </a:rPr>
              <a:t>Divergences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800" b="1" dirty="0" err="1">
                <a:sym typeface="Wingdings" panose="05000000000000000000" pitchFamily="2" charset="2"/>
              </a:rPr>
              <a:t>croissantes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2800" b="1" dirty="0">
                <a:sym typeface="Wingdings" panose="05000000000000000000" pitchFamily="2" charset="2"/>
              </a:rPr>
              <a:t>1°) </a:t>
            </a:r>
            <a:r>
              <a:rPr lang="nl-BE" sz="2400" b="1" dirty="0">
                <a:sym typeface="Wingdings" panose="05000000000000000000" pitchFamily="2" charset="2"/>
              </a:rPr>
              <a:t>P</a:t>
            </a:r>
            <a:r>
              <a:rPr lang="en-US" sz="2400" b="1" dirty="0" err="1">
                <a:sym typeface="Wingdings" panose="05000000000000000000" pitchFamily="2" charset="2"/>
              </a:rPr>
              <a:t>ar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niveau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d’education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(au sein de la population active - </a:t>
            </a:r>
            <a:r>
              <a:rPr lang="en-US" sz="2400" dirty="0" err="1">
                <a:sym typeface="Wingdings" panose="05000000000000000000" pitchFamily="2" charset="2"/>
              </a:rPr>
              <a:t>taux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d’emploi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  <a:r>
              <a:rPr lang="nl-BE" sz="2800" dirty="0"/>
              <a:t/>
            </a:r>
            <a:br>
              <a:rPr lang="nl-BE" sz="2800" dirty="0"/>
            </a:br>
            <a:endParaRPr lang="en-GB" sz="2800" b="1" u="sng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9830E028-7D8F-4BF4-BABB-B82870BBD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64" y="1417638"/>
            <a:ext cx="8862072" cy="532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69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rmAutofit/>
          </a:bodyPr>
          <a:lstStyle/>
          <a:p>
            <a:pPr algn="l"/>
            <a:r>
              <a:rPr lang="nl-BE" sz="3100" b="1" dirty="0">
                <a:sym typeface="Wingdings" panose="05000000000000000000" pitchFamily="2" charset="2"/>
              </a:rPr>
              <a:t>	II.4. </a:t>
            </a:r>
            <a:r>
              <a:rPr lang="nl-BE" sz="3100" b="1" dirty="0" err="1">
                <a:sym typeface="Wingdings" panose="05000000000000000000" pitchFamily="2" charset="2"/>
              </a:rPr>
              <a:t>Divergences</a:t>
            </a:r>
            <a:r>
              <a:rPr lang="nl-BE" sz="3100" b="1" dirty="0">
                <a:sym typeface="Wingdings" panose="05000000000000000000" pitchFamily="2" charset="2"/>
              </a:rPr>
              <a:t> </a:t>
            </a:r>
            <a:r>
              <a:rPr lang="nl-BE" sz="3100" b="1" dirty="0" err="1">
                <a:sym typeface="Wingdings" panose="05000000000000000000" pitchFamily="2" charset="2"/>
              </a:rPr>
              <a:t>croissantes</a:t>
            </a:r>
            <a:r>
              <a:rPr lang="nl-BE" sz="3600" b="1" dirty="0">
                <a:sym typeface="Wingdings" panose="05000000000000000000" pitchFamily="2" charset="2"/>
              </a:rPr>
              <a:t/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2200" b="1" dirty="0">
                <a:sym typeface="Wingdings" panose="05000000000000000000" pitchFamily="2" charset="2"/>
              </a:rPr>
              <a:t>1°) P</a:t>
            </a:r>
            <a:r>
              <a:rPr lang="en-US" sz="2200" b="1" dirty="0" err="1">
                <a:sym typeface="Wingdings" panose="05000000000000000000" pitchFamily="2" charset="2"/>
              </a:rPr>
              <a:t>ar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sym typeface="Wingdings" panose="05000000000000000000" pitchFamily="2" charset="2"/>
              </a:rPr>
              <a:t>niveau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sym typeface="Wingdings" panose="05000000000000000000" pitchFamily="2" charset="2"/>
              </a:rPr>
              <a:t>d’education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(suite - au sein de la population active - AROP)</a:t>
            </a:r>
            <a:endParaRPr lang="en-GB" sz="22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8281B3AF-6667-4D1E-83FE-F2E8C5E93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26" y="1196752"/>
            <a:ext cx="8808462" cy="566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66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184" cy="850106"/>
          </a:xfrm>
        </p:spPr>
        <p:txBody>
          <a:bodyPr>
            <a:noAutofit/>
          </a:bodyPr>
          <a:lstStyle/>
          <a:p>
            <a:pPr algn="l"/>
            <a:r>
              <a:rPr lang="nl-BE" sz="2800" b="1" dirty="0">
                <a:sym typeface="Wingdings" panose="05000000000000000000" pitchFamily="2" charset="2"/>
              </a:rPr>
              <a:t>	II.4. </a:t>
            </a:r>
            <a:r>
              <a:rPr lang="nl-BE" sz="2800" b="1" dirty="0" err="1">
                <a:sym typeface="Wingdings" panose="05000000000000000000" pitchFamily="2" charset="2"/>
              </a:rPr>
              <a:t>Divergences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800" b="1" dirty="0" err="1">
                <a:sym typeface="Wingdings" panose="05000000000000000000" pitchFamily="2" charset="2"/>
              </a:rPr>
              <a:t>croissantes</a:t>
            </a:r>
            <a:r>
              <a:rPr lang="nl-BE" sz="3200" b="1" dirty="0">
                <a:sym typeface="Wingdings" panose="05000000000000000000" pitchFamily="2" charset="2"/>
              </a:rPr>
              <a:t/>
            </a:r>
            <a:br>
              <a:rPr lang="nl-BE" sz="3200" b="1" dirty="0">
                <a:sym typeface="Wingdings" panose="05000000000000000000" pitchFamily="2" charset="2"/>
              </a:rPr>
            </a:br>
            <a:r>
              <a:rPr lang="nl-BE" sz="2200" b="1" dirty="0">
                <a:sym typeface="Wingdings" panose="05000000000000000000" pitchFamily="2" charset="2"/>
              </a:rPr>
              <a:t>1°) P</a:t>
            </a:r>
            <a:r>
              <a:rPr lang="en-US" sz="2200" b="1" dirty="0" err="1">
                <a:sym typeface="Wingdings" panose="05000000000000000000" pitchFamily="2" charset="2"/>
              </a:rPr>
              <a:t>ar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sym typeface="Wingdings" panose="05000000000000000000" pitchFamily="2" charset="2"/>
              </a:rPr>
              <a:t>niveau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sym typeface="Wingdings" panose="05000000000000000000" pitchFamily="2" charset="2"/>
              </a:rPr>
              <a:t>d’education</a:t>
            </a:r>
            <a:r>
              <a:rPr lang="en-US" sz="2200" b="1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(suite - au sein de la population active - VLWI)</a:t>
            </a:r>
            <a:endParaRPr lang="en-GB" sz="22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42E4DD1C-9668-46DD-9DAC-9BEF3F0C3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341914"/>
            <a:ext cx="8686496" cy="539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nl-BE" sz="3200" b="1" dirty="0">
                <a:sym typeface="Wingdings" panose="05000000000000000000" pitchFamily="2" charset="2"/>
              </a:rPr>
              <a:t>	II.4. </a:t>
            </a:r>
            <a:r>
              <a:rPr lang="nl-BE" sz="3200" b="1" dirty="0" err="1">
                <a:sym typeface="Wingdings" panose="05000000000000000000" pitchFamily="2" charset="2"/>
              </a:rPr>
              <a:t>Divergences</a:t>
            </a:r>
            <a:r>
              <a:rPr lang="nl-BE" sz="3200" b="1" dirty="0">
                <a:sym typeface="Wingdings" panose="05000000000000000000" pitchFamily="2" charset="2"/>
              </a:rPr>
              <a:t> </a:t>
            </a:r>
            <a:r>
              <a:rPr lang="nl-BE" sz="3200" b="1" dirty="0" err="1">
                <a:sym typeface="Wingdings" panose="05000000000000000000" pitchFamily="2" charset="2"/>
              </a:rPr>
              <a:t>croissantes</a:t>
            </a:r>
            <a:r>
              <a:rPr lang="nl-BE" sz="3200" b="1" dirty="0">
                <a:sym typeface="Wingdings" panose="05000000000000000000" pitchFamily="2" charset="2"/>
              </a:rPr>
              <a:t/>
            </a:r>
            <a:br>
              <a:rPr lang="nl-BE" sz="3200" b="1" dirty="0">
                <a:sym typeface="Wingdings" panose="05000000000000000000" pitchFamily="2" charset="2"/>
              </a:rPr>
            </a:br>
            <a:r>
              <a:rPr lang="nl-BE" sz="3200" b="1" dirty="0">
                <a:sym typeface="Wingdings" panose="05000000000000000000" pitchFamily="2" charset="2"/>
              </a:rPr>
              <a:t>2°) </a:t>
            </a:r>
            <a:r>
              <a:rPr lang="en-US" sz="2800" b="1" dirty="0" err="1">
                <a:sym typeface="Wingdings" panose="05000000000000000000" pitchFamily="2" charset="2"/>
              </a:rPr>
              <a:t>Selon</a:t>
            </a:r>
            <a:r>
              <a:rPr lang="en-US" sz="2800" b="1" dirty="0">
                <a:sym typeface="Wingdings" panose="05000000000000000000" pitchFamily="2" charset="2"/>
              </a:rPr>
              <a:t> le </a:t>
            </a:r>
            <a:r>
              <a:rPr lang="en-US" sz="2800" b="1" dirty="0" err="1">
                <a:sym typeface="Wingdings" panose="05000000000000000000" pitchFamily="2" charset="2"/>
              </a:rPr>
              <a:t>logement</a:t>
            </a:r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(AROPE)</a:t>
            </a:r>
            <a:endParaRPr lang="en-GB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4A6BB2CF-D4AD-4616-99DE-80CA2C8E06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72" y="1196752"/>
            <a:ext cx="881585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0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C48431-83BE-4F00-B77A-CA0382BB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Présentation</a:t>
            </a:r>
            <a:r>
              <a:rPr lang="en-US" sz="4000" b="1" dirty="0"/>
              <a:t> </a:t>
            </a:r>
            <a:r>
              <a:rPr lang="en-US" sz="4000" b="1" dirty="0" err="1"/>
              <a:t>en</a:t>
            </a:r>
            <a:r>
              <a:rPr lang="en-US" sz="4000" b="1" dirty="0"/>
              <a:t> 3 parties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37F4282-4D8C-4BF9-8B48-227437EA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Partie</a:t>
            </a:r>
            <a:r>
              <a:rPr lang="en-US" sz="2400" b="1" dirty="0"/>
              <a:t> 1 : Introduction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Contextualisation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Partie</a:t>
            </a:r>
            <a:r>
              <a:rPr lang="en-US" sz="2400" b="1" dirty="0"/>
              <a:t> 2 : </a:t>
            </a:r>
            <a:r>
              <a:rPr lang="en-US" sz="2400" b="1" dirty="0" err="1"/>
              <a:t>Analyse</a:t>
            </a:r>
            <a:r>
              <a:rPr lang="en-US" sz="2400" b="1" dirty="0"/>
              <a:t> 2018 </a:t>
            </a:r>
          </a:p>
          <a:p>
            <a:pPr marL="0" indent="0">
              <a:buNone/>
            </a:pPr>
            <a:r>
              <a:rPr lang="en-US" sz="2400" dirty="0"/>
              <a:t>    Les </a:t>
            </a:r>
            <a:r>
              <a:rPr lang="en-US" sz="2400" dirty="0" err="1"/>
              <a:t>principales</a:t>
            </a:r>
            <a:r>
              <a:rPr lang="en-US" sz="2400" dirty="0"/>
              <a:t> </a:t>
            </a:r>
            <a:r>
              <a:rPr lang="en-US" sz="2400" dirty="0" err="1"/>
              <a:t>tendances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quelques</a:t>
            </a:r>
            <a:r>
              <a:rPr lang="en-US" sz="2400" dirty="0"/>
              <a:t> </a:t>
            </a:r>
            <a:r>
              <a:rPr lang="en-US" sz="2400" dirty="0" err="1"/>
              <a:t>chiffres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Partie</a:t>
            </a:r>
            <a:r>
              <a:rPr lang="en-US" sz="2400" b="1" dirty="0"/>
              <a:t> 3 : Messages </a:t>
            </a:r>
            <a:r>
              <a:rPr lang="en-US" sz="2400" b="1" dirty="0" err="1"/>
              <a:t>clés</a:t>
            </a:r>
            <a:r>
              <a:rPr lang="en-US" sz="2400" b="1" dirty="0"/>
              <a:t> et </a:t>
            </a:r>
            <a:r>
              <a:rPr lang="en-US" sz="2400" b="1" dirty="0" err="1"/>
              <a:t>mise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perspectives</a:t>
            </a:r>
          </a:p>
        </p:txBody>
      </p:sp>
    </p:spTree>
    <p:extLst>
      <p:ext uri="{BB962C8B-B14F-4D97-AF65-F5344CB8AC3E}">
        <p14:creationId xmlns:p14="http://schemas.microsoft.com/office/powerpoint/2010/main" val="1142912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l"/>
            <a:r>
              <a:rPr lang="nl-BE" sz="2400" b="1" dirty="0">
                <a:sym typeface="Wingdings" panose="05000000000000000000" pitchFamily="2" charset="2"/>
              </a:rPr>
              <a:t>	II.4. </a:t>
            </a:r>
            <a:r>
              <a:rPr lang="nl-BE" sz="2400" b="1" dirty="0" err="1">
                <a:sym typeface="Wingdings" panose="05000000000000000000" pitchFamily="2" charset="2"/>
              </a:rPr>
              <a:t>Divergences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croissantes</a:t>
            </a:r>
            <a:r>
              <a:rPr lang="nl-BE" sz="2400" b="1" dirty="0">
                <a:sym typeface="Wingdings" panose="05000000000000000000" pitchFamily="2" charset="2"/>
              </a:rPr>
              <a:t/>
            </a:r>
            <a:br>
              <a:rPr lang="nl-BE" sz="2400" b="1" dirty="0">
                <a:sym typeface="Wingdings" panose="05000000000000000000" pitchFamily="2" charset="2"/>
              </a:rPr>
            </a:br>
            <a:r>
              <a:rPr lang="nl-BE" sz="2400" b="1" dirty="0">
                <a:sym typeface="Wingdings" panose="05000000000000000000" pitchFamily="2" charset="2"/>
              </a:rPr>
              <a:t>3°) </a:t>
            </a:r>
            <a:r>
              <a:rPr lang="en-US" sz="2000" b="1" dirty="0" err="1">
                <a:sym typeface="Wingdings" panose="05000000000000000000" pitchFamily="2" charset="2"/>
              </a:rPr>
              <a:t>Selon</a:t>
            </a:r>
            <a:r>
              <a:rPr lang="en-US" sz="2000" b="1" dirty="0">
                <a:sym typeface="Wingdings" panose="05000000000000000000" pitchFamily="2" charset="2"/>
              </a:rPr>
              <a:t> le </a:t>
            </a:r>
            <a:r>
              <a:rPr lang="en-US" sz="2000" b="1" dirty="0" err="1">
                <a:sym typeface="Wingdings" panose="05000000000000000000" pitchFamily="2" charset="2"/>
              </a:rPr>
              <a:t>revenu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(unmet need medical par quintile )</a:t>
            </a:r>
            <a:endParaRPr lang="en-GB" sz="2200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47258929-BA07-422E-B5D5-AE4B44FFF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124744"/>
            <a:ext cx="871296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6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24744"/>
          </a:xfrm>
        </p:spPr>
        <p:txBody>
          <a:bodyPr>
            <a:normAutofit/>
          </a:bodyPr>
          <a:lstStyle/>
          <a:p>
            <a:pPr algn="l"/>
            <a:r>
              <a:rPr lang="nl-BE" sz="2800" b="1" dirty="0">
                <a:sym typeface="Wingdings" panose="05000000000000000000" pitchFamily="2" charset="2"/>
              </a:rPr>
              <a:t>	II.4. </a:t>
            </a:r>
            <a:r>
              <a:rPr lang="nl-BE" sz="2800" b="1" dirty="0" err="1">
                <a:sym typeface="Wingdings" panose="05000000000000000000" pitchFamily="2" charset="2"/>
              </a:rPr>
              <a:t>Divergences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800" b="1" dirty="0" err="1">
                <a:sym typeface="Wingdings" panose="05000000000000000000" pitchFamily="2" charset="2"/>
              </a:rPr>
              <a:t>croissantes</a:t>
            </a:r>
            <a:r>
              <a:rPr lang="nl-BE" sz="2800" b="1" dirty="0">
                <a:sym typeface="Wingdings" panose="05000000000000000000" pitchFamily="2" charset="2"/>
              </a:rPr>
              <a:t/>
            </a:r>
            <a:br>
              <a:rPr lang="nl-BE" sz="2800" b="1" dirty="0">
                <a:sym typeface="Wingdings" panose="05000000000000000000" pitchFamily="2" charset="2"/>
              </a:rPr>
            </a:br>
            <a:r>
              <a:rPr lang="nl-BE" sz="2800" b="1" dirty="0">
                <a:sym typeface="Wingdings" panose="05000000000000000000" pitchFamily="2" charset="2"/>
              </a:rPr>
              <a:t>4°) </a:t>
            </a:r>
            <a:r>
              <a:rPr lang="en-US" sz="2400" b="1" dirty="0" err="1">
                <a:sym typeface="Wingdings" panose="05000000000000000000" pitchFamily="2" charset="2"/>
              </a:rPr>
              <a:t>Selon</a:t>
            </a:r>
            <a:r>
              <a:rPr lang="en-US" sz="2400" b="1" dirty="0">
                <a:sym typeface="Wingdings" panose="05000000000000000000" pitchFamily="2" charset="2"/>
              </a:rPr>
              <a:t> la </a:t>
            </a:r>
            <a:r>
              <a:rPr lang="en-US" sz="2200" b="1" dirty="0">
                <a:sym typeface="Wingdings" panose="05000000000000000000" pitchFamily="2" charset="2"/>
              </a:rPr>
              <a:t>composition du ménage et la </a:t>
            </a:r>
            <a:r>
              <a:rPr lang="en-US" sz="2200" b="1" dirty="0" err="1">
                <a:sym typeface="Wingdings" panose="05000000000000000000" pitchFamily="2" charset="2"/>
              </a:rPr>
              <a:t>nationalité</a:t>
            </a:r>
            <a:r>
              <a:rPr lang="en-US" sz="2200" b="1" dirty="0">
                <a:sym typeface="Wingdings" panose="05000000000000000000" pitchFamily="2" charset="2"/>
              </a:rPr>
              <a:t> (2017)</a:t>
            </a:r>
            <a:endParaRPr lang="en-GB" sz="22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428052C4-A8EC-48A3-8EDB-382126F1CD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55" y="1124744"/>
            <a:ext cx="882047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16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836712"/>
          </a:xfrm>
        </p:spPr>
        <p:txBody>
          <a:bodyPr>
            <a:normAutofit fontScale="90000"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	II.4. </a:t>
            </a:r>
            <a:r>
              <a:rPr lang="nl-BE" sz="2700" b="1" dirty="0" err="1">
                <a:sym typeface="Wingdings" panose="05000000000000000000" pitchFamily="2" charset="2"/>
              </a:rPr>
              <a:t>Divergences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croissantes</a:t>
            </a:r>
            <a:r>
              <a:rPr lang="nl-BE" sz="2700" b="1" dirty="0">
                <a:sym typeface="Wingdings" panose="05000000000000000000" pitchFamily="2" charset="2"/>
              </a:rPr>
              <a:t/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5°) </a:t>
            </a:r>
            <a:r>
              <a:rPr lang="nl-BE" sz="2700" b="1" dirty="0" err="1">
                <a:sym typeface="Wingdings" panose="05000000000000000000" pitchFamily="2" charset="2"/>
              </a:rPr>
              <a:t>Selon</a:t>
            </a:r>
            <a:r>
              <a:rPr lang="nl-BE" sz="2700" b="1" dirty="0">
                <a:sym typeface="Wingdings" panose="05000000000000000000" pitchFamily="2" charset="2"/>
              </a:rPr>
              <a:t> la </a:t>
            </a:r>
            <a:r>
              <a:rPr lang="nl-BE" sz="2700" b="1" dirty="0" err="1">
                <a:sym typeface="Wingdings" panose="05000000000000000000" pitchFamily="2" charset="2"/>
              </a:rPr>
              <a:t>Région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dirty="0">
                <a:sym typeface="Wingdings" panose="05000000000000000000" pitchFamily="2" charset="2"/>
              </a:rPr>
              <a:t>(AROPE)</a:t>
            </a:r>
            <a:endParaRPr lang="en-GB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747A6E7F-3843-400F-9E8E-F15B43052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980728"/>
            <a:ext cx="871296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74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53402" cy="1124744"/>
          </a:xfrm>
        </p:spPr>
        <p:txBody>
          <a:bodyPr>
            <a:normAutofit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        II.4. </a:t>
            </a:r>
            <a:r>
              <a:rPr lang="nl-BE" sz="2700" b="1" dirty="0" err="1">
                <a:sym typeface="Wingdings" panose="05000000000000000000" pitchFamily="2" charset="2"/>
              </a:rPr>
              <a:t>Divergences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croissantes</a:t>
            </a:r>
            <a:r>
              <a:rPr lang="nl-BE" sz="2700" b="1" dirty="0">
                <a:sym typeface="Wingdings" panose="05000000000000000000" pitchFamily="2" charset="2"/>
              </a:rPr>
              <a:t/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5°) </a:t>
            </a:r>
            <a:r>
              <a:rPr lang="nl-BE" sz="2700" b="1" dirty="0" err="1">
                <a:sym typeface="Wingdings" panose="05000000000000000000" pitchFamily="2" charset="2"/>
              </a:rPr>
              <a:t>Selon</a:t>
            </a:r>
            <a:r>
              <a:rPr lang="nl-BE" sz="2700" b="1" dirty="0">
                <a:sym typeface="Wingdings" panose="05000000000000000000" pitchFamily="2" charset="2"/>
              </a:rPr>
              <a:t> la </a:t>
            </a:r>
            <a:r>
              <a:rPr lang="nl-BE" sz="2700" b="1" dirty="0" err="1">
                <a:sym typeface="Wingdings" panose="05000000000000000000" pitchFamily="2" charset="2"/>
              </a:rPr>
              <a:t>Région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dirty="0">
                <a:sym typeface="Wingdings" panose="05000000000000000000" pitchFamily="2" charset="2"/>
              </a:rPr>
              <a:t>(Suite - </a:t>
            </a:r>
            <a:r>
              <a:rPr lang="nl-BE" sz="2700" dirty="0" err="1">
                <a:sym typeface="Wingdings" panose="05000000000000000000" pitchFamily="2" charset="2"/>
              </a:rPr>
              <a:t>taux</a:t>
            </a:r>
            <a:r>
              <a:rPr lang="nl-BE" sz="2700" dirty="0">
                <a:sym typeface="Wingdings" panose="05000000000000000000" pitchFamily="2" charset="2"/>
              </a:rPr>
              <a:t> </a:t>
            </a:r>
            <a:r>
              <a:rPr lang="nl-BE" sz="2700" dirty="0" err="1">
                <a:sym typeface="Wingdings" panose="05000000000000000000" pitchFamily="2" charset="2"/>
              </a:rPr>
              <a:t>d’emploi</a:t>
            </a:r>
            <a:r>
              <a:rPr lang="nl-BE" sz="2700" dirty="0">
                <a:sym typeface="Wingdings" panose="05000000000000000000" pitchFamily="2" charset="2"/>
              </a:rPr>
              <a:t> – 20/64 </a:t>
            </a:r>
            <a:r>
              <a:rPr lang="nl-BE" sz="2700" dirty="0" err="1">
                <a:sym typeface="Wingdings" panose="05000000000000000000" pitchFamily="2" charset="2"/>
              </a:rPr>
              <a:t>ans</a:t>
            </a:r>
            <a:r>
              <a:rPr lang="nl-BE" sz="2700" dirty="0">
                <a:sym typeface="Wingdings" panose="05000000000000000000" pitchFamily="2" charset="2"/>
              </a:rPr>
              <a:t>)</a:t>
            </a:r>
            <a:endParaRPr lang="en-GB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F134BAE3-9452-40B8-AE6C-EB80DB7C0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98" y="1124744"/>
            <a:ext cx="8754160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01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A70FA74-8EF6-4C28-AEF9-08AF0821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Partie</a:t>
            </a:r>
            <a:r>
              <a:rPr lang="en-US" sz="3200" b="1" dirty="0"/>
              <a:t> III : Messages </a:t>
            </a:r>
            <a:r>
              <a:rPr lang="en-US" sz="3200" b="1" dirty="0" err="1"/>
              <a:t>clés</a:t>
            </a:r>
            <a:r>
              <a:rPr lang="en-US" sz="3200" b="1" dirty="0"/>
              <a:t> et Mises </a:t>
            </a:r>
            <a:r>
              <a:rPr lang="en-US" sz="3200" b="1" dirty="0" err="1"/>
              <a:t>en</a:t>
            </a:r>
            <a:r>
              <a:rPr lang="en-US" sz="3200" b="1" dirty="0"/>
              <a:t> 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9BE0FE2-8F9E-467E-84B9-78795213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56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080120"/>
          </a:xfrm>
        </p:spPr>
        <p:txBody>
          <a:bodyPr>
            <a:normAutofit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        III.1 </a:t>
            </a:r>
            <a:r>
              <a:rPr lang="nl-BE" sz="2700" b="1" dirty="0" err="1">
                <a:sym typeface="Wingdings" panose="05000000000000000000" pitchFamily="2" charset="2"/>
              </a:rPr>
              <a:t>Considérations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diverses</a:t>
            </a:r>
            <a:r>
              <a:rPr lang="nl-BE" sz="2700" b="1" dirty="0">
                <a:sym typeface="Wingdings" panose="05000000000000000000" pitchFamily="2" charset="2"/>
              </a:rPr>
              <a:t> : </a:t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1°) </a:t>
            </a:r>
            <a:r>
              <a:rPr lang="nl-BE" sz="2700" b="1" dirty="0" err="1">
                <a:sym typeface="Wingdings" panose="05000000000000000000" pitchFamily="2" charset="2"/>
              </a:rPr>
              <a:t>Dépenses</a:t>
            </a:r>
            <a:r>
              <a:rPr lang="nl-BE" sz="2700" b="1" dirty="0">
                <a:sym typeface="Wingdings" panose="05000000000000000000" pitchFamily="2" charset="2"/>
              </a:rPr>
              <a:t> de la </a:t>
            </a:r>
            <a:r>
              <a:rPr lang="nl-BE" sz="2700" b="1" dirty="0" err="1">
                <a:sym typeface="Wingdings" panose="05000000000000000000" pitchFamily="2" charset="2"/>
              </a:rPr>
              <a:t>protection</a:t>
            </a:r>
            <a:r>
              <a:rPr lang="nl-BE" sz="2700" b="1" dirty="0">
                <a:sym typeface="Wingdings" panose="05000000000000000000" pitchFamily="2" charset="2"/>
              </a:rPr>
              <a:t> sociale </a:t>
            </a:r>
            <a:r>
              <a:rPr lang="nl-BE" sz="2700" dirty="0">
                <a:sym typeface="Wingdings" panose="05000000000000000000" pitchFamily="2" charset="2"/>
              </a:rPr>
              <a:t>(en % du PIB)</a:t>
            </a:r>
            <a:endParaRPr lang="en-GB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="" xmlns:a16="http://schemas.microsoft.com/office/drawing/2014/main" id="{FE7246A4-910F-4C58-BA50-B2C2C3203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11149"/>
              </p:ext>
            </p:extLst>
          </p:nvPr>
        </p:nvGraphicFramePr>
        <p:xfrm>
          <a:off x="107504" y="1268760"/>
          <a:ext cx="89289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603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080120"/>
          </a:xfrm>
        </p:spPr>
        <p:txBody>
          <a:bodyPr>
            <a:normAutofit fontScale="90000"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        III.1 </a:t>
            </a:r>
            <a:r>
              <a:rPr lang="nl-BE" sz="2700" b="1" dirty="0" err="1">
                <a:sym typeface="Wingdings" panose="05000000000000000000" pitchFamily="2" charset="2"/>
              </a:rPr>
              <a:t>Considérations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diverses</a:t>
            </a:r>
            <a:r>
              <a:rPr lang="nl-BE" sz="2700" b="1" dirty="0">
                <a:sym typeface="Wingdings" panose="05000000000000000000" pitchFamily="2" charset="2"/>
              </a:rPr>
              <a:t> : </a:t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2°) </a:t>
            </a:r>
            <a:r>
              <a:rPr lang="nl-BE" sz="2700" b="1" dirty="0" err="1">
                <a:sym typeface="Wingdings" panose="05000000000000000000" pitchFamily="2" charset="2"/>
              </a:rPr>
              <a:t>Efficience</a:t>
            </a:r>
            <a:r>
              <a:rPr lang="nl-BE" sz="2700" b="1" dirty="0">
                <a:sym typeface="Wingdings" panose="05000000000000000000" pitchFamily="2" charset="2"/>
              </a:rPr>
              <a:t> de la </a:t>
            </a:r>
            <a:r>
              <a:rPr lang="nl-BE" sz="2700" b="1" dirty="0" err="1">
                <a:sym typeface="Wingdings" panose="05000000000000000000" pitchFamily="2" charset="2"/>
              </a:rPr>
              <a:t>protection</a:t>
            </a:r>
            <a:r>
              <a:rPr lang="nl-BE" sz="2700" b="1" dirty="0">
                <a:sym typeface="Wingdings" panose="05000000000000000000" pitchFamily="2" charset="2"/>
              </a:rPr>
              <a:t> sociale </a:t>
            </a:r>
            <a:r>
              <a:rPr lang="nl-BE" sz="2700" dirty="0">
                <a:sym typeface="Wingdings" panose="05000000000000000000" pitchFamily="2" charset="2"/>
              </a:rPr>
              <a:t>(</a:t>
            </a:r>
            <a:r>
              <a:rPr lang="nl-BE" sz="2700" dirty="0" err="1">
                <a:sym typeface="Wingdings" panose="05000000000000000000" pitchFamily="2" charset="2"/>
              </a:rPr>
              <a:t>réduction</a:t>
            </a:r>
            <a:r>
              <a:rPr lang="nl-BE" sz="2700" dirty="0">
                <a:sym typeface="Wingdings" panose="05000000000000000000" pitchFamily="2" charset="2"/>
              </a:rPr>
              <a:t> de la </a:t>
            </a:r>
            <a:r>
              <a:rPr lang="nl-BE" sz="2700" dirty="0" err="1">
                <a:sym typeface="Wingdings" panose="05000000000000000000" pitchFamily="2" charset="2"/>
              </a:rPr>
              <a:t>pauvrété</a:t>
            </a:r>
            <a:r>
              <a:rPr lang="nl-BE" sz="2700" dirty="0">
                <a:sym typeface="Wingdings" panose="05000000000000000000" pitchFamily="2" charset="2"/>
              </a:rPr>
              <a:t> </a:t>
            </a:r>
            <a:r>
              <a:rPr lang="nl-BE" sz="2700" dirty="0" err="1">
                <a:sym typeface="Wingdings" panose="05000000000000000000" pitchFamily="2" charset="2"/>
              </a:rPr>
              <a:t>ou</a:t>
            </a:r>
            <a:r>
              <a:rPr lang="nl-BE" sz="2700" dirty="0">
                <a:sym typeface="Wingdings" panose="05000000000000000000" pitchFamily="2" charset="2"/>
              </a:rPr>
              <a:t> </a:t>
            </a:r>
            <a:r>
              <a:rPr lang="nl-BE" sz="2700" dirty="0" err="1">
                <a:sym typeface="Wingdings" panose="05000000000000000000" pitchFamily="2" charset="2"/>
              </a:rPr>
              <a:t>exclusion</a:t>
            </a:r>
            <a:r>
              <a:rPr lang="nl-BE" sz="2700" dirty="0">
                <a:sym typeface="Wingdings" panose="05000000000000000000" pitchFamily="2" charset="2"/>
              </a:rPr>
              <a:t> </a:t>
            </a:r>
            <a:r>
              <a:rPr lang="nl-BE" sz="2700" dirty="0" err="1">
                <a:sym typeface="Wingdings" panose="05000000000000000000" pitchFamily="2" charset="2"/>
              </a:rPr>
              <a:t>gràce</a:t>
            </a:r>
            <a:r>
              <a:rPr lang="nl-BE" sz="2700" dirty="0">
                <a:sym typeface="Wingdings" panose="05000000000000000000" pitchFamily="2" charset="2"/>
              </a:rPr>
              <a:t> </a:t>
            </a:r>
            <a:r>
              <a:rPr lang="nl-BE" sz="2700" dirty="0" err="1">
                <a:sym typeface="Wingdings" panose="05000000000000000000" pitchFamily="2" charset="2"/>
              </a:rPr>
              <a:t>aux</a:t>
            </a:r>
            <a:r>
              <a:rPr lang="nl-BE" sz="2700" dirty="0">
                <a:sym typeface="Wingdings" panose="05000000000000000000" pitchFamily="2" charset="2"/>
              </a:rPr>
              <a:t> transferts)</a:t>
            </a:r>
            <a:endParaRPr lang="en-GB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16115648-01D5-449A-BC58-442343D01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58" y="1412776"/>
            <a:ext cx="8974949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8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        III.1 </a:t>
            </a:r>
            <a:r>
              <a:rPr lang="nl-BE" sz="2700" b="1" dirty="0" err="1">
                <a:sym typeface="Wingdings" panose="05000000000000000000" pitchFamily="2" charset="2"/>
              </a:rPr>
              <a:t>Considérations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diverses</a:t>
            </a:r>
            <a:r>
              <a:rPr lang="nl-BE" sz="2700" b="1" dirty="0">
                <a:sym typeface="Wingdings" panose="05000000000000000000" pitchFamily="2" charset="2"/>
              </a:rPr>
              <a:t/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3°) Niveau des prestations </a:t>
            </a:r>
            <a:r>
              <a:rPr lang="nl-BE" sz="2700" dirty="0">
                <a:sym typeface="Wingdings" panose="05000000000000000000" pitchFamily="2" charset="2"/>
              </a:rPr>
              <a:t>(en % du </a:t>
            </a:r>
            <a:r>
              <a:rPr lang="nl-BE" sz="2700" dirty="0" err="1">
                <a:sym typeface="Wingdings" panose="05000000000000000000" pitchFamily="2" charset="2"/>
              </a:rPr>
              <a:t>seuil</a:t>
            </a:r>
            <a:r>
              <a:rPr lang="nl-BE" sz="2700" dirty="0">
                <a:sym typeface="Wingdings" panose="05000000000000000000" pitchFamily="2" charset="2"/>
              </a:rPr>
              <a:t> de </a:t>
            </a:r>
            <a:r>
              <a:rPr lang="nl-BE" sz="2700" dirty="0" err="1">
                <a:sym typeface="Wingdings" panose="05000000000000000000" pitchFamily="2" charset="2"/>
              </a:rPr>
              <a:t>pauvreté</a:t>
            </a:r>
            <a:r>
              <a:rPr lang="nl-BE" sz="2700" dirty="0">
                <a:sym typeface="Wingdings" panose="05000000000000000000" pitchFamily="2" charset="2"/>
              </a:rPr>
              <a:t>)</a:t>
            </a:r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C7E8EAE9-CD9B-4A3B-8F7C-579037772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0265" y="0"/>
            <a:ext cx="1683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="" xmlns:a16="http://schemas.microsoft.com/office/drawing/2014/main" id="{8DEE72C5-52AF-4EEA-B8C7-8FA436D81B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260" y="980728"/>
            <a:ext cx="788554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84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nl-BE" sz="2700" b="1" dirty="0">
                <a:sym typeface="Wingdings" panose="05000000000000000000" pitchFamily="2" charset="2"/>
              </a:rPr>
              <a:t>        III.1 </a:t>
            </a:r>
            <a:r>
              <a:rPr lang="nl-BE" sz="2700" b="1" dirty="0" err="1">
                <a:sym typeface="Wingdings" panose="05000000000000000000" pitchFamily="2" charset="2"/>
              </a:rPr>
              <a:t>Considérations</a:t>
            </a:r>
            <a:r>
              <a:rPr lang="nl-BE" sz="2700" b="1" dirty="0">
                <a:sym typeface="Wingdings" panose="05000000000000000000" pitchFamily="2" charset="2"/>
              </a:rPr>
              <a:t> </a:t>
            </a:r>
            <a:r>
              <a:rPr lang="nl-BE" sz="2700" b="1" dirty="0" err="1">
                <a:sym typeface="Wingdings" panose="05000000000000000000" pitchFamily="2" charset="2"/>
              </a:rPr>
              <a:t>diverses</a:t>
            </a:r>
            <a:r>
              <a:rPr lang="nl-BE" sz="2700" b="1" dirty="0">
                <a:sym typeface="Wingdings" panose="05000000000000000000" pitchFamily="2" charset="2"/>
              </a:rPr>
              <a:t> : </a:t>
            </a:r>
            <a:br>
              <a:rPr lang="nl-BE" sz="27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4°) : </a:t>
            </a:r>
            <a:r>
              <a:rPr lang="nl-BE" sz="2700" b="1" dirty="0" err="1">
                <a:sym typeface="Wingdings" panose="05000000000000000000" pitchFamily="2" charset="2"/>
              </a:rPr>
              <a:t>Taux</a:t>
            </a:r>
            <a:r>
              <a:rPr lang="nl-BE" sz="2700" b="1" dirty="0">
                <a:sym typeface="Wingdings" panose="05000000000000000000" pitchFamily="2" charset="2"/>
              </a:rPr>
              <a:t> de </a:t>
            </a:r>
            <a:r>
              <a:rPr lang="nl-BE" sz="2700" b="1" dirty="0" err="1">
                <a:sym typeface="Wingdings" panose="05000000000000000000" pitchFamily="2" charset="2"/>
              </a:rPr>
              <a:t>pauvreté</a:t>
            </a:r>
            <a:r>
              <a:rPr lang="nl-BE" sz="2700" b="1" dirty="0">
                <a:sym typeface="Wingdings" panose="05000000000000000000" pitchFamily="2" charset="2"/>
              </a:rPr>
              <a:t> pour les ménages en </a:t>
            </a:r>
            <a:r>
              <a:rPr lang="nl-BE" sz="2700" b="1" dirty="0" err="1">
                <a:sym typeface="Wingdings" panose="05000000000000000000" pitchFamily="2" charset="2"/>
              </a:rPr>
              <a:t>situation</a:t>
            </a:r>
            <a:r>
              <a:rPr lang="nl-BE" sz="2700" b="1" dirty="0">
                <a:sym typeface="Wingdings" panose="05000000000000000000" pitchFamily="2" charset="2"/>
              </a:rPr>
              <a:t> de VLWI</a:t>
            </a:r>
            <a:endParaRPr lang="en-GB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1BA201BE-B703-4905-A08F-EC5B8B12B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917" y="1268760"/>
            <a:ext cx="8620166" cy="546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1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7E28DAC-B1CE-4F47-8368-A22E3C09F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 (% GDP) by AROP (%)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="" xmlns:a16="http://schemas.microsoft.com/office/drawing/2014/main" id="{CFF25FE8-7AF5-403F-ABFC-000298C465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68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C48431-83BE-4F00-B77A-CA0382BB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Partie</a:t>
            </a:r>
            <a:r>
              <a:rPr lang="en-US" sz="4000" b="1" dirty="0"/>
              <a:t> I : 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37F4282-4D8C-4BF9-8B48-227437EAF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 err="1"/>
              <a:t>Historique</a:t>
            </a:r>
            <a:r>
              <a:rPr lang="en-US" sz="2400" dirty="0"/>
              <a:t>/</a:t>
            </a:r>
            <a:r>
              <a:rPr lang="en-US" sz="2400" dirty="0" err="1"/>
              <a:t>objectif</a:t>
            </a:r>
            <a:r>
              <a:rPr lang="en-US" sz="2400" dirty="0"/>
              <a:t>/context EU/BE de </a:t>
            </a:r>
            <a:r>
              <a:rPr lang="en-US" sz="2400" dirty="0" err="1"/>
              <a:t>nos</a:t>
            </a:r>
            <a:r>
              <a:rPr lang="en-US" sz="2400" dirty="0"/>
              <a:t> analyses : Monitoring Strat 2020 (AROPE), MOC, RSN, PNR …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/>
              <a:t>Support/sources de </a:t>
            </a:r>
            <a:r>
              <a:rPr lang="en-US" sz="2400" dirty="0" err="1"/>
              <a:t>données</a:t>
            </a:r>
            <a:r>
              <a:rPr lang="en-US" sz="2400" dirty="0"/>
              <a:t>/</a:t>
            </a:r>
            <a:r>
              <a:rPr lang="en-US" sz="2400" dirty="0" err="1"/>
              <a:t>méthode</a:t>
            </a:r>
            <a:r>
              <a:rPr lang="en-US" sz="2400" dirty="0"/>
              <a:t> : </a:t>
            </a:r>
            <a:r>
              <a:rPr lang="en-US" sz="2400" dirty="0" err="1"/>
              <a:t>Ind</a:t>
            </a:r>
            <a:r>
              <a:rPr lang="en-US" sz="2400" dirty="0"/>
              <a:t> EU (EU-SILC, JAF) + </a:t>
            </a:r>
            <a:r>
              <a:rPr lang="en-US" sz="2400" dirty="0" err="1"/>
              <a:t>autres</a:t>
            </a:r>
            <a:r>
              <a:rPr lang="en-US" sz="2400" dirty="0"/>
              <a:t> </a:t>
            </a:r>
            <a:r>
              <a:rPr lang="en-US" sz="2400" dirty="0" err="1"/>
              <a:t>données</a:t>
            </a:r>
            <a:r>
              <a:rPr lang="en-US" sz="2400" dirty="0"/>
              <a:t>/études BE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 err="1"/>
              <a:t>Méthode</a:t>
            </a:r>
            <a:r>
              <a:rPr lang="en-US" sz="2400" dirty="0"/>
              <a:t> de </a:t>
            </a:r>
            <a:r>
              <a:rPr lang="en-US" sz="2400" dirty="0" err="1"/>
              <a:t>rédaction</a:t>
            </a:r>
            <a:r>
              <a:rPr lang="en-US" sz="2400" dirty="0"/>
              <a:t> (SPF …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aussi</a:t>
            </a:r>
            <a:r>
              <a:rPr lang="en-US" sz="2400" dirty="0"/>
              <a:t> GT + OSE/HIVA)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/>
              <a:t>Structure de </a:t>
            </a:r>
            <a:r>
              <a:rPr lang="en-US" sz="2400" dirty="0" err="1"/>
              <a:t>l’analyse</a:t>
            </a:r>
            <a:r>
              <a:rPr lang="en-US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127818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7479817-FA00-4CF2-8156-6674DFBA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Expenditure (% GDP) by AROP VLWI (%)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="" xmlns:a16="http://schemas.microsoft.com/office/drawing/2014/main" id="{E2C0A873-E4B5-48C5-ACDA-21A9CD6283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987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sz="3200" dirty="0"/>
              <a:t>MERCI pour </a:t>
            </a:r>
            <a:r>
              <a:rPr lang="nl-BE" sz="3200" dirty="0" err="1"/>
              <a:t>votre</a:t>
            </a:r>
            <a:r>
              <a:rPr lang="nl-BE" sz="3200" dirty="0"/>
              <a:t> attention !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2400" b="1" dirty="0">
              <a:hlinkClick r:id="rId2"/>
            </a:endParaRPr>
          </a:p>
          <a:p>
            <a:pPr marL="0" indent="0">
              <a:buNone/>
            </a:pPr>
            <a:r>
              <a:rPr lang="nl-BE" sz="2400" dirty="0">
                <a:hlinkClick r:id="rId2"/>
              </a:rPr>
              <a:t>http://socialsecurity.belgium.be/fr/publications</a:t>
            </a:r>
            <a:endParaRPr lang="nl-BE" sz="2400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sz="2400" b="1" dirty="0"/>
          </a:p>
          <a:p>
            <a:pPr marL="0" indent="0">
              <a:buNone/>
            </a:pPr>
            <a:endParaRPr lang="nl-BE" sz="2400" b="1" dirty="0"/>
          </a:p>
          <a:p>
            <a:pPr marL="0" indent="0">
              <a:buNone/>
            </a:pPr>
            <a:endParaRPr lang="nl-BE" sz="2400" b="1" dirty="0"/>
          </a:p>
          <a:p>
            <a:pPr marL="0" indent="0">
              <a:buNone/>
            </a:pPr>
            <a:r>
              <a:rPr lang="nl-BE" sz="2400" dirty="0">
                <a:hlinkClick r:id="rId3"/>
              </a:rPr>
              <a:t>http://statbel.fgov.be/fr/statistiques/chiffres/</a:t>
            </a:r>
            <a:endParaRPr lang="nl-BE" sz="2400" dirty="0"/>
          </a:p>
          <a:p>
            <a:pPr marL="0" indent="0">
              <a:buNone/>
            </a:pPr>
            <a:r>
              <a:rPr lang="nl-BE" sz="2400" dirty="0">
                <a:hlinkClick r:id="rId4"/>
              </a:rPr>
              <a:t>http://ec.europa.eu/eurostat/data/database</a:t>
            </a:r>
            <a:endParaRPr lang="nl-BE" sz="2400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29D6882-97C4-4556-8AB1-DE7C1FDC31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2262882"/>
            <a:ext cx="4778670" cy="282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9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C48431-83BE-4F00-B77A-CA0382BB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Partie</a:t>
            </a:r>
            <a:r>
              <a:rPr lang="en-US" sz="3600" b="1" dirty="0"/>
              <a:t> II : </a:t>
            </a:r>
            <a:r>
              <a:rPr lang="en-US" sz="3600" b="1" dirty="0" err="1"/>
              <a:t>Analyse</a:t>
            </a:r>
            <a:r>
              <a:rPr lang="en-US" sz="3600" b="1" dirty="0"/>
              <a:t> 2018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nl-BE" sz="2700" dirty="0">
                <a:sym typeface="Wingdings" panose="05000000000000000000" pitchFamily="2" charset="2"/>
              </a:rPr>
              <a:t>Base principale : EU-SILC 2017</a:t>
            </a:r>
            <a:endParaRPr lang="en-US" sz="4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37F4282-4D8C-4BF9-8B48-227437EAF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8255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nl-BE" sz="2400" b="1" dirty="0">
                <a:sym typeface="Wingdings" panose="05000000000000000000" pitchFamily="2" charset="2"/>
              </a:rPr>
              <a:t>Absence de </a:t>
            </a:r>
            <a:r>
              <a:rPr lang="nl-BE" sz="2400" b="1" dirty="0" err="1">
                <a:sym typeface="Wingdings" panose="05000000000000000000" pitchFamily="2" charset="2"/>
              </a:rPr>
              <a:t>progrès</a:t>
            </a:r>
            <a:r>
              <a:rPr lang="nl-BE" sz="2400" b="1" dirty="0">
                <a:sym typeface="Wingdings" panose="05000000000000000000" pitchFamily="2" charset="2"/>
              </a:rPr>
              <a:t> ./. à </a:t>
            </a:r>
            <a:r>
              <a:rPr lang="nl-BE" sz="2400" b="1" dirty="0" err="1">
                <a:sym typeface="Wingdings" panose="05000000000000000000" pitchFamily="2" charset="2"/>
              </a:rPr>
              <a:t>l’objectif</a:t>
            </a:r>
            <a:r>
              <a:rPr lang="nl-BE" sz="2400" b="1" dirty="0">
                <a:sym typeface="Wingdings" panose="05000000000000000000" pitchFamily="2" charset="2"/>
              </a:rPr>
              <a:t> de </a:t>
            </a:r>
            <a:r>
              <a:rPr lang="nl-BE" sz="2400" b="1" dirty="0" err="1">
                <a:sym typeface="Wingdings" panose="05000000000000000000" pitchFamily="2" charset="2"/>
              </a:rPr>
              <a:t>réduction</a:t>
            </a:r>
            <a:r>
              <a:rPr lang="nl-BE" sz="2400" b="1" dirty="0">
                <a:sym typeface="Wingdings" panose="05000000000000000000" pitchFamily="2" charset="2"/>
              </a:rPr>
              <a:t> de </a:t>
            </a:r>
            <a:r>
              <a:rPr lang="nl-BE" sz="2400" b="1" dirty="0" err="1">
                <a:sym typeface="Wingdings" panose="05000000000000000000" pitchFamily="2" charset="2"/>
              </a:rPr>
              <a:t>pauvreté</a:t>
            </a:r>
            <a:r>
              <a:rPr lang="nl-BE" sz="2400" b="1" dirty="0">
                <a:sym typeface="Wingdings" panose="05000000000000000000" pitchFamily="2" charset="2"/>
              </a:rPr>
              <a:t> de la Stratégie 2020</a:t>
            </a:r>
          </a:p>
          <a:p>
            <a:pPr marL="0" indent="0">
              <a:spcBef>
                <a:spcPts val="0"/>
              </a:spcBef>
              <a:buNone/>
            </a:pPr>
            <a:endParaRPr lang="nl-BE" sz="24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nl-BE" sz="2400" b="1" dirty="0" err="1">
                <a:sym typeface="Wingdings" panose="05000000000000000000" pitchFamily="2" charset="2"/>
              </a:rPr>
              <a:t>Stabilité</a:t>
            </a:r>
            <a:r>
              <a:rPr lang="nl-BE" sz="2400" b="1" dirty="0">
                <a:sym typeface="Wingdings" panose="05000000000000000000" pitchFamily="2" charset="2"/>
              </a:rPr>
              <a:t> sociale globale au cours de la </a:t>
            </a:r>
            <a:r>
              <a:rPr lang="nl-BE" sz="2400" b="1" dirty="0" err="1">
                <a:sym typeface="Wingdings" panose="05000000000000000000" pitchFamily="2" charset="2"/>
              </a:rPr>
              <a:t>dernière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décennie</a:t>
            </a:r>
            <a:r>
              <a:rPr lang="nl-BE" sz="2400" b="1" dirty="0">
                <a:sym typeface="Wingdings" panose="05000000000000000000" pitchFamily="2" charset="2"/>
              </a:rPr>
              <a:t> … </a:t>
            </a:r>
            <a:r>
              <a:rPr lang="nl-BE" sz="2000" dirty="0">
                <a:sym typeface="Wingdings" panose="05000000000000000000" pitchFamily="2" charset="2"/>
              </a:rPr>
              <a:t>en </a:t>
            </a:r>
            <a:r>
              <a:rPr lang="nl-BE" sz="2000" dirty="0" err="1">
                <a:sym typeface="Wingdings" panose="05000000000000000000" pitchFamily="2" charset="2"/>
              </a:rPr>
              <a:t>matière</a:t>
            </a:r>
            <a:r>
              <a:rPr lang="nl-BE" sz="2000" dirty="0">
                <a:sym typeface="Wingdings" panose="05000000000000000000" pitchFamily="2" charset="2"/>
              </a:rPr>
              <a:t> de (</a:t>
            </a:r>
            <a:r>
              <a:rPr lang="nl-BE" sz="2000" dirty="0" err="1">
                <a:sym typeface="Wingdings" panose="05000000000000000000" pitchFamily="2" charset="2"/>
              </a:rPr>
              <a:t>inégalités</a:t>
            </a:r>
            <a:r>
              <a:rPr lang="nl-BE" sz="2000" dirty="0">
                <a:sym typeface="Wingdings" panose="05000000000000000000" pitchFamily="2" charset="2"/>
              </a:rPr>
              <a:t>) revenu, de </a:t>
            </a:r>
            <a:r>
              <a:rPr lang="nl-BE" sz="2000" dirty="0" err="1">
                <a:sym typeface="Wingdings" panose="05000000000000000000" pitchFamily="2" charset="2"/>
              </a:rPr>
              <a:t>pauvreté</a:t>
            </a:r>
            <a:r>
              <a:rPr lang="nl-BE" sz="2000" dirty="0">
                <a:sym typeface="Wingdings" panose="05000000000000000000" pitchFamily="2" charset="2"/>
              </a:rPr>
              <a:t> et </a:t>
            </a:r>
            <a:r>
              <a:rPr lang="nl-BE" sz="2000" dirty="0" err="1">
                <a:sym typeface="Wingdings" panose="05000000000000000000" pitchFamily="2" charset="2"/>
              </a:rPr>
              <a:t>d’exclusion</a:t>
            </a:r>
            <a:r>
              <a:rPr lang="nl-BE" sz="2000" dirty="0">
                <a:sym typeface="Wingdings" panose="05000000000000000000" pitchFamily="2" charset="2"/>
              </a:rPr>
              <a:t> sociale, </a:t>
            </a:r>
            <a:r>
              <a:rPr lang="nl-BE" sz="2000" dirty="0" err="1">
                <a:sym typeface="Wingdings" panose="05000000000000000000" pitchFamily="2" charset="2"/>
              </a:rPr>
              <a:t>d’emploi</a:t>
            </a:r>
            <a:endParaRPr lang="nl-BE" sz="2400" b="1" dirty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2400" b="1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nl-BE" sz="2400" b="1" dirty="0">
                <a:sym typeface="Wingdings" panose="05000000000000000000" pitchFamily="2" charset="2"/>
              </a:rPr>
              <a:t>… </a:t>
            </a:r>
            <a:r>
              <a:rPr lang="nl-BE" sz="2400" b="1" dirty="0" err="1">
                <a:sym typeface="Wingdings" panose="05000000000000000000" pitchFamily="2" charset="2"/>
              </a:rPr>
              <a:t>Divergences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croissantes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entre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classe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d’âge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000" dirty="0">
                <a:sym typeface="Wingdings" panose="05000000000000000000" pitchFamily="2" charset="2"/>
              </a:rPr>
              <a:t>(</a:t>
            </a:r>
            <a:r>
              <a:rPr lang="nl-BE" sz="2000" dirty="0" err="1">
                <a:sym typeface="Wingdings" panose="05000000000000000000" pitchFamily="2" charset="2"/>
              </a:rPr>
              <a:t>amélioration</a:t>
            </a:r>
            <a:r>
              <a:rPr lang="nl-BE" sz="2000" dirty="0">
                <a:sym typeface="Wingdings" panose="05000000000000000000" pitchFamily="2" charset="2"/>
              </a:rPr>
              <a:t> de la </a:t>
            </a:r>
            <a:r>
              <a:rPr lang="nl-BE" sz="2000" dirty="0" err="1">
                <a:sym typeface="Wingdings" panose="05000000000000000000" pitchFamily="2" charset="2"/>
              </a:rPr>
              <a:t>situation</a:t>
            </a:r>
            <a:r>
              <a:rPr lang="nl-BE" sz="2000" dirty="0">
                <a:sym typeface="Wingdings" panose="05000000000000000000" pitchFamily="2" charset="2"/>
              </a:rPr>
              <a:t> des </a:t>
            </a:r>
            <a:r>
              <a:rPr lang="nl-BE" sz="2000" dirty="0" err="1">
                <a:sym typeface="Wingdings" panose="05000000000000000000" pitchFamily="2" charset="2"/>
              </a:rPr>
              <a:t>seniors</a:t>
            </a:r>
            <a:r>
              <a:rPr lang="nl-BE" sz="2000" dirty="0">
                <a:sym typeface="Wingdings" panose="05000000000000000000" pitchFamily="2" charset="2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nl-BE" sz="2400" b="1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nl-BE" sz="2400" b="1" dirty="0">
                <a:sym typeface="Wingdings" panose="05000000000000000000" pitchFamily="2" charset="2"/>
              </a:rPr>
              <a:t>… </a:t>
            </a:r>
            <a:r>
              <a:rPr lang="nl-BE" sz="2400" b="1" dirty="0" err="1">
                <a:sym typeface="Wingdings" panose="05000000000000000000" pitchFamily="2" charset="2"/>
              </a:rPr>
              <a:t>Divergences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croissantes</a:t>
            </a:r>
            <a:r>
              <a:rPr lang="nl-BE" sz="2400" b="1" dirty="0">
                <a:sym typeface="Wingdings" panose="05000000000000000000" pitchFamily="2" charset="2"/>
              </a:rPr>
              <a:t> (</a:t>
            </a:r>
            <a:r>
              <a:rPr lang="nl-BE" sz="2400" b="1" dirty="0" err="1">
                <a:sym typeface="Wingdings" panose="05000000000000000000" pitchFamily="2" charset="2"/>
              </a:rPr>
              <a:t>particulièrement</a:t>
            </a:r>
            <a:r>
              <a:rPr lang="nl-BE" sz="2400" b="1" dirty="0">
                <a:sym typeface="Wingdings" panose="05000000000000000000" pitchFamily="2" charset="2"/>
              </a:rPr>
              <a:t> au sein de la </a:t>
            </a:r>
            <a:r>
              <a:rPr lang="nl-BE" sz="2400" b="1" dirty="0" err="1">
                <a:sym typeface="Wingdings" panose="05000000000000000000" pitchFamily="2" charset="2"/>
              </a:rPr>
              <a:t>population</a:t>
            </a:r>
            <a:r>
              <a:rPr lang="nl-BE" sz="2400" b="1" dirty="0">
                <a:sym typeface="Wingdings" panose="05000000000000000000" pitchFamily="2" charset="2"/>
              </a:rPr>
              <a:t> </a:t>
            </a:r>
            <a:r>
              <a:rPr lang="nl-BE" sz="2400" b="1" dirty="0" err="1">
                <a:sym typeface="Wingdings" panose="05000000000000000000" pitchFamily="2" charset="2"/>
              </a:rPr>
              <a:t>active</a:t>
            </a:r>
            <a:r>
              <a:rPr lang="nl-BE" sz="2400" b="1" dirty="0">
                <a:sym typeface="Wingdings" panose="05000000000000000000" pitchFamily="2" charset="2"/>
              </a:rPr>
              <a:t>) </a:t>
            </a:r>
            <a:r>
              <a:rPr lang="nl-BE" sz="2000" dirty="0" err="1">
                <a:sym typeface="Wingdings" panose="05000000000000000000" pitchFamily="2" charset="2"/>
              </a:rPr>
              <a:t>selon</a:t>
            </a:r>
            <a:r>
              <a:rPr lang="nl-BE" sz="2000" dirty="0">
                <a:sym typeface="Wingdings" panose="05000000000000000000" pitchFamily="2" charset="2"/>
              </a:rPr>
              <a:t> </a:t>
            </a:r>
            <a:r>
              <a:rPr lang="nl-BE" sz="2000" dirty="0" err="1">
                <a:sym typeface="Wingdings" panose="05000000000000000000" pitchFamily="2" charset="2"/>
              </a:rPr>
              <a:t>le</a:t>
            </a:r>
            <a:r>
              <a:rPr lang="nl-BE" sz="2000" dirty="0">
                <a:sym typeface="Wingdings" panose="05000000000000000000" pitchFamily="2" charset="2"/>
              </a:rPr>
              <a:t> niveau </a:t>
            </a:r>
            <a:r>
              <a:rPr lang="nl-BE" sz="2000" dirty="0" err="1">
                <a:sym typeface="Wingdings" panose="05000000000000000000" pitchFamily="2" charset="2"/>
              </a:rPr>
              <a:t>d’éducation</a:t>
            </a:r>
            <a:r>
              <a:rPr lang="nl-BE" sz="2000" dirty="0">
                <a:sym typeface="Wingdings" panose="05000000000000000000" pitchFamily="2" charset="2"/>
              </a:rPr>
              <a:t> mais </a:t>
            </a:r>
            <a:r>
              <a:rPr lang="nl-BE" sz="2000" dirty="0" err="1">
                <a:sym typeface="Wingdings" panose="05000000000000000000" pitchFamily="2" charset="2"/>
              </a:rPr>
              <a:t>aussi</a:t>
            </a:r>
            <a:r>
              <a:rPr lang="nl-BE" sz="2000" dirty="0">
                <a:sym typeface="Wingdings" panose="05000000000000000000" pitchFamily="2" charset="2"/>
              </a:rPr>
              <a:t> </a:t>
            </a:r>
            <a:r>
              <a:rPr lang="nl-BE" sz="2000" dirty="0" err="1">
                <a:sym typeface="Wingdings" panose="05000000000000000000" pitchFamily="2" charset="2"/>
              </a:rPr>
              <a:t>selon</a:t>
            </a:r>
            <a:r>
              <a:rPr lang="nl-BE" sz="2000" dirty="0">
                <a:sym typeface="Wingdings" panose="05000000000000000000" pitchFamily="2" charset="2"/>
              </a:rPr>
              <a:t> les </a:t>
            </a:r>
            <a:r>
              <a:rPr lang="nl-BE" sz="2000" dirty="0" err="1">
                <a:sym typeface="Wingdings" panose="05000000000000000000" pitchFamily="2" charset="2"/>
              </a:rPr>
              <a:t>revenus</a:t>
            </a:r>
            <a:r>
              <a:rPr lang="nl-BE" sz="2000" dirty="0">
                <a:sym typeface="Wingdings" panose="05000000000000000000" pitchFamily="2" charset="2"/>
              </a:rPr>
              <a:t> et la </a:t>
            </a:r>
            <a:r>
              <a:rPr lang="nl-BE" sz="2000" dirty="0" err="1">
                <a:sym typeface="Wingdings" panose="05000000000000000000" pitchFamily="2" charset="2"/>
              </a:rPr>
              <a:t>composition</a:t>
            </a:r>
            <a:r>
              <a:rPr lang="nl-BE" sz="2000" dirty="0">
                <a:sym typeface="Wingdings" panose="05000000000000000000" pitchFamily="2" charset="2"/>
              </a:rPr>
              <a:t> du ménage, </a:t>
            </a:r>
            <a:r>
              <a:rPr lang="nl-BE" sz="2000" dirty="0" err="1">
                <a:sym typeface="Wingdings" panose="05000000000000000000" pitchFamily="2" charset="2"/>
              </a:rPr>
              <a:t>le</a:t>
            </a:r>
            <a:r>
              <a:rPr lang="nl-BE" sz="2000" dirty="0">
                <a:sym typeface="Wingdings" panose="05000000000000000000" pitchFamily="2" charset="2"/>
              </a:rPr>
              <a:t> logement, la </a:t>
            </a:r>
            <a:r>
              <a:rPr lang="nl-BE" sz="2000" dirty="0" err="1">
                <a:sym typeface="Wingdings" panose="05000000000000000000" pitchFamily="2" charset="2"/>
              </a:rPr>
              <a:t>nationalité</a:t>
            </a:r>
            <a:r>
              <a:rPr lang="nl-BE" sz="2000" dirty="0">
                <a:sym typeface="Wingdings" panose="05000000000000000000" pitchFamily="2" charset="2"/>
              </a:rPr>
              <a:t>, la </a:t>
            </a:r>
            <a:r>
              <a:rPr lang="nl-BE" sz="2000" dirty="0" err="1">
                <a:sym typeface="Wingdings" panose="05000000000000000000" pitchFamily="2" charset="2"/>
              </a:rPr>
              <a:t>Région</a:t>
            </a:r>
            <a:r>
              <a:rPr lang="nl-BE" sz="2000" dirty="0">
                <a:sym typeface="Wingdings" panose="05000000000000000000" pitchFamily="2" charset="2"/>
              </a:rPr>
              <a:t> …etc.</a:t>
            </a:r>
          </a:p>
        </p:txBody>
      </p:sp>
    </p:spTree>
    <p:extLst>
      <p:ext uri="{BB962C8B-B14F-4D97-AF65-F5344CB8AC3E}">
        <p14:creationId xmlns:p14="http://schemas.microsoft.com/office/powerpoint/2010/main" val="127881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8CC8642-1B3F-4CDE-B6BD-8583B878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/>
          </a:bodyPr>
          <a:lstStyle/>
          <a:p>
            <a:r>
              <a:rPr lang="nl-BE" sz="3100" b="1" dirty="0">
                <a:sym typeface="Wingdings" panose="05000000000000000000" pitchFamily="2" charset="2"/>
              </a:rPr>
              <a:t>II.1. Absence de </a:t>
            </a:r>
            <a:r>
              <a:rPr lang="nl-BE" sz="3100" b="1" dirty="0" err="1">
                <a:sym typeface="Wingdings" panose="05000000000000000000" pitchFamily="2" charset="2"/>
              </a:rPr>
              <a:t>progrès</a:t>
            </a:r>
            <a:r>
              <a:rPr lang="nl-BE" sz="3100" b="1" dirty="0">
                <a:sym typeface="Wingdings" panose="05000000000000000000" pitchFamily="2" charset="2"/>
              </a:rPr>
              <a:t> par rapport à </a:t>
            </a:r>
            <a:r>
              <a:rPr lang="nl-BE" sz="3100" b="1" dirty="0" err="1">
                <a:sym typeface="Wingdings" panose="05000000000000000000" pitchFamily="2" charset="2"/>
              </a:rPr>
              <a:t>l’objectif</a:t>
            </a:r>
            <a:r>
              <a:rPr lang="nl-BE" sz="3100" b="1" dirty="0">
                <a:sym typeface="Wingdings" panose="05000000000000000000" pitchFamily="2" charset="2"/>
              </a:rPr>
              <a:t> de </a:t>
            </a:r>
            <a:r>
              <a:rPr lang="nl-BE" sz="3100" b="1" dirty="0" err="1">
                <a:sym typeface="Wingdings" panose="05000000000000000000" pitchFamily="2" charset="2"/>
              </a:rPr>
              <a:t>réduction</a:t>
            </a:r>
            <a:r>
              <a:rPr lang="nl-BE" sz="3100" b="1" dirty="0">
                <a:sym typeface="Wingdings" panose="05000000000000000000" pitchFamily="2" charset="2"/>
              </a:rPr>
              <a:t> de la </a:t>
            </a:r>
            <a:r>
              <a:rPr lang="nl-BE" sz="3100" b="1" dirty="0" err="1">
                <a:sym typeface="Wingdings" panose="05000000000000000000" pitchFamily="2" charset="2"/>
              </a:rPr>
              <a:t>pauvreté</a:t>
            </a:r>
            <a:r>
              <a:rPr lang="nl-BE" sz="3100" b="1" dirty="0">
                <a:sym typeface="Wingdings" panose="05000000000000000000" pitchFamily="2" charset="2"/>
              </a:rPr>
              <a:t> et </a:t>
            </a:r>
            <a:r>
              <a:rPr lang="nl-BE" sz="3100" b="1" dirty="0" err="1">
                <a:sym typeface="Wingdings" panose="05000000000000000000" pitchFamily="2" charset="2"/>
              </a:rPr>
              <a:t>d’exclusion</a:t>
            </a:r>
            <a:r>
              <a:rPr lang="nl-BE" sz="3100" b="1" dirty="0">
                <a:sym typeface="Wingdings" panose="05000000000000000000" pitchFamily="2" charset="2"/>
              </a:rPr>
              <a:t> sociale de la Stratégie EU 2020</a:t>
            </a:r>
            <a:br>
              <a:rPr lang="nl-BE" sz="3100" b="1" dirty="0">
                <a:sym typeface="Wingdings" panose="05000000000000000000" pitchFamily="2" charset="2"/>
              </a:rPr>
            </a:br>
            <a:r>
              <a:rPr lang="nl-BE" sz="2700" dirty="0">
                <a:sym typeface="Wingdings" panose="05000000000000000000" pitchFamily="2" charset="2"/>
              </a:rPr>
              <a:t>(AROPE - </a:t>
            </a:r>
            <a:r>
              <a:rPr lang="nl-BE" sz="2700" dirty="0" err="1">
                <a:sym typeface="Wingdings" panose="05000000000000000000" pitchFamily="2" charset="2"/>
              </a:rPr>
              <a:t>nombre</a:t>
            </a:r>
            <a:r>
              <a:rPr lang="nl-BE" sz="2700" dirty="0">
                <a:sym typeface="Wingdings" panose="05000000000000000000" pitchFamily="2" charset="2"/>
              </a:rPr>
              <a:t> de </a:t>
            </a:r>
            <a:r>
              <a:rPr lang="nl-BE" sz="2700" dirty="0" err="1">
                <a:sym typeface="Wingdings" panose="05000000000000000000" pitchFamily="2" charset="2"/>
              </a:rPr>
              <a:t>personnes</a:t>
            </a:r>
            <a:r>
              <a:rPr lang="nl-BE" sz="2700" dirty="0">
                <a:sym typeface="Wingdings" panose="05000000000000000000" pitchFamily="2" charset="2"/>
              </a:rPr>
              <a:t> en </a:t>
            </a:r>
            <a:r>
              <a:rPr lang="nl-BE" sz="2700" dirty="0" err="1">
                <a:sym typeface="Wingdings" panose="05000000000000000000" pitchFamily="2" charset="2"/>
              </a:rPr>
              <a:t>milliers</a:t>
            </a:r>
            <a:r>
              <a:rPr lang="nl-BE" sz="2700" dirty="0">
                <a:sym typeface="Wingdings" panose="05000000000000000000" pitchFamily="2" charset="2"/>
              </a:rPr>
              <a:t>)</a:t>
            </a:r>
            <a:endParaRPr lang="en-US" sz="2700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C38A9A74-BDA6-48BC-B8A1-1861BA0D02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2204864"/>
            <a:ext cx="885698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3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pPr marL="0" indent="0" algn="l">
              <a:spcBef>
                <a:spcPts val="1800"/>
              </a:spcBef>
            </a:pPr>
            <a:r>
              <a:rPr lang="nl-BE" sz="3200" b="1" dirty="0">
                <a:sym typeface="Wingdings" panose="05000000000000000000" pitchFamily="2" charset="2"/>
              </a:rPr>
              <a:t>                             </a:t>
            </a:r>
            <a:r>
              <a:rPr lang="nl-BE" sz="2800" b="1" dirty="0">
                <a:sym typeface="Wingdings" panose="05000000000000000000" pitchFamily="2" charset="2"/>
              </a:rPr>
              <a:t>II.2. </a:t>
            </a:r>
            <a:r>
              <a:rPr lang="nl-BE" sz="2800" b="1" dirty="0" err="1">
                <a:sym typeface="Wingdings" panose="05000000000000000000" pitchFamily="2" charset="2"/>
              </a:rPr>
              <a:t>Stabilité</a:t>
            </a:r>
            <a:r>
              <a:rPr lang="nl-BE" sz="2800" b="1" dirty="0">
                <a:sym typeface="Wingdings" panose="05000000000000000000" pitchFamily="2" charset="2"/>
              </a:rPr>
              <a:t> globale</a:t>
            </a:r>
            <a:r>
              <a:rPr lang="nl-BE" sz="3200" b="1" dirty="0">
                <a:sym typeface="Wingdings" panose="05000000000000000000" pitchFamily="2" charset="2"/>
              </a:rPr>
              <a:t/>
            </a:r>
            <a:br>
              <a:rPr lang="nl-BE" sz="3200" b="1" dirty="0">
                <a:sym typeface="Wingdings" panose="05000000000000000000" pitchFamily="2" charset="2"/>
              </a:rPr>
            </a:br>
            <a:r>
              <a:rPr lang="nl-BE" sz="2400" b="1" dirty="0">
                <a:sym typeface="Wingdings" panose="05000000000000000000" pitchFamily="2" charset="2"/>
              </a:rPr>
              <a:t>1°) En </a:t>
            </a:r>
            <a:r>
              <a:rPr lang="nl-BE" sz="2400" b="1" dirty="0" err="1">
                <a:sym typeface="Wingdings" panose="05000000000000000000" pitchFamily="2" charset="2"/>
              </a:rPr>
              <a:t>matière</a:t>
            </a:r>
            <a:r>
              <a:rPr lang="nl-BE" sz="2400" b="1" dirty="0">
                <a:sym typeface="Wingdings" panose="05000000000000000000" pitchFamily="2" charset="2"/>
              </a:rPr>
              <a:t> de r</a:t>
            </a:r>
            <a:r>
              <a:rPr lang="en-GB" sz="2400" b="1" dirty="0" err="1"/>
              <a:t>evenus</a:t>
            </a:r>
            <a:r>
              <a:rPr lang="en-GB" sz="2400" b="1" dirty="0"/>
              <a:t> </a:t>
            </a:r>
            <a:r>
              <a:rPr lang="en-GB" sz="2400" b="1" dirty="0" err="1"/>
              <a:t>réels</a:t>
            </a:r>
            <a:r>
              <a:rPr lang="en-GB" sz="2400" b="1" dirty="0"/>
              <a:t> </a:t>
            </a:r>
            <a:r>
              <a:rPr lang="en-GB" sz="2400" b="1" dirty="0" err="1"/>
              <a:t>disponibles</a:t>
            </a:r>
            <a:r>
              <a:rPr lang="en-GB" sz="2400" b="1" dirty="0"/>
              <a:t> des ménages</a:t>
            </a:r>
            <a:endParaRPr lang="nl-BE" sz="2400" b="1" dirty="0">
              <a:sym typeface="Wingdings" panose="05000000000000000000" pitchFamily="2" charset="2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="" xmlns:a16="http://schemas.microsoft.com/office/drawing/2014/main" id="{8C5E58B2-D137-4E11-B4B8-AA49F36DF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68760"/>
            <a:ext cx="878497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4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 algn="l"/>
            <a:r>
              <a:rPr lang="nl-BE" sz="3600" b="1" dirty="0">
                <a:sym typeface="Wingdings" panose="05000000000000000000" pitchFamily="2" charset="2"/>
              </a:rPr>
              <a:t> </a:t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3600" b="1" dirty="0">
                <a:sym typeface="Wingdings" panose="05000000000000000000" pitchFamily="2" charset="2"/>
              </a:rPr>
              <a:t>                          </a:t>
            </a:r>
            <a:r>
              <a:rPr lang="nl-BE" sz="3200" b="1" dirty="0">
                <a:sym typeface="Wingdings" panose="05000000000000000000" pitchFamily="2" charset="2"/>
              </a:rPr>
              <a:t>II.2. </a:t>
            </a:r>
            <a:r>
              <a:rPr lang="nl-BE" sz="3200" b="1" dirty="0" err="1">
                <a:sym typeface="Wingdings" panose="05000000000000000000" pitchFamily="2" charset="2"/>
              </a:rPr>
              <a:t>Stabilité</a:t>
            </a:r>
            <a:r>
              <a:rPr lang="nl-BE" sz="3200" b="1" dirty="0">
                <a:sym typeface="Wingdings" panose="05000000000000000000" pitchFamily="2" charset="2"/>
              </a:rPr>
              <a:t> globale</a:t>
            </a:r>
            <a:r>
              <a:rPr lang="nl-BE" sz="3600" b="1" dirty="0">
                <a:sym typeface="Wingdings" panose="05000000000000000000" pitchFamily="2" charset="2"/>
              </a:rPr>
              <a:t/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2800" b="1" dirty="0">
                <a:sym typeface="Wingdings" panose="05000000000000000000" pitchFamily="2" charset="2"/>
              </a:rPr>
              <a:t>2°) En </a:t>
            </a:r>
            <a:r>
              <a:rPr lang="nl-BE" sz="2800" b="1" dirty="0" err="1">
                <a:sym typeface="Wingdings" panose="05000000000000000000" pitchFamily="2" charset="2"/>
              </a:rPr>
              <a:t>matière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800" b="1" dirty="0" err="1">
                <a:sym typeface="Wingdings" panose="05000000000000000000" pitchFamily="2" charset="2"/>
              </a:rPr>
              <a:t>d’i</a:t>
            </a:r>
            <a:r>
              <a:rPr lang="nl-BE" sz="3100" b="1" dirty="0" err="1"/>
              <a:t>négalité</a:t>
            </a:r>
            <a:r>
              <a:rPr lang="nl-BE" sz="3100" b="1" dirty="0"/>
              <a:t> de </a:t>
            </a:r>
            <a:r>
              <a:rPr lang="nl-BE" sz="3100" b="1" dirty="0" err="1"/>
              <a:t>revenus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="" xmlns:a16="http://schemas.microsoft.com/office/drawing/2014/main" id="{DB4A1C76-BCDE-4038-A1BE-E6B51BECC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56" y="3124696"/>
            <a:ext cx="844434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8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 lvl="0" algn="l"/>
            <a:r>
              <a:rPr lang="nl-BE" sz="3600" b="1" dirty="0">
                <a:sym typeface="Wingdings" panose="05000000000000000000" pitchFamily="2" charset="2"/>
              </a:rPr>
              <a:t> </a:t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3600" b="1" dirty="0">
                <a:sym typeface="Wingdings" panose="05000000000000000000" pitchFamily="2" charset="2"/>
              </a:rPr>
              <a:t>                          </a:t>
            </a:r>
            <a:r>
              <a:rPr lang="nl-BE" sz="3200" b="1" dirty="0">
                <a:sym typeface="Wingdings" panose="05000000000000000000" pitchFamily="2" charset="2"/>
              </a:rPr>
              <a:t>II.2. </a:t>
            </a:r>
            <a:r>
              <a:rPr lang="nl-BE" sz="3200" b="1" dirty="0" err="1">
                <a:sym typeface="Wingdings" panose="05000000000000000000" pitchFamily="2" charset="2"/>
              </a:rPr>
              <a:t>Stabilité</a:t>
            </a:r>
            <a:r>
              <a:rPr lang="nl-BE" sz="3200" b="1" dirty="0">
                <a:sym typeface="Wingdings" panose="05000000000000000000" pitchFamily="2" charset="2"/>
              </a:rPr>
              <a:t> globale</a:t>
            </a:r>
            <a:r>
              <a:rPr lang="nl-BE" sz="3600" b="1" dirty="0">
                <a:sym typeface="Wingdings" panose="05000000000000000000" pitchFamily="2" charset="2"/>
              </a:rPr>
              <a:t/>
            </a:r>
            <a:br>
              <a:rPr lang="nl-BE" sz="3600" b="1" dirty="0">
                <a:sym typeface="Wingdings" panose="05000000000000000000" pitchFamily="2" charset="2"/>
              </a:rPr>
            </a:br>
            <a:r>
              <a:rPr lang="nl-BE" sz="2800" b="1" dirty="0">
                <a:sym typeface="Wingdings" panose="05000000000000000000" pitchFamily="2" charset="2"/>
              </a:rPr>
              <a:t>2°) En </a:t>
            </a:r>
            <a:r>
              <a:rPr lang="nl-BE" sz="2800" b="1" dirty="0" err="1">
                <a:sym typeface="Wingdings" panose="05000000000000000000" pitchFamily="2" charset="2"/>
              </a:rPr>
              <a:t>matière</a:t>
            </a:r>
            <a:r>
              <a:rPr lang="nl-BE" sz="2800" b="1" dirty="0">
                <a:sym typeface="Wingdings" panose="05000000000000000000" pitchFamily="2" charset="2"/>
              </a:rPr>
              <a:t> </a:t>
            </a:r>
            <a:r>
              <a:rPr lang="nl-BE" sz="2800" b="1" dirty="0" err="1">
                <a:sym typeface="Wingdings" panose="05000000000000000000" pitchFamily="2" charset="2"/>
              </a:rPr>
              <a:t>d’i</a:t>
            </a:r>
            <a:r>
              <a:rPr lang="nl-BE" sz="3100" b="1" dirty="0" err="1"/>
              <a:t>négalité</a:t>
            </a:r>
            <a:r>
              <a:rPr lang="nl-BE" sz="3100" b="1" dirty="0"/>
              <a:t> de </a:t>
            </a:r>
            <a:r>
              <a:rPr lang="nl-BE" sz="3100" b="1" dirty="0" err="1"/>
              <a:t>revenus</a:t>
            </a:r>
            <a:r>
              <a:rPr lang="nl-BE" sz="3100" b="1" dirty="0"/>
              <a:t> </a:t>
            </a:r>
            <a:r>
              <a:rPr lang="nl-BE" sz="3100" dirty="0"/>
              <a:t>(Suite - S80/S20 )</a:t>
            </a:r>
            <a:endParaRPr lang="en-GB" sz="2800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=""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61753"/>
              </p:ext>
            </p:extLst>
          </p:nvPr>
        </p:nvGraphicFramePr>
        <p:xfrm>
          <a:off x="215516" y="1340768"/>
          <a:ext cx="8712968" cy="549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87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lvl="0" algn="l"/>
            <a:r>
              <a:rPr lang="nl-BE" sz="4000" b="1" dirty="0">
                <a:sym typeface="Wingdings" panose="05000000000000000000" pitchFamily="2" charset="2"/>
              </a:rPr>
              <a:t>                   </a:t>
            </a:r>
            <a:r>
              <a:rPr lang="nl-BE" sz="3600" b="1" dirty="0">
                <a:sym typeface="Wingdings" panose="05000000000000000000" pitchFamily="2" charset="2"/>
              </a:rPr>
              <a:t>II.2. </a:t>
            </a:r>
            <a:r>
              <a:rPr lang="nl-BE" sz="3600" b="1" dirty="0" err="1">
                <a:sym typeface="Wingdings" panose="05000000000000000000" pitchFamily="2" charset="2"/>
              </a:rPr>
              <a:t>Stabilité</a:t>
            </a:r>
            <a:r>
              <a:rPr lang="nl-BE" sz="3600" b="1" dirty="0">
                <a:sym typeface="Wingdings" panose="05000000000000000000" pitchFamily="2" charset="2"/>
              </a:rPr>
              <a:t> globale</a:t>
            </a:r>
            <a:r>
              <a:rPr lang="nl-BE" sz="4000" b="1" dirty="0">
                <a:sym typeface="Wingdings" panose="05000000000000000000" pitchFamily="2" charset="2"/>
              </a:rPr>
              <a:t/>
            </a:r>
            <a:br>
              <a:rPr lang="nl-BE" sz="4000" b="1" dirty="0">
                <a:sym typeface="Wingdings" panose="05000000000000000000" pitchFamily="2" charset="2"/>
              </a:rPr>
            </a:br>
            <a:r>
              <a:rPr lang="nl-BE" sz="2700" b="1" dirty="0">
                <a:sym typeface="Wingdings" panose="05000000000000000000" pitchFamily="2" charset="2"/>
              </a:rPr>
              <a:t>3°) En </a:t>
            </a:r>
            <a:r>
              <a:rPr lang="nl-BE" sz="2700" b="1" dirty="0" err="1">
                <a:sym typeface="Wingdings" panose="05000000000000000000" pitchFamily="2" charset="2"/>
              </a:rPr>
              <a:t>matière</a:t>
            </a:r>
            <a:r>
              <a:rPr lang="nl-BE" sz="2700" b="1" dirty="0">
                <a:sym typeface="Wingdings" panose="05000000000000000000" pitchFamily="2" charset="2"/>
              </a:rPr>
              <a:t> de </a:t>
            </a:r>
            <a:r>
              <a:rPr lang="en-GB" sz="2700" b="1" dirty="0" err="1"/>
              <a:t>Pauvreté</a:t>
            </a:r>
            <a:r>
              <a:rPr lang="en-GB" sz="2700" b="1" dirty="0"/>
              <a:t> et </a:t>
            </a:r>
            <a:r>
              <a:rPr lang="en-GB" sz="2700" b="1" dirty="0" err="1"/>
              <a:t>d’exclusion</a:t>
            </a:r>
            <a:r>
              <a:rPr lang="en-GB" sz="2700" b="1" dirty="0"/>
              <a:t> </a:t>
            </a:r>
            <a:r>
              <a:rPr lang="en-GB" sz="2700" b="1" dirty="0" err="1"/>
              <a:t>sociale</a:t>
            </a:r>
            <a:endParaRPr lang="en-GB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endParaRPr lang="fr-FR" b="1" u="sng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0EFC43E-20DE-4801-9230-B21F7D7A0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71296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074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Affichage à l'écran (4:3)</PresentationFormat>
  <Paragraphs>68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Kantoorthema</vt:lpstr>
      <vt:lpstr>The Evolution of the social situation and social  protection in Belgium 2018</vt:lpstr>
      <vt:lpstr>Présentation en 3 parties</vt:lpstr>
      <vt:lpstr>Partie I : Introduction</vt:lpstr>
      <vt:lpstr>Partie II : Analyse 2018 Base principale : EU-SILC 2017</vt:lpstr>
      <vt:lpstr>II.1. Absence de progrès par rapport à l’objectif de réduction de la pauvreté et d’exclusion sociale de la Stratégie EU 2020 (AROPE - nombre de personnes en milliers)</vt:lpstr>
      <vt:lpstr>                             II.2. Stabilité globale 1°) En matière de revenus réels disponibles des ménages</vt:lpstr>
      <vt:lpstr>                            II.2. Stabilité globale 2°) En matière d’inégalité de revenus </vt:lpstr>
      <vt:lpstr>                            II.2. Stabilité globale 2°) En matière d’inégalité de revenus (Suite - S80/S20 )</vt:lpstr>
      <vt:lpstr>                   II.2. Stabilité globale 3°) En matière de Pauvreté et d’exclusion sociale</vt:lpstr>
      <vt:lpstr>                   II.2. Stabilité globale 3°) En matière de Pauvreté et d’exclusion sociale                              (suite - comparaison européenne 2016)</vt:lpstr>
      <vt:lpstr>                      II.2. Stabilité globale 4°) En matière d’emploi et chômage</vt:lpstr>
      <vt:lpstr> II.3. Divergences entre classes d’âges Amélioration de la situation des seniors  (en contraste à l’évolution des autres classes d’âges) a) Diminution du taux de pauvreté (AROP) </vt:lpstr>
      <vt:lpstr>II.3.Amélioration de la situation des seniors (en contraste à l’évolution des autres classes d’âges)  b) Diminution de la persitence de la pauvreté  </vt:lpstr>
      <vt:lpstr>II.3. Amélioration de la situation des seniors (en contraste à l’évolution des autres classes d’âges)  c) Diminution de l’écart de pauvreté </vt:lpstr>
      <vt:lpstr>II.3. Amélioration de la situation des seniors  d) Différence de genre (AROP pour les isolés âgés) </vt:lpstr>
      <vt:lpstr>                  II.4. Divergences croissantes 1°) Par niveau d’education (au sein de la population active - taux d’emploi) </vt:lpstr>
      <vt:lpstr> II.4. Divergences croissantes 1°) Par niveau d’education (suite - au sein de la population active - AROP)</vt:lpstr>
      <vt:lpstr> II.4. Divergences croissantes 1°) Par niveau d’education (suite - au sein de la population active - VLWI)</vt:lpstr>
      <vt:lpstr> II.4. Divergences croissantes 2°) Selon le logement (AROPE)</vt:lpstr>
      <vt:lpstr> II.4. Divergences croissantes 3°) Selon le revenu (unmet need medical par quintile )</vt:lpstr>
      <vt:lpstr> II.4. Divergences croissantes 4°) Selon la composition du ménage et la nationalité (2017)</vt:lpstr>
      <vt:lpstr> II.4. Divergences croissantes 5°) Selon la Région (AROPE)</vt:lpstr>
      <vt:lpstr>        II.4. Divergences croissantes 5°) Selon la Région (Suite - taux d’emploi – 20/64 ans)</vt:lpstr>
      <vt:lpstr>Partie III : Messages clés et Mises en perspectives</vt:lpstr>
      <vt:lpstr>        III.1 Considérations diverses :  1°) Dépenses de la protection sociale (en % du PIB)</vt:lpstr>
      <vt:lpstr>        III.1 Considérations diverses :  2°) Efficience de la protection sociale (réduction de la pauvrété ou exclusion gràce aux transferts)</vt:lpstr>
      <vt:lpstr>        III.1 Considérations diverses 3°) Niveau des prestations (en % du seuil de pauvreté)</vt:lpstr>
      <vt:lpstr>        III.1 Considérations diverses :  4°) : Taux de pauvreté pour les ménages en situation de VLWI</vt:lpstr>
      <vt:lpstr>Expenditure (% GDP) by AROP (%)</vt:lpstr>
      <vt:lpstr>Expenditure (% GDP) by AROP VLWI (%)</vt:lpstr>
      <vt:lpstr>MERCI pour votre attention !</vt:lpstr>
    </vt:vector>
  </TitlesOfParts>
  <Company>FOD Sociale Zekerheid / SPF Sécurité Sociale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Dam Rudi</dc:creator>
  <cp:lastModifiedBy>Wittke Evelyne</cp:lastModifiedBy>
  <cp:revision>118</cp:revision>
  <cp:lastPrinted>2018-12-06T13:43:47Z</cp:lastPrinted>
  <dcterms:created xsi:type="dcterms:W3CDTF">2015-02-23T23:18:17Z</dcterms:created>
  <dcterms:modified xsi:type="dcterms:W3CDTF">2018-12-10T11:02:59Z</dcterms:modified>
</cp:coreProperties>
</file>