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7" r:id="rId4"/>
    <p:sldId id="260" r:id="rId5"/>
    <p:sldId id="262" r:id="rId6"/>
    <p:sldId id="265" r:id="rId7"/>
    <p:sldId id="259" r:id="rId8"/>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snapToGrid="0">
      <p:cViewPr varScale="1">
        <p:scale>
          <a:sx n="74" d="100"/>
          <a:sy n="74" d="100"/>
        </p:scale>
        <p:origin x="-119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Van der Hoeven" userId="9c333d2d0d90ad96" providerId="LiveId" clId="{96446F3E-4EB6-4B88-978A-7CA40293D1ED}"/>
    <pc:docChg chg="undo custSel addSld modSld sldOrd">
      <pc:chgData name="Caroline Van der Hoeven" userId="9c333d2d0d90ad96" providerId="LiveId" clId="{96446F3E-4EB6-4B88-978A-7CA40293D1ED}" dt="2018-06-06T05:36:22.387" v="2062" actId="20577"/>
      <pc:docMkLst>
        <pc:docMk/>
      </pc:docMkLst>
      <pc:sldChg chg="modSp">
        <pc:chgData name="Caroline Van der Hoeven" userId="9c333d2d0d90ad96" providerId="LiveId" clId="{96446F3E-4EB6-4B88-978A-7CA40293D1ED}" dt="2018-06-06T04:50:24.216" v="198" actId="20577"/>
        <pc:sldMkLst>
          <pc:docMk/>
          <pc:sldMk cId="662721075" sldId="256"/>
        </pc:sldMkLst>
        <pc:spChg chg="mod">
          <ac:chgData name="Caroline Van der Hoeven" userId="9c333d2d0d90ad96" providerId="LiveId" clId="{96446F3E-4EB6-4B88-978A-7CA40293D1ED}" dt="2018-06-06T04:49:55.431" v="170" actId="113"/>
          <ac:spMkLst>
            <pc:docMk/>
            <pc:sldMk cId="662721075" sldId="256"/>
            <ac:spMk id="2" creationId="{BF9DDA0F-31BA-49C1-8EA2-1ED382A4026C}"/>
          </ac:spMkLst>
        </pc:spChg>
        <pc:spChg chg="mod">
          <ac:chgData name="Caroline Van der Hoeven" userId="9c333d2d0d90ad96" providerId="LiveId" clId="{96446F3E-4EB6-4B88-978A-7CA40293D1ED}" dt="2018-06-06T04:50:24.216" v="198" actId="20577"/>
          <ac:spMkLst>
            <pc:docMk/>
            <pc:sldMk cId="662721075" sldId="256"/>
            <ac:spMk id="3" creationId="{1C060FBC-397C-4C9B-8273-FF452BAF0B27}"/>
          </ac:spMkLst>
        </pc:spChg>
      </pc:sldChg>
      <pc:sldChg chg="modSp">
        <pc:chgData name="Caroline Van der Hoeven" userId="9c333d2d0d90ad96" providerId="LiveId" clId="{96446F3E-4EB6-4B88-978A-7CA40293D1ED}" dt="2018-06-06T05:12:32.536" v="1331" actId="27636"/>
        <pc:sldMkLst>
          <pc:docMk/>
          <pc:sldMk cId="3177459840" sldId="257"/>
        </pc:sldMkLst>
        <pc:spChg chg="mod">
          <ac:chgData name="Caroline Van der Hoeven" userId="9c333d2d0d90ad96" providerId="LiveId" clId="{96446F3E-4EB6-4B88-978A-7CA40293D1ED}" dt="2018-06-06T05:03:53.408" v="961" actId="20577"/>
          <ac:spMkLst>
            <pc:docMk/>
            <pc:sldMk cId="3177459840" sldId="257"/>
            <ac:spMk id="2" creationId="{D7D12F96-7C31-4A69-BA26-C2630A0991F5}"/>
          </ac:spMkLst>
        </pc:spChg>
        <pc:spChg chg="mod">
          <ac:chgData name="Caroline Van der Hoeven" userId="9c333d2d0d90ad96" providerId="LiveId" clId="{96446F3E-4EB6-4B88-978A-7CA40293D1ED}" dt="2018-06-06T05:12:32.536" v="1331" actId="27636"/>
          <ac:spMkLst>
            <pc:docMk/>
            <pc:sldMk cId="3177459840" sldId="257"/>
            <ac:spMk id="3" creationId="{2E387058-31EA-4062-B31A-9D366278898D}"/>
          </ac:spMkLst>
        </pc:spChg>
      </pc:sldChg>
      <pc:sldChg chg="modSp">
        <pc:chgData name="Caroline Van der Hoeven" userId="9c333d2d0d90ad96" providerId="LiveId" clId="{96446F3E-4EB6-4B88-978A-7CA40293D1ED}" dt="2018-06-06T04:58:14.712" v="771" actId="20577"/>
        <pc:sldMkLst>
          <pc:docMk/>
          <pc:sldMk cId="589406855" sldId="258"/>
        </pc:sldMkLst>
        <pc:spChg chg="mod">
          <ac:chgData name="Caroline Van der Hoeven" userId="9c333d2d0d90ad96" providerId="LiveId" clId="{96446F3E-4EB6-4B88-978A-7CA40293D1ED}" dt="2018-06-06T04:57:27.071" v="677" actId="20577"/>
          <ac:spMkLst>
            <pc:docMk/>
            <pc:sldMk cId="589406855" sldId="258"/>
            <ac:spMk id="2" creationId="{EF739418-63C0-4A61-9811-4B6FE436BB22}"/>
          </ac:spMkLst>
        </pc:spChg>
        <pc:spChg chg="mod">
          <ac:chgData name="Caroline Van der Hoeven" userId="9c333d2d0d90ad96" providerId="LiveId" clId="{96446F3E-4EB6-4B88-978A-7CA40293D1ED}" dt="2018-06-06T04:58:14.712" v="771" actId="20577"/>
          <ac:spMkLst>
            <pc:docMk/>
            <pc:sldMk cId="589406855" sldId="258"/>
            <ac:spMk id="3" creationId="{5E256E4C-B466-4FDC-9382-ABBC6CE255D5}"/>
          </ac:spMkLst>
        </pc:spChg>
      </pc:sldChg>
      <pc:sldChg chg="modSp add">
        <pc:chgData name="Caroline Van der Hoeven" userId="9c333d2d0d90ad96" providerId="LiveId" clId="{96446F3E-4EB6-4B88-978A-7CA40293D1ED}" dt="2018-06-06T05:36:22.387" v="2062" actId="20577"/>
        <pc:sldMkLst>
          <pc:docMk/>
          <pc:sldMk cId="3315276401" sldId="260"/>
        </pc:sldMkLst>
        <pc:spChg chg="mod">
          <ac:chgData name="Caroline Van der Hoeven" userId="9c333d2d0d90ad96" providerId="LiveId" clId="{96446F3E-4EB6-4B88-978A-7CA40293D1ED}" dt="2018-06-06T05:14:06.070" v="1388" actId="20577"/>
          <ac:spMkLst>
            <pc:docMk/>
            <pc:sldMk cId="3315276401" sldId="260"/>
            <ac:spMk id="2" creationId="{D7D12F96-7C31-4A69-BA26-C2630A0991F5}"/>
          </ac:spMkLst>
        </pc:spChg>
        <pc:spChg chg="mod">
          <ac:chgData name="Caroline Van der Hoeven" userId="9c333d2d0d90ad96" providerId="LiveId" clId="{96446F3E-4EB6-4B88-978A-7CA40293D1ED}" dt="2018-06-06T05:36:22.387" v="2062" actId="20577"/>
          <ac:spMkLst>
            <pc:docMk/>
            <pc:sldMk cId="3315276401" sldId="260"/>
            <ac:spMk id="3" creationId="{2E387058-31EA-4062-B31A-9D366278898D}"/>
          </ac:spMkLst>
        </pc:spChg>
      </pc:sldChg>
      <pc:sldChg chg="add">
        <pc:chgData name="Caroline Van der Hoeven" userId="9c333d2d0d90ad96" providerId="LiveId" clId="{96446F3E-4EB6-4B88-978A-7CA40293D1ED}" dt="2018-06-06T04:58:33.100" v="773"/>
        <pc:sldMkLst>
          <pc:docMk/>
          <pc:sldMk cId="2149825405" sldId="261"/>
        </pc:sldMkLst>
      </pc:sldChg>
      <pc:sldChg chg="add">
        <pc:chgData name="Caroline Van der Hoeven" userId="9c333d2d0d90ad96" providerId="LiveId" clId="{96446F3E-4EB6-4B88-978A-7CA40293D1ED}" dt="2018-06-06T04:58:39.101" v="774"/>
        <pc:sldMkLst>
          <pc:docMk/>
          <pc:sldMk cId="3741446998" sldId="262"/>
        </pc:sldMkLst>
      </pc:sldChg>
      <pc:sldChg chg="modSp add ord">
        <pc:chgData name="Caroline Van der Hoeven" userId="9c333d2d0d90ad96" providerId="LiveId" clId="{96446F3E-4EB6-4B88-978A-7CA40293D1ED}" dt="2018-06-06T05:01:01.952" v="823" actId="20577"/>
        <pc:sldMkLst>
          <pc:docMk/>
          <pc:sldMk cId="3386087367" sldId="263"/>
        </pc:sldMkLst>
        <pc:spChg chg="mod">
          <ac:chgData name="Caroline Van der Hoeven" userId="9c333d2d0d90ad96" providerId="LiveId" clId="{96446F3E-4EB6-4B88-978A-7CA40293D1ED}" dt="2018-06-06T05:00:56.378" v="822" actId="20577"/>
          <ac:spMkLst>
            <pc:docMk/>
            <pc:sldMk cId="3386087367" sldId="263"/>
            <ac:spMk id="2" creationId="{BF9DDA0F-31BA-49C1-8EA2-1ED382A4026C}"/>
          </ac:spMkLst>
        </pc:spChg>
        <pc:spChg chg="mod">
          <ac:chgData name="Caroline Van der Hoeven" userId="9c333d2d0d90ad96" providerId="LiveId" clId="{96446F3E-4EB6-4B88-978A-7CA40293D1ED}" dt="2018-06-06T05:01:01.952" v="823" actId="20577"/>
          <ac:spMkLst>
            <pc:docMk/>
            <pc:sldMk cId="3386087367" sldId="263"/>
            <ac:spMk id="3" creationId="{1C060FBC-397C-4C9B-8273-FF452BAF0B27}"/>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de ondertitelstijl van het model te bewerken</a:t>
            </a:r>
            <a:endParaRPr kumimoji="0" lang="en-US"/>
          </a:p>
        </p:txBody>
      </p:sp>
      <p:grpSp>
        <p:nvGrpSpPr>
          <p:cNvPr id="2" name="Groep 1"/>
          <p:cNvGrpSpPr/>
          <p:nvPr/>
        </p:nvGrpSpPr>
        <p:grpSpPr>
          <a:xfrm>
            <a:off x="-5019" y="4953000"/>
            <a:ext cx="12197020"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F6EAE0B3-AAA8-4A40-98C6-1A1941B4F8A6}" type="datetimeFigureOut">
              <a:rPr lang="nl-BE" smtClean="0"/>
              <a:t>6/06/2018</a:t>
            </a:fld>
            <a:endParaRPr lang="nl-BE"/>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BE"/>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DDD743B4-1F14-4702-9073-E9A5D9041FF1}" type="slidenum">
              <a:rPr lang="nl-BE" smtClean="0"/>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609600" y="1481330"/>
            <a:ext cx="109728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F6EAE0B3-AAA8-4A40-98C6-1A1941B4F8A6}" type="datetimeFigureOut">
              <a:rPr lang="nl-BE" smtClean="0"/>
              <a:t>6/06/2018</a:t>
            </a:fld>
            <a:endParaRPr lang="nl-BE"/>
          </a:p>
        </p:txBody>
      </p:sp>
      <p:sp>
        <p:nvSpPr>
          <p:cNvPr id="5" name="Tijdelijke aanduiding voor voettekst 4"/>
          <p:cNvSpPr>
            <a:spLocks noGrp="1"/>
          </p:cNvSpPr>
          <p:nvPr>
            <p:ph type="ftr" sz="quarter" idx="11"/>
          </p:nvPr>
        </p:nvSpPr>
        <p:spPr/>
        <p:txBody>
          <a:bodyPr/>
          <a:lstStyle>
            <a:extLst/>
          </a:lstStyle>
          <a:p>
            <a:endParaRPr lang="nl-BE"/>
          </a:p>
        </p:txBody>
      </p:sp>
      <p:sp>
        <p:nvSpPr>
          <p:cNvPr id="6" name="Tijdelijke aanduiding voor dianummer 5"/>
          <p:cNvSpPr>
            <a:spLocks noGrp="1"/>
          </p:cNvSpPr>
          <p:nvPr>
            <p:ph type="sldNum" sz="quarter" idx="12"/>
          </p:nvPr>
        </p:nvSpPr>
        <p:spPr/>
        <p:txBody>
          <a:bodyPr/>
          <a:lstStyle>
            <a:extLst/>
          </a:lstStyle>
          <a:p>
            <a:fld id="{DDD743B4-1F14-4702-9073-E9A5D9041FF1}" type="slidenum">
              <a:rPr lang="nl-BE" smtClean="0"/>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9125351" y="274641"/>
            <a:ext cx="236996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609600" y="274641"/>
            <a:ext cx="84328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F6EAE0B3-AAA8-4A40-98C6-1A1941B4F8A6}" type="datetimeFigureOut">
              <a:rPr lang="nl-BE" smtClean="0"/>
              <a:t>6/06/2018</a:t>
            </a:fld>
            <a:endParaRPr lang="nl-BE"/>
          </a:p>
        </p:txBody>
      </p:sp>
      <p:sp>
        <p:nvSpPr>
          <p:cNvPr id="5" name="Tijdelijke aanduiding voor voettekst 4"/>
          <p:cNvSpPr>
            <a:spLocks noGrp="1"/>
          </p:cNvSpPr>
          <p:nvPr>
            <p:ph type="ftr" sz="quarter" idx="11"/>
          </p:nvPr>
        </p:nvSpPr>
        <p:spPr/>
        <p:txBody>
          <a:bodyPr/>
          <a:lstStyle>
            <a:extLst/>
          </a:lstStyle>
          <a:p>
            <a:endParaRPr lang="nl-BE"/>
          </a:p>
        </p:txBody>
      </p:sp>
      <p:sp>
        <p:nvSpPr>
          <p:cNvPr id="6" name="Tijdelijke aanduiding voor dianummer 5"/>
          <p:cNvSpPr>
            <a:spLocks noGrp="1"/>
          </p:cNvSpPr>
          <p:nvPr>
            <p:ph type="sldNum" sz="quarter" idx="12"/>
          </p:nvPr>
        </p:nvSpPr>
        <p:spPr/>
        <p:txBody>
          <a:bodyPr/>
          <a:lstStyle>
            <a:extLst/>
          </a:lstStyle>
          <a:p>
            <a:fld id="{DDD743B4-1F14-4702-9073-E9A5D9041FF1}" type="slidenum">
              <a:rPr lang="nl-BE" smtClean="0"/>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F6EAE0B3-AAA8-4A40-98C6-1A1941B4F8A6}" type="datetimeFigureOut">
              <a:rPr lang="nl-BE" smtClean="0"/>
              <a:t>6/06/2018</a:t>
            </a:fld>
            <a:endParaRPr lang="nl-BE"/>
          </a:p>
        </p:txBody>
      </p:sp>
      <p:sp>
        <p:nvSpPr>
          <p:cNvPr id="5" name="Tijdelijke aanduiding voor voettekst 4"/>
          <p:cNvSpPr>
            <a:spLocks noGrp="1"/>
          </p:cNvSpPr>
          <p:nvPr>
            <p:ph type="ftr" sz="quarter" idx="11"/>
          </p:nvPr>
        </p:nvSpPr>
        <p:spPr/>
        <p:txBody>
          <a:bodyPr/>
          <a:lstStyle>
            <a:extLst/>
          </a:lstStyle>
          <a:p>
            <a:endParaRPr lang="nl-BE"/>
          </a:p>
        </p:txBody>
      </p:sp>
      <p:sp>
        <p:nvSpPr>
          <p:cNvPr id="6" name="Tijdelijke aanduiding voor dianummer 5"/>
          <p:cNvSpPr>
            <a:spLocks noGrp="1"/>
          </p:cNvSpPr>
          <p:nvPr>
            <p:ph type="sldNum" sz="quarter" idx="12"/>
          </p:nvPr>
        </p:nvSpPr>
        <p:spPr/>
        <p:txBody>
          <a:bodyPr/>
          <a:lstStyle>
            <a:extLst/>
          </a:lstStyle>
          <a:p>
            <a:fld id="{DDD743B4-1F14-4702-9073-E9A5D9041FF1}" type="slidenum">
              <a:rPr lang="nl-BE" smtClean="0"/>
              <a:t>‹nr.›</a:t>
            </a:fld>
            <a:endParaRPr lang="nl-BE"/>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F6EAE0B3-AAA8-4A40-98C6-1A1941B4F8A6}" type="datetimeFigureOut">
              <a:rPr lang="nl-BE" smtClean="0"/>
              <a:t>6/06/2018</a:t>
            </a:fld>
            <a:endParaRPr lang="nl-BE"/>
          </a:p>
        </p:txBody>
      </p:sp>
      <p:sp>
        <p:nvSpPr>
          <p:cNvPr id="5" name="Tijdelijke aanduiding voor voettekst 4"/>
          <p:cNvSpPr>
            <a:spLocks noGrp="1"/>
          </p:cNvSpPr>
          <p:nvPr>
            <p:ph type="ftr" sz="quarter" idx="11"/>
          </p:nvPr>
        </p:nvSpPr>
        <p:spPr/>
        <p:txBody>
          <a:bodyPr/>
          <a:lstStyle>
            <a:extLst/>
          </a:lstStyle>
          <a:p>
            <a:endParaRPr lang="nl-BE"/>
          </a:p>
        </p:txBody>
      </p:sp>
      <p:sp>
        <p:nvSpPr>
          <p:cNvPr id="6" name="Tijdelijke aanduiding voor dianummer 5"/>
          <p:cNvSpPr>
            <a:spLocks noGrp="1"/>
          </p:cNvSpPr>
          <p:nvPr>
            <p:ph type="sldNum" sz="quarter" idx="12"/>
          </p:nvPr>
        </p:nvSpPr>
        <p:spPr/>
        <p:txBody>
          <a:bodyPr/>
          <a:lstStyle>
            <a:extLst/>
          </a:lstStyle>
          <a:p>
            <a:fld id="{DDD743B4-1F14-4702-9073-E9A5D9041FF1}" type="slidenum">
              <a:rPr lang="nl-BE" smtClean="0"/>
              <a:t>‹nr.›</a:t>
            </a:fld>
            <a:endParaRPr lang="nl-BE"/>
          </a:p>
        </p:txBody>
      </p:sp>
      <p:sp>
        <p:nvSpPr>
          <p:cNvPr id="7" name="Punthaak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F6EAE0B3-AAA8-4A40-98C6-1A1941B4F8A6}" type="datetimeFigureOut">
              <a:rPr lang="nl-BE" smtClean="0"/>
              <a:t>6/06/2018</a:t>
            </a:fld>
            <a:endParaRPr lang="nl-BE"/>
          </a:p>
        </p:txBody>
      </p:sp>
      <p:sp>
        <p:nvSpPr>
          <p:cNvPr id="6" name="Tijdelijke aanduiding voor voettekst 5"/>
          <p:cNvSpPr>
            <a:spLocks noGrp="1"/>
          </p:cNvSpPr>
          <p:nvPr>
            <p:ph type="ftr" sz="quarter" idx="11"/>
          </p:nvPr>
        </p:nvSpPr>
        <p:spPr/>
        <p:txBody>
          <a:bodyPr/>
          <a:lstStyle>
            <a:extLst/>
          </a:lstStyle>
          <a:p>
            <a:endParaRPr lang="nl-BE"/>
          </a:p>
        </p:txBody>
      </p:sp>
      <p:sp>
        <p:nvSpPr>
          <p:cNvPr id="7" name="Tijdelijke aanduiding voor dianummer 6"/>
          <p:cNvSpPr>
            <a:spLocks noGrp="1"/>
          </p:cNvSpPr>
          <p:nvPr>
            <p:ph type="sldNum" sz="quarter" idx="12"/>
          </p:nvPr>
        </p:nvSpPr>
        <p:spPr/>
        <p:txBody>
          <a:bodyPr/>
          <a:lstStyle>
            <a:extLst/>
          </a:lstStyle>
          <a:p>
            <a:fld id="{DDD743B4-1F14-4702-9073-E9A5D9041FF1}" type="slidenum">
              <a:rPr lang="nl-BE" smtClean="0"/>
              <a:t>‹nr.›</a:t>
            </a:fld>
            <a:endParaRPr lang="nl-BE"/>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109728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F6EAE0B3-AAA8-4A40-98C6-1A1941B4F8A6}" type="datetimeFigureOut">
              <a:rPr lang="nl-BE" smtClean="0"/>
              <a:t>6/06/2018</a:t>
            </a:fld>
            <a:endParaRPr lang="nl-BE"/>
          </a:p>
        </p:txBody>
      </p:sp>
      <p:sp>
        <p:nvSpPr>
          <p:cNvPr id="8" name="Tijdelijke aanduiding voor voettekst 7"/>
          <p:cNvSpPr>
            <a:spLocks noGrp="1"/>
          </p:cNvSpPr>
          <p:nvPr>
            <p:ph type="ftr" sz="quarter" idx="11"/>
          </p:nvPr>
        </p:nvSpPr>
        <p:spPr/>
        <p:txBody>
          <a:bodyPr/>
          <a:lstStyle>
            <a:extLst/>
          </a:lstStyle>
          <a:p>
            <a:endParaRPr lang="nl-BE"/>
          </a:p>
        </p:txBody>
      </p:sp>
      <p:sp>
        <p:nvSpPr>
          <p:cNvPr id="9" name="Tijdelijke aanduiding voor dianummer 8"/>
          <p:cNvSpPr>
            <a:spLocks noGrp="1"/>
          </p:cNvSpPr>
          <p:nvPr>
            <p:ph type="sldNum" sz="quarter" idx="12"/>
          </p:nvPr>
        </p:nvSpPr>
        <p:spPr/>
        <p:txBody>
          <a:bodyPr/>
          <a:lstStyle>
            <a:extLst/>
          </a:lstStyle>
          <a:p>
            <a:fld id="{DDD743B4-1F14-4702-9073-E9A5D9041FF1}" type="slidenum">
              <a:rPr lang="nl-BE" smtClean="0"/>
              <a:t>‹nr.›</a:t>
            </a:fld>
            <a:endParaRPr lang="nl-B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F6EAE0B3-AAA8-4A40-98C6-1A1941B4F8A6}" type="datetimeFigureOut">
              <a:rPr lang="nl-BE" smtClean="0"/>
              <a:t>6/06/2018</a:t>
            </a:fld>
            <a:endParaRPr lang="nl-BE"/>
          </a:p>
        </p:txBody>
      </p:sp>
      <p:sp>
        <p:nvSpPr>
          <p:cNvPr id="4" name="Tijdelijke aanduiding voor voettekst 3"/>
          <p:cNvSpPr>
            <a:spLocks noGrp="1"/>
          </p:cNvSpPr>
          <p:nvPr>
            <p:ph type="ftr" sz="quarter" idx="11"/>
          </p:nvPr>
        </p:nvSpPr>
        <p:spPr/>
        <p:txBody>
          <a:bodyPr/>
          <a:lstStyle>
            <a:extLst/>
          </a:lstStyle>
          <a:p>
            <a:endParaRPr lang="nl-BE"/>
          </a:p>
        </p:txBody>
      </p:sp>
      <p:sp>
        <p:nvSpPr>
          <p:cNvPr id="5" name="Tijdelijke aanduiding voor dianummer 4"/>
          <p:cNvSpPr>
            <a:spLocks noGrp="1"/>
          </p:cNvSpPr>
          <p:nvPr>
            <p:ph type="sldNum" sz="quarter" idx="12"/>
          </p:nvPr>
        </p:nvSpPr>
        <p:spPr/>
        <p:txBody>
          <a:bodyPr/>
          <a:lstStyle>
            <a:extLst/>
          </a:lstStyle>
          <a:p>
            <a:fld id="{DDD743B4-1F14-4702-9073-E9A5D9041FF1}" type="slidenum">
              <a:rPr lang="nl-BE" smtClean="0"/>
              <a:t>‹nr.›</a:t>
            </a:fld>
            <a:endParaRPr lang="nl-BE"/>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F6EAE0B3-AAA8-4A40-98C6-1A1941B4F8A6}" type="datetimeFigureOut">
              <a:rPr lang="nl-BE" smtClean="0"/>
              <a:t>6/06/2018</a:t>
            </a:fld>
            <a:endParaRPr lang="nl-BE"/>
          </a:p>
        </p:txBody>
      </p:sp>
      <p:sp>
        <p:nvSpPr>
          <p:cNvPr id="3" name="Tijdelijke aanduiding voor voettekst 2"/>
          <p:cNvSpPr>
            <a:spLocks noGrp="1"/>
          </p:cNvSpPr>
          <p:nvPr>
            <p:ph type="ftr" sz="quarter" idx="11"/>
          </p:nvPr>
        </p:nvSpPr>
        <p:spPr/>
        <p:txBody>
          <a:bodyPr/>
          <a:lstStyle>
            <a:extLst/>
          </a:lstStyle>
          <a:p>
            <a:endParaRPr lang="nl-BE"/>
          </a:p>
        </p:txBody>
      </p:sp>
      <p:sp>
        <p:nvSpPr>
          <p:cNvPr id="4" name="Tijdelijke aanduiding voor dianummer 3"/>
          <p:cNvSpPr>
            <a:spLocks noGrp="1"/>
          </p:cNvSpPr>
          <p:nvPr>
            <p:ph type="sldNum" sz="quarter" idx="12"/>
          </p:nvPr>
        </p:nvSpPr>
        <p:spPr/>
        <p:txBody>
          <a:bodyPr/>
          <a:lstStyle>
            <a:extLst/>
          </a:lstStyle>
          <a:p>
            <a:fld id="{DDD743B4-1F14-4702-9073-E9A5D9041FF1}" type="slidenum">
              <a:rPr lang="nl-BE" smtClean="0"/>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8969376" y="6407944"/>
            <a:ext cx="2560320" cy="365760"/>
          </a:xfrm>
        </p:spPr>
        <p:txBody>
          <a:bodyPr/>
          <a:lstStyle>
            <a:extLst/>
          </a:lstStyle>
          <a:p>
            <a:fld id="{F6EAE0B3-AAA8-4A40-98C6-1A1941B4F8A6}" type="datetimeFigureOut">
              <a:rPr lang="nl-BE" smtClean="0"/>
              <a:t>6/06/2018</a:t>
            </a:fld>
            <a:endParaRPr lang="nl-BE"/>
          </a:p>
        </p:txBody>
      </p:sp>
      <p:sp>
        <p:nvSpPr>
          <p:cNvPr id="6" name="Tijdelijke aanduiding voor voettekst 5"/>
          <p:cNvSpPr>
            <a:spLocks noGrp="1"/>
          </p:cNvSpPr>
          <p:nvPr>
            <p:ph type="ftr" sz="quarter" idx="11"/>
          </p:nvPr>
        </p:nvSpPr>
        <p:spPr/>
        <p:txBody>
          <a:bodyPr/>
          <a:lstStyle>
            <a:extLst/>
          </a:lstStyle>
          <a:p>
            <a:endParaRPr lang="nl-BE"/>
          </a:p>
        </p:txBody>
      </p:sp>
      <p:sp>
        <p:nvSpPr>
          <p:cNvPr id="7" name="Tijdelijke aanduiding voor dianummer 6"/>
          <p:cNvSpPr>
            <a:spLocks noGrp="1"/>
          </p:cNvSpPr>
          <p:nvPr>
            <p:ph type="sldNum" sz="quarter" idx="12"/>
          </p:nvPr>
        </p:nvSpPr>
        <p:spPr/>
        <p:txBody>
          <a:bodyPr/>
          <a:lstStyle>
            <a:extLst/>
          </a:lstStyle>
          <a:p>
            <a:fld id="{DDD743B4-1F14-4702-9073-E9A5D9041FF1}" type="slidenum">
              <a:rPr lang="nl-BE" smtClean="0"/>
              <a:t>‹nr.›</a:t>
            </a:fld>
            <a:endParaRPr lang="nl-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F6EAE0B3-AAA8-4A40-98C6-1A1941B4F8A6}" type="datetimeFigureOut">
              <a:rPr lang="nl-BE" smtClean="0"/>
              <a:t>6/06/2018</a:t>
            </a:fld>
            <a:endParaRPr lang="nl-BE"/>
          </a:p>
        </p:txBody>
      </p:sp>
      <p:sp>
        <p:nvSpPr>
          <p:cNvPr id="6" name="Tijdelijke aanduiding voor voettekst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nl-BE"/>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DDD743B4-1F14-4702-9073-E9A5D9041FF1}" type="slidenum">
              <a:rPr lang="nl-BE" smtClean="0"/>
              <a:t>‹nr.›</a:t>
            </a:fld>
            <a:endParaRPr lang="nl-BE"/>
          </a:p>
        </p:txBody>
      </p:sp>
      <p:sp>
        <p:nvSpPr>
          <p:cNvPr id="2" name="Titel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F6EAE0B3-AAA8-4A40-98C6-1A1941B4F8A6}" type="datetimeFigureOut">
              <a:rPr lang="nl-BE" smtClean="0"/>
              <a:t>6/06/2018</a:t>
            </a:fld>
            <a:endParaRPr lang="nl-BE"/>
          </a:p>
        </p:txBody>
      </p:sp>
      <p:sp>
        <p:nvSpPr>
          <p:cNvPr id="22" name="Tijdelijke aanduiding voor voettekst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nl-BE"/>
          </a:p>
        </p:txBody>
      </p:sp>
      <p:sp>
        <p:nvSpPr>
          <p:cNvPr id="18" name="Tijdelijke aanduiding voor dianumm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DDD743B4-1F14-4702-9073-E9A5D9041FF1}" type="slidenum">
              <a:rPr lang="nl-BE" smtClean="0"/>
              <a:t>‹nr.›</a:t>
            </a:fld>
            <a:endParaRPr lang="nl-B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F9DDA0F-31BA-49C1-8EA2-1ED382A4026C}"/>
              </a:ext>
            </a:extLst>
          </p:cNvPr>
          <p:cNvSpPr>
            <a:spLocks noGrp="1"/>
          </p:cNvSpPr>
          <p:nvPr>
            <p:ph type="ctrTitle"/>
          </p:nvPr>
        </p:nvSpPr>
        <p:spPr>
          <a:xfrm>
            <a:off x="879231" y="1541586"/>
            <a:ext cx="10058400" cy="2162907"/>
          </a:xfrm>
        </p:spPr>
        <p:txBody>
          <a:bodyPr/>
          <a:lstStyle/>
          <a:p>
            <a:pPr algn="ctr"/>
            <a:r>
              <a:rPr lang="nl-BE" sz="4000" b="1" dirty="0"/>
              <a:t>Analyse du </a:t>
            </a:r>
            <a:r>
              <a:rPr lang="nl-BE" sz="4000" b="1" dirty="0" err="1"/>
              <a:t>Semestre</a:t>
            </a:r>
            <a:r>
              <a:rPr lang="nl-BE" sz="4000" b="1" dirty="0"/>
              <a:t> </a:t>
            </a:r>
            <a:r>
              <a:rPr lang="nl-BE" sz="4000" b="1" dirty="0" err="1" smtClean="0"/>
              <a:t>européen</a:t>
            </a:r>
            <a:r>
              <a:rPr lang="nl-BE" sz="4000" b="1" dirty="0" smtClean="0"/>
              <a:t/>
            </a:r>
            <a:br>
              <a:rPr lang="nl-BE" sz="4000" b="1" dirty="0" smtClean="0"/>
            </a:br>
            <a:r>
              <a:rPr lang="nl-BE" sz="4000" b="1" dirty="0" smtClean="0"/>
              <a:t>Analyse van het Europees Semester</a:t>
            </a:r>
            <a:br>
              <a:rPr lang="nl-BE" sz="4000" b="1" dirty="0" smtClean="0"/>
            </a:br>
            <a:r>
              <a:rPr lang="nl-BE" sz="4000" b="1" dirty="0" smtClean="0"/>
              <a:t>2018</a:t>
            </a:r>
            <a:endParaRPr lang="nl-BE" sz="4000" b="1" dirty="0"/>
          </a:p>
        </p:txBody>
      </p:sp>
      <p:sp>
        <p:nvSpPr>
          <p:cNvPr id="3" name="Ondertitel 2">
            <a:extLst>
              <a:ext uri="{FF2B5EF4-FFF2-40B4-BE49-F238E27FC236}">
                <a16:creationId xmlns:a16="http://schemas.microsoft.com/office/drawing/2014/main" xmlns="" id="{1C060FBC-397C-4C9B-8273-FF452BAF0B27}"/>
              </a:ext>
            </a:extLst>
          </p:cNvPr>
          <p:cNvSpPr>
            <a:spLocks noGrp="1"/>
          </p:cNvSpPr>
          <p:nvPr>
            <p:ph type="subTitle" idx="1"/>
          </p:nvPr>
        </p:nvSpPr>
        <p:spPr>
          <a:xfrm>
            <a:off x="902677" y="3670222"/>
            <a:ext cx="10363200" cy="1199704"/>
          </a:xfrm>
        </p:spPr>
        <p:txBody>
          <a:bodyPr>
            <a:normAutofit fontScale="92500" lnSpcReduction="20000"/>
          </a:bodyPr>
          <a:lstStyle/>
          <a:p>
            <a:pPr algn="r"/>
            <a:r>
              <a:rPr lang="nl-BE" b="1" dirty="0" err="1"/>
              <a:t>Plateforme</a:t>
            </a:r>
            <a:r>
              <a:rPr lang="nl-BE" b="1" dirty="0"/>
              <a:t> </a:t>
            </a:r>
            <a:r>
              <a:rPr lang="nl-BE" b="1" dirty="0" err="1"/>
              <a:t>belge</a:t>
            </a:r>
            <a:r>
              <a:rPr lang="nl-BE" b="1" dirty="0"/>
              <a:t> </a:t>
            </a:r>
            <a:r>
              <a:rPr lang="fr-FR" b="1" dirty="0"/>
              <a:t>contre la pauvreté et l’exclusion sociale </a:t>
            </a:r>
            <a:r>
              <a:rPr lang="fr-FR" b="1" dirty="0" smtClean="0"/>
              <a:t>EU2020</a:t>
            </a:r>
          </a:p>
          <a:p>
            <a:pPr algn="r"/>
            <a:r>
              <a:rPr lang="fr-FR" b="1" dirty="0" err="1" smtClean="0"/>
              <a:t>Belgisch</a:t>
            </a:r>
            <a:r>
              <a:rPr lang="fr-FR" b="1" dirty="0" smtClean="0"/>
              <a:t> Platform </a:t>
            </a:r>
            <a:r>
              <a:rPr lang="fr-FR" b="1" dirty="0" err="1" smtClean="0"/>
              <a:t>tegen</a:t>
            </a:r>
            <a:r>
              <a:rPr lang="fr-FR" b="1" dirty="0" smtClean="0"/>
              <a:t> </a:t>
            </a:r>
            <a:r>
              <a:rPr lang="fr-FR" b="1" dirty="0" err="1" smtClean="0"/>
              <a:t>Armoede</a:t>
            </a:r>
            <a:r>
              <a:rPr lang="fr-FR" b="1" dirty="0" smtClean="0"/>
              <a:t> en Sociale </a:t>
            </a:r>
            <a:r>
              <a:rPr lang="fr-FR" b="1" dirty="0" err="1" smtClean="0"/>
              <a:t>Uitsluiting</a:t>
            </a:r>
            <a:r>
              <a:rPr lang="fr-FR" b="1" dirty="0" smtClean="0"/>
              <a:t> EU2020</a:t>
            </a:r>
            <a:endParaRPr lang="fr-FR" b="1" dirty="0"/>
          </a:p>
          <a:p>
            <a:pPr algn="r"/>
            <a:r>
              <a:rPr lang="fr-FR" b="1" dirty="0" smtClean="0"/>
              <a:t>07/06/18</a:t>
            </a:r>
            <a:endParaRPr lang="nl-BE"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0143" y="207715"/>
            <a:ext cx="2162175" cy="1190625"/>
          </a:xfrm>
          <a:prstGeom prst="rect">
            <a:avLst/>
          </a:prstGeom>
        </p:spPr>
      </p:pic>
    </p:spTree>
    <p:extLst>
      <p:ext uri="{BB962C8B-B14F-4D97-AF65-F5344CB8AC3E}">
        <p14:creationId xmlns:p14="http://schemas.microsoft.com/office/powerpoint/2010/main" val="662721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xmlns="" id="{5E256E4C-B466-4FDC-9382-ABBC6CE255D5}"/>
              </a:ext>
            </a:extLst>
          </p:cNvPr>
          <p:cNvSpPr>
            <a:spLocks noGrp="1"/>
          </p:cNvSpPr>
          <p:nvPr>
            <p:ph idx="1"/>
          </p:nvPr>
        </p:nvSpPr>
        <p:spPr/>
        <p:txBody>
          <a:bodyPr/>
          <a:lstStyle/>
          <a:p>
            <a:r>
              <a:rPr lang="nl-BE" dirty="0" err="1" smtClean="0"/>
              <a:t>le</a:t>
            </a:r>
            <a:r>
              <a:rPr lang="nl-BE" dirty="0" smtClean="0"/>
              <a:t> </a:t>
            </a:r>
            <a:r>
              <a:rPr lang="nl-BE" dirty="0" err="1"/>
              <a:t>groupe</a:t>
            </a:r>
            <a:r>
              <a:rPr lang="nl-BE" dirty="0"/>
              <a:t> de </a:t>
            </a:r>
            <a:r>
              <a:rPr lang="nl-BE" dirty="0" err="1"/>
              <a:t>travail</a:t>
            </a:r>
            <a:r>
              <a:rPr lang="nl-BE" dirty="0"/>
              <a:t> EU2020 de </a:t>
            </a:r>
            <a:r>
              <a:rPr lang="nl-BE" dirty="0" smtClean="0"/>
              <a:t>BAPN:</a:t>
            </a:r>
          </a:p>
          <a:p>
            <a:pPr lvl="1"/>
            <a:r>
              <a:rPr lang="nl-BE" dirty="0"/>
              <a:t>Analyse du </a:t>
            </a:r>
            <a:r>
              <a:rPr lang="nl-BE" dirty="0" err="1"/>
              <a:t>Programme</a:t>
            </a:r>
            <a:r>
              <a:rPr lang="nl-BE" dirty="0"/>
              <a:t> National de </a:t>
            </a:r>
            <a:r>
              <a:rPr lang="nl-BE" dirty="0" err="1"/>
              <a:t>Réforme</a:t>
            </a:r>
            <a:r>
              <a:rPr lang="nl-BE" dirty="0"/>
              <a:t> et </a:t>
            </a:r>
            <a:r>
              <a:rPr lang="nl-BE" dirty="0" err="1"/>
              <a:t>recommandations</a:t>
            </a:r>
            <a:r>
              <a:rPr lang="nl-BE" dirty="0"/>
              <a:t> </a:t>
            </a:r>
            <a:r>
              <a:rPr lang="nl-BE" dirty="0" err="1"/>
              <a:t>spécifiques</a:t>
            </a:r>
            <a:r>
              <a:rPr lang="nl-BE" dirty="0"/>
              <a:t> par </a:t>
            </a:r>
            <a:r>
              <a:rPr lang="nl-BE" dirty="0" err="1"/>
              <a:t>pays</a:t>
            </a:r>
            <a:r>
              <a:rPr lang="nl-BE" dirty="0"/>
              <a:t> (2018)</a:t>
            </a:r>
          </a:p>
          <a:p>
            <a:pPr lvl="1"/>
            <a:r>
              <a:rPr lang="nl-BE" dirty="0" err="1" smtClean="0"/>
              <a:t>Formulation</a:t>
            </a:r>
            <a:r>
              <a:rPr lang="nl-BE" dirty="0" smtClean="0"/>
              <a:t> des </a:t>
            </a:r>
            <a:r>
              <a:rPr lang="nl-BE" dirty="0" err="1" smtClean="0"/>
              <a:t>recommandations</a:t>
            </a:r>
            <a:r>
              <a:rPr lang="nl-BE" dirty="0" smtClean="0"/>
              <a:t> par rapport au gouvernement </a:t>
            </a:r>
            <a:endParaRPr lang="nl-BE" dirty="0" smtClean="0"/>
          </a:p>
          <a:p>
            <a:pPr marL="411480" lvl="1" indent="0">
              <a:buNone/>
            </a:pPr>
            <a:endParaRPr lang="nl-BE" dirty="0"/>
          </a:p>
          <a:p>
            <a:r>
              <a:rPr lang="nl-BE" dirty="0" err="1"/>
              <a:t>Un</a:t>
            </a:r>
            <a:r>
              <a:rPr lang="nl-BE" dirty="0"/>
              <a:t> répresentant a </a:t>
            </a:r>
            <a:r>
              <a:rPr lang="nl-BE" dirty="0" err="1"/>
              <a:t>été</a:t>
            </a:r>
            <a:r>
              <a:rPr lang="nl-BE" dirty="0"/>
              <a:t> </a:t>
            </a:r>
            <a:r>
              <a:rPr lang="nl-BE" dirty="0" err="1" smtClean="0"/>
              <a:t>désigné</a:t>
            </a:r>
            <a:r>
              <a:rPr lang="nl-BE" dirty="0" smtClean="0"/>
              <a:t> </a:t>
            </a:r>
            <a:r>
              <a:rPr lang="nl-BE" dirty="0"/>
              <a:t>par </a:t>
            </a:r>
            <a:r>
              <a:rPr lang="nl-BE" dirty="0" err="1"/>
              <a:t>le</a:t>
            </a:r>
            <a:r>
              <a:rPr lang="nl-BE" dirty="0"/>
              <a:t> </a:t>
            </a:r>
            <a:r>
              <a:rPr lang="nl-BE" dirty="0" err="1"/>
              <a:t>groupe</a:t>
            </a:r>
            <a:r>
              <a:rPr lang="nl-BE" dirty="0"/>
              <a:t> de </a:t>
            </a:r>
            <a:r>
              <a:rPr lang="nl-BE" dirty="0" err="1"/>
              <a:t>travail</a:t>
            </a:r>
            <a:r>
              <a:rPr lang="nl-BE" dirty="0"/>
              <a:t> pour </a:t>
            </a:r>
            <a:r>
              <a:rPr lang="nl-BE" dirty="0" smtClean="0"/>
              <a:t>présenter </a:t>
            </a:r>
            <a:r>
              <a:rPr lang="nl-BE" dirty="0" err="1"/>
              <a:t>l’analyse</a:t>
            </a:r>
            <a:r>
              <a:rPr lang="nl-BE" dirty="0"/>
              <a:t> et les </a:t>
            </a:r>
            <a:r>
              <a:rPr lang="nl-BE" dirty="0" err="1"/>
              <a:t>recommandations</a:t>
            </a:r>
            <a:r>
              <a:rPr lang="nl-BE" dirty="0"/>
              <a:t> </a:t>
            </a:r>
            <a:r>
              <a:rPr lang="nl-BE" dirty="0" err="1"/>
              <a:t>avec</a:t>
            </a:r>
            <a:r>
              <a:rPr lang="nl-BE" dirty="0"/>
              <a:t> BAPN </a:t>
            </a:r>
            <a:r>
              <a:rPr lang="nl-BE" dirty="0" smtClean="0"/>
              <a:t>à la </a:t>
            </a:r>
            <a:r>
              <a:rPr lang="nl-BE" dirty="0" err="1"/>
              <a:t>plateforme</a:t>
            </a:r>
            <a:r>
              <a:rPr lang="nl-BE" dirty="0"/>
              <a:t> </a:t>
            </a:r>
            <a:r>
              <a:rPr lang="nl-BE" dirty="0" err="1"/>
              <a:t>belge</a:t>
            </a:r>
            <a:endParaRPr lang="nl-BE" dirty="0"/>
          </a:p>
        </p:txBody>
      </p:sp>
      <p:sp>
        <p:nvSpPr>
          <p:cNvPr id="2" name="Titel 1">
            <a:extLst>
              <a:ext uri="{FF2B5EF4-FFF2-40B4-BE49-F238E27FC236}">
                <a16:creationId xmlns:a16="http://schemas.microsoft.com/office/drawing/2014/main" xmlns="" id="{EF739418-63C0-4A61-9811-4B6FE436BB22}"/>
              </a:ext>
            </a:extLst>
          </p:cNvPr>
          <p:cNvSpPr>
            <a:spLocks noGrp="1"/>
          </p:cNvSpPr>
          <p:nvPr>
            <p:ph type="title"/>
          </p:nvPr>
        </p:nvSpPr>
        <p:spPr/>
        <p:txBody>
          <a:bodyPr/>
          <a:lstStyle/>
          <a:p>
            <a:pPr algn="r"/>
            <a:r>
              <a:rPr lang="nl-BE" dirty="0"/>
              <a:t>Méthodologie</a:t>
            </a:r>
          </a:p>
        </p:txBody>
      </p:sp>
    </p:spTree>
    <p:extLst>
      <p:ext uri="{BB962C8B-B14F-4D97-AF65-F5344CB8AC3E}">
        <p14:creationId xmlns:p14="http://schemas.microsoft.com/office/powerpoint/2010/main" val="589406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xmlns="" id="{2E387058-31EA-4062-B31A-9D366278898D}"/>
              </a:ext>
            </a:extLst>
          </p:cNvPr>
          <p:cNvSpPr>
            <a:spLocks noGrp="1"/>
          </p:cNvSpPr>
          <p:nvPr>
            <p:ph idx="1"/>
          </p:nvPr>
        </p:nvSpPr>
        <p:spPr/>
        <p:txBody>
          <a:bodyPr>
            <a:normAutofit fontScale="85000" lnSpcReduction="20000"/>
          </a:bodyPr>
          <a:lstStyle/>
          <a:p>
            <a:pPr marL="114300" indent="0">
              <a:buNone/>
            </a:pPr>
            <a:r>
              <a:rPr lang="nl-BE" sz="3600" b="1" dirty="0" err="1"/>
              <a:t>Manque</a:t>
            </a:r>
            <a:r>
              <a:rPr lang="nl-BE" sz="3600" b="1" dirty="0"/>
              <a:t> de </a:t>
            </a:r>
            <a:r>
              <a:rPr lang="nl-BE" sz="3600" b="1" dirty="0" err="1"/>
              <a:t>vision</a:t>
            </a:r>
            <a:r>
              <a:rPr lang="nl-BE" sz="3600" b="1" dirty="0"/>
              <a:t> et de stratégie </a:t>
            </a:r>
            <a:r>
              <a:rPr lang="nl-BE" sz="3600" b="1" dirty="0" err="1"/>
              <a:t>sur</a:t>
            </a:r>
            <a:r>
              <a:rPr lang="nl-BE" sz="3600" b="1" dirty="0"/>
              <a:t> la </a:t>
            </a:r>
            <a:r>
              <a:rPr lang="nl-BE" sz="3600" b="1" dirty="0" err="1"/>
              <a:t>lutte</a:t>
            </a:r>
            <a:r>
              <a:rPr lang="nl-BE" sz="3600" b="1" dirty="0"/>
              <a:t> contre la </a:t>
            </a:r>
            <a:r>
              <a:rPr lang="nl-BE" sz="3600" b="1" dirty="0" err="1" smtClean="0"/>
              <a:t>pauvreté</a:t>
            </a:r>
            <a:r>
              <a:rPr lang="nl-BE" sz="3600" b="1" dirty="0" smtClean="0"/>
              <a:t>:</a:t>
            </a:r>
            <a:endParaRPr lang="nl-BE" sz="3500" dirty="0" smtClean="0"/>
          </a:p>
          <a:p>
            <a:pPr lvl="1">
              <a:lnSpc>
                <a:spcPct val="160000"/>
              </a:lnSpc>
              <a:buFont typeface="Wingdings" panose="05000000000000000000" pitchFamily="2" charset="2"/>
              <a:buChar char="Ø"/>
            </a:pPr>
            <a:r>
              <a:rPr lang="nl-BE" sz="3100" dirty="0" err="1" smtClean="0"/>
              <a:t>Énumération</a:t>
            </a:r>
            <a:r>
              <a:rPr lang="nl-BE" sz="3100" dirty="0" smtClean="0"/>
              <a:t> </a:t>
            </a:r>
            <a:r>
              <a:rPr lang="nl-BE" sz="3100" dirty="0"/>
              <a:t>des </a:t>
            </a:r>
            <a:r>
              <a:rPr lang="nl-BE" sz="3100" dirty="0" err="1" smtClean="0"/>
              <a:t>mesures</a:t>
            </a:r>
            <a:r>
              <a:rPr lang="nl-BE" sz="3100" dirty="0" smtClean="0"/>
              <a:t> </a:t>
            </a:r>
            <a:r>
              <a:rPr lang="nl-BE" sz="3100" dirty="0" err="1" smtClean="0"/>
              <a:t>assez</a:t>
            </a:r>
            <a:r>
              <a:rPr lang="nl-BE" sz="3100" dirty="0" smtClean="0"/>
              <a:t> </a:t>
            </a:r>
            <a:r>
              <a:rPr lang="nl-BE" sz="3100" dirty="0" err="1" smtClean="0"/>
              <a:t>vagues</a:t>
            </a:r>
            <a:r>
              <a:rPr lang="nl-BE" sz="3100" dirty="0" smtClean="0"/>
              <a:t>/approche </a:t>
            </a:r>
            <a:r>
              <a:rPr lang="nl-BE" sz="3100" dirty="0"/>
              <a:t>fragmentaire</a:t>
            </a:r>
          </a:p>
          <a:p>
            <a:pPr lvl="1">
              <a:lnSpc>
                <a:spcPct val="160000"/>
              </a:lnSpc>
              <a:buFont typeface="Wingdings" panose="05000000000000000000" pitchFamily="2" charset="2"/>
              <a:buChar char="Ø"/>
            </a:pPr>
            <a:r>
              <a:rPr lang="nl-BE" sz="3100" dirty="0" err="1"/>
              <a:t>Manque</a:t>
            </a:r>
            <a:r>
              <a:rPr lang="nl-BE" sz="3100" dirty="0"/>
              <a:t> </a:t>
            </a:r>
            <a:r>
              <a:rPr lang="nl-BE" sz="3100" dirty="0" smtClean="0"/>
              <a:t>de </a:t>
            </a:r>
            <a:r>
              <a:rPr lang="nl-BE" sz="3100" dirty="0" err="1"/>
              <a:t>solutions</a:t>
            </a:r>
            <a:r>
              <a:rPr lang="nl-BE" sz="3100" dirty="0"/>
              <a:t> </a:t>
            </a:r>
            <a:r>
              <a:rPr lang="nl-BE" sz="3100" dirty="0" err="1"/>
              <a:t>structurelles</a:t>
            </a:r>
            <a:endParaRPr lang="nl-BE" sz="3100" dirty="0"/>
          </a:p>
          <a:p>
            <a:pPr lvl="1">
              <a:lnSpc>
                <a:spcPct val="160000"/>
              </a:lnSpc>
              <a:buFont typeface="Wingdings" panose="05000000000000000000" pitchFamily="2" charset="2"/>
              <a:buChar char="Ø"/>
            </a:pPr>
            <a:r>
              <a:rPr lang="nl-BE" sz="3100" dirty="0"/>
              <a:t>Référence à </a:t>
            </a:r>
            <a:r>
              <a:rPr lang="nl-BE" sz="3100" dirty="0" err="1"/>
              <a:t>plusieurs</a:t>
            </a:r>
            <a:r>
              <a:rPr lang="nl-BE" sz="3100" dirty="0"/>
              <a:t> </a:t>
            </a:r>
            <a:r>
              <a:rPr lang="nl-BE" sz="3100" dirty="0" err="1"/>
              <a:t>plans</a:t>
            </a:r>
            <a:r>
              <a:rPr lang="nl-BE" sz="3100" dirty="0"/>
              <a:t> de </a:t>
            </a:r>
            <a:r>
              <a:rPr lang="nl-BE" sz="3100" dirty="0" err="1"/>
              <a:t>lutte</a:t>
            </a:r>
            <a:r>
              <a:rPr lang="nl-BE" sz="3100" dirty="0"/>
              <a:t> de contre </a:t>
            </a:r>
            <a:r>
              <a:rPr lang="nl-BE" sz="3100" dirty="0" err="1"/>
              <a:t>pauvreté</a:t>
            </a:r>
            <a:r>
              <a:rPr lang="nl-BE" sz="3100" dirty="0"/>
              <a:t> de </a:t>
            </a:r>
            <a:r>
              <a:rPr lang="nl-BE" sz="3100" dirty="0" smtClean="0"/>
              <a:t>différents </a:t>
            </a:r>
            <a:r>
              <a:rPr lang="nl-BE" sz="3100" dirty="0" err="1"/>
              <a:t>niveaux</a:t>
            </a:r>
            <a:r>
              <a:rPr lang="nl-BE" sz="3100" dirty="0"/>
              <a:t> (</a:t>
            </a:r>
            <a:r>
              <a:rPr lang="nl-BE" sz="3100" dirty="0" err="1" smtClean="0"/>
              <a:t>fédéral</a:t>
            </a:r>
            <a:r>
              <a:rPr lang="nl-BE" sz="3100" dirty="0" smtClean="0"/>
              <a:t> et </a:t>
            </a:r>
            <a:r>
              <a:rPr lang="nl-BE" sz="3100" dirty="0" err="1" smtClean="0"/>
              <a:t>régionaux</a:t>
            </a:r>
            <a:r>
              <a:rPr lang="nl-BE" sz="3100" dirty="0"/>
              <a:t>)</a:t>
            </a:r>
          </a:p>
          <a:p>
            <a:pPr lvl="1">
              <a:lnSpc>
                <a:spcPct val="160000"/>
              </a:lnSpc>
              <a:buFont typeface="Wingdings" panose="05000000000000000000" pitchFamily="2" charset="2"/>
              <a:buChar char="Ø"/>
            </a:pPr>
            <a:r>
              <a:rPr lang="nl-BE" sz="3100" dirty="0"/>
              <a:t>Intégration </a:t>
            </a:r>
            <a:r>
              <a:rPr lang="nl-BE" sz="3100" dirty="0" err="1"/>
              <a:t>très</a:t>
            </a:r>
            <a:r>
              <a:rPr lang="nl-BE" sz="3100" dirty="0"/>
              <a:t> </a:t>
            </a:r>
            <a:r>
              <a:rPr lang="nl-BE" sz="3100" dirty="0" err="1"/>
              <a:t>limitée</a:t>
            </a:r>
            <a:r>
              <a:rPr lang="nl-BE" sz="3100" dirty="0"/>
              <a:t> du </a:t>
            </a:r>
            <a:r>
              <a:rPr lang="nl-BE" sz="3100" dirty="0" err="1" smtClean="0"/>
              <a:t>Socle</a:t>
            </a:r>
            <a:r>
              <a:rPr lang="nl-BE" sz="3100" dirty="0" smtClean="0"/>
              <a:t> </a:t>
            </a:r>
            <a:r>
              <a:rPr lang="nl-BE" sz="3100" dirty="0" err="1"/>
              <a:t>européen</a:t>
            </a:r>
            <a:r>
              <a:rPr lang="nl-BE" sz="3100" dirty="0"/>
              <a:t> des </a:t>
            </a:r>
            <a:r>
              <a:rPr lang="nl-BE" sz="3100" dirty="0" err="1"/>
              <a:t>droits</a:t>
            </a:r>
            <a:r>
              <a:rPr lang="nl-BE" sz="3100" dirty="0"/>
              <a:t>  </a:t>
            </a:r>
            <a:r>
              <a:rPr lang="nl-BE" sz="3100" dirty="0" err="1"/>
              <a:t>sociaux</a:t>
            </a:r>
            <a:endParaRPr lang="nl-BE" sz="3100" dirty="0"/>
          </a:p>
          <a:p>
            <a:endParaRPr lang="nl-BE" dirty="0"/>
          </a:p>
          <a:p>
            <a:endParaRPr lang="nl-BE" dirty="0"/>
          </a:p>
        </p:txBody>
      </p:sp>
      <p:sp>
        <p:nvSpPr>
          <p:cNvPr id="2" name="Titel 1">
            <a:extLst>
              <a:ext uri="{FF2B5EF4-FFF2-40B4-BE49-F238E27FC236}">
                <a16:creationId xmlns:a16="http://schemas.microsoft.com/office/drawing/2014/main" xmlns="" id="{D7D12F96-7C31-4A69-BA26-C2630A0991F5}"/>
              </a:ext>
            </a:extLst>
          </p:cNvPr>
          <p:cNvSpPr>
            <a:spLocks noGrp="1"/>
          </p:cNvSpPr>
          <p:nvPr>
            <p:ph type="title"/>
          </p:nvPr>
        </p:nvSpPr>
        <p:spPr/>
        <p:txBody>
          <a:bodyPr>
            <a:normAutofit/>
          </a:bodyPr>
          <a:lstStyle/>
          <a:p>
            <a:pPr algn="r"/>
            <a:r>
              <a:rPr lang="nl-BE" b="1" dirty="0" smtClean="0"/>
              <a:t>Analyse</a:t>
            </a:r>
            <a:endParaRPr lang="nl-BE" b="1" dirty="0"/>
          </a:p>
        </p:txBody>
      </p:sp>
    </p:spTree>
    <p:extLst>
      <p:ext uri="{BB962C8B-B14F-4D97-AF65-F5344CB8AC3E}">
        <p14:creationId xmlns:p14="http://schemas.microsoft.com/office/powerpoint/2010/main" val="3177459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xmlns="" id="{2E387058-31EA-4062-B31A-9D366278898D}"/>
              </a:ext>
            </a:extLst>
          </p:cNvPr>
          <p:cNvSpPr>
            <a:spLocks noGrp="1"/>
          </p:cNvSpPr>
          <p:nvPr>
            <p:ph idx="1"/>
          </p:nvPr>
        </p:nvSpPr>
        <p:spPr/>
        <p:txBody>
          <a:bodyPr>
            <a:normAutofit fontScale="92500"/>
          </a:bodyPr>
          <a:lstStyle/>
          <a:p>
            <a:pPr marL="109728" indent="0">
              <a:buNone/>
            </a:pPr>
            <a:r>
              <a:rPr lang="nl-BE" b="1" dirty="0"/>
              <a:t>Focus </a:t>
            </a:r>
            <a:r>
              <a:rPr lang="nl-BE" b="1" dirty="0" smtClean="0"/>
              <a:t>ligt voornamelijk op integratie in de arbeidsmarkt:</a:t>
            </a:r>
          </a:p>
          <a:p>
            <a:pPr marL="109728" indent="0">
              <a:buNone/>
            </a:pPr>
            <a:endParaRPr lang="nl-BE" sz="800" dirty="0" smtClean="0"/>
          </a:p>
          <a:p>
            <a:pPr>
              <a:lnSpc>
                <a:spcPct val="150000"/>
              </a:lnSpc>
            </a:pPr>
            <a:r>
              <a:rPr lang="nl-BE" dirty="0" smtClean="0"/>
              <a:t>Armoedebestrijding is breder dan mensen aan het werk krijgen </a:t>
            </a:r>
            <a:endParaRPr lang="nl-BE" dirty="0" smtClean="0"/>
          </a:p>
          <a:p>
            <a:pPr>
              <a:lnSpc>
                <a:spcPct val="150000"/>
              </a:lnSpc>
            </a:pPr>
            <a:r>
              <a:rPr lang="nl-BE" dirty="0" smtClean="0"/>
              <a:t>Sommige maatregelen versterken niet de financiële houdbaarheid van de sociale bescherming</a:t>
            </a:r>
            <a:endParaRPr lang="nl-BE" dirty="0" smtClean="0"/>
          </a:p>
          <a:p>
            <a:pPr lvl="1">
              <a:lnSpc>
                <a:spcPct val="150000"/>
              </a:lnSpc>
            </a:pPr>
            <a:r>
              <a:rPr lang="nl-BE" dirty="0" smtClean="0"/>
              <a:t>Bijv. flexi-jobs</a:t>
            </a:r>
            <a:endParaRPr lang="nl-BE" i="1" dirty="0" smtClean="0"/>
          </a:p>
          <a:p>
            <a:pPr>
              <a:lnSpc>
                <a:spcPct val="150000"/>
              </a:lnSpc>
            </a:pPr>
            <a:r>
              <a:rPr lang="nl-BE" dirty="0" smtClean="0"/>
              <a:t>De werkzaamheid bij mensen verhogen, maar tegen welke prijs?</a:t>
            </a:r>
            <a:endParaRPr lang="nl-BE" dirty="0"/>
          </a:p>
          <a:p>
            <a:pPr lvl="1">
              <a:lnSpc>
                <a:spcPct val="150000"/>
              </a:lnSpc>
            </a:pPr>
            <a:r>
              <a:rPr lang="nl-BE" dirty="0" smtClean="0"/>
              <a:t>Bijv. oudere werknemers langer aan het werk houden</a:t>
            </a:r>
            <a:r>
              <a:rPr lang="nl-BE" dirty="0"/>
              <a:t>	</a:t>
            </a:r>
          </a:p>
        </p:txBody>
      </p:sp>
      <p:sp>
        <p:nvSpPr>
          <p:cNvPr id="2" name="Titel 1">
            <a:extLst>
              <a:ext uri="{FF2B5EF4-FFF2-40B4-BE49-F238E27FC236}">
                <a16:creationId xmlns:a16="http://schemas.microsoft.com/office/drawing/2014/main" xmlns="" id="{D7D12F96-7C31-4A69-BA26-C2630A0991F5}"/>
              </a:ext>
            </a:extLst>
          </p:cNvPr>
          <p:cNvSpPr>
            <a:spLocks noGrp="1"/>
          </p:cNvSpPr>
          <p:nvPr>
            <p:ph type="title"/>
          </p:nvPr>
        </p:nvSpPr>
        <p:spPr/>
        <p:txBody>
          <a:bodyPr>
            <a:normAutofit/>
          </a:bodyPr>
          <a:lstStyle/>
          <a:p>
            <a:pPr algn="r"/>
            <a:r>
              <a:rPr lang="nl-BE" b="1" dirty="0" smtClean="0"/>
              <a:t>Analyse</a:t>
            </a:r>
            <a:endParaRPr lang="nl-BE" b="1" dirty="0"/>
          </a:p>
        </p:txBody>
      </p:sp>
    </p:spTree>
    <p:extLst>
      <p:ext uri="{BB962C8B-B14F-4D97-AF65-F5344CB8AC3E}">
        <p14:creationId xmlns:p14="http://schemas.microsoft.com/office/powerpoint/2010/main" val="3315276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xmlns="" id="{2E387058-31EA-4062-B31A-9D366278898D}"/>
              </a:ext>
            </a:extLst>
          </p:cNvPr>
          <p:cNvSpPr>
            <a:spLocks noGrp="1"/>
          </p:cNvSpPr>
          <p:nvPr>
            <p:ph idx="1"/>
          </p:nvPr>
        </p:nvSpPr>
        <p:spPr/>
        <p:txBody>
          <a:bodyPr>
            <a:normAutofit fontScale="92500"/>
          </a:bodyPr>
          <a:lstStyle/>
          <a:p>
            <a:r>
              <a:rPr lang="nl-BE" dirty="0" smtClean="0"/>
              <a:t>Sommige maatregelen lijken niet de oorzaken bij de wortel aan te pakken of </a:t>
            </a:r>
            <a:r>
              <a:rPr lang="nl-BE" dirty="0" smtClean="0"/>
              <a:t>zijn onvoldoende om mensen uit armoede te halen</a:t>
            </a:r>
            <a:endParaRPr lang="nl-BE" dirty="0" smtClean="0"/>
          </a:p>
          <a:p>
            <a:pPr lvl="1"/>
            <a:r>
              <a:rPr lang="nl-BE" dirty="0" smtClean="0"/>
              <a:t>Voorbeelden:</a:t>
            </a:r>
            <a:endParaRPr lang="nl-BE" dirty="0" smtClean="0"/>
          </a:p>
          <a:p>
            <a:pPr lvl="2"/>
            <a:r>
              <a:rPr lang="nl-BE" i="1" dirty="0" smtClean="0"/>
              <a:t>Uitbreiding van studentenarbeid: jongeren vanaf 16 jaar mogen ook op zondag werken. We kunnen ons de vraag stellen waarom het voor een jongere nodig is om op zondag te werken om rond te komen?</a:t>
            </a:r>
            <a:r>
              <a:rPr lang="nl-BE" i="1" dirty="0" smtClean="0"/>
              <a:t> </a:t>
            </a:r>
            <a:endParaRPr lang="nl-BE" i="1" dirty="0" smtClean="0"/>
          </a:p>
          <a:p>
            <a:pPr lvl="2"/>
            <a:r>
              <a:rPr lang="fr-FR" i="1" dirty="0" smtClean="0"/>
              <a:t>De </a:t>
            </a:r>
            <a:r>
              <a:rPr lang="fr-FR" i="1" dirty="0" err="1" smtClean="0"/>
              <a:t>aftrek</a:t>
            </a:r>
            <a:r>
              <a:rPr lang="fr-FR" i="1" dirty="0" smtClean="0"/>
              <a:t> </a:t>
            </a:r>
            <a:r>
              <a:rPr lang="fr-FR" i="1" dirty="0"/>
              <a:t>van </a:t>
            </a:r>
            <a:r>
              <a:rPr lang="fr-FR" i="1" dirty="0" err="1" smtClean="0"/>
              <a:t>kinderopvangkosten</a:t>
            </a:r>
            <a:r>
              <a:rPr lang="fr-FR" i="1" dirty="0" smtClean="0"/>
              <a:t> </a:t>
            </a:r>
            <a:r>
              <a:rPr lang="fr-FR" i="1" dirty="0" err="1" smtClean="0"/>
              <a:t>wordt</a:t>
            </a:r>
            <a:r>
              <a:rPr lang="fr-FR" i="1" dirty="0" smtClean="0"/>
              <a:t> </a:t>
            </a:r>
            <a:r>
              <a:rPr lang="fr-FR" i="1" dirty="0" err="1" smtClean="0"/>
              <a:t>verhoogd</a:t>
            </a:r>
            <a:r>
              <a:rPr lang="fr-FR" i="1" dirty="0" smtClean="0"/>
              <a:t> </a:t>
            </a:r>
            <a:r>
              <a:rPr lang="fr-FR" i="1" dirty="0" err="1" smtClean="0"/>
              <a:t>voor</a:t>
            </a:r>
            <a:r>
              <a:rPr lang="fr-FR" i="1" dirty="0" smtClean="0"/>
              <a:t> </a:t>
            </a:r>
            <a:r>
              <a:rPr lang="nl-BE" i="1" dirty="0"/>
              <a:t>alleenstaande ouders met een laag beroepsinkomen en kinderen ten </a:t>
            </a:r>
            <a:r>
              <a:rPr lang="nl-BE" i="1" dirty="0" smtClean="0"/>
              <a:t>laste. Deze maatregel  biedt geen hulp voor ouders die dit bedrag niet kunnen voorschieten.</a:t>
            </a:r>
          </a:p>
          <a:p>
            <a:pPr lvl="2"/>
            <a:r>
              <a:rPr lang="fr-FR" i="1" dirty="0" smtClean="0"/>
              <a:t> </a:t>
            </a:r>
            <a:r>
              <a:rPr lang="fr-FR" i="1" dirty="0" smtClean="0"/>
              <a:t>Er </a:t>
            </a:r>
            <a:r>
              <a:rPr lang="fr-FR" i="1" dirty="0" err="1" smtClean="0"/>
              <a:t>wordt</a:t>
            </a:r>
            <a:r>
              <a:rPr lang="fr-FR" i="1" dirty="0" smtClean="0"/>
              <a:t> </a:t>
            </a:r>
            <a:r>
              <a:rPr lang="fr-FR" i="1" dirty="0" err="1" smtClean="0"/>
              <a:t>gewerkt</a:t>
            </a:r>
            <a:r>
              <a:rPr lang="fr-FR" i="1" dirty="0" smtClean="0"/>
              <a:t> </a:t>
            </a:r>
            <a:r>
              <a:rPr lang="fr-FR" i="1" dirty="0" err="1" smtClean="0"/>
              <a:t>aan</a:t>
            </a:r>
            <a:r>
              <a:rPr lang="fr-FR" i="1" dirty="0" smtClean="0"/>
              <a:t> </a:t>
            </a:r>
            <a:r>
              <a:rPr lang="fr-FR" i="1" dirty="0" err="1" smtClean="0"/>
              <a:t>een</a:t>
            </a:r>
            <a:r>
              <a:rPr lang="fr-FR" i="1" dirty="0" smtClean="0"/>
              <a:t> </a:t>
            </a:r>
            <a:r>
              <a:rPr lang="fr-FR" i="1" dirty="0" err="1" smtClean="0"/>
              <a:t>betere</a:t>
            </a:r>
            <a:r>
              <a:rPr lang="fr-FR" i="1" dirty="0" smtClean="0"/>
              <a:t> </a:t>
            </a:r>
            <a:r>
              <a:rPr lang="fr-FR" i="1" dirty="0" err="1" smtClean="0"/>
              <a:t>erkenning</a:t>
            </a:r>
            <a:r>
              <a:rPr lang="fr-FR" i="1" dirty="0" smtClean="0"/>
              <a:t> van </a:t>
            </a:r>
            <a:r>
              <a:rPr lang="fr-FR" i="1" dirty="0" err="1" smtClean="0"/>
              <a:t>mantelzorgers</a:t>
            </a:r>
            <a:r>
              <a:rPr lang="fr-FR" i="1" dirty="0" smtClean="0"/>
              <a:t> </a:t>
            </a:r>
            <a:r>
              <a:rPr lang="fr-FR" i="1" dirty="0" err="1" smtClean="0"/>
              <a:t>wat</a:t>
            </a:r>
            <a:r>
              <a:rPr lang="fr-FR" i="1" dirty="0" smtClean="0"/>
              <a:t> </a:t>
            </a:r>
            <a:r>
              <a:rPr lang="fr-FR" i="1" dirty="0" err="1" smtClean="0"/>
              <a:t>positief</a:t>
            </a:r>
            <a:r>
              <a:rPr lang="fr-FR" i="1" dirty="0" smtClean="0"/>
              <a:t> </a:t>
            </a:r>
            <a:r>
              <a:rPr lang="fr-FR" i="1" dirty="0" err="1" smtClean="0"/>
              <a:t>is</a:t>
            </a:r>
            <a:r>
              <a:rPr lang="fr-FR" i="1" dirty="0" smtClean="0"/>
              <a:t>. </a:t>
            </a:r>
            <a:r>
              <a:rPr lang="fr-FR" i="1" dirty="0" err="1" smtClean="0"/>
              <a:t>We</a:t>
            </a:r>
            <a:r>
              <a:rPr lang="fr-FR" i="1" dirty="0" smtClean="0"/>
              <a:t> </a:t>
            </a:r>
            <a:r>
              <a:rPr lang="fr-FR" i="1" dirty="0" err="1" smtClean="0"/>
              <a:t>vragen</a:t>
            </a:r>
            <a:r>
              <a:rPr lang="fr-FR" i="1" dirty="0" smtClean="0"/>
              <a:t> </a:t>
            </a:r>
            <a:r>
              <a:rPr lang="fr-FR" i="1" dirty="0" err="1" smtClean="0"/>
              <a:t>ons</a:t>
            </a:r>
            <a:r>
              <a:rPr lang="fr-FR" i="1" dirty="0" smtClean="0"/>
              <a:t> </a:t>
            </a:r>
            <a:r>
              <a:rPr lang="fr-FR" i="1" dirty="0" err="1" smtClean="0"/>
              <a:t>evenwel</a:t>
            </a:r>
            <a:r>
              <a:rPr lang="fr-FR" i="1" dirty="0" smtClean="0"/>
              <a:t> </a:t>
            </a:r>
            <a:r>
              <a:rPr lang="fr-FR" i="1" dirty="0" err="1" smtClean="0"/>
              <a:t>af</a:t>
            </a:r>
            <a:r>
              <a:rPr lang="fr-FR" i="1" dirty="0" smtClean="0"/>
              <a:t> of er </a:t>
            </a:r>
            <a:r>
              <a:rPr lang="fr-FR" i="1" dirty="0" err="1" smtClean="0"/>
              <a:t>een</a:t>
            </a:r>
            <a:r>
              <a:rPr lang="fr-FR" i="1" dirty="0" smtClean="0"/>
              <a:t> </a:t>
            </a:r>
            <a:r>
              <a:rPr lang="fr-FR" i="1" dirty="0" err="1" smtClean="0"/>
              <a:t>uitzondering</a:t>
            </a:r>
            <a:r>
              <a:rPr lang="fr-FR" i="1" dirty="0" smtClean="0"/>
              <a:t> </a:t>
            </a:r>
            <a:r>
              <a:rPr lang="fr-FR" i="1" dirty="0" err="1" smtClean="0"/>
              <a:t>gemaakt</a:t>
            </a:r>
            <a:r>
              <a:rPr lang="fr-FR" i="1" dirty="0" smtClean="0"/>
              <a:t> </a:t>
            </a:r>
            <a:r>
              <a:rPr lang="fr-FR" i="1" dirty="0" err="1" smtClean="0"/>
              <a:t>wordt</a:t>
            </a:r>
            <a:r>
              <a:rPr lang="fr-FR" i="1" dirty="0" smtClean="0"/>
              <a:t> rond het </a:t>
            </a:r>
            <a:r>
              <a:rPr lang="fr-FR" i="1" dirty="0" err="1" smtClean="0"/>
              <a:t>statuut</a:t>
            </a:r>
            <a:r>
              <a:rPr lang="fr-FR" i="1" dirty="0" smtClean="0"/>
              <a:t> </a:t>
            </a:r>
            <a:r>
              <a:rPr lang="fr-FR" i="1" dirty="0" err="1" smtClean="0"/>
              <a:t>samenwonenden</a:t>
            </a:r>
            <a:r>
              <a:rPr lang="fr-FR" i="1" dirty="0" smtClean="0"/>
              <a:t> </a:t>
            </a:r>
            <a:r>
              <a:rPr lang="fr-FR" i="1" dirty="0" err="1" smtClean="0"/>
              <a:t>dat</a:t>
            </a:r>
            <a:r>
              <a:rPr lang="fr-FR" i="1" dirty="0" smtClean="0"/>
              <a:t> er </a:t>
            </a:r>
            <a:r>
              <a:rPr lang="fr-FR" i="1" dirty="0" err="1" smtClean="0"/>
              <a:t>voor</a:t>
            </a:r>
            <a:r>
              <a:rPr lang="fr-FR" i="1" dirty="0" smtClean="0"/>
              <a:t> </a:t>
            </a:r>
            <a:r>
              <a:rPr lang="fr-FR" i="1" dirty="0" err="1" smtClean="0"/>
              <a:t>diegenen</a:t>
            </a:r>
            <a:r>
              <a:rPr lang="fr-FR" i="1" dirty="0" smtClean="0"/>
              <a:t> die </a:t>
            </a:r>
            <a:r>
              <a:rPr lang="fr-FR" i="1" dirty="0" err="1" smtClean="0"/>
              <a:t>bij</a:t>
            </a:r>
            <a:r>
              <a:rPr lang="fr-FR" i="1" dirty="0" smtClean="0"/>
              <a:t> </a:t>
            </a:r>
            <a:r>
              <a:rPr lang="fr-FR" i="1" dirty="0" err="1" smtClean="0"/>
              <a:t>hen</a:t>
            </a:r>
            <a:r>
              <a:rPr lang="fr-FR" i="1" dirty="0" smtClean="0"/>
              <a:t> </a:t>
            </a:r>
            <a:r>
              <a:rPr lang="fr-FR" i="1" dirty="0" err="1" smtClean="0"/>
              <a:t>thuis</a:t>
            </a:r>
            <a:r>
              <a:rPr lang="fr-FR" i="1" dirty="0" smtClean="0"/>
              <a:t> </a:t>
            </a:r>
            <a:r>
              <a:rPr lang="fr-FR" i="1" dirty="0" err="1" smtClean="0"/>
              <a:t>zorg</a:t>
            </a:r>
            <a:r>
              <a:rPr lang="fr-FR" i="1" dirty="0" smtClean="0"/>
              <a:t> </a:t>
            </a:r>
            <a:r>
              <a:rPr lang="fr-FR" i="1" dirty="0" err="1" smtClean="0"/>
              <a:t>dragen</a:t>
            </a:r>
            <a:r>
              <a:rPr lang="fr-FR" i="1" dirty="0" smtClean="0"/>
              <a:t> </a:t>
            </a:r>
            <a:r>
              <a:rPr lang="fr-FR" i="1" dirty="0" err="1" smtClean="0"/>
              <a:t>voor</a:t>
            </a:r>
            <a:r>
              <a:rPr lang="fr-FR" i="1" dirty="0" smtClean="0"/>
              <a:t> </a:t>
            </a:r>
            <a:r>
              <a:rPr lang="fr-FR" i="1" dirty="0" err="1" smtClean="0"/>
              <a:t>een</a:t>
            </a:r>
            <a:r>
              <a:rPr lang="fr-FR" i="1" dirty="0" smtClean="0"/>
              <a:t> </a:t>
            </a:r>
            <a:r>
              <a:rPr lang="fr-FR" i="1" dirty="0" err="1" smtClean="0"/>
              <a:t>ouder</a:t>
            </a:r>
            <a:r>
              <a:rPr lang="fr-FR" i="1" dirty="0" smtClean="0"/>
              <a:t> of </a:t>
            </a:r>
            <a:r>
              <a:rPr lang="fr-FR" i="1" dirty="0" err="1" smtClean="0"/>
              <a:t>ziek</a:t>
            </a:r>
            <a:r>
              <a:rPr lang="fr-FR" i="1" dirty="0" smtClean="0"/>
              <a:t> </a:t>
            </a:r>
            <a:r>
              <a:rPr lang="fr-FR" i="1" dirty="0" err="1" smtClean="0"/>
              <a:t>familielid</a:t>
            </a:r>
            <a:r>
              <a:rPr lang="fr-FR" i="1" dirty="0" smtClean="0"/>
              <a:t> (</a:t>
            </a:r>
            <a:r>
              <a:rPr lang="fr-FR" i="1" dirty="0" err="1" smtClean="0"/>
              <a:t>zodat</a:t>
            </a:r>
            <a:r>
              <a:rPr lang="fr-FR" i="1" dirty="0" smtClean="0"/>
              <a:t>  hun </a:t>
            </a:r>
            <a:r>
              <a:rPr lang="fr-FR" i="1" dirty="0" err="1" smtClean="0"/>
              <a:t>uitkering</a:t>
            </a:r>
            <a:r>
              <a:rPr lang="fr-FR" i="1" dirty="0" smtClean="0"/>
              <a:t> niet  </a:t>
            </a:r>
            <a:r>
              <a:rPr lang="fr-FR" i="1" dirty="0" err="1" smtClean="0"/>
              <a:t>verminderd</a:t>
            </a:r>
            <a:r>
              <a:rPr lang="fr-FR" i="1" dirty="0" smtClean="0"/>
              <a:t> </a:t>
            </a:r>
            <a:r>
              <a:rPr lang="fr-FR" i="1" dirty="0" err="1" smtClean="0"/>
              <a:t>wordt</a:t>
            </a:r>
            <a:r>
              <a:rPr lang="fr-FR" i="1" dirty="0" smtClean="0"/>
              <a:t>)? </a:t>
            </a:r>
            <a:endParaRPr lang="fr-FR" i="1" dirty="0" smtClean="0">
              <a:solidFill>
                <a:srgbClr val="FF0000"/>
              </a:solidFill>
            </a:endParaRPr>
          </a:p>
        </p:txBody>
      </p:sp>
      <p:sp>
        <p:nvSpPr>
          <p:cNvPr id="2" name="Titel 1">
            <a:extLst>
              <a:ext uri="{FF2B5EF4-FFF2-40B4-BE49-F238E27FC236}">
                <a16:creationId xmlns:a16="http://schemas.microsoft.com/office/drawing/2014/main" xmlns="" id="{D7D12F96-7C31-4A69-BA26-C2630A0991F5}"/>
              </a:ext>
            </a:extLst>
          </p:cNvPr>
          <p:cNvSpPr>
            <a:spLocks noGrp="1"/>
          </p:cNvSpPr>
          <p:nvPr>
            <p:ph type="title"/>
          </p:nvPr>
        </p:nvSpPr>
        <p:spPr/>
        <p:txBody>
          <a:bodyPr/>
          <a:lstStyle/>
          <a:p>
            <a:pPr algn="r"/>
            <a:r>
              <a:rPr lang="nl-BE" b="1" dirty="0" smtClean="0"/>
              <a:t>Analyse</a:t>
            </a:r>
            <a:endParaRPr lang="nl-BE" b="1" dirty="0"/>
          </a:p>
        </p:txBody>
      </p:sp>
    </p:spTree>
    <p:extLst>
      <p:ext uri="{BB962C8B-B14F-4D97-AF65-F5344CB8AC3E}">
        <p14:creationId xmlns:p14="http://schemas.microsoft.com/office/powerpoint/2010/main" val="3741446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xmlns="" id="{2E387058-31EA-4062-B31A-9D366278898D}"/>
              </a:ext>
            </a:extLst>
          </p:cNvPr>
          <p:cNvSpPr>
            <a:spLocks noGrp="1"/>
          </p:cNvSpPr>
          <p:nvPr>
            <p:ph idx="1"/>
          </p:nvPr>
        </p:nvSpPr>
        <p:spPr/>
        <p:txBody>
          <a:bodyPr>
            <a:normAutofit fontScale="85000" lnSpcReduction="10000"/>
          </a:bodyPr>
          <a:lstStyle/>
          <a:p>
            <a:pPr lvl="1">
              <a:lnSpc>
                <a:spcPct val="150000"/>
              </a:lnSpc>
            </a:pPr>
            <a:r>
              <a:rPr lang="nl-BE" sz="2900" dirty="0" smtClean="0"/>
              <a:t>Sommige maatregelen kunnen een verarming van mensen in de hand werken</a:t>
            </a:r>
            <a:endParaRPr lang="nl-BE" sz="2900" dirty="0" smtClean="0"/>
          </a:p>
          <a:p>
            <a:pPr lvl="2">
              <a:lnSpc>
                <a:spcPct val="150000"/>
              </a:lnSpc>
            </a:pPr>
            <a:r>
              <a:rPr lang="nl-BE" sz="2400" i="1" dirty="0" smtClean="0"/>
              <a:t>De strijd tegen de sociale fraude door een verregaande controle van uitkeringsgerechtigden</a:t>
            </a:r>
          </a:p>
          <a:p>
            <a:pPr lvl="2">
              <a:lnSpc>
                <a:spcPct val="150000"/>
              </a:lnSpc>
            </a:pPr>
            <a:r>
              <a:rPr lang="nl-BE" sz="2400" i="1" dirty="0" smtClean="0"/>
              <a:t> </a:t>
            </a:r>
            <a:r>
              <a:rPr lang="fr-FR" sz="2400" i="1" dirty="0" smtClean="0">
                <a:solidFill>
                  <a:schemeClr val="tx1"/>
                </a:solidFill>
              </a:rPr>
              <a:t>«</a:t>
            </a:r>
            <a:r>
              <a:rPr lang="fr-FR" sz="2400" i="1" dirty="0" smtClean="0">
                <a:solidFill>
                  <a:schemeClr val="tx1"/>
                </a:solidFill>
              </a:rPr>
              <a:t> </a:t>
            </a:r>
            <a:r>
              <a:rPr lang="fr-FR" sz="2400" i="1" dirty="0" err="1"/>
              <a:t>O</a:t>
            </a:r>
            <a:r>
              <a:rPr lang="fr-FR" sz="2400" i="1" dirty="0" err="1" smtClean="0">
                <a:solidFill>
                  <a:schemeClr val="tx1"/>
                </a:solidFill>
              </a:rPr>
              <a:t>udere</a:t>
            </a:r>
            <a:r>
              <a:rPr lang="fr-FR" sz="2400" i="1" dirty="0" smtClean="0">
                <a:solidFill>
                  <a:schemeClr val="tx1"/>
                </a:solidFill>
              </a:rPr>
              <a:t> </a:t>
            </a:r>
            <a:r>
              <a:rPr lang="fr-FR" sz="2400" i="1" dirty="0" err="1" smtClean="0">
                <a:solidFill>
                  <a:schemeClr val="tx1"/>
                </a:solidFill>
              </a:rPr>
              <a:t>werknemers</a:t>
            </a:r>
            <a:r>
              <a:rPr lang="fr-FR" sz="2400" i="1" dirty="0" smtClean="0">
                <a:solidFill>
                  <a:schemeClr val="tx1"/>
                </a:solidFill>
              </a:rPr>
              <a:t> die </a:t>
            </a:r>
            <a:r>
              <a:rPr lang="fr-FR" sz="2400" i="1" dirty="0" err="1" smtClean="0">
                <a:solidFill>
                  <a:schemeClr val="tx1"/>
                </a:solidFill>
              </a:rPr>
              <a:t>blijven</a:t>
            </a:r>
            <a:r>
              <a:rPr lang="fr-FR" sz="2400" i="1" dirty="0" smtClean="0">
                <a:solidFill>
                  <a:schemeClr val="tx1"/>
                </a:solidFill>
              </a:rPr>
              <a:t> </a:t>
            </a:r>
            <a:r>
              <a:rPr lang="fr-FR" sz="2400" i="1" dirty="0" err="1" smtClean="0">
                <a:solidFill>
                  <a:schemeClr val="tx1"/>
                </a:solidFill>
              </a:rPr>
              <a:t>werken</a:t>
            </a:r>
            <a:r>
              <a:rPr lang="fr-FR" sz="2400" i="1" dirty="0" smtClean="0">
                <a:solidFill>
                  <a:schemeClr val="tx1"/>
                </a:solidFill>
              </a:rPr>
              <a:t> </a:t>
            </a:r>
            <a:r>
              <a:rPr lang="fr-FR" sz="2400" i="1" dirty="0" err="1" smtClean="0">
                <a:solidFill>
                  <a:schemeClr val="tx1"/>
                </a:solidFill>
              </a:rPr>
              <a:t>bouwen</a:t>
            </a:r>
            <a:r>
              <a:rPr lang="fr-FR" sz="2400" i="1" dirty="0" smtClean="0">
                <a:solidFill>
                  <a:schemeClr val="tx1"/>
                </a:solidFill>
              </a:rPr>
              <a:t> extra </a:t>
            </a:r>
            <a:r>
              <a:rPr lang="fr-FR" sz="2400" i="1" dirty="0" err="1" smtClean="0">
                <a:solidFill>
                  <a:schemeClr val="tx1"/>
                </a:solidFill>
              </a:rPr>
              <a:t>pensioenrechten</a:t>
            </a:r>
            <a:r>
              <a:rPr lang="fr-FR" sz="2400" i="1" dirty="0" smtClean="0">
                <a:solidFill>
                  <a:schemeClr val="tx1"/>
                </a:solidFill>
              </a:rPr>
              <a:t> op. » Het </a:t>
            </a:r>
            <a:r>
              <a:rPr lang="fr-FR" sz="2400" i="1" dirty="0" err="1" smtClean="0">
                <a:solidFill>
                  <a:schemeClr val="tx1"/>
                </a:solidFill>
              </a:rPr>
              <a:t>is</a:t>
            </a:r>
            <a:r>
              <a:rPr lang="fr-FR" sz="2400" i="1" dirty="0" smtClean="0">
                <a:solidFill>
                  <a:schemeClr val="tx1"/>
                </a:solidFill>
              </a:rPr>
              <a:t> van </a:t>
            </a:r>
            <a:r>
              <a:rPr lang="fr-FR" sz="2400" i="1" dirty="0" err="1" smtClean="0">
                <a:solidFill>
                  <a:schemeClr val="tx1"/>
                </a:solidFill>
              </a:rPr>
              <a:t>belang</a:t>
            </a:r>
            <a:r>
              <a:rPr lang="fr-FR" sz="2400" i="1" dirty="0" smtClean="0">
                <a:solidFill>
                  <a:schemeClr val="tx1"/>
                </a:solidFill>
              </a:rPr>
              <a:t> om de </a:t>
            </a:r>
            <a:r>
              <a:rPr lang="fr-FR" sz="2400" i="1" dirty="0" err="1" smtClean="0">
                <a:solidFill>
                  <a:schemeClr val="tx1"/>
                </a:solidFill>
              </a:rPr>
              <a:t>pensioenen</a:t>
            </a:r>
            <a:r>
              <a:rPr lang="fr-FR" sz="2400" i="1" dirty="0" smtClean="0">
                <a:solidFill>
                  <a:schemeClr val="tx1"/>
                </a:solidFill>
              </a:rPr>
              <a:t> </a:t>
            </a:r>
            <a:r>
              <a:rPr lang="fr-FR" sz="2400" i="1" dirty="0" err="1" smtClean="0">
                <a:solidFill>
                  <a:schemeClr val="tx1"/>
                </a:solidFill>
              </a:rPr>
              <a:t>ook</a:t>
            </a:r>
            <a:r>
              <a:rPr lang="fr-FR" sz="2400" i="1" dirty="0" smtClean="0">
                <a:solidFill>
                  <a:schemeClr val="tx1"/>
                </a:solidFill>
              </a:rPr>
              <a:t> </a:t>
            </a:r>
            <a:r>
              <a:rPr lang="fr-FR" sz="2400" i="1" dirty="0" err="1" smtClean="0">
                <a:solidFill>
                  <a:schemeClr val="tx1"/>
                </a:solidFill>
              </a:rPr>
              <a:t>vanuit</a:t>
            </a:r>
            <a:r>
              <a:rPr lang="fr-FR" sz="2400" i="1" dirty="0" smtClean="0">
                <a:solidFill>
                  <a:schemeClr val="tx1"/>
                </a:solidFill>
              </a:rPr>
              <a:t> </a:t>
            </a:r>
            <a:r>
              <a:rPr lang="fr-FR" sz="2400" i="1" dirty="0" err="1" smtClean="0">
                <a:solidFill>
                  <a:schemeClr val="tx1"/>
                </a:solidFill>
              </a:rPr>
              <a:t>een</a:t>
            </a:r>
            <a:r>
              <a:rPr lang="fr-FR" sz="2400" i="1" dirty="0" smtClean="0">
                <a:solidFill>
                  <a:schemeClr val="tx1"/>
                </a:solidFill>
              </a:rPr>
              <a:t> </a:t>
            </a:r>
            <a:r>
              <a:rPr lang="fr-FR" sz="2400" i="1" dirty="0" err="1" smtClean="0">
                <a:solidFill>
                  <a:schemeClr val="tx1"/>
                </a:solidFill>
              </a:rPr>
              <a:t>rechtenbenadering</a:t>
            </a:r>
            <a:r>
              <a:rPr lang="fr-FR" sz="2400" i="1" dirty="0" smtClean="0">
                <a:solidFill>
                  <a:schemeClr val="tx1"/>
                </a:solidFill>
              </a:rPr>
              <a:t> te </a:t>
            </a:r>
            <a:r>
              <a:rPr lang="fr-FR" sz="2400" i="1" dirty="0" err="1" smtClean="0">
                <a:solidFill>
                  <a:schemeClr val="tx1"/>
                </a:solidFill>
              </a:rPr>
              <a:t>bekijken</a:t>
            </a:r>
            <a:r>
              <a:rPr lang="fr-FR" sz="2400" i="1" dirty="0" smtClean="0">
                <a:solidFill>
                  <a:schemeClr val="tx1"/>
                </a:solidFill>
              </a:rPr>
              <a:t>: </a:t>
            </a:r>
            <a:r>
              <a:rPr lang="fr-FR" sz="2400" i="1" dirty="0" err="1" smtClean="0">
                <a:solidFill>
                  <a:schemeClr val="tx1"/>
                </a:solidFill>
              </a:rPr>
              <a:t>Hoe</a:t>
            </a:r>
            <a:r>
              <a:rPr lang="fr-FR" sz="2400" i="1" dirty="0" smtClean="0">
                <a:solidFill>
                  <a:schemeClr val="tx1"/>
                </a:solidFill>
              </a:rPr>
              <a:t> </a:t>
            </a:r>
            <a:r>
              <a:rPr lang="fr-FR" sz="2400" i="1" dirty="0" err="1" smtClean="0">
                <a:solidFill>
                  <a:schemeClr val="tx1"/>
                </a:solidFill>
              </a:rPr>
              <a:t>kunnen</a:t>
            </a:r>
            <a:r>
              <a:rPr lang="fr-FR" sz="2400" i="1" dirty="0" smtClean="0">
                <a:solidFill>
                  <a:schemeClr val="tx1"/>
                </a:solidFill>
              </a:rPr>
              <a:t> </a:t>
            </a:r>
            <a:r>
              <a:rPr lang="fr-FR" sz="2400" i="1" dirty="0" err="1" smtClean="0">
                <a:solidFill>
                  <a:schemeClr val="tx1"/>
                </a:solidFill>
              </a:rPr>
              <a:t>we</a:t>
            </a:r>
            <a:r>
              <a:rPr lang="fr-FR" sz="2400" i="1" dirty="0" smtClean="0">
                <a:solidFill>
                  <a:schemeClr val="tx1"/>
                </a:solidFill>
              </a:rPr>
              <a:t> </a:t>
            </a:r>
            <a:r>
              <a:rPr lang="fr-FR" sz="2400" i="1" dirty="0" err="1" smtClean="0">
                <a:solidFill>
                  <a:schemeClr val="tx1"/>
                </a:solidFill>
              </a:rPr>
              <a:t>aan</a:t>
            </a:r>
            <a:r>
              <a:rPr lang="fr-FR" sz="2400" i="1" dirty="0" smtClean="0">
                <a:solidFill>
                  <a:schemeClr val="tx1"/>
                </a:solidFill>
              </a:rPr>
              <a:t> </a:t>
            </a:r>
            <a:r>
              <a:rPr lang="fr-FR" sz="2400" i="1" dirty="0" err="1" smtClean="0">
                <a:solidFill>
                  <a:schemeClr val="tx1"/>
                </a:solidFill>
              </a:rPr>
              <a:t>mensen</a:t>
            </a:r>
            <a:r>
              <a:rPr lang="fr-FR" sz="2400" i="1" dirty="0" smtClean="0">
                <a:solidFill>
                  <a:schemeClr val="tx1"/>
                </a:solidFill>
              </a:rPr>
              <a:t> die niet </a:t>
            </a:r>
            <a:r>
              <a:rPr lang="fr-FR" sz="2400" i="1" dirty="0" smtClean="0"/>
              <a:t>langer </a:t>
            </a:r>
            <a:r>
              <a:rPr lang="fr-FR" sz="2400" i="1" dirty="0" err="1" smtClean="0"/>
              <a:t>kunnen</a:t>
            </a:r>
            <a:r>
              <a:rPr lang="fr-FR" sz="2400" i="1" dirty="0" smtClean="0"/>
              <a:t> </a:t>
            </a:r>
            <a:r>
              <a:rPr lang="fr-FR" sz="2400" i="1" dirty="0" err="1" smtClean="0"/>
              <a:t>werken</a:t>
            </a:r>
            <a:r>
              <a:rPr lang="fr-FR" sz="2400" i="1" dirty="0" smtClean="0"/>
              <a:t> de </a:t>
            </a:r>
            <a:r>
              <a:rPr lang="fr-FR" sz="2400" i="1" dirty="0" err="1" smtClean="0"/>
              <a:t>mogelijkheid</a:t>
            </a:r>
            <a:r>
              <a:rPr lang="fr-FR" sz="2400" i="1" dirty="0" smtClean="0"/>
              <a:t> </a:t>
            </a:r>
            <a:r>
              <a:rPr lang="fr-FR" sz="2400" i="1" dirty="0" err="1" smtClean="0"/>
              <a:t>geven</a:t>
            </a:r>
            <a:r>
              <a:rPr lang="fr-FR" sz="2400" i="1" dirty="0" smtClean="0"/>
              <a:t> om in </a:t>
            </a:r>
            <a:r>
              <a:rPr lang="fr-FR" sz="2400" i="1" dirty="0" err="1" smtClean="0"/>
              <a:t>goede</a:t>
            </a:r>
            <a:r>
              <a:rPr lang="fr-FR" sz="2400" i="1" dirty="0" smtClean="0"/>
              <a:t> </a:t>
            </a:r>
            <a:r>
              <a:rPr lang="fr-FR" sz="2400" i="1" dirty="0" err="1" smtClean="0"/>
              <a:t>omstandigheden</a:t>
            </a:r>
            <a:r>
              <a:rPr lang="fr-FR" sz="2400" i="1" dirty="0" smtClean="0"/>
              <a:t> op </a:t>
            </a:r>
            <a:r>
              <a:rPr lang="fr-FR" sz="2400" i="1" dirty="0" err="1" smtClean="0"/>
              <a:t>pensioen</a:t>
            </a:r>
            <a:r>
              <a:rPr lang="fr-FR" sz="2400" i="1" dirty="0" smtClean="0"/>
              <a:t> te </a:t>
            </a:r>
            <a:r>
              <a:rPr lang="fr-FR" sz="2400" i="1" dirty="0" err="1" smtClean="0"/>
              <a:t>gaan</a:t>
            </a:r>
            <a:r>
              <a:rPr lang="fr-FR" sz="2400" i="1" dirty="0" smtClean="0"/>
              <a:t> en </a:t>
            </a:r>
            <a:r>
              <a:rPr lang="fr-FR" sz="2400" i="1" dirty="0" err="1" smtClean="0"/>
              <a:t>hoe</a:t>
            </a:r>
            <a:r>
              <a:rPr lang="fr-FR" sz="2400" i="1" dirty="0" smtClean="0"/>
              <a:t> kan dit </a:t>
            </a:r>
            <a:r>
              <a:rPr lang="fr-FR" sz="2400" i="1" dirty="0" err="1" smtClean="0"/>
              <a:t>gefinancierd</a:t>
            </a:r>
            <a:r>
              <a:rPr lang="fr-FR" sz="2400" i="1" dirty="0" smtClean="0"/>
              <a:t> </a:t>
            </a:r>
            <a:r>
              <a:rPr lang="fr-FR" sz="2400" i="1" dirty="0" err="1" smtClean="0"/>
              <a:t>worden</a:t>
            </a:r>
            <a:r>
              <a:rPr lang="fr-FR" sz="2400" i="1" dirty="0" smtClean="0"/>
              <a:t>?</a:t>
            </a:r>
            <a:endParaRPr lang="nl-BE" sz="2400" i="1" dirty="0" smtClean="0"/>
          </a:p>
          <a:p>
            <a:pPr lvl="2"/>
            <a:endParaRPr lang="fr-FR" i="1" dirty="0" smtClean="0">
              <a:solidFill>
                <a:srgbClr val="FF0000"/>
              </a:solidFill>
            </a:endParaRPr>
          </a:p>
        </p:txBody>
      </p:sp>
      <p:sp>
        <p:nvSpPr>
          <p:cNvPr id="2" name="Titel 1">
            <a:extLst>
              <a:ext uri="{FF2B5EF4-FFF2-40B4-BE49-F238E27FC236}">
                <a16:creationId xmlns:a16="http://schemas.microsoft.com/office/drawing/2014/main" xmlns="" id="{D7D12F96-7C31-4A69-BA26-C2630A0991F5}"/>
              </a:ext>
            </a:extLst>
          </p:cNvPr>
          <p:cNvSpPr>
            <a:spLocks noGrp="1"/>
          </p:cNvSpPr>
          <p:nvPr>
            <p:ph type="title"/>
          </p:nvPr>
        </p:nvSpPr>
        <p:spPr/>
        <p:txBody>
          <a:bodyPr/>
          <a:lstStyle/>
          <a:p>
            <a:pPr algn="r"/>
            <a:r>
              <a:rPr lang="nl-BE" b="1" dirty="0" smtClean="0"/>
              <a:t>Analyse</a:t>
            </a:r>
            <a:endParaRPr lang="nl-BE" b="1" dirty="0"/>
          </a:p>
        </p:txBody>
      </p:sp>
    </p:spTree>
    <p:extLst>
      <p:ext uri="{BB962C8B-B14F-4D97-AF65-F5344CB8AC3E}">
        <p14:creationId xmlns:p14="http://schemas.microsoft.com/office/powerpoint/2010/main" val="2852055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xmlns="" id="{E95E8A47-7946-4E81-B255-80A0872E980D}"/>
              </a:ext>
            </a:extLst>
          </p:cNvPr>
          <p:cNvSpPr>
            <a:spLocks noGrp="1"/>
          </p:cNvSpPr>
          <p:nvPr>
            <p:ph idx="1"/>
          </p:nvPr>
        </p:nvSpPr>
        <p:spPr/>
        <p:txBody>
          <a:bodyPr>
            <a:normAutofit fontScale="55000" lnSpcReduction="20000"/>
          </a:bodyPr>
          <a:lstStyle/>
          <a:p>
            <a:pPr>
              <a:lnSpc>
                <a:spcPct val="160000"/>
              </a:lnSpc>
            </a:pPr>
            <a:r>
              <a:rPr lang="nl-BE" sz="3200" dirty="0" err="1" smtClean="0"/>
              <a:t>Recommandation</a:t>
            </a:r>
            <a:r>
              <a:rPr lang="nl-BE" sz="3200" dirty="0" smtClean="0"/>
              <a:t> </a:t>
            </a:r>
            <a:r>
              <a:rPr lang="nl-BE" sz="3200" dirty="0" err="1" smtClean="0"/>
              <a:t>alternative</a:t>
            </a:r>
            <a:r>
              <a:rPr lang="nl-BE" sz="3200" dirty="0" smtClean="0"/>
              <a:t> de BAPN</a:t>
            </a:r>
            <a:r>
              <a:rPr lang="nl-BE" sz="3200" dirty="0"/>
              <a:t>: </a:t>
            </a:r>
            <a:r>
              <a:rPr lang="nl-BE" sz="3200" dirty="0" smtClean="0"/>
              <a:t> </a:t>
            </a:r>
            <a:r>
              <a:rPr lang="nl-BE" sz="3200" dirty="0" err="1" smtClean="0"/>
              <a:t>Développement</a:t>
            </a:r>
            <a:r>
              <a:rPr lang="nl-BE" sz="3200" dirty="0" smtClean="0"/>
              <a:t> </a:t>
            </a:r>
            <a:r>
              <a:rPr lang="nl-BE" sz="3200" dirty="0" err="1" smtClean="0"/>
              <a:t>d’une</a:t>
            </a:r>
            <a:r>
              <a:rPr lang="nl-BE" sz="3200" dirty="0" smtClean="0"/>
              <a:t> stratégie de </a:t>
            </a:r>
            <a:r>
              <a:rPr lang="nl-BE" sz="3200" dirty="0" err="1" smtClean="0"/>
              <a:t>lutte</a:t>
            </a:r>
            <a:r>
              <a:rPr lang="nl-BE" sz="3200" dirty="0" smtClean="0"/>
              <a:t> contre la </a:t>
            </a:r>
            <a:r>
              <a:rPr lang="nl-BE" sz="3200" dirty="0" err="1" smtClean="0"/>
              <a:t>pauvreté</a:t>
            </a:r>
            <a:r>
              <a:rPr lang="nl-BE" sz="3200" dirty="0" smtClean="0"/>
              <a:t> </a:t>
            </a:r>
            <a:r>
              <a:rPr lang="nl-BE" sz="3200" dirty="0" err="1" smtClean="0"/>
              <a:t>qui</a:t>
            </a:r>
            <a:r>
              <a:rPr lang="nl-BE" sz="3200" dirty="0" smtClean="0"/>
              <a:t> </a:t>
            </a:r>
            <a:r>
              <a:rPr lang="nl-BE" sz="3200" dirty="0" err="1" smtClean="0"/>
              <a:t>est</a:t>
            </a:r>
            <a:r>
              <a:rPr lang="nl-BE" sz="3200" dirty="0" smtClean="0"/>
              <a:t> </a:t>
            </a:r>
            <a:r>
              <a:rPr lang="nl-BE" sz="3200" dirty="0" err="1" smtClean="0"/>
              <a:t>basée</a:t>
            </a:r>
            <a:r>
              <a:rPr lang="nl-BE" sz="3200" dirty="0" smtClean="0"/>
              <a:t> </a:t>
            </a:r>
            <a:r>
              <a:rPr lang="nl-BE" sz="3200" dirty="0" err="1" smtClean="0"/>
              <a:t>sur</a:t>
            </a:r>
            <a:r>
              <a:rPr lang="nl-BE" sz="3200" dirty="0" smtClean="0"/>
              <a:t> </a:t>
            </a:r>
            <a:r>
              <a:rPr lang="nl-BE" sz="3200" dirty="0" err="1" smtClean="0"/>
              <a:t>une</a:t>
            </a:r>
            <a:r>
              <a:rPr lang="nl-BE" sz="3200" dirty="0" smtClean="0"/>
              <a:t> </a:t>
            </a:r>
            <a:r>
              <a:rPr lang="nl-BE" sz="3200" dirty="0" err="1" smtClean="0"/>
              <a:t>vision</a:t>
            </a:r>
            <a:r>
              <a:rPr lang="nl-BE" sz="3200" dirty="0" smtClean="0"/>
              <a:t> pour </a:t>
            </a:r>
            <a:r>
              <a:rPr lang="nl-BE" sz="3200" dirty="0" err="1" smtClean="0"/>
              <a:t>effectivement</a:t>
            </a:r>
            <a:r>
              <a:rPr lang="nl-BE" sz="3200" dirty="0" smtClean="0"/>
              <a:t> </a:t>
            </a:r>
            <a:r>
              <a:rPr lang="nl-BE" sz="3200" dirty="0" err="1" smtClean="0"/>
              <a:t>sortir</a:t>
            </a:r>
            <a:r>
              <a:rPr lang="nl-BE" sz="3200" dirty="0" smtClean="0"/>
              <a:t> les </a:t>
            </a:r>
            <a:r>
              <a:rPr lang="nl-BE" sz="3200" dirty="0" err="1" smtClean="0"/>
              <a:t>personnes</a:t>
            </a:r>
            <a:r>
              <a:rPr lang="nl-BE" sz="3200" dirty="0" smtClean="0"/>
              <a:t> de la </a:t>
            </a:r>
            <a:r>
              <a:rPr lang="nl-BE" sz="3200" dirty="0" err="1" smtClean="0"/>
              <a:t>pauvreté</a:t>
            </a:r>
            <a:r>
              <a:rPr lang="nl-BE" sz="3200" dirty="0" smtClean="0"/>
              <a:t>:</a:t>
            </a:r>
          </a:p>
          <a:p>
            <a:pPr lvl="1">
              <a:lnSpc>
                <a:spcPct val="160000"/>
              </a:lnSpc>
            </a:pPr>
            <a:r>
              <a:rPr lang="nl-BE" dirty="0" err="1" smtClean="0"/>
              <a:t>Cohérence</a:t>
            </a:r>
            <a:r>
              <a:rPr lang="nl-BE" dirty="0" smtClean="0"/>
              <a:t> </a:t>
            </a:r>
            <a:r>
              <a:rPr lang="nl-BE" dirty="0" err="1" smtClean="0"/>
              <a:t>entre</a:t>
            </a:r>
            <a:r>
              <a:rPr lang="nl-BE" dirty="0" smtClean="0"/>
              <a:t> les différents </a:t>
            </a:r>
            <a:r>
              <a:rPr lang="nl-BE" dirty="0" err="1" smtClean="0"/>
              <a:t>niveaux</a:t>
            </a:r>
            <a:r>
              <a:rPr lang="nl-BE" dirty="0" smtClean="0"/>
              <a:t> (</a:t>
            </a:r>
            <a:r>
              <a:rPr lang="nl-BE" dirty="0" err="1" smtClean="0"/>
              <a:t>fédéraux</a:t>
            </a:r>
            <a:r>
              <a:rPr lang="nl-BE" dirty="0" smtClean="0"/>
              <a:t> et </a:t>
            </a:r>
            <a:r>
              <a:rPr lang="nl-BE" dirty="0" err="1" smtClean="0"/>
              <a:t>régionaux</a:t>
            </a:r>
            <a:r>
              <a:rPr lang="nl-BE" dirty="0" smtClean="0"/>
              <a:t>) </a:t>
            </a:r>
          </a:p>
          <a:p>
            <a:pPr lvl="1">
              <a:lnSpc>
                <a:spcPct val="160000"/>
              </a:lnSpc>
            </a:pPr>
            <a:r>
              <a:rPr lang="nl-BE" dirty="0" smtClean="0"/>
              <a:t>Basé </a:t>
            </a:r>
            <a:r>
              <a:rPr lang="nl-BE" dirty="0" err="1" smtClean="0"/>
              <a:t>sur</a:t>
            </a:r>
            <a:r>
              <a:rPr lang="nl-BE" dirty="0" smtClean="0"/>
              <a:t> les </a:t>
            </a:r>
            <a:r>
              <a:rPr lang="nl-BE" dirty="0" err="1" smtClean="0"/>
              <a:t>objectifs</a:t>
            </a:r>
            <a:r>
              <a:rPr lang="nl-BE" dirty="0" smtClean="0"/>
              <a:t> de </a:t>
            </a:r>
            <a:r>
              <a:rPr lang="nl-BE" dirty="0" err="1" smtClean="0"/>
              <a:t>développement</a:t>
            </a:r>
            <a:r>
              <a:rPr lang="nl-BE" dirty="0" smtClean="0"/>
              <a:t> </a:t>
            </a:r>
            <a:r>
              <a:rPr lang="nl-BE" dirty="0" err="1" smtClean="0"/>
              <a:t>durable</a:t>
            </a:r>
            <a:r>
              <a:rPr lang="nl-BE" dirty="0" smtClean="0"/>
              <a:t>, </a:t>
            </a:r>
            <a:r>
              <a:rPr lang="nl-BE" dirty="0" err="1" smtClean="0"/>
              <a:t>le</a:t>
            </a:r>
            <a:r>
              <a:rPr lang="nl-BE" dirty="0" smtClean="0"/>
              <a:t> </a:t>
            </a:r>
            <a:r>
              <a:rPr lang="nl-BE" dirty="0" err="1" smtClean="0"/>
              <a:t>Socle</a:t>
            </a:r>
            <a:r>
              <a:rPr lang="nl-BE" dirty="0" smtClean="0"/>
              <a:t> </a:t>
            </a:r>
            <a:r>
              <a:rPr lang="nl-BE" dirty="0" err="1" smtClean="0"/>
              <a:t>européen</a:t>
            </a:r>
            <a:r>
              <a:rPr lang="nl-BE" dirty="0" smtClean="0"/>
              <a:t> des </a:t>
            </a:r>
            <a:r>
              <a:rPr lang="nl-BE" dirty="0" err="1" smtClean="0"/>
              <a:t>droits</a:t>
            </a:r>
            <a:r>
              <a:rPr lang="nl-BE" dirty="0"/>
              <a:t> </a:t>
            </a:r>
            <a:r>
              <a:rPr lang="nl-BE" dirty="0" err="1" smtClean="0"/>
              <a:t>sociaux</a:t>
            </a:r>
            <a:r>
              <a:rPr lang="nl-BE" dirty="0" smtClean="0"/>
              <a:t> et </a:t>
            </a:r>
            <a:r>
              <a:rPr lang="nl-BE" dirty="0" err="1" smtClean="0"/>
              <a:t>d’autres</a:t>
            </a:r>
            <a:r>
              <a:rPr lang="nl-BE" dirty="0" smtClean="0"/>
              <a:t> </a:t>
            </a:r>
            <a:r>
              <a:rPr lang="nl-BE" dirty="0" err="1" smtClean="0"/>
              <a:t>documents</a:t>
            </a:r>
            <a:r>
              <a:rPr lang="nl-BE" dirty="0" smtClean="0"/>
              <a:t> </a:t>
            </a:r>
            <a:r>
              <a:rPr lang="nl-BE" dirty="0" err="1" smtClean="0"/>
              <a:t>politiques</a:t>
            </a:r>
            <a:r>
              <a:rPr lang="nl-BE" dirty="0" smtClean="0"/>
              <a:t> de la </a:t>
            </a:r>
            <a:r>
              <a:rPr lang="nl-BE" dirty="0" err="1" smtClean="0"/>
              <a:t>Commission</a:t>
            </a:r>
            <a:r>
              <a:rPr lang="nl-BE" dirty="0" smtClean="0"/>
              <a:t> </a:t>
            </a:r>
            <a:r>
              <a:rPr lang="nl-BE" dirty="0" err="1" smtClean="0"/>
              <a:t>européenne</a:t>
            </a:r>
            <a:endParaRPr lang="nl-BE" dirty="0" smtClean="0"/>
          </a:p>
          <a:p>
            <a:pPr>
              <a:lnSpc>
                <a:spcPct val="160000"/>
              </a:lnSpc>
            </a:pPr>
            <a:r>
              <a:rPr lang="nl-BE" sz="3600" dirty="0" smtClean="0"/>
              <a:t>Le PNR </a:t>
            </a:r>
            <a:r>
              <a:rPr lang="nl-BE" sz="3600" dirty="0" err="1" smtClean="0"/>
              <a:t>doit</a:t>
            </a:r>
            <a:r>
              <a:rPr lang="nl-BE" sz="3600" dirty="0" smtClean="0"/>
              <a:t> </a:t>
            </a:r>
            <a:r>
              <a:rPr lang="nl-BE" sz="3600" dirty="0" err="1" smtClean="0"/>
              <a:t>être</a:t>
            </a:r>
            <a:r>
              <a:rPr lang="nl-BE" sz="3600" dirty="0" smtClean="0"/>
              <a:t> plus large </a:t>
            </a:r>
            <a:r>
              <a:rPr lang="nl-BE" sz="3600" dirty="0" err="1" smtClean="0"/>
              <a:t>qu’un</a:t>
            </a:r>
            <a:r>
              <a:rPr lang="nl-BE" sz="3600" dirty="0" smtClean="0"/>
              <a:t> instrument </a:t>
            </a:r>
            <a:r>
              <a:rPr lang="nl-BE" sz="3600" dirty="0" err="1" smtClean="0"/>
              <a:t>informatif</a:t>
            </a:r>
            <a:r>
              <a:rPr lang="nl-BE" sz="3600" dirty="0" smtClean="0"/>
              <a:t>, </a:t>
            </a:r>
            <a:r>
              <a:rPr lang="nl-BE" sz="3600" dirty="0" err="1" smtClean="0"/>
              <a:t>il</a:t>
            </a:r>
            <a:r>
              <a:rPr lang="nl-BE" sz="3600" dirty="0" smtClean="0"/>
              <a:t> </a:t>
            </a:r>
            <a:r>
              <a:rPr lang="nl-BE" sz="3600" dirty="0" err="1" smtClean="0"/>
              <a:t>doit</a:t>
            </a:r>
            <a:r>
              <a:rPr lang="nl-BE" sz="3600" dirty="0" smtClean="0"/>
              <a:t> </a:t>
            </a:r>
            <a:r>
              <a:rPr lang="nl-BE" sz="3600" dirty="0" err="1" smtClean="0"/>
              <a:t>être</a:t>
            </a:r>
            <a:r>
              <a:rPr lang="nl-BE" sz="3600" dirty="0" smtClean="0"/>
              <a:t> </a:t>
            </a:r>
            <a:r>
              <a:rPr lang="nl-BE" sz="3600" dirty="0" err="1" smtClean="0"/>
              <a:t>un</a:t>
            </a:r>
            <a:r>
              <a:rPr lang="nl-BE" sz="3600" dirty="0" smtClean="0"/>
              <a:t> </a:t>
            </a:r>
            <a:r>
              <a:rPr lang="nl-BE" sz="3600" dirty="0" err="1" smtClean="0"/>
              <a:t>moyen</a:t>
            </a:r>
            <a:r>
              <a:rPr lang="nl-BE" sz="3600" dirty="0" smtClean="0"/>
              <a:t> pour faire </a:t>
            </a:r>
            <a:r>
              <a:rPr lang="nl-BE" sz="3600" dirty="0" err="1" smtClean="0"/>
              <a:t>une</a:t>
            </a:r>
            <a:r>
              <a:rPr lang="nl-BE" sz="3600" dirty="0" smtClean="0"/>
              <a:t> analyse de fond et </a:t>
            </a:r>
            <a:r>
              <a:rPr lang="nl-BE" sz="3600" dirty="0" err="1" smtClean="0"/>
              <a:t>formuler</a:t>
            </a:r>
            <a:r>
              <a:rPr lang="nl-BE" sz="3600" dirty="0" smtClean="0"/>
              <a:t> </a:t>
            </a:r>
            <a:r>
              <a:rPr lang="nl-BE" sz="3600" dirty="0" err="1" smtClean="0"/>
              <a:t>une</a:t>
            </a:r>
            <a:r>
              <a:rPr lang="nl-BE" sz="3600" dirty="0" smtClean="0"/>
              <a:t> </a:t>
            </a:r>
            <a:r>
              <a:rPr lang="nl-BE" sz="3600" dirty="0" err="1" smtClean="0"/>
              <a:t>vision</a:t>
            </a:r>
            <a:r>
              <a:rPr lang="nl-BE" sz="3600" dirty="0" smtClean="0"/>
              <a:t> et des </a:t>
            </a:r>
            <a:r>
              <a:rPr lang="nl-BE" sz="3600" dirty="0" err="1" smtClean="0"/>
              <a:t>solutions</a:t>
            </a:r>
            <a:r>
              <a:rPr lang="nl-BE" sz="3600" dirty="0" smtClean="0"/>
              <a:t> </a:t>
            </a:r>
            <a:r>
              <a:rPr lang="nl-BE" sz="3600" dirty="0" err="1" smtClean="0"/>
              <a:t>structurelles</a:t>
            </a:r>
            <a:r>
              <a:rPr lang="nl-BE" sz="3600" dirty="0" smtClean="0"/>
              <a:t> pour </a:t>
            </a:r>
            <a:r>
              <a:rPr lang="nl-BE" sz="3600" dirty="0" err="1" smtClean="0"/>
              <a:t>combattre</a:t>
            </a:r>
            <a:r>
              <a:rPr lang="nl-BE" sz="3600" dirty="0" smtClean="0"/>
              <a:t> la </a:t>
            </a:r>
            <a:r>
              <a:rPr lang="nl-BE" sz="3600" dirty="0" err="1" smtClean="0"/>
              <a:t>pauvreté</a:t>
            </a:r>
            <a:endParaRPr lang="nl-BE" sz="3600" dirty="0"/>
          </a:p>
          <a:p>
            <a:pPr>
              <a:lnSpc>
                <a:spcPct val="160000"/>
              </a:lnSpc>
            </a:pPr>
            <a:r>
              <a:rPr lang="nl-BE" sz="3600" dirty="0" smtClean="0"/>
              <a:t>La </a:t>
            </a:r>
            <a:r>
              <a:rPr lang="nl-BE" sz="3600" dirty="0" err="1" smtClean="0"/>
              <a:t>participation</a:t>
            </a:r>
            <a:r>
              <a:rPr lang="nl-BE" sz="3600" dirty="0" smtClean="0"/>
              <a:t> des </a:t>
            </a:r>
            <a:r>
              <a:rPr lang="nl-BE" sz="3600" dirty="0" err="1" smtClean="0"/>
              <a:t>témoins</a:t>
            </a:r>
            <a:r>
              <a:rPr lang="nl-BE" sz="3600" dirty="0" smtClean="0"/>
              <a:t> du </a:t>
            </a:r>
            <a:r>
              <a:rPr lang="nl-BE" sz="3600" dirty="0" err="1" smtClean="0"/>
              <a:t>vécu</a:t>
            </a:r>
            <a:r>
              <a:rPr lang="nl-BE" sz="3600" dirty="0" smtClean="0"/>
              <a:t> </a:t>
            </a:r>
            <a:r>
              <a:rPr lang="nl-BE" sz="3600" dirty="0" err="1" smtClean="0"/>
              <a:t>doit</a:t>
            </a:r>
            <a:r>
              <a:rPr lang="nl-BE" sz="3600" dirty="0" smtClean="0"/>
              <a:t> </a:t>
            </a:r>
            <a:r>
              <a:rPr lang="nl-BE" sz="3600" dirty="0" err="1" smtClean="0"/>
              <a:t>être</a:t>
            </a:r>
            <a:r>
              <a:rPr lang="nl-BE" sz="3600" dirty="0" smtClean="0"/>
              <a:t> </a:t>
            </a:r>
            <a:r>
              <a:rPr lang="nl-BE" sz="3600" dirty="0" err="1" smtClean="0"/>
              <a:t>renforcée</a:t>
            </a:r>
            <a:r>
              <a:rPr lang="nl-BE" sz="3600" dirty="0" smtClean="0"/>
              <a:t>:</a:t>
            </a:r>
          </a:p>
          <a:p>
            <a:pPr lvl="1">
              <a:lnSpc>
                <a:spcPct val="160000"/>
              </a:lnSpc>
            </a:pPr>
            <a:r>
              <a:rPr lang="nl-BE" dirty="0" err="1" smtClean="0"/>
              <a:t>L’évaluation</a:t>
            </a:r>
            <a:r>
              <a:rPr lang="nl-BE" dirty="0" smtClean="0"/>
              <a:t> de la stratégie fédérale de </a:t>
            </a:r>
            <a:r>
              <a:rPr lang="nl-BE" dirty="0" err="1" smtClean="0"/>
              <a:t>lutte</a:t>
            </a:r>
            <a:r>
              <a:rPr lang="nl-BE" dirty="0" smtClean="0"/>
              <a:t> contre la </a:t>
            </a:r>
            <a:r>
              <a:rPr lang="nl-BE" dirty="0" err="1" smtClean="0"/>
              <a:t>pauvreté</a:t>
            </a:r>
            <a:endParaRPr lang="nl-BE" dirty="0" smtClean="0"/>
          </a:p>
          <a:p>
            <a:pPr lvl="1">
              <a:lnSpc>
                <a:spcPct val="160000"/>
              </a:lnSpc>
            </a:pPr>
            <a:r>
              <a:rPr lang="nl-BE" dirty="0" smtClean="0"/>
              <a:t>Test de </a:t>
            </a:r>
            <a:r>
              <a:rPr lang="nl-BE" dirty="0" err="1" smtClean="0"/>
              <a:t>pauvreté</a:t>
            </a:r>
            <a:r>
              <a:rPr lang="nl-BE" dirty="0" smtClean="0"/>
              <a:t> au niveau </a:t>
            </a:r>
            <a:r>
              <a:rPr lang="nl-BE" dirty="0" err="1" smtClean="0"/>
              <a:t>fédéral</a:t>
            </a:r>
            <a:endParaRPr lang="nl-BE" dirty="0" smtClean="0"/>
          </a:p>
          <a:p>
            <a:pPr lvl="1">
              <a:lnSpc>
                <a:spcPct val="160000"/>
              </a:lnSpc>
            </a:pPr>
            <a:r>
              <a:rPr lang="nl-BE" dirty="0" err="1" smtClean="0"/>
              <a:t>Ancrage</a:t>
            </a:r>
            <a:r>
              <a:rPr lang="nl-BE" dirty="0" smtClean="0"/>
              <a:t> </a:t>
            </a:r>
            <a:r>
              <a:rPr lang="nl-BE" dirty="0" err="1" smtClean="0"/>
              <a:t>structurel</a:t>
            </a:r>
            <a:r>
              <a:rPr lang="nl-BE" dirty="0" smtClean="0"/>
              <a:t> de la </a:t>
            </a:r>
            <a:r>
              <a:rPr lang="nl-BE" dirty="0" err="1" smtClean="0"/>
              <a:t>plateforme</a:t>
            </a:r>
            <a:r>
              <a:rPr lang="nl-BE" dirty="0" smtClean="0"/>
              <a:t> </a:t>
            </a:r>
            <a:r>
              <a:rPr lang="nl-BE" dirty="0" err="1" smtClean="0"/>
              <a:t>belge</a:t>
            </a:r>
            <a:endParaRPr lang="nl-BE" dirty="0"/>
          </a:p>
        </p:txBody>
      </p:sp>
      <p:sp>
        <p:nvSpPr>
          <p:cNvPr id="2" name="Titel 1">
            <a:extLst>
              <a:ext uri="{FF2B5EF4-FFF2-40B4-BE49-F238E27FC236}">
                <a16:creationId xmlns:a16="http://schemas.microsoft.com/office/drawing/2014/main" xmlns="" id="{9B1DD333-9EFD-410C-8E35-D5200CDE9DF2}"/>
              </a:ext>
            </a:extLst>
          </p:cNvPr>
          <p:cNvSpPr>
            <a:spLocks noGrp="1"/>
          </p:cNvSpPr>
          <p:nvPr>
            <p:ph type="title"/>
          </p:nvPr>
        </p:nvSpPr>
        <p:spPr/>
        <p:txBody>
          <a:bodyPr/>
          <a:lstStyle/>
          <a:p>
            <a:pPr algn="r"/>
            <a:r>
              <a:rPr lang="nl-BE" dirty="0" err="1" smtClean="0"/>
              <a:t>Recommandations</a:t>
            </a:r>
            <a:endParaRPr lang="nl-BE" dirty="0"/>
          </a:p>
        </p:txBody>
      </p:sp>
    </p:spTree>
    <p:extLst>
      <p:ext uri="{BB962C8B-B14F-4D97-AF65-F5344CB8AC3E}">
        <p14:creationId xmlns:p14="http://schemas.microsoft.com/office/powerpoint/2010/main" val="36248148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715</TotalTime>
  <Words>475</Words>
  <Application>Microsoft Office PowerPoint</Application>
  <PresentationFormat>Aangepast</PresentationFormat>
  <Paragraphs>43</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Concours</vt:lpstr>
      <vt:lpstr>Analyse du Semestre européen Analyse van het Europees Semester 2018</vt:lpstr>
      <vt:lpstr>Méthodologie</vt:lpstr>
      <vt:lpstr>Analyse</vt:lpstr>
      <vt:lpstr>Analyse</vt:lpstr>
      <vt:lpstr>Analyse</vt:lpstr>
      <vt:lpstr>Analyse</vt:lpstr>
      <vt:lpstr>Recommandations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Caroline Van der Hoeven</dc:creator>
  <cp:lastModifiedBy>Elke</cp:lastModifiedBy>
  <cp:revision>33</cp:revision>
  <dcterms:created xsi:type="dcterms:W3CDTF">2018-06-05T07:14:27Z</dcterms:created>
  <dcterms:modified xsi:type="dcterms:W3CDTF">2018-06-06T23:33:55Z</dcterms:modified>
</cp:coreProperties>
</file>