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57" r:id="rId6"/>
    <p:sldId id="258" r:id="rId7"/>
    <p:sldId id="275" r:id="rId8"/>
    <p:sldId id="259" r:id="rId9"/>
    <p:sldId id="278" r:id="rId10"/>
    <p:sldId id="273" r:id="rId11"/>
    <p:sldId id="265" r:id="rId12"/>
    <p:sldId id="279" r:id="rId13"/>
    <p:sldId id="280" r:id="rId14"/>
    <p:sldId id="281" r:id="rId15"/>
    <p:sldId id="284" r:id="rId16"/>
    <p:sldId id="28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4687"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38A57-9368-4313-9653-7F4416A84472}" type="datetimeFigureOut">
              <a:rPr lang="en-US" smtClean="0"/>
              <a:t>2/13/2020</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66F22-6406-4622-8E23-F999BC3E0B53}" type="slidenum">
              <a:rPr lang="en-US" smtClean="0"/>
              <a:t>‹N°›</a:t>
            </a:fld>
            <a:endParaRPr lang="en-US"/>
          </a:p>
        </p:txBody>
      </p:sp>
    </p:spTree>
    <p:extLst>
      <p:ext uri="{BB962C8B-B14F-4D97-AF65-F5344CB8AC3E}">
        <p14:creationId xmlns:p14="http://schemas.microsoft.com/office/powerpoint/2010/main" val="418517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i="0" kern="1200" dirty="0">
                <a:solidFill>
                  <a:schemeClr val="tx1"/>
                </a:solidFill>
                <a:effectLst/>
                <a:latin typeface="+mn-lt"/>
                <a:ea typeface="+mn-ea"/>
                <a:cs typeface="+mn-cs"/>
              </a:rPr>
              <a:t>hun begrotings- en hun economisch beleid af op de doelstellingen en regels die op EU-niveau zijn overeengekomen.</a:t>
            </a:r>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2</a:t>
            </a:fld>
            <a:endParaRPr lang="en-US"/>
          </a:p>
        </p:txBody>
      </p:sp>
    </p:spTree>
    <p:extLst>
      <p:ext uri="{BB962C8B-B14F-4D97-AF65-F5344CB8AC3E}">
        <p14:creationId xmlns:p14="http://schemas.microsoft.com/office/powerpoint/2010/main" val="1137618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11</a:t>
            </a:fld>
            <a:endParaRPr lang="en-US"/>
          </a:p>
        </p:txBody>
      </p:sp>
    </p:spTree>
    <p:extLst>
      <p:ext uri="{BB962C8B-B14F-4D97-AF65-F5344CB8AC3E}">
        <p14:creationId xmlns:p14="http://schemas.microsoft.com/office/powerpoint/2010/main" val="3428722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12</a:t>
            </a:fld>
            <a:endParaRPr lang="en-US"/>
          </a:p>
        </p:txBody>
      </p:sp>
    </p:spTree>
    <p:extLst>
      <p:ext uri="{BB962C8B-B14F-4D97-AF65-F5344CB8AC3E}">
        <p14:creationId xmlns:p14="http://schemas.microsoft.com/office/powerpoint/2010/main" val="2089415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13</a:t>
            </a:fld>
            <a:endParaRPr lang="en-US"/>
          </a:p>
        </p:txBody>
      </p:sp>
    </p:spTree>
    <p:extLst>
      <p:ext uri="{BB962C8B-B14F-4D97-AF65-F5344CB8AC3E}">
        <p14:creationId xmlns:p14="http://schemas.microsoft.com/office/powerpoint/2010/main" val="2804967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3</a:t>
            </a:fld>
            <a:endParaRPr lang="en-US"/>
          </a:p>
        </p:txBody>
      </p:sp>
    </p:spTree>
    <p:extLst>
      <p:ext uri="{BB962C8B-B14F-4D97-AF65-F5344CB8AC3E}">
        <p14:creationId xmlns:p14="http://schemas.microsoft.com/office/powerpoint/2010/main" val="376536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nl-NL" dirty="0"/>
              <a:t>Het aantal personen in armoede of sociale uitsluiting (Europa2020 doelstelling) daalt licht sinds</a:t>
            </a:r>
            <a:r>
              <a:rPr lang="nl-NL" baseline="0" dirty="0"/>
              <a:t> </a:t>
            </a:r>
            <a:r>
              <a:rPr lang="nl-NL" dirty="0"/>
              <a:t>2016, en bevindt zich in 2018 na voorgaande lichte stijgingen, ongeveer terug op het startniveau van</a:t>
            </a:r>
            <a:r>
              <a:rPr lang="nl-NL" baseline="0" dirty="0"/>
              <a:t> </a:t>
            </a:r>
            <a:r>
              <a:rPr lang="nl-NL" dirty="0"/>
              <a:t>2008 (2.250.000 </a:t>
            </a:r>
            <a:r>
              <a:rPr lang="nl-NL" dirty="0" err="1"/>
              <a:t>tov</a:t>
            </a:r>
            <a:r>
              <a:rPr lang="nl-NL" dirty="0"/>
              <a:t> 2.194.000 in 2008). Deze conclusie</a:t>
            </a:r>
            <a:r>
              <a:rPr lang="nl-NL" baseline="0" dirty="0"/>
              <a:t> </a:t>
            </a:r>
            <a:r>
              <a:rPr lang="nl-NL" dirty="0"/>
              <a:t>ligt in de lijn van de vaststellingen van het Federaal Planbureau (2019) dat de trend van het percentage</a:t>
            </a:r>
            <a:r>
              <a:rPr lang="nl-NL" baseline="0" dirty="0"/>
              <a:t> </a:t>
            </a:r>
            <a:r>
              <a:rPr lang="nl-NL" dirty="0"/>
              <a:t>personen in armoede of sociale uitsluiting niet op schema ligt voor het bereiken van de doelstelling in</a:t>
            </a:r>
          </a:p>
          <a:p>
            <a:pPr marL="0" marR="0" indent="0" algn="l" defTabSz="914400" rtl="0" eaLnBrk="1" fontAlgn="auto" latinLnBrk="0" hangingPunct="1">
              <a:lnSpc>
                <a:spcPct val="150000"/>
              </a:lnSpc>
              <a:spcBef>
                <a:spcPts val="0"/>
              </a:spcBef>
              <a:spcAft>
                <a:spcPts val="0"/>
              </a:spcAft>
              <a:buClrTx/>
              <a:buSzTx/>
              <a:buFontTx/>
              <a:buNone/>
              <a:tabLst/>
              <a:defRPr/>
            </a:pPr>
            <a:r>
              <a:rPr lang="nl-NL" dirty="0"/>
              <a:t>het dader van de doelstellingen inzake duurzame ontwikkeling, een doelstelling die de ambitie</a:t>
            </a:r>
            <a:r>
              <a:rPr lang="nl-NL" baseline="0" dirty="0"/>
              <a:t> </a:t>
            </a:r>
            <a:r>
              <a:rPr lang="nl-NL" dirty="0"/>
              <a:t>vooropzet van een reductie van 50%.</a:t>
            </a:r>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4</a:t>
            </a:fld>
            <a:endParaRPr lang="en-US"/>
          </a:p>
        </p:txBody>
      </p:sp>
    </p:spTree>
    <p:extLst>
      <p:ext uri="{BB962C8B-B14F-4D97-AF65-F5344CB8AC3E}">
        <p14:creationId xmlns:p14="http://schemas.microsoft.com/office/powerpoint/2010/main" val="2607119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Focus</a:t>
            </a:r>
            <a:r>
              <a:rPr lang="en-GB" baseline="0" dirty="0"/>
              <a:t> in </a:t>
            </a:r>
            <a:r>
              <a:rPr lang="en-GB" baseline="0" dirty="0" err="1"/>
              <a:t>deze</a:t>
            </a:r>
            <a:r>
              <a:rPr lang="en-GB" baseline="0" dirty="0"/>
              <a:t> </a:t>
            </a:r>
            <a:r>
              <a:rPr lang="en-GB" baseline="0" dirty="0" err="1"/>
              <a:t>presentatie</a:t>
            </a:r>
            <a:r>
              <a:rPr lang="en-GB" baseline="0" dirty="0"/>
              <a:t> op het </a:t>
            </a:r>
            <a:r>
              <a:rPr lang="en-GB" baseline="0" dirty="0" err="1"/>
              <a:t>federale</a:t>
            </a:r>
            <a:r>
              <a:rPr lang="en-GB" baseline="0" dirty="0"/>
              <a:t> </a:t>
            </a:r>
            <a:r>
              <a:rPr lang="en-GB" baseline="0" dirty="0" err="1"/>
              <a:t>beleidsniveau</a:t>
            </a:r>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5</a:t>
            </a:fld>
            <a:endParaRPr lang="en-US"/>
          </a:p>
        </p:txBody>
      </p:sp>
    </p:spTree>
    <p:extLst>
      <p:ext uri="{BB962C8B-B14F-4D97-AF65-F5344CB8AC3E}">
        <p14:creationId xmlns:p14="http://schemas.microsoft.com/office/powerpoint/2010/main" val="185878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Focus</a:t>
            </a:r>
            <a:r>
              <a:rPr lang="en-GB" baseline="0" dirty="0"/>
              <a:t> in </a:t>
            </a:r>
            <a:r>
              <a:rPr lang="en-GB" baseline="0" dirty="0" err="1"/>
              <a:t>deze</a:t>
            </a:r>
            <a:r>
              <a:rPr lang="en-GB" baseline="0" dirty="0"/>
              <a:t> </a:t>
            </a:r>
            <a:r>
              <a:rPr lang="en-GB" baseline="0" dirty="0" err="1"/>
              <a:t>presentatie</a:t>
            </a:r>
            <a:r>
              <a:rPr lang="en-GB" baseline="0" dirty="0"/>
              <a:t> op het </a:t>
            </a:r>
            <a:r>
              <a:rPr lang="en-GB" baseline="0" dirty="0" err="1"/>
              <a:t>federale</a:t>
            </a:r>
            <a:r>
              <a:rPr lang="en-GB" baseline="0" dirty="0"/>
              <a:t> </a:t>
            </a:r>
            <a:r>
              <a:rPr lang="en-GB" baseline="0" dirty="0" err="1"/>
              <a:t>beleidsniveau</a:t>
            </a:r>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6</a:t>
            </a:fld>
            <a:endParaRPr lang="en-US"/>
          </a:p>
        </p:txBody>
      </p:sp>
    </p:spTree>
    <p:extLst>
      <p:ext uri="{BB962C8B-B14F-4D97-AF65-F5344CB8AC3E}">
        <p14:creationId xmlns:p14="http://schemas.microsoft.com/office/powerpoint/2010/main" val="353558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7</a:t>
            </a:fld>
            <a:endParaRPr lang="en-US"/>
          </a:p>
        </p:txBody>
      </p:sp>
    </p:spTree>
    <p:extLst>
      <p:ext uri="{BB962C8B-B14F-4D97-AF65-F5344CB8AC3E}">
        <p14:creationId xmlns:p14="http://schemas.microsoft.com/office/powerpoint/2010/main" val="881135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8</a:t>
            </a:fld>
            <a:endParaRPr lang="en-US"/>
          </a:p>
        </p:txBody>
      </p:sp>
    </p:spTree>
    <p:extLst>
      <p:ext uri="{BB962C8B-B14F-4D97-AF65-F5344CB8AC3E}">
        <p14:creationId xmlns:p14="http://schemas.microsoft.com/office/powerpoint/2010/main" val="2305025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9</a:t>
            </a:fld>
            <a:endParaRPr lang="en-US"/>
          </a:p>
        </p:txBody>
      </p:sp>
    </p:spTree>
    <p:extLst>
      <p:ext uri="{BB962C8B-B14F-4D97-AF65-F5344CB8AC3E}">
        <p14:creationId xmlns:p14="http://schemas.microsoft.com/office/powerpoint/2010/main" val="116569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C5D66F22-6406-4622-8E23-F999BC3E0B53}" type="slidenum">
              <a:rPr lang="en-US" smtClean="0"/>
              <a:t>10</a:t>
            </a:fld>
            <a:endParaRPr lang="en-US"/>
          </a:p>
        </p:txBody>
      </p:sp>
    </p:spTree>
    <p:extLst>
      <p:ext uri="{BB962C8B-B14F-4D97-AF65-F5344CB8AC3E}">
        <p14:creationId xmlns:p14="http://schemas.microsoft.com/office/powerpoint/2010/main" val="278842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bapn.be" TargetMode="External"/><Relationship Id="rId2" Type="http://schemas.openxmlformats.org/officeDocument/2006/relationships/hyperlink" Target="http://www.bapn.b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4400" dirty="0"/>
              <a:t>De sociale bescherming van de bevolking verzekeren </a:t>
            </a:r>
            <a:endParaRPr lang="en-US" sz="4400" dirty="0"/>
          </a:p>
        </p:txBody>
      </p:sp>
      <p:sp>
        <p:nvSpPr>
          <p:cNvPr id="3" name="Ondertitel 2"/>
          <p:cNvSpPr>
            <a:spLocks noGrp="1"/>
          </p:cNvSpPr>
          <p:nvPr>
            <p:ph type="subTitle" idx="1"/>
          </p:nvPr>
        </p:nvSpPr>
        <p:spPr/>
        <p:txBody>
          <a:bodyPr>
            <a:normAutofit/>
          </a:bodyPr>
          <a:lstStyle/>
          <a:p>
            <a:r>
              <a:rPr lang="nl-NL" dirty="0"/>
              <a:t>Voorstel van opinie door het Belgisch Netwerk Armoedebestrijding (BAPN)</a:t>
            </a:r>
          </a:p>
          <a:p>
            <a:r>
              <a:rPr lang="en-US" dirty="0"/>
              <a:t>5de Open Dag van het </a:t>
            </a:r>
            <a:r>
              <a:rPr lang="en-US" dirty="0" err="1"/>
              <a:t>Belgisch</a:t>
            </a:r>
            <a:r>
              <a:rPr lang="en-US" dirty="0"/>
              <a:t> platform 31/01/2019</a:t>
            </a:r>
          </a:p>
        </p:txBody>
      </p:sp>
    </p:spTree>
    <p:extLst>
      <p:ext uri="{BB962C8B-B14F-4D97-AF65-F5344CB8AC3E}">
        <p14:creationId xmlns:p14="http://schemas.microsoft.com/office/powerpoint/2010/main" val="506262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Een</a:t>
            </a:r>
            <a:r>
              <a:rPr lang="en-US" dirty="0"/>
              <a:t> </a:t>
            </a:r>
            <a:r>
              <a:rPr lang="en-US" dirty="0" err="1"/>
              <a:t>aantal</a:t>
            </a:r>
            <a:r>
              <a:rPr lang="en-US" dirty="0"/>
              <a:t> </a:t>
            </a:r>
            <a:r>
              <a:rPr lang="en-US" dirty="0" err="1"/>
              <a:t>kanttekeningen</a:t>
            </a:r>
            <a:r>
              <a:rPr lang="en-US" dirty="0"/>
              <a:t> </a:t>
            </a:r>
            <a:r>
              <a:rPr lang="en-US" dirty="0" err="1"/>
              <a:t>bij</a:t>
            </a:r>
            <a:r>
              <a:rPr lang="en-US" dirty="0"/>
              <a:t> de </a:t>
            </a:r>
            <a:r>
              <a:rPr lang="en-US" dirty="0" err="1"/>
              <a:t>maatregelen</a:t>
            </a:r>
            <a:r>
              <a:rPr lang="en-US" dirty="0"/>
              <a:t> in het </a:t>
            </a:r>
            <a:r>
              <a:rPr lang="en-US" dirty="0" err="1"/>
              <a:t>hoofdstuk</a:t>
            </a:r>
            <a:r>
              <a:rPr lang="en-US" dirty="0"/>
              <a:t> </a:t>
            </a:r>
            <a:r>
              <a:rPr lang="en-US" dirty="0" err="1"/>
              <a:t>sociale</a:t>
            </a:r>
            <a:r>
              <a:rPr lang="en-US" dirty="0"/>
              <a:t> </a:t>
            </a:r>
            <a:r>
              <a:rPr lang="en-US" dirty="0" err="1"/>
              <a:t>bescherming</a:t>
            </a:r>
            <a:endParaRPr lang="en-US" dirty="0"/>
          </a:p>
        </p:txBody>
      </p:sp>
      <p:sp>
        <p:nvSpPr>
          <p:cNvPr id="4" name="Tekstvak 3"/>
          <p:cNvSpPr txBox="1"/>
          <p:nvPr/>
        </p:nvSpPr>
        <p:spPr>
          <a:xfrm>
            <a:off x="870596" y="2169267"/>
            <a:ext cx="8210144" cy="3139321"/>
          </a:xfrm>
          <a:prstGeom prst="rect">
            <a:avLst/>
          </a:prstGeom>
          <a:noFill/>
        </p:spPr>
        <p:txBody>
          <a:bodyPr wrap="square" rtlCol="0">
            <a:spAutoFit/>
          </a:bodyPr>
          <a:lstStyle/>
          <a:p>
            <a:pPr marL="742950" lvl="1" indent="-285750">
              <a:buFont typeface="Wingdings" panose="05000000000000000000" pitchFamily="2" charset="2"/>
              <a:buChar char="Ø"/>
            </a:pPr>
            <a:endParaRPr lang="en-GB" dirty="0"/>
          </a:p>
          <a:p>
            <a:pPr marL="742950" lvl="1" indent="-285750">
              <a:buFont typeface="Wingdings" panose="05000000000000000000" pitchFamily="2" charset="2"/>
              <a:buChar char="Ø"/>
            </a:pPr>
            <a:r>
              <a:rPr lang="nl-NL" dirty="0"/>
              <a:t>Evaluatie van het Federaal plan voor armoedebestrijding 2016-2019: Conclusies en </a:t>
            </a:r>
            <a:r>
              <a:rPr lang="nl-NL" dirty="0" err="1"/>
              <a:t>lessons</a:t>
            </a:r>
            <a:r>
              <a:rPr lang="nl-NL" dirty="0"/>
              <a:t> </a:t>
            </a:r>
            <a:r>
              <a:rPr lang="nl-NL" dirty="0" err="1"/>
              <a:t>learned</a:t>
            </a:r>
            <a:r>
              <a:rPr lang="nl-NL" dirty="0"/>
              <a:t> dienen opgenomen te worden in het volgende federaal plan </a:t>
            </a:r>
          </a:p>
          <a:p>
            <a:pPr lvl="1"/>
            <a:endParaRPr lang="nl-NL" dirty="0"/>
          </a:p>
          <a:p>
            <a:pPr marL="742950" lvl="1" indent="-285750">
              <a:buFont typeface="Wingdings" panose="05000000000000000000" pitchFamily="2" charset="2"/>
              <a:buChar char="Ø"/>
            </a:pPr>
            <a:r>
              <a:rPr lang="nl-NL" dirty="0"/>
              <a:t>webapplicatie de schenkingsbeurs:</a:t>
            </a:r>
          </a:p>
          <a:p>
            <a:pPr marL="1200150" lvl="2" indent="-285750">
              <a:buFont typeface="Wingdings" panose="05000000000000000000" pitchFamily="2" charset="2"/>
              <a:buChar char="Ø"/>
            </a:pPr>
            <a:r>
              <a:rPr lang="nl-NL" dirty="0"/>
              <a:t>De strijd tegen voedselverspilling is niet dezelfde als de strijd tegen armoede</a:t>
            </a:r>
          </a:p>
          <a:p>
            <a:pPr marL="1200150" lvl="2" indent="-285750">
              <a:buFont typeface="Wingdings" panose="05000000000000000000" pitchFamily="2" charset="2"/>
              <a:buChar char="Ø"/>
            </a:pPr>
            <a:r>
              <a:rPr lang="nl-NL" dirty="0"/>
              <a:t>Geen restjes, maar rechten !</a:t>
            </a:r>
          </a:p>
          <a:p>
            <a:pPr marL="742950" lvl="1" indent="-285750">
              <a:buFont typeface="Wingdings" panose="05000000000000000000" pitchFamily="2" charset="2"/>
              <a:buChar char="Ø"/>
            </a:pPr>
            <a:endParaRPr lang="en-GB" dirty="0"/>
          </a:p>
          <a:p>
            <a:pPr marL="742950" lvl="1"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314035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5624" y="317770"/>
            <a:ext cx="8596668" cy="1320800"/>
          </a:xfrm>
        </p:spPr>
        <p:txBody>
          <a:bodyPr>
            <a:normAutofit fontScale="90000"/>
          </a:bodyPr>
          <a:lstStyle/>
          <a:p>
            <a:r>
              <a:rPr lang="nl-NL" sz="3100" dirty="0"/>
              <a:t>Welke maatregelen zijn noodzakelijk om vooruitgang te boeken m.b.t. het verzekeren van de sociale bescherming?</a:t>
            </a:r>
            <a:br>
              <a:rPr lang="nl-NL" dirty="0"/>
            </a:br>
            <a:endParaRPr lang="en-US" dirty="0"/>
          </a:p>
        </p:txBody>
      </p:sp>
      <p:sp>
        <p:nvSpPr>
          <p:cNvPr id="4" name="Tekstvak 3"/>
          <p:cNvSpPr txBox="1"/>
          <p:nvPr/>
        </p:nvSpPr>
        <p:spPr>
          <a:xfrm>
            <a:off x="870596" y="2169267"/>
            <a:ext cx="8210144" cy="3693319"/>
          </a:xfrm>
          <a:prstGeom prst="rect">
            <a:avLst/>
          </a:prstGeom>
          <a:noFill/>
        </p:spPr>
        <p:txBody>
          <a:bodyPr wrap="square" rtlCol="0">
            <a:spAutoFit/>
          </a:bodyPr>
          <a:lstStyle/>
          <a:p>
            <a:pPr marL="285750" indent="-285750">
              <a:buFont typeface="Wingdings" panose="05000000000000000000" pitchFamily="2" charset="2"/>
              <a:buChar char="Ø"/>
            </a:pPr>
            <a:r>
              <a:rPr lang="nl-NL" dirty="0"/>
              <a:t>Het optrekken van de minimuminkomens tot boven de Europese armoedegrens, inclusief een uitgewerkt stappenplan en adequaat budget om deze maatregel werkelijk om te zetten in de praktijk</a:t>
            </a:r>
          </a:p>
          <a:p>
            <a:endParaRPr lang="nl-NL" dirty="0"/>
          </a:p>
          <a:p>
            <a:pPr marL="285750" indent="-285750">
              <a:buFont typeface="Wingdings" panose="05000000000000000000" pitchFamily="2" charset="2"/>
              <a:buChar char="Ø"/>
            </a:pPr>
            <a:r>
              <a:rPr lang="nl-NL" dirty="0"/>
              <a:t>Het herzien van het statuut samenwonende met het oog op armoedebestrijding, op basis van de volgende 4 pijlers:</a:t>
            </a:r>
          </a:p>
          <a:p>
            <a:pPr marL="1200150" lvl="2" indent="-285750">
              <a:buFont typeface="Wingdings" panose="05000000000000000000" pitchFamily="2" charset="2"/>
              <a:buChar char="Ø"/>
            </a:pPr>
            <a:r>
              <a:rPr lang="nl-NL" dirty="0"/>
              <a:t>Het garanderen van een inkomen boven de armoedegrens aan één ieder;</a:t>
            </a:r>
          </a:p>
          <a:p>
            <a:pPr marL="1200150" lvl="2" indent="-285750">
              <a:buFont typeface="Wingdings" panose="05000000000000000000" pitchFamily="2" charset="2"/>
              <a:buChar char="Ø"/>
            </a:pPr>
            <a:r>
              <a:rPr lang="nl-NL" dirty="0"/>
              <a:t>Een einde maken aan situaties van afhankelijkheid;</a:t>
            </a:r>
          </a:p>
          <a:p>
            <a:pPr marL="1200150" lvl="2" indent="-285750">
              <a:buFont typeface="Wingdings" panose="05000000000000000000" pitchFamily="2" charset="2"/>
              <a:buChar char="Ø"/>
            </a:pPr>
            <a:r>
              <a:rPr lang="nl-NL" dirty="0"/>
              <a:t>Een einde maken aan beperkingen om zelf vorm te kunnen geven aan het eigen gezinsleven ;</a:t>
            </a:r>
          </a:p>
          <a:p>
            <a:pPr marL="1200150" lvl="2" indent="-285750">
              <a:buFont typeface="Wingdings" panose="05000000000000000000" pitchFamily="2" charset="2"/>
              <a:buChar char="Ø"/>
            </a:pPr>
            <a:r>
              <a:rPr lang="nl-NL" dirty="0"/>
              <a:t>Het behouden van afgeleide rechten, deze beperken immers het armoederisico voor bepaalde doelgroepen.</a:t>
            </a:r>
          </a:p>
        </p:txBody>
      </p:sp>
    </p:spTree>
    <p:extLst>
      <p:ext uri="{BB962C8B-B14F-4D97-AF65-F5344CB8AC3E}">
        <p14:creationId xmlns:p14="http://schemas.microsoft.com/office/powerpoint/2010/main" val="142884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5624" y="317770"/>
            <a:ext cx="8596668" cy="1320800"/>
          </a:xfrm>
        </p:spPr>
        <p:txBody>
          <a:bodyPr>
            <a:normAutofit fontScale="90000"/>
          </a:bodyPr>
          <a:lstStyle/>
          <a:p>
            <a:r>
              <a:rPr lang="nl-NL" sz="3100" dirty="0"/>
              <a:t>Welke maatregelen zijn noodzakelijk om vooruitgang te boeken m.b.t. het verzekeren van de sociale bescherming?</a:t>
            </a:r>
            <a:br>
              <a:rPr lang="nl-NL" dirty="0"/>
            </a:br>
            <a:endParaRPr lang="en-US" dirty="0"/>
          </a:p>
        </p:txBody>
      </p:sp>
      <p:sp>
        <p:nvSpPr>
          <p:cNvPr id="4" name="Tekstvak 3"/>
          <p:cNvSpPr txBox="1"/>
          <p:nvPr/>
        </p:nvSpPr>
        <p:spPr>
          <a:xfrm>
            <a:off x="870596" y="2169267"/>
            <a:ext cx="8210144" cy="2031325"/>
          </a:xfrm>
          <a:prstGeom prst="rect">
            <a:avLst/>
          </a:prstGeom>
          <a:noFill/>
        </p:spPr>
        <p:txBody>
          <a:bodyPr wrap="square" rtlCol="0">
            <a:spAutoFit/>
          </a:bodyPr>
          <a:lstStyle/>
          <a:p>
            <a:pPr marL="285750" indent="-285750">
              <a:buFont typeface="Wingdings" panose="05000000000000000000" pitchFamily="2" charset="2"/>
              <a:buChar char="Ø"/>
            </a:pPr>
            <a:r>
              <a:rPr lang="nl-NL" dirty="0"/>
              <a:t>Het terugdraaien van hervormingen die mensen de toegang tot sociale rechten bemoeilijkt of zelfs helemaal ontzegt</a:t>
            </a:r>
          </a:p>
          <a:p>
            <a:endParaRPr lang="nl-NL" dirty="0"/>
          </a:p>
          <a:p>
            <a:pPr marL="285750" indent="-285750">
              <a:buFont typeface="Wingdings" panose="05000000000000000000" pitchFamily="2" charset="2"/>
              <a:buChar char="Ø"/>
            </a:pPr>
            <a:r>
              <a:rPr lang="nl-NL" dirty="0"/>
              <a:t>Aanpak van de non-take up van rechten: op basis van de ervaringen van mensen in armoede en de bestaande rapporten over dit onderwerp.</a:t>
            </a:r>
          </a:p>
          <a:p>
            <a:endParaRPr lang="nl-NL" dirty="0"/>
          </a:p>
          <a:p>
            <a:pPr marL="285750" indent="-285750">
              <a:buFont typeface="Wingdings" panose="05000000000000000000" pitchFamily="2" charset="2"/>
              <a:buChar char="Ø"/>
            </a:pPr>
            <a:endParaRPr lang="nl-NL" dirty="0"/>
          </a:p>
        </p:txBody>
      </p:sp>
    </p:spTree>
    <p:extLst>
      <p:ext uri="{BB962C8B-B14F-4D97-AF65-F5344CB8AC3E}">
        <p14:creationId xmlns:p14="http://schemas.microsoft.com/office/powerpoint/2010/main" val="4026542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5624" y="317770"/>
            <a:ext cx="8596668" cy="1320800"/>
          </a:xfrm>
        </p:spPr>
        <p:txBody>
          <a:bodyPr>
            <a:normAutofit fontScale="90000"/>
          </a:bodyPr>
          <a:lstStyle/>
          <a:p>
            <a:r>
              <a:rPr lang="nl-NL" sz="3100" dirty="0"/>
              <a:t>Welke maatregelen zijn noodzakelijk om vooruitgang te boeken om armoede te bestrijden?</a:t>
            </a:r>
            <a:br>
              <a:rPr lang="nl-NL" dirty="0"/>
            </a:br>
            <a:endParaRPr lang="en-US" dirty="0"/>
          </a:p>
        </p:txBody>
      </p:sp>
      <p:sp>
        <p:nvSpPr>
          <p:cNvPr id="4" name="Tekstvak 3"/>
          <p:cNvSpPr txBox="1"/>
          <p:nvPr/>
        </p:nvSpPr>
        <p:spPr>
          <a:xfrm>
            <a:off x="870596" y="2169267"/>
            <a:ext cx="8210144" cy="3139321"/>
          </a:xfrm>
          <a:prstGeom prst="rect">
            <a:avLst/>
          </a:prstGeom>
          <a:noFill/>
        </p:spPr>
        <p:txBody>
          <a:bodyPr wrap="square" rtlCol="0">
            <a:spAutoFit/>
          </a:bodyPr>
          <a:lstStyle/>
          <a:p>
            <a:pPr marL="285750" lvl="0" indent="-285750">
              <a:buFont typeface="Wingdings" panose="05000000000000000000" pitchFamily="2" charset="2"/>
              <a:buChar char="Ø"/>
            </a:pPr>
            <a:r>
              <a:rPr lang="nl-BE" dirty="0"/>
              <a:t>Het ontwikkelen van een nieuw federaal plan armoedebestrijding waarbij de volgende zaken centraal staan:</a:t>
            </a:r>
            <a:endParaRPr lang="en-US" dirty="0"/>
          </a:p>
          <a:p>
            <a:pPr marL="742950" lvl="1" indent="-285750">
              <a:buFont typeface="Wingdings" panose="05000000000000000000" pitchFamily="2" charset="2"/>
              <a:buChar char="Ø"/>
            </a:pPr>
            <a:r>
              <a:rPr lang="nl-BE" dirty="0"/>
              <a:t>Een visie en strategie om de structurele oorzaken van armoede te bestrijden; </a:t>
            </a:r>
            <a:endParaRPr lang="en-US" dirty="0"/>
          </a:p>
          <a:p>
            <a:pPr marL="742950" lvl="1" indent="-285750">
              <a:buFont typeface="Wingdings" panose="05000000000000000000" pitchFamily="2" charset="2"/>
              <a:buChar char="Ø"/>
            </a:pPr>
            <a:r>
              <a:rPr lang="nl-BE" dirty="0"/>
              <a:t>Participatie van mensen in armoede tijdens de opstelling, implementatie en de evaluatie van het plan;</a:t>
            </a:r>
            <a:endParaRPr lang="en-US" dirty="0"/>
          </a:p>
          <a:p>
            <a:pPr marL="742950" lvl="1" indent="-285750">
              <a:buFont typeface="Wingdings" panose="05000000000000000000" pitchFamily="2" charset="2"/>
              <a:buChar char="Ø"/>
            </a:pPr>
            <a:r>
              <a:rPr lang="nl-BE" dirty="0"/>
              <a:t>Realisatie van internationale engagementen die België genomen heeft in het kader van de Duurzame Ontwikkelingsdoelstellingen van de VN en de Europese Pijler van Sociale Rechten;</a:t>
            </a:r>
            <a:endParaRPr lang="en-US" dirty="0"/>
          </a:p>
          <a:p>
            <a:pPr marL="742950" lvl="1" indent="-285750">
              <a:buFont typeface="Wingdings" panose="05000000000000000000" pitchFamily="2" charset="2"/>
              <a:buChar char="Ø"/>
            </a:pPr>
            <a:r>
              <a:rPr lang="nl-BE" dirty="0"/>
              <a:t>Opvolging door de interministeriële conferentie (IMC) en het Belgisch Platform tegen armoede en sociale uitsluiting.</a:t>
            </a:r>
            <a:endParaRPr lang="en-US" dirty="0"/>
          </a:p>
        </p:txBody>
      </p:sp>
    </p:spTree>
    <p:extLst>
      <p:ext uri="{BB962C8B-B14F-4D97-AF65-F5344CB8AC3E}">
        <p14:creationId xmlns:p14="http://schemas.microsoft.com/office/powerpoint/2010/main" val="15586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32822" y="2243459"/>
            <a:ext cx="7328848" cy="2185214"/>
          </a:xfrm>
          <a:prstGeom prst="rect">
            <a:avLst/>
          </a:prstGeom>
          <a:noFill/>
        </p:spPr>
        <p:txBody>
          <a:bodyPr wrap="square" rtlCol="0">
            <a:spAutoFit/>
          </a:bodyPr>
          <a:lstStyle/>
          <a:p>
            <a:r>
              <a:rPr lang="en-US" sz="2800" b="1" dirty="0" err="1"/>
              <a:t>Bedankt</a:t>
            </a:r>
            <a:r>
              <a:rPr lang="en-US" sz="2800" b="1" dirty="0"/>
              <a:t> </a:t>
            </a:r>
            <a:r>
              <a:rPr lang="en-US" sz="2800" b="1" dirty="0" err="1"/>
              <a:t>voor</a:t>
            </a:r>
            <a:r>
              <a:rPr lang="en-US" sz="2800" b="1" dirty="0"/>
              <a:t> </a:t>
            </a:r>
            <a:r>
              <a:rPr lang="en-US" sz="2800" b="1" dirty="0" err="1"/>
              <a:t>uw</a:t>
            </a:r>
            <a:r>
              <a:rPr lang="en-US" sz="2800" b="1" dirty="0"/>
              <a:t> </a:t>
            </a:r>
            <a:r>
              <a:rPr lang="en-US" sz="2800" b="1" dirty="0" err="1"/>
              <a:t>aandacht</a:t>
            </a:r>
            <a:r>
              <a:rPr lang="en-US" sz="2800" b="1" dirty="0"/>
              <a:t>!</a:t>
            </a:r>
          </a:p>
          <a:p>
            <a:endParaRPr lang="en-US" sz="2800" b="1" dirty="0"/>
          </a:p>
          <a:p>
            <a:r>
              <a:rPr lang="en-GB" sz="2400" dirty="0">
                <a:hlinkClick r:id="rId2"/>
              </a:rPr>
              <a:t>www.bapn.be</a:t>
            </a:r>
            <a:r>
              <a:rPr lang="en-GB" sz="2400" dirty="0"/>
              <a:t> </a:t>
            </a:r>
            <a:endParaRPr lang="en-US" sz="2400" dirty="0"/>
          </a:p>
          <a:p>
            <a:r>
              <a:rPr lang="en-US" sz="2400" dirty="0"/>
              <a:t>Contact</a:t>
            </a:r>
            <a:r>
              <a:rPr lang="en-US" sz="2400" b="1" dirty="0"/>
              <a:t>: </a:t>
            </a:r>
            <a:r>
              <a:rPr lang="en-US" sz="2400" dirty="0">
                <a:hlinkClick r:id="rId3"/>
              </a:rPr>
              <a:t>info@bapn.be</a:t>
            </a:r>
            <a:endParaRPr lang="en-US" sz="2400" dirty="0"/>
          </a:p>
          <a:p>
            <a:r>
              <a:rPr lang="en-US" sz="2800" dirty="0"/>
              <a:t> </a:t>
            </a:r>
            <a:endParaRPr lang="en-US" dirty="0"/>
          </a:p>
        </p:txBody>
      </p:sp>
    </p:spTree>
    <p:extLst>
      <p:ext uri="{BB962C8B-B14F-4D97-AF65-F5344CB8AC3E}">
        <p14:creationId xmlns:p14="http://schemas.microsoft.com/office/powerpoint/2010/main" val="332310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Te</a:t>
            </a:r>
            <a:r>
              <a:rPr lang="en-US" dirty="0"/>
              <a:t> </a:t>
            </a:r>
            <a:r>
              <a:rPr lang="en-US" dirty="0" err="1"/>
              <a:t>beantwoorden</a:t>
            </a:r>
            <a:r>
              <a:rPr lang="en-US" dirty="0"/>
              <a:t> </a:t>
            </a:r>
            <a:r>
              <a:rPr lang="en-US" dirty="0" err="1"/>
              <a:t>vragen</a:t>
            </a:r>
            <a:r>
              <a:rPr lang="en-US" dirty="0"/>
              <a:t> </a:t>
            </a:r>
          </a:p>
        </p:txBody>
      </p:sp>
      <p:sp>
        <p:nvSpPr>
          <p:cNvPr id="3" name="Tijdelijke aanduiding voor inhoud 2"/>
          <p:cNvSpPr>
            <a:spLocks noGrp="1"/>
          </p:cNvSpPr>
          <p:nvPr>
            <p:ph idx="1"/>
          </p:nvPr>
        </p:nvSpPr>
        <p:spPr/>
        <p:txBody>
          <a:bodyPr/>
          <a:lstStyle/>
          <a:p>
            <a:pPr lvl="0"/>
            <a:r>
              <a:rPr lang="nl-BE" sz="2800" dirty="0"/>
              <a:t>Waren de beleidsmaatregelen in het Nationaal Hervormingsprogramma 2019 voldoende om de sociale bescherming van de bevolking te verzekeren ?</a:t>
            </a:r>
            <a:endParaRPr lang="en-US" sz="2800" dirty="0"/>
          </a:p>
          <a:p>
            <a:pPr lvl="0"/>
            <a:r>
              <a:rPr lang="nl-BE" sz="2800" dirty="0"/>
              <a:t> Welke maatregelen zijn noodzakelijk om vooruitgang te boeken m.b.t. deze doelstelling?</a:t>
            </a:r>
            <a:endParaRPr lang="en-US" sz="2800" dirty="0"/>
          </a:p>
          <a:p>
            <a:endParaRPr lang="en-US" sz="2400" dirty="0"/>
          </a:p>
          <a:p>
            <a:pPr lvl="1"/>
            <a:endParaRPr lang="en-US" b="1" dirty="0"/>
          </a:p>
          <a:p>
            <a:pPr lvl="1"/>
            <a:endParaRPr lang="en-US" b="1" dirty="0"/>
          </a:p>
          <a:p>
            <a:pPr lvl="1"/>
            <a:endParaRPr lang="en-US" dirty="0"/>
          </a:p>
          <a:p>
            <a:endParaRPr lang="en-US" dirty="0"/>
          </a:p>
        </p:txBody>
      </p:sp>
    </p:spTree>
    <p:extLst>
      <p:ext uri="{BB962C8B-B14F-4D97-AF65-F5344CB8AC3E}">
        <p14:creationId xmlns:p14="http://schemas.microsoft.com/office/powerpoint/2010/main" val="115803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Algemene</a:t>
            </a:r>
            <a:r>
              <a:rPr lang="en-US" dirty="0"/>
              <a:t> </a:t>
            </a:r>
            <a:r>
              <a:rPr lang="en-US" dirty="0" err="1"/>
              <a:t>bemerkingen</a:t>
            </a:r>
            <a:r>
              <a:rPr lang="en-US" dirty="0"/>
              <a:t> </a:t>
            </a:r>
            <a:r>
              <a:rPr lang="en-US" dirty="0" err="1"/>
              <a:t>bij</a:t>
            </a:r>
            <a:r>
              <a:rPr lang="en-US" dirty="0"/>
              <a:t> het </a:t>
            </a:r>
            <a:r>
              <a:rPr lang="en-US" dirty="0" err="1"/>
              <a:t>Sociale</a:t>
            </a:r>
            <a:r>
              <a:rPr lang="en-US" dirty="0"/>
              <a:t> </a:t>
            </a:r>
            <a:r>
              <a:rPr lang="en-US" dirty="0" err="1"/>
              <a:t>Luik</a:t>
            </a:r>
            <a:r>
              <a:rPr lang="en-US" dirty="0"/>
              <a:t> van het NHP 2019</a:t>
            </a:r>
          </a:p>
        </p:txBody>
      </p:sp>
      <p:sp>
        <p:nvSpPr>
          <p:cNvPr id="3" name="Tijdelijke aanduiding voor inhoud 2"/>
          <p:cNvSpPr>
            <a:spLocks noGrp="1"/>
          </p:cNvSpPr>
          <p:nvPr>
            <p:ph idx="1"/>
          </p:nvPr>
        </p:nvSpPr>
        <p:spPr>
          <a:xfrm>
            <a:off x="677334" y="1855177"/>
            <a:ext cx="8596668" cy="4186185"/>
          </a:xfrm>
        </p:spPr>
        <p:txBody>
          <a:bodyPr>
            <a:normAutofit/>
          </a:bodyPr>
          <a:lstStyle/>
          <a:p>
            <a:r>
              <a:rPr lang="en-GB" dirty="0"/>
              <a:t>De </a:t>
            </a:r>
            <a:r>
              <a:rPr lang="en-GB" dirty="0" err="1"/>
              <a:t>Belgische</a:t>
            </a:r>
            <a:r>
              <a:rPr lang="en-GB" dirty="0"/>
              <a:t> </a:t>
            </a:r>
            <a:r>
              <a:rPr lang="en-GB" dirty="0" err="1"/>
              <a:t>armoededoelstelling</a:t>
            </a:r>
            <a:r>
              <a:rPr lang="en-GB" dirty="0"/>
              <a:t> </a:t>
            </a:r>
            <a:r>
              <a:rPr lang="en-GB" dirty="0" err="1"/>
              <a:t>onder</a:t>
            </a:r>
            <a:r>
              <a:rPr lang="en-GB" dirty="0"/>
              <a:t> de Europa2020-strategie:</a:t>
            </a:r>
            <a:r>
              <a:rPr lang="en-US" dirty="0"/>
              <a:t> </a:t>
            </a:r>
            <a:r>
              <a:rPr lang="en-US" dirty="0" err="1"/>
              <a:t>tegen</a:t>
            </a:r>
            <a:r>
              <a:rPr lang="en-US" dirty="0"/>
              <a:t> 2020 380.000 </a:t>
            </a:r>
            <a:r>
              <a:rPr lang="en-US" dirty="0" err="1"/>
              <a:t>mensen</a:t>
            </a:r>
            <a:r>
              <a:rPr lang="en-US" dirty="0"/>
              <a:t> </a:t>
            </a:r>
            <a:r>
              <a:rPr lang="en-US" dirty="0" err="1"/>
              <a:t>uit</a:t>
            </a:r>
            <a:r>
              <a:rPr lang="en-US" dirty="0"/>
              <a:t> de </a:t>
            </a:r>
            <a:r>
              <a:rPr lang="en-US" dirty="0" err="1"/>
              <a:t>armoede</a:t>
            </a:r>
            <a:r>
              <a:rPr lang="en-US" dirty="0"/>
              <a:t> </a:t>
            </a:r>
            <a:r>
              <a:rPr lang="en-US" dirty="0" err="1"/>
              <a:t>halen</a:t>
            </a:r>
            <a:endParaRPr lang="en-US" dirty="0"/>
          </a:p>
          <a:p>
            <a:endParaRPr lang="en-GB"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943" y="2478698"/>
            <a:ext cx="6267450" cy="3905250"/>
          </a:xfrm>
          <a:prstGeom prst="rect">
            <a:avLst/>
          </a:prstGeom>
        </p:spPr>
      </p:pic>
    </p:spTree>
    <p:extLst>
      <p:ext uri="{BB962C8B-B14F-4D97-AF65-F5344CB8AC3E}">
        <p14:creationId xmlns:p14="http://schemas.microsoft.com/office/powerpoint/2010/main" val="322216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Algemene</a:t>
            </a:r>
            <a:r>
              <a:rPr lang="en-US" dirty="0"/>
              <a:t> </a:t>
            </a:r>
            <a:r>
              <a:rPr lang="en-US" dirty="0" err="1"/>
              <a:t>bemerkingen</a:t>
            </a:r>
            <a:r>
              <a:rPr lang="en-US" dirty="0"/>
              <a:t> </a:t>
            </a:r>
            <a:r>
              <a:rPr lang="en-US" dirty="0" err="1"/>
              <a:t>bij</a:t>
            </a:r>
            <a:r>
              <a:rPr lang="en-US" dirty="0"/>
              <a:t> het </a:t>
            </a:r>
            <a:r>
              <a:rPr lang="en-US" dirty="0" err="1"/>
              <a:t>Sociale</a:t>
            </a:r>
            <a:r>
              <a:rPr lang="en-US" dirty="0"/>
              <a:t> </a:t>
            </a:r>
            <a:r>
              <a:rPr lang="en-US" dirty="0" err="1"/>
              <a:t>Luik</a:t>
            </a:r>
            <a:r>
              <a:rPr lang="en-US" dirty="0"/>
              <a:t> van het NHP 2019</a:t>
            </a:r>
          </a:p>
        </p:txBody>
      </p:sp>
      <p:sp>
        <p:nvSpPr>
          <p:cNvPr id="3" name="Tijdelijke aanduiding voor inhoud 2"/>
          <p:cNvSpPr>
            <a:spLocks noGrp="1"/>
          </p:cNvSpPr>
          <p:nvPr>
            <p:ph idx="1"/>
          </p:nvPr>
        </p:nvSpPr>
        <p:spPr/>
        <p:txBody>
          <a:bodyPr>
            <a:normAutofit/>
          </a:bodyPr>
          <a:lstStyle/>
          <a:p>
            <a:r>
              <a:rPr lang="en-GB" dirty="0" err="1"/>
              <a:t>Geen</a:t>
            </a:r>
            <a:r>
              <a:rPr lang="en-GB" dirty="0"/>
              <a:t> trend </a:t>
            </a:r>
            <a:r>
              <a:rPr lang="en-GB" dirty="0" err="1"/>
              <a:t>naar</a:t>
            </a:r>
            <a:r>
              <a:rPr lang="en-GB" dirty="0"/>
              <a:t> het </a:t>
            </a:r>
            <a:r>
              <a:rPr lang="en-GB" dirty="0" err="1"/>
              <a:t>behalen</a:t>
            </a:r>
            <a:r>
              <a:rPr lang="en-GB" dirty="0"/>
              <a:t> van de </a:t>
            </a:r>
            <a:r>
              <a:rPr lang="en-GB" dirty="0" err="1"/>
              <a:t>armoededoelstelling</a:t>
            </a:r>
            <a:endParaRPr lang="en-GB" dirty="0"/>
          </a:p>
          <a:p>
            <a:r>
              <a:rPr lang="en-GB" dirty="0"/>
              <a:t>In het NHP:</a:t>
            </a:r>
          </a:p>
          <a:p>
            <a:pPr marL="685800" lvl="1">
              <a:lnSpc>
                <a:spcPct val="150000"/>
              </a:lnSpc>
              <a:buFontTx/>
              <a:buChar char="-"/>
            </a:pPr>
            <a:r>
              <a:rPr lang="en-GB" dirty="0" err="1"/>
              <a:t>Geen</a:t>
            </a:r>
            <a:r>
              <a:rPr lang="en-GB" dirty="0"/>
              <a:t> </a:t>
            </a:r>
            <a:r>
              <a:rPr lang="en-GB" dirty="0" err="1"/>
              <a:t>terugkoppeling</a:t>
            </a:r>
            <a:r>
              <a:rPr lang="en-GB" dirty="0"/>
              <a:t> </a:t>
            </a:r>
            <a:r>
              <a:rPr lang="en-GB" dirty="0" err="1"/>
              <a:t>tussen</a:t>
            </a:r>
            <a:r>
              <a:rPr lang="en-GB" dirty="0"/>
              <a:t> de </a:t>
            </a:r>
            <a:r>
              <a:rPr lang="en-GB" dirty="0" err="1"/>
              <a:t>genomen</a:t>
            </a:r>
            <a:r>
              <a:rPr lang="en-GB" dirty="0"/>
              <a:t> </a:t>
            </a:r>
            <a:r>
              <a:rPr lang="en-GB" dirty="0" err="1"/>
              <a:t>maatregelen</a:t>
            </a:r>
            <a:r>
              <a:rPr lang="en-GB" dirty="0"/>
              <a:t> </a:t>
            </a:r>
            <a:r>
              <a:rPr lang="en-GB" dirty="0" err="1"/>
              <a:t>en</a:t>
            </a:r>
            <a:r>
              <a:rPr lang="en-GB" dirty="0"/>
              <a:t> het </a:t>
            </a:r>
            <a:r>
              <a:rPr lang="en-GB" dirty="0" err="1"/>
              <a:t>bereiken</a:t>
            </a:r>
            <a:r>
              <a:rPr lang="en-GB" dirty="0"/>
              <a:t> van de </a:t>
            </a:r>
            <a:r>
              <a:rPr lang="en-GB" dirty="0" err="1"/>
              <a:t>armoededoelstelling</a:t>
            </a:r>
            <a:endParaRPr lang="en-GB" dirty="0"/>
          </a:p>
          <a:p>
            <a:pPr marL="685800" lvl="1">
              <a:lnSpc>
                <a:spcPct val="150000"/>
              </a:lnSpc>
              <a:buFontTx/>
              <a:buChar char="-"/>
            </a:pPr>
            <a:r>
              <a:rPr lang="en-GB" dirty="0" err="1"/>
              <a:t>Vooral</a:t>
            </a:r>
            <a:r>
              <a:rPr lang="en-GB" dirty="0"/>
              <a:t> </a:t>
            </a:r>
            <a:r>
              <a:rPr lang="en-GB" dirty="0" err="1"/>
              <a:t>een</a:t>
            </a:r>
            <a:r>
              <a:rPr lang="en-GB" dirty="0"/>
              <a:t> </a:t>
            </a:r>
            <a:r>
              <a:rPr lang="en-GB" dirty="0" err="1"/>
              <a:t>opsomming</a:t>
            </a:r>
            <a:r>
              <a:rPr lang="en-GB" dirty="0"/>
              <a:t> van </a:t>
            </a:r>
            <a:r>
              <a:rPr lang="en-GB" dirty="0" err="1"/>
              <a:t>verschillende</a:t>
            </a:r>
            <a:r>
              <a:rPr lang="en-GB" dirty="0"/>
              <a:t> </a:t>
            </a:r>
            <a:r>
              <a:rPr lang="en-GB" dirty="0" err="1"/>
              <a:t>maatregelen</a:t>
            </a:r>
            <a:r>
              <a:rPr lang="en-GB" dirty="0"/>
              <a:t>, </a:t>
            </a:r>
            <a:r>
              <a:rPr lang="en-GB" dirty="0" err="1"/>
              <a:t>geen</a:t>
            </a:r>
            <a:r>
              <a:rPr lang="en-GB" dirty="0"/>
              <a:t> </a:t>
            </a:r>
            <a:r>
              <a:rPr lang="en-GB" dirty="0" err="1"/>
              <a:t>visie</a:t>
            </a:r>
            <a:r>
              <a:rPr lang="en-GB" dirty="0"/>
              <a:t> </a:t>
            </a:r>
            <a:r>
              <a:rPr lang="en-GB" dirty="0" err="1"/>
              <a:t>en</a:t>
            </a:r>
            <a:r>
              <a:rPr lang="en-GB" dirty="0"/>
              <a:t> </a:t>
            </a:r>
            <a:r>
              <a:rPr lang="en-GB" dirty="0" err="1"/>
              <a:t>strategie</a:t>
            </a:r>
            <a:r>
              <a:rPr lang="en-GB" dirty="0"/>
              <a:t> over hoe </a:t>
            </a:r>
            <a:r>
              <a:rPr lang="en-GB" dirty="0" err="1"/>
              <a:t>armoede</a:t>
            </a:r>
            <a:r>
              <a:rPr lang="en-GB" dirty="0"/>
              <a:t> op </a:t>
            </a:r>
            <a:r>
              <a:rPr lang="en-GB" dirty="0" err="1"/>
              <a:t>een</a:t>
            </a:r>
            <a:r>
              <a:rPr lang="en-GB" dirty="0"/>
              <a:t> </a:t>
            </a:r>
            <a:r>
              <a:rPr lang="en-GB" dirty="0" err="1"/>
              <a:t>structurele</a:t>
            </a:r>
            <a:r>
              <a:rPr lang="en-GB" dirty="0"/>
              <a:t> </a:t>
            </a:r>
            <a:r>
              <a:rPr lang="en-GB" dirty="0" err="1"/>
              <a:t>manier</a:t>
            </a:r>
            <a:r>
              <a:rPr lang="en-GB" dirty="0"/>
              <a:t> </a:t>
            </a:r>
            <a:r>
              <a:rPr lang="en-GB" dirty="0" err="1"/>
              <a:t>bestreden</a:t>
            </a:r>
            <a:r>
              <a:rPr lang="en-GB" dirty="0"/>
              <a:t> </a:t>
            </a:r>
            <a:r>
              <a:rPr lang="en-GB" dirty="0" err="1"/>
              <a:t>moet</a:t>
            </a:r>
            <a:r>
              <a:rPr lang="en-GB" dirty="0"/>
              <a:t> </a:t>
            </a:r>
            <a:r>
              <a:rPr lang="en-GB" dirty="0" err="1"/>
              <a:t>worden</a:t>
            </a:r>
            <a:endParaRPr lang="en-GB" dirty="0"/>
          </a:p>
          <a:p>
            <a:pPr marL="685800" lvl="1">
              <a:lnSpc>
                <a:spcPct val="150000"/>
              </a:lnSpc>
              <a:buFontTx/>
              <a:buChar char="-"/>
            </a:pPr>
            <a:r>
              <a:rPr lang="en-GB" dirty="0" err="1"/>
              <a:t>Maatregelen</a:t>
            </a:r>
            <a:r>
              <a:rPr lang="en-GB" dirty="0"/>
              <a:t>: </a:t>
            </a:r>
            <a:r>
              <a:rPr lang="en-GB" dirty="0" err="1"/>
              <a:t>niet</a:t>
            </a:r>
            <a:r>
              <a:rPr lang="en-GB" dirty="0"/>
              <a:t> </a:t>
            </a:r>
            <a:r>
              <a:rPr lang="en-GB" dirty="0" err="1"/>
              <a:t>ambitieus</a:t>
            </a:r>
            <a:r>
              <a:rPr lang="en-GB" dirty="0"/>
              <a:t> </a:t>
            </a:r>
            <a:r>
              <a:rPr lang="en-GB" dirty="0" err="1"/>
              <a:t>genoeg</a:t>
            </a:r>
            <a:r>
              <a:rPr lang="en-GB" dirty="0"/>
              <a:t>, </a:t>
            </a:r>
            <a:r>
              <a:rPr lang="en-GB" dirty="0" err="1"/>
              <a:t>sommigen</a:t>
            </a:r>
            <a:r>
              <a:rPr lang="en-GB" dirty="0"/>
              <a:t> </a:t>
            </a:r>
            <a:r>
              <a:rPr lang="en-GB" dirty="0" err="1"/>
              <a:t>hebben</a:t>
            </a:r>
            <a:r>
              <a:rPr lang="en-GB" dirty="0"/>
              <a:t> </a:t>
            </a:r>
            <a:r>
              <a:rPr lang="en-GB" dirty="0" err="1"/>
              <a:t>geen</a:t>
            </a:r>
            <a:r>
              <a:rPr lang="en-GB" dirty="0"/>
              <a:t> effect op </a:t>
            </a:r>
            <a:r>
              <a:rPr lang="en-GB" dirty="0" err="1"/>
              <a:t>armoede</a:t>
            </a:r>
            <a:r>
              <a:rPr lang="en-GB" dirty="0"/>
              <a:t> of </a:t>
            </a:r>
            <a:r>
              <a:rPr lang="en-GB" dirty="0" err="1"/>
              <a:t>kunnen</a:t>
            </a:r>
            <a:r>
              <a:rPr lang="en-GB" dirty="0"/>
              <a:t> </a:t>
            </a:r>
            <a:r>
              <a:rPr lang="en-GB" dirty="0" err="1"/>
              <a:t>zelfs</a:t>
            </a:r>
            <a:r>
              <a:rPr lang="en-GB" dirty="0"/>
              <a:t> </a:t>
            </a:r>
            <a:r>
              <a:rPr lang="en-GB" dirty="0" err="1"/>
              <a:t>armoede</a:t>
            </a:r>
            <a:r>
              <a:rPr lang="en-GB" dirty="0"/>
              <a:t> in de hand </a:t>
            </a:r>
            <a:r>
              <a:rPr lang="en-GB" dirty="0" err="1"/>
              <a:t>werken</a:t>
            </a: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21162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Welke</a:t>
            </a:r>
            <a:r>
              <a:rPr lang="en-US" dirty="0"/>
              <a:t> </a:t>
            </a:r>
            <a:r>
              <a:rPr lang="en-US" dirty="0" err="1"/>
              <a:t>maatregelen</a:t>
            </a:r>
            <a:r>
              <a:rPr lang="en-US" dirty="0"/>
              <a:t> </a:t>
            </a:r>
            <a:r>
              <a:rPr lang="en-US" dirty="0" err="1"/>
              <a:t>staan</a:t>
            </a:r>
            <a:r>
              <a:rPr lang="en-US" dirty="0"/>
              <a:t> </a:t>
            </a:r>
            <a:r>
              <a:rPr lang="en-US" dirty="0" err="1"/>
              <a:t>er</a:t>
            </a:r>
            <a:r>
              <a:rPr lang="en-US" dirty="0"/>
              <a:t> in het NHP 2019 m.b.t. het </a:t>
            </a:r>
            <a:r>
              <a:rPr lang="en-US" dirty="0" err="1"/>
              <a:t>hoofdstuk</a:t>
            </a:r>
            <a:r>
              <a:rPr lang="en-US" dirty="0"/>
              <a:t> </a:t>
            </a:r>
            <a:r>
              <a:rPr lang="en-US" dirty="0" err="1"/>
              <a:t>sociale</a:t>
            </a:r>
            <a:r>
              <a:rPr lang="en-US" dirty="0"/>
              <a:t> </a:t>
            </a:r>
            <a:r>
              <a:rPr lang="en-US" dirty="0" err="1"/>
              <a:t>bescherming</a:t>
            </a:r>
            <a:r>
              <a:rPr lang="en-US" dirty="0"/>
              <a:t>?</a:t>
            </a:r>
          </a:p>
        </p:txBody>
      </p:sp>
      <p:sp>
        <p:nvSpPr>
          <p:cNvPr id="3" name="Tijdelijke aanduiding voor inhoud 2"/>
          <p:cNvSpPr>
            <a:spLocks noGrp="1"/>
          </p:cNvSpPr>
          <p:nvPr>
            <p:ph idx="1"/>
          </p:nvPr>
        </p:nvSpPr>
        <p:spPr/>
        <p:txBody>
          <a:bodyPr>
            <a:normAutofit lnSpcReduction="10000"/>
          </a:bodyPr>
          <a:lstStyle/>
          <a:p>
            <a:pPr lvl="0">
              <a:buFont typeface="Wingdings" panose="05000000000000000000" pitchFamily="2" charset="2"/>
              <a:buChar char="Ø"/>
            </a:pPr>
            <a:r>
              <a:rPr lang="nl-BE" dirty="0"/>
              <a:t>Tax shift : </a:t>
            </a:r>
          </a:p>
          <a:p>
            <a:pPr lvl="1"/>
            <a:r>
              <a:rPr lang="nl-BE" dirty="0"/>
              <a:t>verlaging van de sociale bijdragen + verhoging van de nettolonen, die het sterkst was bij de lage lonen</a:t>
            </a:r>
          </a:p>
          <a:p>
            <a:pPr lvl="1"/>
            <a:r>
              <a:rPr lang="nl-BE" dirty="0"/>
              <a:t>Doel: mensen aan de slag te krijgen</a:t>
            </a:r>
            <a:endParaRPr lang="en-US" dirty="0"/>
          </a:p>
          <a:p>
            <a:pPr lvl="0">
              <a:buFont typeface="Wingdings" panose="05000000000000000000" pitchFamily="2" charset="2"/>
              <a:buChar char="Ø"/>
            </a:pPr>
            <a:r>
              <a:rPr lang="nl-BE" dirty="0"/>
              <a:t>Sociale bescherming: </a:t>
            </a:r>
            <a:endParaRPr lang="nl-NL" dirty="0"/>
          </a:p>
          <a:p>
            <a:pPr lvl="1"/>
            <a:r>
              <a:rPr lang="nl-NL" dirty="0"/>
              <a:t>Opsomming van maatregelen waarbij de inkomens voor bepaalde categorieën worden opgetrokken in de sociale bijstand (leefloon, IVT, IGO,…) en de sociale zekerheid ( voor sommige bedragen in de pensioenregelingen voor werknemers en zelfstandigen, verhoging van de inhaalpremie voor langdurig arbeidsongeschikte werknemers)</a:t>
            </a:r>
          </a:p>
          <a:p>
            <a:pPr lvl="1"/>
            <a:r>
              <a:rPr lang="nl-NL" dirty="0"/>
              <a:t>Betere voorwaarden voor zelfstandigen (invoering van vaderschapsverlof, inkorting van de wachtperiode voor arbeidsongeschikte zelfstandigen, uitbreiding van het overbruggingskrediet voor zelfstandigen in economische moeilijkheden)</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03785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Welke</a:t>
            </a:r>
            <a:r>
              <a:rPr lang="en-US" dirty="0"/>
              <a:t> </a:t>
            </a:r>
            <a:r>
              <a:rPr lang="en-US" dirty="0" err="1"/>
              <a:t>maatregelen</a:t>
            </a:r>
            <a:r>
              <a:rPr lang="en-US" dirty="0"/>
              <a:t> </a:t>
            </a:r>
            <a:r>
              <a:rPr lang="en-US" dirty="0" err="1"/>
              <a:t>staan</a:t>
            </a:r>
            <a:r>
              <a:rPr lang="en-US" dirty="0"/>
              <a:t> </a:t>
            </a:r>
            <a:r>
              <a:rPr lang="en-US" dirty="0" err="1"/>
              <a:t>er</a:t>
            </a:r>
            <a:r>
              <a:rPr lang="en-US" dirty="0"/>
              <a:t> in het NHP 2019 m.b.t. het </a:t>
            </a:r>
            <a:r>
              <a:rPr lang="en-US" dirty="0" err="1"/>
              <a:t>hoofdstuk</a:t>
            </a:r>
            <a:r>
              <a:rPr lang="en-US" dirty="0"/>
              <a:t> </a:t>
            </a:r>
            <a:r>
              <a:rPr lang="en-US" dirty="0" err="1"/>
              <a:t>sociale</a:t>
            </a:r>
            <a:r>
              <a:rPr lang="en-US" dirty="0"/>
              <a:t> </a:t>
            </a:r>
            <a:r>
              <a:rPr lang="en-US" dirty="0" err="1"/>
              <a:t>bescherming</a:t>
            </a:r>
            <a:r>
              <a:rPr lang="en-US" dirty="0"/>
              <a:t>?</a:t>
            </a:r>
          </a:p>
        </p:txBody>
      </p:sp>
      <p:sp>
        <p:nvSpPr>
          <p:cNvPr id="3" name="Tijdelijke aanduiding voor inhoud 2"/>
          <p:cNvSpPr>
            <a:spLocks noGrp="1"/>
          </p:cNvSpPr>
          <p:nvPr>
            <p:ph idx="1"/>
          </p:nvPr>
        </p:nvSpPr>
        <p:spPr/>
        <p:txBody>
          <a:bodyPr>
            <a:normAutofit/>
          </a:bodyPr>
          <a:lstStyle/>
          <a:p>
            <a:pPr lvl="1"/>
            <a:r>
              <a:rPr lang="nl-NL" dirty="0"/>
              <a:t>Verbetering van de toegankelijkheid van uitkeringen door de app </a:t>
            </a:r>
            <a:r>
              <a:rPr lang="nl-NL" dirty="0" err="1"/>
              <a:t>MyBenefits</a:t>
            </a:r>
            <a:r>
              <a:rPr lang="nl-NL" dirty="0"/>
              <a:t> (die mensen toelaat gemakkelijk te verifiëren op welke uitkeringen ze recht hebben en zelf online een attest aan te vragen.)</a:t>
            </a:r>
          </a:p>
          <a:p>
            <a:pPr lvl="1"/>
            <a:r>
              <a:rPr lang="nl-NL" dirty="0"/>
              <a:t>welvaartsenveloppe voor de periode 2019-2020 zal verder bijdragen tot de effectiviteit van de sociale bescherming.</a:t>
            </a:r>
          </a:p>
          <a:p>
            <a:pPr indent="-285750">
              <a:buFont typeface="Wingdings" panose="05000000000000000000" pitchFamily="2" charset="2"/>
              <a:buChar char="Ø"/>
            </a:pPr>
            <a:r>
              <a:rPr lang="nl-NL" dirty="0"/>
              <a:t>Federaal plan voor armoedebestrijding 2016-2019: evaluatieverslag</a:t>
            </a:r>
          </a:p>
          <a:p>
            <a:pPr indent="-285750">
              <a:buFont typeface="Wingdings" panose="05000000000000000000" pitchFamily="2" charset="2"/>
              <a:buChar char="Ø"/>
            </a:pPr>
            <a:r>
              <a:rPr lang="nl-NL" dirty="0"/>
              <a:t>Vermijden van voedselverspilling door herverdeling van overschotten aan de meest kwetsbaren: webapplicatie de schenkingsbeurs</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52928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44230"/>
            <a:ext cx="8596668" cy="1092740"/>
          </a:xfrm>
        </p:spPr>
        <p:txBody>
          <a:bodyPr>
            <a:normAutofit/>
          </a:bodyPr>
          <a:lstStyle/>
          <a:p>
            <a:r>
              <a:rPr lang="en-US" sz="2800" dirty="0" err="1"/>
              <a:t>Waren</a:t>
            </a:r>
            <a:r>
              <a:rPr lang="en-US" sz="2800" dirty="0"/>
              <a:t> </a:t>
            </a:r>
            <a:r>
              <a:rPr lang="en-US" sz="2800" dirty="0" err="1"/>
              <a:t>deze</a:t>
            </a:r>
            <a:r>
              <a:rPr lang="en-US" sz="2800" dirty="0"/>
              <a:t> </a:t>
            </a:r>
            <a:r>
              <a:rPr lang="en-US" sz="2800" dirty="0" err="1"/>
              <a:t>maatregelen</a:t>
            </a:r>
            <a:r>
              <a:rPr lang="en-US" sz="2800" dirty="0"/>
              <a:t> </a:t>
            </a:r>
            <a:r>
              <a:rPr lang="en-US" sz="2800" dirty="0" err="1"/>
              <a:t>voldoende</a:t>
            </a:r>
            <a:r>
              <a:rPr lang="en-US" sz="2800" dirty="0"/>
              <a:t> om de </a:t>
            </a:r>
            <a:r>
              <a:rPr lang="en-US" sz="2800" dirty="0" err="1"/>
              <a:t>sociale</a:t>
            </a:r>
            <a:r>
              <a:rPr lang="en-US" sz="2800" dirty="0"/>
              <a:t> </a:t>
            </a:r>
            <a:r>
              <a:rPr lang="en-US" sz="2800" dirty="0" err="1"/>
              <a:t>bescherming</a:t>
            </a:r>
            <a:r>
              <a:rPr lang="en-US" sz="2800" dirty="0"/>
              <a:t> van de </a:t>
            </a:r>
            <a:r>
              <a:rPr lang="en-US" sz="2800" dirty="0" err="1"/>
              <a:t>bevolking</a:t>
            </a:r>
            <a:r>
              <a:rPr lang="en-US" sz="2800" dirty="0"/>
              <a:t> </a:t>
            </a:r>
            <a:r>
              <a:rPr lang="en-US" sz="2800" dirty="0" err="1"/>
              <a:t>te</a:t>
            </a:r>
            <a:r>
              <a:rPr lang="en-US" sz="2800" dirty="0"/>
              <a:t> </a:t>
            </a:r>
            <a:r>
              <a:rPr lang="en-US" sz="2800" dirty="0" err="1"/>
              <a:t>verzekeren</a:t>
            </a:r>
            <a:r>
              <a:rPr lang="en-US" sz="2800" dirty="0"/>
              <a:t>?</a:t>
            </a:r>
          </a:p>
        </p:txBody>
      </p:sp>
      <p:sp>
        <p:nvSpPr>
          <p:cNvPr id="3" name="Tijdelijke aanduiding voor inhoud 2"/>
          <p:cNvSpPr>
            <a:spLocks noGrp="1"/>
          </p:cNvSpPr>
          <p:nvPr>
            <p:ph idx="1"/>
          </p:nvPr>
        </p:nvSpPr>
        <p:spPr>
          <a:xfrm>
            <a:off x="541147" y="1760706"/>
            <a:ext cx="8596668" cy="4917695"/>
          </a:xfrm>
        </p:spPr>
        <p:txBody>
          <a:bodyPr>
            <a:normAutofit/>
          </a:bodyPr>
          <a:lstStyle/>
          <a:p>
            <a:pPr marL="0" indent="0">
              <a:buNone/>
            </a:pPr>
            <a:r>
              <a:rPr lang="en-GB" sz="2400" dirty="0" err="1"/>
              <a:t>Uit</a:t>
            </a:r>
            <a:r>
              <a:rPr lang="en-GB" sz="2400" dirty="0"/>
              <a:t> de </a:t>
            </a:r>
            <a:r>
              <a:rPr lang="en-GB" sz="2400" dirty="0" err="1"/>
              <a:t>beschikbare</a:t>
            </a:r>
            <a:r>
              <a:rPr lang="en-GB" sz="2400" dirty="0"/>
              <a:t> </a:t>
            </a:r>
            <a:r>
              <a:rPr lang="en-GB" sz="2400" dirty="0" err="1"/>
              <a:t>cijfers</a:t>
            </a:r>
            <a:r>
              <a:rPr lang="en-GB" sz="2400" dirty="0"/>
              <a:t> </a:t>
            </a:r>
            <a:r>
              <a:rPr lang="en-GB" sz="2400" dirty="0" err="1"/>
              <a:t>blijkt</a:t>
            </a:r>
            <a:r>
              <a:rPr lang="en-GB" sz="2400" dirty="0"/>
              <a:t> </a:t>
            </a:r>
            <a:r>
              <a:rPr lang="en-GB" sz="2400" dirty="0" err="1"/>
              <a:t>dat</a:t>
            </a:r>
            <a:r>
              <a:rPr lang="en-GB" sz="2400" dirty="0"/>
              <a:t> </a:t>
            </a:r>
            <a:r>
              <a:rPr lang="en-GB" sz="2400" dirty="0" err="1"/>
              <a:t>dit</a:t>
            </a:r>
            <a:r>
              <a:rPr lang="en-GB" sz="2400" dirty="0"/>
              <a:t> </a:t>
            </a:r>
            <a:r>
              <a:rPr lang="en-GB" sz="2400" dirty="0" err="1"/>
              <a:t>niet</a:t>
            </a:r>
            <a:r>
              <a:rPr lang="en-GB" sz="2400" dirty="0"/>
              <a:t> het </a:t>
            </a:r>
            <a:r>
              <a:rPr lang="en-GB" sz="2400" dirty="0" err="1"/>
              <a:t>geval</a:t>
            </a:r>
            <a:r>
              <a:rPr lang="en-GB" sz="2400" dirty="0"/>
              <a:t> is:</a:t>
            </a:r>
          </a:p>
          <a:p>
            <a:r>
              <a:rPr lang="nl-BE" dirty="0"/>
              <a:t>Met 16,4 % ligt het armoederisico (AROP) significant hoger dan bij het begin van de observatieperiode (14,8% in 2005). Het armoederisico bereikt daarmee zijn hoogste niveau sinds het begin van de systematische monitoring. </a:t>
            </a:r>
          </a:p>
          <a:p>
            <a:r>
              <a:rPr lang="nl-BE" dirty="0"/>
              <a:t>Doelmatigheid van sociale bescherming onder toenemende druk:</a:t>
            </a:r>
          </a:p>
          <a:p>
            <a:pPr lvl="1"/>
            <a:r>
              <a:rPr lang="nl-BE" dirty="0"/>
              <a:t>De effectiviteit van de sociale transfers is relatief hoog in België, maar komt de laatste jaren steeds meer onder druk te staan, in het bijzonder voor personen op actieve leeftijd en kinderen</a:t>
            </a:r>
          </a:p>
          <a:p>
            <a:pPr lvl="1"/>
            <a:r>
              <a:rPr lang="nl-NL" dirty="0"/>
              <a:t>In 2018 werd door de sociale transfers het armoederisicocijfer verlaagd van 25,1% naar 16,4%, d.w.z. een daling met 34,7%. Tussen 2005 en 2016 daalde de doeltreffendheid van de sociale overdrachten voor de totale bevolking langzaam van 47,7% naar 44,2%. Deze daling verliep de afgelopen 3 jaar veel sneller.</a:t>
            </a: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91805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Een</a:t>
            </a:r>
            <a:r>
              <a:rPr lang="en-US" dirty="0"/>
              <a:t> </a:t>
            </a:r>
            <a:r>
              <a:rPr lang="en-US" dirty="0" err="1"/>
              <a:t>aantal</a:t>
            </a:r>
            <a:r>
              <a:rPr lang="en-US" dirty="0"/>
              <a:t> </a:t>
            </a:r>
            <a:r>
              <a:rPr lang="en-US" dirty="0" err="1"/>
              <a:t>kanttekeningen</a:t>
            </a:r>
            <a:r>
              <a:rPr lang="en-US" dirty="0"/>
              <a:t> </a:t>
            </a:r>
            <a:r>
              <a:rPr lang="en-US" dirty="0" err="1"/>
              <a:t>bij</a:t>
            </a:r>
            <a:r>
              <a:rPr lang="en-US" dirty="0"/>
              <a:t> de </a:t>
            </a:r>
            <a:r>
              <a:rPr lang="en-US" dirty="0" err="1"/>
              <a:t>maatregelen</a:t>
            </a:r>
            <a:r>
              <a:rPr lang="en-US" dirty="0"/>
              <a:t> in het </a:t>
            </a:r>
            <a:r>
              <a:rPr lang="en-US" dirty="0" err="1"/>
              <a:t>hoofdstuk</a:t>
            </a:r>
            <a:r>
              <a:rPr lang="en-US" dirty="0"/>
              <a:t> </a:t>
            </a:r>
            <a:r>
              <a:rPr lang="en-US" dirty="0" err="1"/>
              <a:t>sociale</a:t>
            </a:r>
            <a:r>
              <a:rPr lang="en-US" dirty="0"/>
              <a:t> </a:t>
            </a:r>
            <a:r>
              <a:rPr lang="en-US" dirty="0" err="1"/>
              <a:t>bescherming</a:t>
            </a:r>
            <a:endParaRPr lang="en-US" dirty="0"/>
          </a:p>
        </p:txBody>
      </p:sp>
      <p:sp>
        <p:nvSpPr>
          <p:cNvPr id="4" name="Tekstvak 3"/>
          <p:cNvSpPr txBox="1"/>
          <p:nvPr/>
        </p:nvSpPr>
        <p:spPr>
          <a:xfrm>
            <a:off x="924128" y="2393004"/>
            <a:ext cx="8210144" cy="3139321"/>
          </a:xfrm>
          <a:prstGeom prst="rect">
            <a:avLst/>
          </a:prstGeom>
          <a:noFill/>
        </p:spPr>
        <p:txBody>
          <a:bodyPr wrap="square" rtlCol="0">
            <a:spAutoFit/>
          </a:bodyPr>
          <a:lstStyle/>
          <a:p>
            <a:pPr marL="285750" indent="-285750">
              <a:buFont typeface="Wingdings" panose="05000000000000000000" pitchFamily="2" charset="2"/>
              <a:buChar char="Ø"/>
            </a:pPr>
            <a:r>
              <a:rPr lang="en-GB" dirty="0"/>
              <a:t>De </a:t>
            </a:r>
            <a:r>
              <a:rPr lang="en-GB" dirty="0" err="1"/>
              <a:t>taxshift</a:t>
            </a:r>
            <a:r>
              <a:rPr lang="en-GB" dirty="0"/>
              <a:t>: </a:t>
            </a:r>
          </a:p>
          <a:p>
            <a:pPr marL="742950" lvl="1" indent="-285750">
              <a:buFont typeface="Wingdings" panose="05000000000000000000" pitchFamily="2" charset="2"/>
              <a:buChar char="Ø"/>
            </a:pPr>
            <a:r>
              <a:rPr lang="en-GB" dirty="0" err="1"/>
              <a:t>heeft</a:t>
            </a:r>
            <a:r>
              <a:rPr lang="en-GB" dirty="0"/>
              <a:t> </a:t>
            </a:r>
            <a:r>
              <a:rPr lang="en-GB" dirty="0" err="1"/>
              <a:t>deze</a:t>
            </a:r>
            <a:r>
              <a:rPr lang="en-GB" dirty="0"/>
              <a:t> </a:t>
            </a:r>
            <a:r>
              <a:rPr lang="en-GB" dirty="0" err="1"/>
              <a:t>een</a:t>
            </a:r>
            <a:r>
              <a:rPr lang="en-GB" dirty="0"/>
              <a:t> effect </a:t>
            </a:r>
            <a:r>
              <a:rPr lang="en-GB" dirty="0" err="1"/>
              <a:t>gehad</a:t>
            </a:r>
            <a:r>
              <a:rPr lang="en-GB" dirty="0"/>
              <a:t> op de </a:t>
            </a:r>
            <a:r>
              <a:rPr lang="en-GB" dirty="0" err="1"/>
              <a:t>armoede</a:t>
            </a:r>
            <a:r>
              <a:rPr lang="en-GB" dirty="0"/>
              <a:t>?</a:t>
            </a:r>
          </a:p>
          <a:p>
            <a:pPr marL="742950" lvl="1" indent="-285750">
              <a:buFont typeface="Wingdings" panose="05000000000000000000" pitchFamily="2" charset="2"/>
              <a:buChar char="Ø"/>
            </a:pPr>
            <a:r>
              <a:rPr lang="en-GB" dirty="0" err="1"/>
              <a:t>Heeft</a:t>
            </a:r>
            <a:r>
              <a:rPr lang="en-GB" dirty="0"/>
              <a:t> </a:t>
            </a:r>
            <a:r>
              <a:rPr lang="en-GB" dirty="0" err="1"/>
              <a:t>deze</a:t>
            </a:r>
            <a:r>
              <a:rPr lang="en-GB" dirty="0"/>
              <a:t> </a:t>
            </a:r>
            <a:r>
              <a:rPr lang="en-GB" dirty="0" err="1"/>
              <a:t>armoede</a:t>
            </a:r>
            <a:r>
              <a:rPr lang="en-GB" dirty="0"/>
              <a:t> in de hand </a:t>
            </a:r>
            <a:r>
              <a:rPr lang="en-GB" dirty="0" err="1"/>
              <a:t>gewerkt</a:t>
            </a:r>
            <a:r>
              <a:rPr lang="en-GB" dirty="0"/>
              <a:t>?</a:t>
            </a:r>
          </a:p>
          <a:p>
            <a:pPr marL="742950" lvl="1"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err="1"/>
              <a:t>Maatregelen</a:t>
            </a:r>
            <a:r>
              <a:rPr lang="en-GB" dirty="0"/>
              <a:t> om </a:t>
            </a:r>
            <a:r>
              <a:rPr lang="en-GB" dirty="0" err="1"/>
              <a:t>uitkeringen</a:t>
            </a:r>
            <a:r>
              <a:rPr lang="en-GB" dirty="0"/>
              <a:t> </a:t>
            </a:r>
            <a:r>
              <a:rPr lang="en-GB" dirty="0" err="1"/>
              <a:t>uit</a:t>
            </a:r>
            <a:r>
              <a:rPr lang="en-GB" dirty="0"/>
              <a:t> de </a:t>
            </a:r>
            <a:r>
              <a:rPr lang="en-GB" dirty="0" err="1"/>
              <a:t>sociale</a:t>
            </a:r>
            <a:r>
              <a:rPr lang="en-GB" dirty="0"/>
              <a:t> </a:t>
            </a:r>
            <a:r>
              <a:rPr lang="en-GB" dirty="0" err="1"/>
              <a:t>zekerheid</a:t>
            </a:r>
            <a:r>
              <a:rPr lang="en-GB" dirty="0"/>
              <a:t> </a:t>
            </a:r>
            <a:r>
              <a:rPr lang="en-GB" dirty="0" err="1"/>
              <a:t>en</a:t>
            </a:r>
            <a:r>
              <a:rPr lang="en-GB" dirty="0"/>
              <a:t> de </a:t>
            </a:r>
            <a:r>
              <a:rPr lang="en-GB" dirty="0" err="1"/>
              <a:t>sociale</a:t>
            </a:r>
            <a:r>
              <a:rPr lang="en-GB" dirty="0"/>
              <a:t> </a:t>
            </a:r>
            <a:r>
              <a:rPr lang="en-GB" dirty="0" err="1"/>
              <a:t>bijstand</a:t>
            </a:r>
            <a:r>
              <a:rPr lang="en-GB" dirty="0"/>
              <a:t> </a:t>
            </a:r>
            <a:r>
              <a:rPr lang="en-GB" dirty="0" err="1"/>
              <a:t>te</a:t>
            </a:r>
            <a:r>
              <a:rPr lang="en-GB" dirty="0"/>
              <a:t> </a:t>
            </a:r>
            <a:r>
              <a:rPr lang="en-GB" dirty="0" err="1"/>
              <a:t>verhogen</a:t>
            </a:r>
            <a:r>
              <a:rPr lang="en-GB" dirty="0"/>
              <a:t>:</a:t>
            </a:r>
          </a:p>
          <a:p>
            <a:pPr marL="742950" lvl="1" indent="-285750">
              <a:buFont typeface="Wingdings" panose="05000000000000000000" pitchFamily="2" charset="2"/>
              <a:buChar char="Ø"/>
            </a:pPr>
            <a:r>
              <a:rPr lang="en-GB" dirty="0"/>
              <a:t>Het is </a:t>
            </a:r>
            <a:r>
              <a:rPr lang="en-GB" dirty="0" err="1"/>
              <a:t>positief</a:t>
            </a:r>
            <a:r>
              <a:rPr lang="en-GB" dirty="0"/>
              <a:t> </a:t>
            </a:r>
            <a:r>
              <a:rPr lang="en-GB" dirty="0" err="1"/>
              <a:t>dat</a:t>
            </a:r>
            <a:r>
              <a:rPr lang="en-GB" dirty="0"/>
              <a:t> de </a:t>
            </a:r>
            <a:r>
              <a:rPr lang="en-GB" dirty="0" err="1"/>
              <a:t>uitkeringen</a:t>
            </a:r>
            <a:r>
              <a:rPr lang="en-GB" dirty="0"/>
              <a:t> de </a:t>
            </a:r>
            <a:r>
              <a:rPr lang="en-GB" dirty="0" err="1"/>
              <a:t>evolutie</a:t>
            </a:r>
            <a:r>
              <a:rPr lang="en-GB" dirty="0"/>
              <a:t> van de </a:t>
            </a:r>
            <a:r>
              <a:rPr lang="en-GB" dirty="0" err="1"/>
              <a:t>welvaart</a:t>
            </a:r>
            <a:r>
              <a:rPr lang="en-GB" dirty="0"/>
              <a:t> </a:t>
            </a:r>
            <a:r>
              <a:rPr lang="en-GB" dirty="0" err="1"/>
              <a:t>hebben</a:t>
            </a:r>
            <a:r>
              <a:rPr lang="en-GB" dirty="0"/>
              <a:t> </a:t>
            </a:r>
            <a:r>
              <a:rPr lang="en-GB" dirty="0" err="1"/>
              <a:t>gevolgd</a:t>
            </a:r>
            <a:r>
              <a:rPr lang="en-GB" dirty="0"/>
              <a:t>, maar </a:t>
            </a:r>
            <a:r>
              <a:rPr lang="en-GB" dirty="0" err="1"/>
              <a:t>velen</a:t>
            </a:r>
            <a:r>
              <a:rPr lang="en-GB" dirty="0"/>
              <a:t> </a:t>
            </a:r>
            <a:r>
              <a:rPr lang="en-GB" dirty="0" err="1"/>
              <a:t>bevinden</a:t>
            </a:r>
            <a:r>
              <a:rPr lang="en-GB" dirty="0"/>
              <a:t> </a:t>
            </a:r>
            <a:r>
              <a:rPr lang="en-GB" dirty="0" err="1"/>
              <a:t>zich</a:t>
            </a:r>
            <a:r>
              <a:rPr lang="en-GB" dirty="0"/>
              <a:t> nog steeds </a:t>
            </a:r>
            <a:r>
              <a:rPr lang="en-GB" dirty="0" err="1"/>
              <a:t>ver</a:t>
            </a:r>
            <a:r>
              <a:rPr lang="en-GB" dirty="0"/>
              <a:t> </a:t>
            </a:r>
            <a:r>
              <a:rPr lang="en-GB" dirty="0" err="1"/>
              <a:t>onder</a:t>
            </a:r>
            <a:r>
              <a:rPr lang="en-GB" dirty="0"/>
              <a:t> de </a:t>
            </a:r>
            <a:r>
              <a:rPr lang="en-GB" dirty="0" err="1"/>
              <a:t>Europese</a:t>
            </a:r>
            <a:r>
              <a:rPr lang="en-GB" dirty="0"/>
              <a:t> </a:t>
            </a:r>
            <a:r>
              <a:rPr lang="en-GB" dirty="0" err="1"/>
              <a:t>armoedegrens</a:t>
            </a:r>
            <a:r>
              <a:rPr lang="en-GB" dirty="0"/>
              <a:t>. Het engagement om de </a:t>
            </a:r>
            <a:r>
              <a:rPr lang="en-GB" dirty="0" err="1"/>
              <a:t>uitkeringen</a:t>
            </a:r>
            <a:r>
              <a:rPr lang="en-GB" dirty="0"/>
              <a:t> tot </a:t>
            </a:r>
            <a:r>
              <a:rPr lang="en-GB" dirty="0" err="1"/>
              <a:t>aan</a:t>
            </a:r>
            <a:r>
              <a:rPr lang="en-GB" dirty="0"/>
              <a:t> de </a:t>
            </a:r>
            <a:r>
              <a:rPr lang="en-GB" dirty="0" err="1"/>
              <a:t>Europese</a:t>
            </a:r>
            <a:r>
              <a:rPr lang="en-GB" dirty="0"/>
              <a:t> </a:t>
            </a:r>
            <a:r>
              <a:rPr lang="en-GB" dirty="0" err="1"/>
              <a:t>grens</a:t>
            </a:r>
            <a:r>
              <a:rPr lang="en-GB" dirty="0"/>
              <a:t>  op </a:t>
            </a:r>
            <a:r>
              <a:rPr lang="en-GB" dirty="0" err="1"/>
              <a:t>te</a:t>
            </a:r>
            <a:r>
              <a:rPr lang="en-GB" dirty="0"/>
              <a:t> </a:t>
            </a:r>
            <a:r>
              <a:rPr lang="en-GB" dirty="0" err="1"/>
              <a:t>trekken</a:t>
            </a:r>
            <a:r>
              <a:rPr lang="en-GB" dirty="0"/>
              <a:t> </a:t>
            </a:r>
            <a:r>
              <a:rPr lang="en-GB" dirty="0" err="1"/>
              <a:t>staat</a:t>
            </a:r>
            <a:r>
              <a:rPr lang="en-GB" dirty="0"/>
              <a:t> </a:t>
            </a:r>
            <a:r>
              <a:rPr lang="en-GB" dirty="0" err="1"/>
              <a:t>nochtans</a:t>
            </a:r>
            <a:r>
              <a:rPr lang="en-GB" dirty="0"/>
              <a:t> in het </a:t>
            </a:r>
            <a:r>
              <a:rPr lang="en-GB" dirty="0" err="1"/>
              <a:t>federaal</a:t>
            </a:r>
            <a:r>
              <a:rPr lang="en-GB" dirty="0"/>
              <a:t> </a:t>
            </a:r>
            <a:r>
              <a:rPr lang="en-GB" dirty="0" err="1"/>
              <a:t>regeerakkoord</a:t>
            </a:r>
            <a:r>
              <a:rPr lang="en-GB" dirty="0"/>
              <a:t>.</a:t>
            </a:r>
            <a:endParaRPr lang="en-US" dirty="0"/>
          </a:p>
        </p:txBody>
      </p:sp>
    </p:spTree>
    <p:extLst>
      <p:ext uri="{BB962C8B-B14F-4D97-AF65-F5344CB8AC3E}">
        <p14:creationId xmlns:p14="http://schemas.microsoft.com/office/powerpoint/2010/main" val="140575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Een</a:t>
            </a:r>
            <a:r>
              <a:rPr lang="en-US" dirty="0"/>
              <a:t> </a:t>
            </a:r>
            <a:r>
              <a:rPr lang="en-US" dirty="0" err="1"/>
              <a:t>aantal</a:t>
            </a:r>
            <a:r>
              <a:rPr lang="en-US" dirty="0"/>
              <a:t> </a:t>
            </a:r>
            <a:r>
              <a:rPr lang="en-US" dirty="0" err="1"/>
              <a:t>kanttekeningen</a:t>
            </a:r>
            <a:r>
              <a:rPr lang="en-US" dirty="0"/>
              <a:t> </a:t>
            </a:r>
            <a:r>
              <a:rPr lang="en-US" dirty="0" err="1"/>
              <a:t>bij</a:t>
            </a:r>
            <a:r>
              <a:rPr lang="en-US" dirty="0"/>
              <a:t> de </a:t>
            </a:r>
            <a:r>
              <a:rPr lang="en-US" dirty="0" err="1"/>
              <a:t>maatregelen</a:t>
            </a:r>
            <a:r>
              <a:rPr lang="en-US" dirty="0"/>
              <a:t> in het </a:t>
            </a:r>
            <a:r>
              <a:rPr lang="en-US" dirty="0" err="1"/>
              <a:t>hoofdstuk</a:t>
            </a:r>
            <a:r>
              <a:rPr lang="en-US" dirty="0"/>
              <a:t> </a:t>
            </a:r>
            <a:r>
              <a:rPr lang="en-US" dirty="0" err="1"/>
              <a:t>sociale</a:t>
            </a:r>
            <a:r>
              <a:rPr lang="en-US" dirty="0"/>
              <a:t> </a:t>
            </a:r>
            <a:r>
              <a:rPr lang="en-US" dirty="0" err="1"/>
              <a:t>bescherming</a:t>
            </a:r>
            <a:endParaRPr lang="en-US" dirty="0"/>
          </a:p>
        </p:txBody>
      </p:sp>
      <p:sp>
        <p:nvSpPr>
          <p:cNvPr id="4" name="Tekstvak 3"/>
          <p:cNvSpPr txBox="1"/>
          <p:nvPr/>
        </p:nvSpPr>
        <p:spPr>
          <a:xfrm>
            <a:off x="870596" y="2169267"/>
            <a:ext cx="8210144" cy="4801314"/>
          </a:xfrm>
          <a:prstGeom prst="rect">
            <a:avLst/>
          </a:prstGeom>
          <a:noFill/>
        </p:spPr>
        <p:txBody>
          <a:bodyPr wrap="square" rtlCol="0">
            <a:spAutoFit/>
          </a:bodyPr>
          <a:lstStyle/>
          <a:p>
            <a:pPr marL="742950" lvl="1" indent="-285750">
              <a:buFont typeface="Wingdings" panose="05000000000000000000" pitchFamily="2" charset="2"/>
              <a:buChar char="Ø"/>
            </a:pPr>
            <a:endParaRPr lang="en-GB" dirty="0"/>
          </a:p>
          <a:p>
            <a:pPr marL="742950" lvl="1" indent="-285750">
              <a:buFont typeface="Wingdings" panose="05000000000000000000" pitchFamily="2" charset="2"/>
              <a:buChar char="Ø"/>
            </a:pPr>
            <a:r>
              <a:rPr lang="en-GB" dirty="0" err="1"/>
              <a:t>Geen</a:t>
            </a:r>
            <a:r>
              <a:rPr lang="en-GB" dirty="0"/>
              <a:t> </a:t>
            </a:r>
            <a:r>
              <a:rPr lang="en-GB" dirty="0" err="1"/>
              <a:t>verwijzing</a:t>
            </a:r>
            <a:r>
              <a:rPr lang="en-GB" dirty="0"/>
              <a:t> </a:t>
            </a:r>
            <a:r>
              <a:rPr lang="en-GB" dirty="0" err="1"/>
              <a:t>naar</a:t>
            </a:r>
            <a:r>
              <a:rPr lang="en-GB" dirty="0"/>
              <a:t> het </a:t>
            </a:r>
            <a:r>
              <a:rPr lang="en-GB" dirty="0" err="1"/>
              <a:t>statuut</a:t>
            </a:r>
            <a:r>
              <a:rPr lang="en-GB" dirty="0"/>
              <a:t> </a:t>
            </a:r>
            <a:r>
              <a:rPr lang="en-GB" dirty="0" err="1"/>
              <a:t>samenwonende</a:t>
            </a:r>
            <a:r>
              <a:rPr lang="en-GB" dirty="0"/>
              <a:t>:</a:t>
            </a:r>
          </a:p>
          <a:p>
            <a:pPr marL="1200150" lvl="2" indent="-285750">
              <a:buFont typeface="Wingdings" panose="05000000000000000000" pitchFamily="2" charset="2"/>
              <a:buChar char="Ø"/>
            </a:pPr>
            <a:r>
              <a:rPr lang="en-GB" dirty="0"/>
              <a:t>Het </a:t>
            </a:r>
            <a:r>
              <a:rPr lang="en-GB" dirty="0" err="1"/>
              <a:t>statuut</a:t>
            </a:r>
            <a:r>
              <a:rPr lang="en-GB" dirty="0"/>
              <a:t> </a:t>
            </a:r>
            <a:r>
              <a:rPr lang="en-GB" dirty="0" err="1"/>
              <a:t>zorgt</a:t>
            </a:r>
            <a:r>
              <a:rPr lang="en-GB" dirty="0"/>
              <a:t> </a:t>
            </a:r>
            <a:r>
              <a:rPr lang="en-GB" dirty="0" err="1"/>
              <a:t>er</a:t>
            </a:r>
            <a:r>
              <a:rPr lang="en-GB" dirty="0"/>
              <a:t> </a:t>
            </a:r>
            <a:r>
              <a:rPr lang="en-GB" dirty="0" err="1"/>
              <a:t>nochtans</a:t>
            </a:r>
            <a:r>
              <a:rPr lang="en-GB" dirty="0"/>
              <a:t> </a:t>
            </a:r>
            <a:r>
              <a:rPr lang="en-GB" dirty="0" err="1"/>
              <a:t>voor</a:t>
            </a:r>
            <a:r>
              <a:rPr lang="en-GB" dirty="0"/>
              <a:t> </a:t>
            </a:r>
            <a:r>
              <a:rPr lang="en-GB" dirty="0" err="1"/>
              <a:t>dat</a:t>
            </a:r>
            <a:r>
              <a:rPr lang="en-GB" dirty="0"/>
              <a:t> de </a:t>
            </a:r>
            <a:r>
              <a:rPr lang="en-GB" dirty="0" err="1"/>
              <a:t>uitkering</a:t>
            </a:r>
            <a:r>
              <a:rPr lang="en-GB" dirty="0"/>
              <a:t> van </a:t>
            </a:r>
            <a:r>
              <a:rPr lang="en-GB" dirty="0" err="1"/>
              <a:t>samenwonenden</a:t>
            </a:r>
            <a:r>
              <a:rPr lang="en-GB" dirty="0"/>
              <a:t> </a:t>
            </a:r>
            <a:r>
              <a:rPr lang="en-GB" dirty="0" err="1"/>
              <a:t>sterk</a:t>
            </a:r>
            <a:r>
              <a:rPr lang="en-GB" dirty="0"/>
              <a:t> </a:t>
            </a:r>
            <a:r>
              <a:rPr lang="en-GB" dirty="0" err="1"/>
              <a:t>ingekort</a:t>
            </a:r>
            <a:r>
              <a:rPr lang="en-GB" dirty="0"/>
              <a:t> </a:t>
            </a:r>
            <a:r>
              <a:rPr lang="en-GB" dirty="0" err="1"/>
              <a:t>wordt</a:t>
            </a:r>
            <a:r>
              <a:rPr lang="en-GB" dirty="0"/>
              <a:t> (</a:t>
            </a:r>
            <a:r>
              <a:rPr lang="en-GB" dirty="0" err="1"/>
              <a:t>staat</a:t>
            </a:r>
            <a:r>
              <a:rPr lang="en-GB" dirty="0"/>
              <a:t> </a:t>
            </a:r>
            <a:r>
              <a:rPr lang="en-GB" dirty="0" err="1"/>
              <a:t>niet</a:t>
            </a:r>
            <a:r>
              <a:rPr lang="en-GB" dirty="0"/>
              <a:t> in </a:t>
            </a:r>
            <a:r>
              <a:rPr lang="en-GB" dirty="0" err="1"/>
              <a:t>verhouding</a:t>
            </a:r>
            <a:r>
              <a:rPr lang="en-GB" dirty="0"/>
              <a:t> tot wat </a:t>
            </a:r>
            <a:r>
              <a:rPr lang="en-GB" dirty="0" err="1"/>
              <a:t>mensen</a:t>
            </a:r>
            <a:r>
              <a:rPr lang="en-GB" dirty="0"/>
              <a:t> </a:t>
            </a:r>
            <a:r>
              <a:rPr lang="en-GB" dirty="0" err="1"/>
              <a:t>kunnen</a:t>
            </a:r>
            <a:r>
              <a:rPr lang="en-GB" dirty="0"/>
              <a:t> </a:t>
            </a:r>
            <a:r>
              <a:rPr lang="en-GB" dirty="0" err="1"/>
              <a:t>besparen</a:t>
            </a:r>
            <a:r>
              <a:rPr lang="en-GB" dirty="0"/>
              <a:t> door </a:t>
            </a:r>
            <a:r>
              <a:rPr lang="en-GB" dirty="0" err="1"/>
              <a:t>samen</a:t>
            </a:r>
            <a:r>
              <a:rPr lang="en-GB" dirty="0"/>
              <a:t> </a:t>
            </a:r>
            <a:r>
              <a:rPr lang="en-GB" dirty="0" err="1"/>
              <a:t>te</a:t>
            </a:r>
            <a:r>
              <a:rPr lang="en-GB" dirty="0"/>
              <a:t> </a:t>
            </a:r>
            <a:r>
              <a:rPr lang="en-GB" dirty="0" err="1"/>
              <a:t>wonen</a:t>
            </a:r>
            <a:r>
              <a:rPr lang="en-GB" dirty="0"/>
              <a:t>)</a:t>
            </a:r>
          </a:p>
          <a:p>
            <a:pPr marL="1200150" lvl="2" indent="-285750">
              <a:buFont typeface="Wingdings" panose="05000000000000000000" pitchFamily="2" charset="2"/>
              <a:buChar char="Ø"/>
            </a:pPr>
            <a:r>
              <a:rPr lang="en-GB" dirty="0"/>
              <a:t>Het </a:t>
            </a:r>
            <a:r>
              <a:rPr lang="en-GB" dirty="0" err="1"/>
              <a:t>stauut</a:t>
            </a:r>
            <a:r>
              <a:rPr lang="en-GB" dirty="0"/>
              <a:t> </a:t>
            </a:r>
            <a:r>
              <a:rPr lang="en-GB" dirty="0" err="1"/>
              <a:t>houdt</a:t>
            </a:r>
            <a:r>
              <a:rPr lang="en-GB" dirty="0"/>
              <a:t> </a:t>
            </a:r>
            <a:r>
              <a:rPr lang="en-GB" dirty="0" err="1"/>
              <a:t>een</a:t>
            </a:r>
            <a:r>
              <a:rPr lang="en-GB" dirty="0"/>
              <a:t> </a:t>
            </a:r>
            <a:r>
              <a:rPr lang="en-GB" dirty="0" err="1"/>
              <a:t>ernstige</a:t>
            </a:r>
            <a:r>
              <a:rPr lang="en-GB" dirty="0"/>
              <a:t> </a:t>
            </a:r>
            <a:r>
              <a:rPr lang="en-GB" dirty="0" err="1"/>
              <a:t>inperking</a:t>
            </a:r>
            <a:r>
              <a:rPr lang="en-GB" dirty="0"/>
              <a:t> in op de </a:t>
            </a:r>
            <a:r>
              <a:rPr lang="en-GB" dirty="0" err="1"/>
              <a:t>rechten</a:t>
            </a:r>
            <a:r>
              <a:rPr lang="en-GB" dirty="0"/>
              <a:t> </a:t>
            </a:r>
            <a:r>
              <a:rPr lang="en-GB" dirty="0" err="1"/>
              <a:t>en</a:t>
            </a:r>
            <a:r>
              <a:rPr lang="en-GB" dirty="0"/>
              <a:t> </a:t>
            </a:r>
            <a:r>
              <a:rPr lang="en-GB" dirty="0" err="1"/>
              <a:t>vrijheden</a:t>
            </a:r>
            <a:r>
              <a:rPr lang="en-GB" dirty="0"/>
              <a:t> van </a:t>
            </a:r>
            <a:r>
              <a:rPr lang="en-GB" dirty="0" err="1"/>
              <a:t>mensen</a:t>
            </a:r>
            <a:r>
              <a:rPr lang="en-GB" dirty="0"/>
              <a:t> die </a:t>
            </a:r>
            <a:r>
              <a:rPr lang="en-GB" dirty="0" err="1"/>
              <a:t>onder</a:t>
            </a:r>
            <a:r>
              <a:rPr lang="en-GB" dirty="0"/>
              <a:t> het </a:t>
            </a:r>
            <a:r>
              <a:rPr lang="en-GB" dirty="0" err="1"/>
              <a:t>statuut</a:t>
            </a:r>
            <a:r>
              <a:rPr lang="en-GB" dirty="0"/>
              <a:t> </a:t>
            </a:r>
            <a:r>
              <a:rPr lang="en-GB" dirty="0" err="1"/>
              <a:t>vallen</a:t>
            </a:r>
            <a:endParaRPr lang="en-GB" dirty="0"/>
          </a:p>
          <a:p>
            <a:pPr lvl="2"/>
            <a:endParaRPr lang="en-GB" dirty="0"/>
          </a:p>
          <a:p>
            <a:pPr marL="742950" lvl="1" indent="-285750">
              <a:buFont typeface="Wingdings" panose="05000000000000000000" pitchFamily="2" charset="2"/>
              <a:buChar char="Ø"/>
            </a:pPr>
            <a:r>
              <a:rPr lang="en-GB" dirty="0" err="1"/>
              <a:t>Hervormingen</a:t>
            </a:r>
            <a:r>
              <a:rPr lang="en-GB" dirty="0"/>
              <a:t> die de </a:t>
            </a:r>
            <a:r>
              <a:rPr lang="en-GB" dirty="0" err="1"/>
              <a:t>toegang</a:t>
            </a:r>
            <a:r>
              <a:rPr lang="en-GB" dirty="0"/>
              <a:t> tot </a:t>
            </a:r>
            <a:r>
              <a:rPr lang="en-GB" dirty="0" err="1"/>
              <a:t>sociale</a:t>
            </a:r>
            <a:r>
              <a:rPr lang="en-GB" dirty="0"/>
              <a:t> </a:t>
            </a:r>
            <a:r>
              <a:rPr lang="en-GB" dirty="0" err="1"/>
              <a:t>rechten</a:t>
            </a:r>
            <a:r>
              <a:rPr lang="en-GB" dirty="0"/>
              <a:t> </a:t>
            </a:r>
            <a:r>
              <a:rPr lang="en-GB" dirty="0" err="1"/>
              <a:t>beperkt</a:t>
            </a:r>
            <a:r>
              <a:rPr lang="en-GB" dirty="0"/>
              <a:t> of </a:t>
            </a:r>
            <a:r>
              <a:rPr lang="en-GB" dirty="0" err="1"/>
              <a:t>mensen</a:t>
            </a:r>
            <a:r>
              <a:rPr lang="en-GB" dirty="0"/>
              <a:t> </a:t>
            </a:r>
            <a:r>
              <a:rPr lang="en-GB" dirty="0" err="1"/>
              <a:t>zelfs</a:t>
            </a:r>
            <a:r>
              <a:rPr lang="en-GB" dirty="0"/>
              <a:t> </a:t>
            </a:r>
            <a:r>
              <a:rPr lang="en-GB" dirty="0" err="1"/>
              <a:t>volledig</a:t>
            </a:r>
            <a:r>
              <a:rPr lang="en-GB" dirty="0"/>
              <a:t> </a:t>
            </a:r>
            <a:r>
              <a:rPr lang="en-GB" dirty="0" err="1"/>
              <a:t>uitsluit</a:t>
            </a:r>
            <a:r>
              <a:rPr lang="en-GB" dirty="0"/>
              <a:t> ( </a:t>
            </a:r>
            <a:r>
              <a:rPr lang="en-GB" dirty="0" err="1"/>
              <a:t>verstrengde</a:t>
            </a:r>
            <a:r>
              <a:rPr lang="en-GB" dirty="0"/>
              <a:t> </a:t>
            </a:r>
            <a:r>
              <a:rPr lang="en-GB" dirty="0" err="1"/>
              <a:t>controleprcedure</a:t>
            </a:r>
            <a:r>
              <a:rPr lang="en-GB" dirty="0"/>
              <a:t> IGO, </a:t>
            </a:r>
            <a:r>
              <a:rPr lang="en-GB" dirty="0" err="1"/>
              <a:t>verstrengde</a:t>
            </a:r>
            <a:r>
              <a:rPr lang="en-GB" dirty="0"/>
              <a:t> </a:t>
            </a:r>
            <a:r>
              <a:rPr lang="en-GB" dirty="0" err="1"/>
              <a:t>voorwaarden</a:t>
            </a:r>
            <a:r>
              <a:rPr lang="en-GB" dirty="0"/>
              <a:t> </a:t>
            </a:r>
            <a:r>
              <a:rPr lang="en-GB" dirty="0" err="1"/>
              <a:t>inschakelingsuitkeringen</a:t>
            </a:r>
            <a:r>
              <a:rPr lang="en-GB" dirty="0"/>
              <a:t>, </a:t>
            </a:r>
            <a:r>
              <a:rPr lang="en-GB" dirty="0" err="1"/>
              <a:t>veralgemening</a:t>
            </a:r>
            <a:r>
              <a:rPr lang="en-GB" dirty="0"/>
              <a:t> van het GPMI,…)</a:t>
            </a:r>
          </a:p>
          <a:p>
            <a:pPr lvl="1"/>
            <a:endParaRPr lang="en-GB" dirty="0"/>
          </a:p>
          <a:p>
            <a:pPr marL="742950" lvl="1" indent="-285750">
              <a:buFont typeface="Wingdings" panose="05000000000000000000" pitchFamily="2" charset="2"/>
              <a:buChar char="Ø"/>
            </a:pPr>
            <a:r>
              <a:rPr lang="en-GB" dirty="0"/>
              <a:t> de app </a:t>
            </a:r>
            <a:r>
              <a:rPr lang="en-GB" dirty="0" err="1"/>
              <a:t>MyBenefits</a:t>
            </a:r>
            <a:r>
              <a:rPr lang="en-GB" dirty="0"/>
              <a:t> is </a:t>
            </a:r>
            <a:r>
              <a:rPr lang="en-GB" dirty="0" err="1"/>
              <a:t>een</a:t>
            </a:r>
            <a:r>
              <a:rPr lang="en-GB" dirty="0"/>
              <a:t> </a:t>
            </a:r>
            <a:r>
              <a:rPr lang="en-GB" dirty="0" err="1"/>
              <a:t>positieve</a:t>
            </a:r>
            <a:r>
              <a:rPr lang="en-GB" dirty="0"/>
              <a:t> </a:t>
            </a:r>
            <a:r>
              <a:rPr lang="en-GB" dirty="0" err="1"/>
              <a:t>stap</a:t>
            </a:r>
            <a:r>
              <a:rPr lang="en-GB" dirty="0"/>
              <a:t>, maar </a:t>
            </a:r>
            <a:r>
              <a:rPr lang="en-GB" dirty="0" err="1"/>
              <a:t>onvoldoende</a:t>
            </a:r>
            <a:r>
              <a:rPr lang="en-GB" dirty="0"/>
              <a:t> om de non-take up van </a:t>
            </a:r>
            <a:r>
              <a:rPr lang="en-GB" dirty="0" err="1"/>
              <a:t>sociale</a:t>
            </a:r>
            <a:r>
              <a:rPr lang="en-GB" dirty="0"/>
              <a:t> </a:t>
            </a:r>
            <a:r>
              <a:rPr lang="en-GB" dirty="0" err="1"/>
              <a:t>rechten</a:t>
            </a:r>
            <a:r>
              <a:rPr lang="en-GB" dirty="0"/>
              <a:t> </a:t>
            </a:r>
            <a:r>
              <a:rPr lang="en-GB" dirty="0" err="1"/>
              <a:t>tegen</a:t>
            </a:r>
            <a:r>
              <a:rPr lang="en-GB" dirty="0"/>
              <a:t> </a:t>
            </a:r>
            <a:r>
              <a:rPr lang="en-GB" dirty="0" err="1"/>
              <a:t>te</a:t>
            </a:r>
            <a:r>
              <a:rPr lang="en-GB" dirty="0"/>
              <a:t> </a:t>
            </a:r>
            <a:r>
              <a:rPr lang="en-GB" dirty="0" err="1"/>
              <a:t>gaan</a:t>
            </a:r>
            <a:endParaRPr lang="en-GB" dirty="0"/>
          </a:p>
          <a:p>
            <a:pPr marL="1200150" lvl="2" indent="-285750">
              <a:buFont typeface="Wingdings" panose="05000000000000000000" pitchFamily="2" charset="2"/>
              <a:buChar char="Ø"/>
            </a:pPr>
            <a:endParaRPr lang="en-GB" dirty="0"/>
          </a:p>
          <a:p>
            <a:pPr marL="742950" lvl="1"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1310314690"/>
      </p:ext>
    </p:extLst>
  </p:cSld>
  <p:clrMapOvr>
    <a:masterClrMapping/>
  </p:clrMapOvr>
</p:sld>
</file>

<file path=ppt/theme/theme1.xml><?xml version="1.0" encoding="utf-8"?>
<a:theme xmlns:a="http://schemas.openxmlformats.org/drawingml/2006/main" name="Facet">
  <a:themeElements>
    <a:clrScheme name="Roodoranj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037F8D36AC87143A4B8415B77617C6A" ma:contentTypeVersion="7" ma:contentTypeDescription="Een nieuw document maken." ma:contentTypeScope="" ma:versionID="b1cb780e7a9bce7fcc4fcbb929878ef3">
  <xsd:schema xmlns:xsd="http://www.w3.org/2001/XMLSchema" xmlns:xs="http://www.w3.org/2001/XMLSchema" xmlns:p="http://schemas.microsoft.com/office/2006/metadata/properties" xmlns:ns2="c17ea8ae-ecc0-4aa2-9f01-9d1f99c2e368" targetNamespace="http://schemas.microsoft.com/office/2006/metadata/properties" ma:root="true" ma:fieldsID="d5548e34c149dae863370209ae658a07" ns2:_="">
    <xsd:import namespace="c17ea8ae-ecc0-4aa2-9f01-9d1f99c2e36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ea8ae-ecc0-4aa2-9f01-9d1f99c2e3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5481B2-C915-498E-A13E-E58C52CD302B}">
  <ds:schemaRefs>
    <ds:schemaRef ds:uri="http://schemas.openxmlformats.org/package/2006/metadata/core-properties"/>
    <ds:schemaRef ds:uri="http://schemas.microsoft.com/office/2006/documentManagement/types"/>
    <ds:schemaRef ds:uri="c17ea8ae-ecc0-4aa2-9f01-9d1f99c2e368"/>
    <ds:schemaRef ds:uri="http://schemas.microsoft.com/office/infopath/2007/PartnerControls"/>
    <ds:schemaRef ds:uri="http://purl.org/dc/dcmitype/"/>
    <ds:schemaRef ds:uri="http://schemas.microsoft.com/office/2006/metadata/properties"/>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38A3D6D9-1B66-44E2-9CAD-8D3BB7C53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7ea8ae-ecc0-4aa2-9f01-9d1f99c2e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D00910-9A8C-455E-B5E6-37D00CA82A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1635</TotalTime>
  <Words>1256</Words>
  <Application>Microsoft Office PowerPoint</Application>
  <PresentationFormat>Grand écran</PresentationFormat>
  <Paragraphs>103</Paragraphs>
  <Slides>14</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Trebuchet MS</vt:lpstr>
      <vt:lpstr>Wingdings</vt:lpstr>
      <vt:lpstr>Wingdings 3</vt:lpstr>
      <vt:lpstr>Facet</vt:lpstr>
      <vt:lpstr>De sociale bescherming van de bevolking verzekeren </vt:lpstr>
      <vt:lpstr>Te beantwoorden vragen </vt:lpstr>
      <vt:lpstr>Algemene bemerkingen bij het Sociale Luik van het NHP 2019</vt:lpstr>
      <vt:lpstr>Algemene bemerkingen bij het Sociale Luik van het NHP 2019</vt:lpstr>
      <vt:lpstr>Welke maatregelen staan er in het NHP 2019 m.b.t. het hoofdstuk sociale bescherming?</vt:lpstr>
      <vt:lpstr>Welke maatregelen staan er in het NHP 2019 m.b.t. het hoofdstuk sociale bescherming?</vt:lpstr>
      <vt:lpstr>Waren deze maatregelen voldoende om de sociale bescherming van de bevolking te verzekeren?</vt:lpstr>
      <vt:lpstr>Een aantal kanttekeningen bij de maatregelen in het hoofdstuk sociale bescherming</vt:lpstr>
      <vt:lpstr>Een aantal kanttekeningen bij de maatregelen in het hoofdstuk sociale bescherming</vt:lpstr>
      <vt:lpstr>Een aantal kanttekeningen bij de maatregelen in het hoofdstuk sociale bescherming</vt:lpstr>
      <vt:lpstr>Welke maatregelen zijn noodzakelijk om vooruitgang te boeken m.b.t. het verzekeren van de sociale bescherming? </vt:lpstr>
      <vt:lpstr>Welke maatregelen zijn noodzakelijk om vooruitgang te boeken m.b.t. het verzekeren van de sociale bescherming? </vt:lpstr>
      <vt:lpstr>Welke maatregelen zijn noodzakelijk om vooruitgang te boeken om armoede te bestrijden?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Europees semester</dc:title>
  <dc:creator>Judith Tobac</dc:creator>
  <cp:lastModifiedBy>Wittke Evelyne</cp:lastModifiedBy>
  <cp:revision>45</cp:revision>
  <dcterms:created xsi:type="dcterms:W3CDTF">2019-06-11T13:27:43Z</dcterms:created>
  <dcterms:modified xsi:type="dcterms:W3CDTF">2020-02-13T12:32:44Z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0x0101008037F8D36AC87143A4B8415B77617C6A</vt:lpwstr>
  </property>
</Properties>
</file>