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8" r:id="rId5"/>
    <p:sldId id="265" r:id="rId6"/>
    <p:sldId id="264" r:id="rId7"/>
    <p:sldId id="266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05033-05DD-4D2A-8CDC-43EBDC948C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3EE24BB0-5929-43E9-88D6-28AEA5828403}">
      <dgm:prSet phldrT="[Tekst]"/>
      <dgm:spPr/>
      <dgm:t>
        <a:bodyPr/>
        <a:lstStyle/>
        <a:p>
          <a:r>
            <a:rPr lang="nl-BE" dirty="0" smtClean="0"/>
            <a:t>OCMW</a:t>
          </a:r>
          <a:endParaRPr lang="nl-BE" dirty="0"/>
        </a:p>
      </dgm:t>
    </dgm:pt>
    <dgm:pt modelId="{C4531694-647D-4764-BFCA-2612C55F62E5}" type="parTrans" cxnId="{0ECEBB95-EBFA-48D4-B132-DBA88F096E48}">
      <dgm:prSet/>
      <dgm:spPr/>
      <dgm:t>
        <a:bodyPr/>
        <a:lstStyle/>
        <a:p>
          <a:endParaRPr lang="nl-BE"/>
        </a:p>
      </dgm:t>
    </dgm:pt>
    <dgm:pt modelId="{E05A6561-07B3-48E5-8A81-4F341631FA46}" type="sibTrans" cxnId="{0ECEBB95-EBFA-48D4-B132-DBA88F096E48}">
      <dgm:prSet/>
      <dgm:spPr/>
      <dgm:t>
        <a:bodyPr/>
        <a:lstStyle/>
        <a:p>
          <a:endParaRPr lang="nl-BE"/>
        </a:p>
      </dgm:t>
    </dgm:pt>
    <dgm:pt modelId="{97EB1C53-FAD4-4ABF-8FC4-5BE68A5A7247}">
      <dgm:prSet phldrT="[Tekst]"/>
      <dgm:spPr/>
      <dgm:t>
        <a:bodyPr/>
        <a:lstStyle/>
        <a:p>
          <a:r>
            <a:rPr lang="nl-BE" dirty="0" smtClean="0"/>
            <a:t>Stad</a:t>
          </a:r>
          <a:endParaRPr lang="nl-BE" dirty="0"/>
        </a:p>
      </dgm:t>
    </dgm:pt>
    <dgm:pt modelId="{2E859F17-C38A-4510-A9A0-34CBC3D6BE4A}" type="parTrans" cxnId="{46B0EEAE-877C-44FF-87BF-3B6602816128}">
      <dgm:prSet/>
      <dgm:spPr/>
      <dgm:t>
        <a:bodyPr/>
        <a:lstStyle/>
        <a:p>
          <a:endParaRPr lang="nl-BE"/>
        </a:p>
      </dgm:t>
    </dgm:pt>
    <dgm:pt modelId="{3B190A88-8DB6-42F4-8169-3FA92139BCFC}" type="sibTrans" cxnId="{46B0EEAE-877C-44FF-87BF-3B6602816128}">
      <dgm:prSet/>
      <dgm:spPr/>
      <dgm:t>
        <a:bodyPr/>
        <a:lstStyle/>
        <a:p>
          <a:endParaRPr lang="nl-BE"/>
        </a:p>
      </dgm:t>
    </dgm:pt>
    <dgm:pt modelId="{4B587E98-2592-4B6F-9F11-66757882712D}">
      <dgm:prSet phldrT="[Tekst]"/>
      <dgm:spPr/>
      <dgm:t>
        <a:bodyPr/>
        <a:lstStyle/>
        <a:p>
          <a:r>
            <a:rPr lang="nl-BE" smtClean="0"/>
            <a:t>Zorg- en ouderenbleid</a:t>
          </a:r>
          <a:endParaRPr lang="nl-BE" dirty="0"/>
        </a:p>
      </dgm:t>
    </dgm:pt>
    <dgm:pt modelId="{B8BE0832-AE96-4B48-A18C-5794A80C02FA}" type="sibTrans" cxnId="{42E649CF-FED6-402B-98EC-FF48052D8ED3}">
      <dgm:prSet/>
      <dgm:spPr/>
      <dgm:t>
        <a:bodyPr/>
        <a:lstStyle/>
        <a:p>
          <a:endParaRPr lang="nl-BE"/>
        </a:p>
      </dgm:t>
    </dgm:pt>
    <dgm:pt modelId="{058E0548-8EAF-4E22-9573-BC1DEF231C41}" type="parTrans" cxnId="{42E649CF-FED6-402B-98EC-FF48052D8ED3}">
      <dgm:prSet/>
      <dgm:spPr/>
      <dgm:t>
        <a:bodyPr/>
        <a:lstStyle/>
        <a:p>
          <a:endParaRPr lang="nl-BE"/>
        </a:p>
      </dgm:t>
    </dgm:pt>
    <dgm:pt modelId="{775D543D-1BFF-47D9-8F1E-BC10A2092D03}">
      <dgm:prSet phldrT="[Tekst]"/>
      <dgm:spPr/>
      <dgm:t>
        <a:bodyPr/>
        <a:lstStyle/>
        <a:p>
          <a:r>
            <a:rPr lang="nl-BE" dirty="0" smtClean="0"/>
            <a:t>Sociaal Huis</a:t>
          </a:r>
        </a:p>
        <a:p>
          <a:r>
            <a:rPr lang="nl-BE" dirty="0" smtClean="0"/>
            <a:t>Zuidmoerstraat 136</a:t>
          </a:r>
          <a:endParaRPr lang="nl-BE" dirty="0"/>
        </a:p>
      </dgm:t>
    </dgm:pt>
    <dgm:pt modelId="{FAE10055-70C2-4EC6-B2EC-A98E427885B8}" type="sibTrans" cxnId="{BB1AC0D6-DBAF-4B5E-9CE2-4C6963EFC183}">
      <dgm:prSet/>
      <dgm:spPr/>
      <dgm:t>
        <a:bodyPr/>
        <a:lstStyle/>
        <a:p>
          <a:endParaRPr lang="nl-BE"/>
        </a:p>
      </dgm:t>
    </dgm:pt>
    <dgm:pt modelId="{9FC86A07-0425-4D67-B972-6FB61683DC82}" type="parTrans" cxnId="{BB1AC0D6-DBAF-4B5E-9CE2-4C6963EFC183}">
      <dgm:prSet/>
      <dgm:spPr/>
      <dgm:t>
        <a:bodyPr/>
        <a:lstStyle/>
        <a:p>
          <a:endParaRPr lang="nl-BE"/>
        </a:p>
      </dgm:t>
    </dgm:pt>
    <dgm:pt modelId="{9F44E1D3-3281-450C-ACF5-0F144B256FCF}">
      <dgm:prSet phldrT="[Tekst]"/>
      <dgm:spPr/>
      <dgm:t>
        <a:bodyPr/>
        <a:lstStyle/>
        <a:p>
          <a:r>
            <a:rPr lang="nl-BE" dirty="0" smtClean="0"/>
            <a:t>Sociale dienst</a:t>
          </a:r>
        </a:p>
        <a:p>
          <a:r>
            <a:rPr lang="nl-BE" dirty="0" smtClean="0"/>
            <a:t>Visstraat 16</a:t>
          </a:r>
          <a:endParaRPr lang="nl-BE" dirty="0"/>
        </a:p>
      </dgm:t>
    </dgm:pt>
    <dgm:pt modelId="{02619CCE-A242-46BD-865C-B41152F4D125}" type="sibTrans" cxnId="{D1F69937-3D16-44E5-84F3-E8934A81CFCE}">
      <dgm:prSet/>
      <dgm:spPr/>
      <dgm:t>
        <a:bodyPr/>
        <a:lstStyle/>
        <a:p>
          <a:endParaRPr lang="nl-BE"/>
        </a:p>
      </dgm:t>
    </dgm:pt>
    <dgm:pt modelId="{6D6B8B30-9837-46B9-B235-A201D670C1EF}" type="parTrans" cxnId="{D1F69937-3D16-44E5-84F3-E8934A81CFCE}">
      <dgm:prSet/>
      <dgm:spPr/>
      <dgm:t>
        <a:bodyPr/>
        <a:lstStyle/>
        <a:p>
          <a:endParaRPr lang="nl-BE"/>
        </a:p>
      </dgm:t>
    </dgm:pt>
    <dgm:pt modelId="{BE29AD77-D91C-4A51-8D04-950982CD2D40}" type="pres">
      <dgm:prSet presAssocID="{16805033-05DD-4D2A-8CDC-43EBDC948C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864813B8-5AD5-48B1-B3FA-FB6B125D7617}" type="pres">
      <dgm:prSet presAssocID="{3EE24BB0-5929-43E9-88D6-28AEA5828403}" presName="node" presStyleLbl="node1" presStyleIdx="0" presStyleCnt="5" custScaleX="57687" custScaleY="59322" custLinFactNeighborX="23936" custLinFactNeighborY="-1462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7716A5D-B5B0-47B0-B92A-A089F1C7B30B}" type="pres">
      <dgm:prSet presAssocID="{E05A6561-07B3-48E5-8A81-4F341631FA46}" presName="sibTrans" presStyleCnt="0"/>
      <dgm:spPr/>
    </dgm:pt>
    <dgm:pt modelId="{89865E6C-7CC8-4E16-8B36-F831C07FD148}" type="pres">
      <dgm:prSet presAssocID="{97EB1C53-FAD4-4ABF-8FC4-5BE68A5A7247}" presName="node" presStyleLbl="node1" presStyleIdx="1" presStyleCnt="5" custScaleX="57687" custScaleY="59322" custLinFactNeighborX="35318" custLinFactNeighborY="-14479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9C7E95D-9430-41E6-B4E8-CF1FB1AA3CA9}" type="pres">
      <dgm:prSet presAssocID="{3B190A88-8DB6-42F4-8169-3FA92139BCFC}" presName="sibTrans" presStyleCnt="0"/>
      <dgm:spPr/>
    </dgm:pt>
    <dgm:pt modelId="{2DF1D48A-B76B-4CC2-A55E-E228278F9D3F}" type="pres">
      <dgm:prSet presAssocID="{775D543D-1BFF-47D9-8F1E-BC10A2092D03}" presName="node" presStyleLbl="node1" presStyleIdx="2" presStyleCnt="5" custScaleX="57687" custScaleY="59322" custLinFactNeighborX="-4210" custLinFactNeighborY="72571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625F2FC-BB85-45DD-B46F-22B7E3874C1D}" type="pres">
      <dgm:prSet presAssocID="{FAE10055-70C2-4EC6-B2EC-A98E427885B8}" presName="sibTrans" presStyleCnt="0"/>
      <dgm:spPr/>
    </dgm:pt>
    <dgm:pt modelId="{D18421DF-5ADD-43CE-A663-903EEC819314}" type="pres">
      <dgm:prSet presAssocID="{9F44E1D3-3281-450C-ACF5-0F144B256FCF}" presName="node" presStyleLbl="node1" presStyleIdx="3" presStyleCnt="5" custScaleX="57687" custScaleY="59322" custLinFactNeighborX="-37044" custLinFactNeighborY="38729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4651827-ABEE-446D-A6C8-90C80BAE8DC8}" type="pres">
      <dgm:prSet presAssocID="{02619CCE-A242-46BD-865C-B41152F4D125}" presName="sibTrans" presStyleCnt="0"/>
      <dgm:spPr/>
    </dgm:pt>
    <dgm:pt modelId="{586449CA-3D04-43F9-B281-ED5572184659}" type="pres">
      <dgm:prSet presAssocID="{4B587E98-2592-4B6F-9F11-66757882712D}" presName="node" presStyleLbl="node1" presStyleIdx="4" presStyleCnt="5" custScaleX="57687" custScaleY="59322" custLinFactNeighborX="-38884" custLinFactNeighborY="4374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D1F69937-3D16-44E5-84F3-E8934A81CFCE}" srcId="{16805033-05DD-4D2A-8CDC-43EBDC948CBA}" destId="{9F44E1D3-3281-450C-ACF5-0F144B256FCF}" srcOrd="3" destOrd="0" parTransId="{6D6B8B30-9837-46B9-B235-A201D670C1EF}" sibTransId="{02619CCE-A242-46BD-865C-B41152F4D125}"/>
    <dgm:cxn modelId="{CD665375-247F-4DC9-87A1-C44AAB545326}" type="presOf" srcId="{3EE24BB0-5929-43E9-88D6-28AEA5828403}" destId="{864813B8-5AD5-48B1-B3FA-FB6B125D7617}" srcOrd="0" destOrd="0" presId="urn:microsoft.com/office/officeart/2005/8/layout/default"/>
    <dgm:cxn modelId="{2B5BB0A9-C840-44F0-93CF-09993809A43C}" type="presOf" srcId="{775D543D-1BFF-47D9-8F1E-BC10A2092D03}" destId="{2DF1D48A-B76B-4CC2-A55E-E228278F9D3F}" srcOrd="0" destOrd="0" presId="urn:microsoft.com/office/officeart/2005/8/layout/default"/>
    <dgm:cxn modelId="{0ECEBB95-EBFA-48D4-B132-DBA88F096E48}" srcId="{16805033-05DD-4D2A-8CDC-43EBDC948CBA}" destId="{3EE24BB0-5929-43E9-88D6-28AEA5828403}" srcOrd="0" destOrd="0" parTransId="{C4531694-647D-4764-BFCA-2612C55F62E5}" sibTransId="{E05A6561-07B3-48E5-8A81-4F341631FA46}"/>
    <dgm:cxn modelId="{46B0EEAE-877C-44FF-87BF-3B6602816128}" srcId="{16805033-05DD-4D2A-8CDC-43EBDC948CBA}" destId="{97EB1C53-FAD4-4ABF-8FC4-5BE68A5A7247}" srcOrd="1" destOrd="0" parTransId="{2E859F17-C38A-4510-A9A0-34CBC3D6BE4A}" sibTransId="{3B190A88-8DB6-42F4-8169-3FA92139BCFC}"/>
    <dgm:cxn modelId="{E1653F4A-453C-40F2-B2F4-12DC2AA03761}" type="presOf" srcId="{9F44E1D3-3281-450C-ACF5-0F144B256FCF}" destId="{D18421DF-5ADD-43CE-A663-903EEC819314}" srcOrd="0" destOrd="0" presId="urn:microsoft.com/office/officeart/2005/8/layout/default"/>
    <dgm:cxn modelId="{DA05518D-0500-40D3-8848-9A137D5C74B4}" type="presOf" srcId="{4B587E98-2592-4B6F-9F11-66757882712D}" destId="{586449CA-3D04-43F9-B281-ED5572184659}" srcOrd="0" destOrd="0" presId="urn:microsoft.com/office/officeart/2005/8/layout/default"/>
    <dgm:cxn modelId="{EF389CD6-9FB6-4531-83DF-74BAC8224BED}" type="presOf" srcId="{16805033-05DD-4D2A-8CDC-43EBDC948CBA}" destId="{BE29AD77-D91C-4A51-8D04-950982CD2D40}" srcOrd="0" destOrd="0" presId="urn:microsoft.com/office/officeart/2005/8/layout/default"/>
    <dgm:cxn modelId="{42E649CF-FED6-402B-98EC-FF48052D8ED3}" srcId="{16805033-05DD-4D2A-8CDC-43EBDC948CBA}" destId="{4B587E98-2592-4B6F-9F11-66757882712D}" srcOrd="4" destOrd="0" parTransId="{058E0548-8EAF-4E22-9573-BC1DEF231C41}" sibTransId="{B8BE0832-AE96-4B48-A18C-5794A80C02FA}"/>
    <dgm:cxn modelId="{BB1AC0D6-DBAF-4B5E-9CE2-4C6963EFC183}" srcId="{16805033-05DD-4D2A-8CDC-43EBDC948CBA}" destId="{775D543D-1BFF-47D9-8F1E-BC10A2092D03}" srcOrd="2" destOrd="0" parTransId="{9FC86A07-0425-4D67-B972-6FB61683DC82}" sibTransId="{FAE10055-70C2-4EC6-B2EC-A98E427885B8}"/>
    <dgm:cxn modelId="{CDFC6E9A-48F7-42C7-B39C-761A1BAB6406}" type="presOf" srcId="{97EB1C53-FAD4-4ABF-8FC4-5BE68A5A7247}" destId="{89865E6C-7CC8-4E16-8B36-F831C07FD148}" srcOrd="0" destOrd="0" presId="urn:microsoft.com/office/officeart/2005/8/layout/default"/>
    <dgm:cxn modelId="{9DC98523-E172-4D6F-A8E8-8709DC0ABAA7}" type="presParOf" srcId="{BE29AD77-D91C-4A51-8D04-950982CD2D40}" destId="{864813B8-5AD5-48B1-B3FA-FB6B125D7617}" srcOrd="0" destOrd="0" presId="urn:microsoft.com/office/officeart/2005/8/layout/default"/>
    <dgm:cxn modelId="{16F11C52-B21D-4BDA-9EB3-51DC999EF256}" type="presParOf" srcId="{BE29AD77-D91C-4A51-8D04-950982CD2D40}" destId="{77716A5D-B5B0-47B0-B92A-A089F1C7B30B}" srcOrd="1" destOrd="0" presId="urn:microsoft.com/office/officeart/2005/8/layout/default"/>
    <dgm:cxn modelId="{8AFAD94B-476C-4412-8DB1-2BAAD6C4DB73}" type="presParOf" srcId="{BE29AD77-D91C-4A51-8D04-950982CD2D40}" destId="{89865E6C-7CC8-4E16-8B36-F831C07FD148}" srcOrd="2" destOrd="0" presId="urn:microsoft.com/office/officeart/2005/8/layout/default"/>
    <dgm:cxn modelId="{C6844F7B-616C-4E42-9E16-F4FE36DC3F76}" type="presParOf" srcId="{BE29AD77-D91C-4A51-8D04-950982CD2D40}" destId="{A9C7E95D-9430-41E6-B4E8-CF1FB1AA3CA9}" srcOrd="3" destOrd="0" presId="urn:microsoft.com/office/officeart/2005/8/layout/default"/>
    <dgm:cxn modelId="{4256B8FC-1CD4-475C-A5D8-2562BE145628}" type="presParOf" srcId="{BE29AD77-D91C-4A51-8D04-950982CD2D40}" destId="{2DF1D48A-B76B-4CC2-A55E-E228278F9D3F}" srcOrd="4" destOrd="0" presId="urn:microsoft.com/office/officeart/2005/8/layout/default"/>
    <dgm:cxn modelId="{D75E527C-A260-4601-9335-9E36C3C1EA2F}" type="presParOf" srcId="{BE29AD77-D91C-4A51-8D04-950982CD2D40}" destId="{B625F2FC-BB85-45DD-B46F-22B7E3874C1D}" srcOrd="5" destOrd="0" presId="urn:microsoft.com/office/officeart/2005/8/layout/default"/>
    <dgm:cxn modelId="{2EC6E2A8-F591-43B3-BFDC-CBBB8B9C358C}" type="presParOf" srcId="{BE29AD77-D91C-4A51-8D04-950982CD2D40}" destId="{D18421DF-5ADD-43CE-A663-903EEC819314}" srcOrd="6" destOrd="0" presId="urn:microsoft.com/office/officeart/2005/8/layout/default"/>
    <dgm:cxn modelId="{C6324F4A-1A47-4681-B7A1-2A23A96E08E8}" type="presParOf" srcId="{BE29AD77-D91C-4A51-8D04-950982CD2D40}" destId="{94651827-ABEE-446D-A6C8-90C80BAE8DC8}" srcOrd="7" destOrd="0" presId="urn:microsoft.com/office/officeart/2005/8/layout/default"/>
    <dgm:cxn modelId="{9279D645-61CB-4D81-AE1E-FD7F9EB5B8FF}" type="presParOf" srcId="{BE29AD77-D91C-4A51-8D04-950982CD2D40}" destId="{586449CA-3D04-43F9-B281-ED5572184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5AC9-B17F-4316-8AD9-9646C40FEAFF}" type="datetimeFigureOut">
              <a:rPr lang="nl-BE" smtClean="0"/>
              <a:t>22/05/2019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990-7285-4312-A27F-65BBFD7CA2A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970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68F43-C111-4012-A914-401BDD966AB8}" type="datetimeFigureOut">
              <a:rPr lang="nl-BE" smtClean="0"/>
              <a:t>22/05/2019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B0B0D-2FE7-4F15-87CC-2C685CA3D3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780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27" y="1981692"/>
            <a:ext cx="2381406" cy="2643361"/>
          </a:xfrm>
          <a:prstGeom prst="rect">
            <a:avLst/>
          </a:prstGeom>
        </p:spPr>
      </p:pic>
      <p:pic>
        <p:nvPicPr>
          <p:cNvPr id="5" name="Afbeelding 4" descr="logo-ocm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06" y="2224217"/>
            <a:ext cx="4191789" cy="215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6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03654" y="444843"/>
            <a:ext cx="442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Organisatiestructuur</a:t>
            </a:r>
            <a:endParaRPr lang="nl-BE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1445209" y="3387012"/>
            <a:ext cx="7540171" cy="69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300" dirty="0" smtClean="0"/>
              <a:t>Lokaal </a:t>
            </a:r>
            <a:r>
              <a:rPr lang="nl-BE" sz="2300" dirty="0"/>
              <a:t>S</a:t>
            </a:r>
            <a:r>
              <a:rPr lang="nl-BE" sz="2300" dirty="0" smtClean="0"/>
              <a:t>ociaal Beleid</a:t>
            </a:r>
            <a:endParaRPr lang="nl-BE" sz="3600" dirty="0" smtClean="0"/>
          </a:p>
          <a:p>
            <a:pPr algn="ctr"/>
            <a:endParaRPr lang="nl-BE" sz="1600" dirty="0" smtClean="0"/>
          </a:p>
        </p:txBody>
      </p:sp>
      <p:cxnSp>
        <p:nvCxnSpPr>
          <p:cNvPr id="11" name="Rechte verbindingslijn 10"/>
          <p:cNvCxnSpPr/>
          <p:nvPr/>
        </p:nvCxnSpPr>
        <p:spPr>
          <a:xfrm flipV="1">
            <a:off x="4394718" y="2369976"/>
            <a:ext cx="1278294" cy="9331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92613806"/>
              </p:ext>
            </p:extLst>
          </p:nvPr>
        </p:nvGraphicFramePr>
        <p:xfrm>
          <a:off x="998376" y="1259633"/>
          <a:ext cx="8070979" cy="489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Rechte verbindingslijn 14"/>
          <p:cNvCxnSpPr/>
          <p:nvPr/>
        </p:nvCxnSpPr>
        <p:spPr>
          <a:xfrm>
            <a:off x="2174035" y="3125755"/>
            <a:ext cx="9328" cy="153022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3735358" y="3125755"/>
            <a:ext cx="3106" cy="153022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3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98904" cy="1320800"/>
          </a:xfrm>
        </p:spPr>
        <p:txBody>
          <a:bodyPr/>
          <a:lstStyle/>
          <a:p>
            <a:r>
              <a:rPr lang="nl-BE" dirty="0" smtClean="0"/>
              <a:t>Samenwerking FOD SZ &amp; Sociale dienst OCMW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08654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nl-BE" dirty="0" smtClean="0"/>
              <a:t>Gerichte doorverwijzing voor aanvragen FOD SZ</a:t>
            </a:r>
          </a:p>
          <a:p>
            <a:pPr lvl="1"/>
            <a:r>
              <a:rPr lang="nl-BE" dirty="0" smtClean="0"/>
              <a:t>Éénmalige aanmeldingen - eerstelijns</a:t>
            </a:r>
          </a:p>
          <a:p>
            <a:pPr lvl="1"/>
            <a:r>
              <a:rPr lang="nl-BE" dirty="0" smtClean="0"/>
              <a:t>Bij lopende dossiers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	cliënt is niet-</a:t>
            </a:r>
            <a:r>
              <a:rPr lang="nl-BE" dirty="0" err="1" smtClean="0"/>
              <a:t>toeleidbaar</a:t>
            </a:r>
            <a:endParaRPr lang="nl-B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/>
              <a:t>	</a:t>
            </a:r>
            <a:r>
              <a:rPr lang="nl-BE" dirty="0" smtClean="0"/>
              <a:t>medische en/of mentale beperking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/>
              <a:t>	</a:t>
            </a:r>
            <a:r>
              <a:rPr lang="nl-BE" dirty="0" smtClean="0"/>
              <a:t>traject werd reeds doorlopen</a:t>
            </a:r>
          </a:p>
          <a:p>
            <a:r>
              <a:rPr lang="nl-BE" dirty="0" smtClean="0"/>
              <a:t>Het indienen van de aanvraag wordt opgenomen door het Sociaal Huis</a:t>
            </a:r>
          </a:p>
          <a:p>
            <a:r>
              <a:rPr lang="nl-BE" dirty="0" smtClean="0"/>
              <a:t>Een gemotiveerd sociaal verslag </a:t>
            </a:r>
          </a:p>
          <a:p>
            <a:r>
              <a:rPr lang="nl-BE" dirty="0"/>
              <a:t>Subrogatie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/>
              <a:t>C</a:t>
            </a:r>
            <a:r>
              <a:rPr lang="nl-BE" dirty="0" smtClean="0"/>
              <a:t>ontact met de maatschappelijk werker van de FOD SZ</a:t>
            </a:r>
          </a:p>
          <a:p>
            <a:r>
              <a:rPr lang="nl-BE" dirty="0" smtClean="0"/>
              <a:t>Informatie-uitwisseling</a:t>
            </a:r>
            <a:endParaRPr lang="nl-BE" dirty="0"/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30097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3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Zorg- en ouderenbeleid OCMW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40929"/>
            <a:ext cx="8596668" cy="4273163"/>
          </a:xfrm>
        </p:spPr>
        <p:txBody>
          <a:bodyPr>
            <a:normAutofit/>
          </a:bodyPr>
          <a:lstStyle/>
          <a:p>
            <a:r>
              <a:rPr lang="nl-BE" dirty="0" smtClean="0"/>
              <a:t>Detectie binnen eigen klantenbestand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Nieuwe aanvragen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Herziening bij een verslechterde medische situatie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/>
              <a:t>Het indienen van de aanvraag wordt opgenomen door het Sociaal Huis</a:t>
            </a:r>
          </a:p>
          <a:p>
            <a:pPr marL="457200" lvl="1" indent="0">
              <a:buNone/>
            </a:pPr>
            <a:endParaRPr lang="nl-B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l-BE" dirty="0" smtClean="0"/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4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Samenwerking FOD SZ &amp; Sociaal Huis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Consultatie via de applicatie ‘My Handicap’</a:t>
            </a:r>
          </a:p>
          <a:p>
            <a:r>
              <a:rPr lang="nl-BE" dirty="0" smtClean="0"/>
              <a:t>Aanvragen tijdens de zitdagen </a:t>
            </a:r>
          </a:p>
          <a:p>
            <a:r>
              <a:rPr lang="nl-BE" dirty="0" smtClean="0"/>
              <a:t>Hulp bij administratieve en/of medische herzieningen (!)</a:t>
            </a:r>
          </a:p>
          <a:p>
            <a:r>
              <a:rPr lang="nl-BE" dirty="0" smtClean="0"/>
              <a:t>Aanvragen parkeerkaarten</a:t>
            </a:r>
          </a:p>
          <a:p>
            <a:r>
              <a:rPr lang="nl-BE" dirty="0" smtClean="0"/>
              <a:t>Maandelijkse zitdag FOD SZ (doorverwijzing &amp; vragen </a:t>
            </a:r>
            <a:r>
              <a:rPr lang="nl-BE" dirty="0" err="1" smtClean="0"/>
              <a:t>mbt</a:t>
            </a:r>
            <a:r>
              <a:rPr lang="nl-BE" dirty="0" smtClean="0"/>
              <a:t>. dossiers)</a:t>
            </a:r>
          </a:p>
          <a:p>
            <a:r>
              <a:rPr lang="nl-BE" dirty="0" smtClean="0"/>
              <a:t>Contact met de maatschappelijk werker van de FOD SZ</a:t>
            </a:r>
            <a:endParaRPr lang="nl-BE" dirty="0"/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0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62082" cy="1320800"/>
          </a:xfrm>
        </p:spPr>
        <p:txBody>
          <a:bodyPr/>
          <a:lstStyle/>
          <a:p>
            <a:r>
              <a:rPr lang="nl-BE" dirty="0" smtClean="0"/>
              <a:t>Toegankelijkheid van het aanbod FOD SZ?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331639" cy="3880773"/>
          </a:xfrm>
        </p:spPr>
        <p:txBody>
          <a:bodyPr/>
          <a:lstStyle/>
          <a:p>
            <a:r>
              <a:rPr lang="nl-BE" dirty="0" smtClean="0"/>
              <a:t>Op vraag van de bezoeker</a:t>
            </a:r>
          </a:p>
          <a:p>
            <a:r>
              <a:rPr lang="nl-BE" dirty="0" smtClean="0"/>
              <a:t>Doorverwijzing huisarts</a:t>
            </a:r>
          </a:p>
          <a:p>
            <a:r>
              <a:rPr lang="nl-BE" dirty="0" smtClean="0"/>
              <a:t>Doorverwijzing &amp; rechtenverkenning </a:t>
            </a:r>
            <a:r>
              <a:rPr lang="nl-BE" dirty="0" smtClean="0"/>
              <a:t>via welzijnsorganisaties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o.a.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Zitdagen sociale dienst / sociaal huis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Klanten thuiszorgdienst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OCMW-cliënteel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smtClean="0"/>
              <a:t>Psychiatrisch ziekenhuis,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Systematische huisbezoeken bij senioren</a:t>
            </a:r>
            <a:endParaRPr lang="nl-BE" dirty="0"/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Het OCMW en het Sociaal Huis van nu…</a:t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		 		</a:t>
            </a:r>
            <a:r>
              <a:rPr lang="nl-BE" sz="4400" dirty="0" smtClean="0"/>
              <a:t>worden geïntegreerd in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>‘</a:t>
            </a:r>
            <a:r>
              <a:rPr lang="nl-BE" sz="4400" dirty="0" smtClean="0"/>
              <a:t>het Sociaal Huis van de toekomst’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1770" y="3385751"/>
            <a:ext cx="8227796" cy="3158119"/>
          </a:xfrm>
        </p:spPr>
        <p:txBody>
          <a:bodyPr/>
          <a:lstStyle/>
          <a:p>
            <a:r>
              <a:rPr lang="nl-BE" dirty="0" smtClean="0"/>
              <a:t>Doorverwijzing door (</a:t>
            </a:r>
            <a:r>
              <a:rPr lang="nl-BE" dirty="0" err="1" smtClean="0"/>
              <a:t>welzijns</a:t>
            </a:r>
            <a:r>
              <a:rPr lang="nl-BE" dirty="0"/>
              <a:t>)</a:t>
            </a:r>
            <a:r>
              <a:rPr lang="nl-BE" dirty="0" smtClean="0"/>
              <a:t>organisaties mogelijk op dezelfde locatie</a:t>
            </a:r>
          </a:p>
          <a:p>
            <a:r>
              <a:rPr lang="nl-BE" dirty="0" err="1"/>
              <a:t>Één</a:t>
            </a:r>
            <a:r>
              <a:rPr lang="nl-BE" dirty="0"/>
              <a:t> onthaalteam voor de aanvragen FOD </a:t>
            </a:r>
            <a:r>
              <a:rPr lang="nl-BE" dirty="0" smtClean="0"/>
              <a:t>SZ</a:t>
            </a:r>
          </a:p>
          <a:p>
            <a:r>
              <a:rPr lang="nl-BE" dirty="0" smtClean="0"/>
              <a:t>Rechtendetectie </a:t>
            </a:r>
          </a:p>
          <a:p>
            <a:r>
              <a:rPr lang="nl-BE" dirty="0" smtClean="0"/>
              <a:t>Een maandelijkse zitdag FOD SZ</a:t>
            </a:r>
          </a:p>
          <a:p>
            <a:r>
              <a:rPr lang="nl-BE" dirty="0" smtClean="0"/>
              <a:t>Informatie-uitwisseling (persoonlijk contact, via communicatiekanalen)</a:t>
            </a:r>
          </a:p>
          <a:p>
            <a:r>
              <a:rPr lang="nl-BE" dirty="0" err="1" smtClean="0"/>
              <a:t>Outreachend</a:t>
            </a:r>
            <a:r>
              <a:rPr lang="nl-BE" dirty="0" smtClean="0"/>
              <a:t> via huisbezoeken bij senioren</a:t>
            </a:r>
          </a:p>
        </p:txBody>
      </p:sp>
      <p:pic>
        <p:nvPicPr>
          <p:cNvPr id="4" name="88591D6C-146B-43BB-B7F3-9AB9035DBB82" descr="image003">
            <a:extLst>
              <a:ext uri="{FF2B5EF4-FFF2-40B4-BE49-F238E27FC236}">
                <a16:creationId xmlns:a16="http://schemas.microsoft.com/office/drawing/2014/main" xmlns="" id="{8831CC0D-3562-45B8-9143-8BEED00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503" y="6021859"/>
            <a:ext cx="3792497" cy="83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4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_MemoPoint" ma:contentTypeID="0x010100036A46E485B1B847BDCF779515041ACA010012503F5803270C4898DF488F3CDE779B" ma:contentTypeVersion="64" ma:contentTypeDescription="Word document" ma:contentTypeScope="" ma:versionID="0107df9ac882219baab156e3b9b28d39">
  <xsd:schema xmlns:xsd="http://www.w3.org/2001/XMLSchema" xmlns:xs="http://www.w3.org/2001/XMLSchema" xmlns:p="http://schemas.microsoft.com/office/2006/metadata/properties" xmlns:ns2="3583f789-5800-4c06-9304-3d12c317971c" xmlns:ns3="3AB26910-79E0-4984-8E9C-731D669A2F12" xmlns:ns4="3ab26910-79e0-4984-8e9c-731d669a2f12" targetNamespace="http://schemas.microsoft.com/office/2006/metadata/properties" ma:root="true" ma:fieldsID="788cf376afb1fe8ab700a70ffa884c8b" ns2:_="" ns3:_="" ns4:_="">
    <xsd:import namespace="3583f789-5800-4c06-9304-3d12c317971c"/>
    <xsd:import namespace="3AB26910-79E0-4984-8E9C-731D669A2F12"/>
    <xsd:import namespace="3ab26910-79e0-4984-8e9c-731d669a2f12"/>
    <xsd:element name="properties">
      <xsd:complexType>
        <xsd:sequence>
          <xsd:element name="documentManagement">
            <xsd:complexType>
              <xsd:all>
                <xsd:element ref="ns2:Jaar" minOccurs="0"/>
                <xsd:element ref="ns2:a4119ec2cc5d43c690a6620235e79a2a" minOccurs="0"/>
                <xsd:element ref="ns2:TaxCatchAll" minOccurs="0"/>
                <xsd:element ref="ns2:TaxCatchAllLabel" minOccurs="0"/>
                <xsd:element ref="ns2:hf6fcff84add422ab57ee667e0330fd0" minOccurs="0"/>
                <xsd:element ref="ns2:o0e432bd0e464290a3483d50ce302891" minOccurs="0"/>
                <xsd:element ref="ns3:MeetingDate" minOccurs="0"/>
                <xsd:element ref="ns4:Language" minOccurs="0"/>
                <xsd:element ref="ns4:Session" minOccurs="0"/>
                <xsd:element ref="ns4:Session_x003a_Mee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3f789-5800-4c06-9304-3d12c317971c" elementFormDefault="qualified">
    <xsd:import namespace="http://schemas.microsoft.com/office/2006/documentManagement/types"/>
    <xsd:import namespace="http://schemas.microsoft.com/office/infopath/2007/PartnerControls"/>
    <xsd:element name="Jaar" ma:index="8" nillable="true" ma:displayName="Jaar" ma:format="Dropdown" ma:internalName="Jaar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a4119ec2cc5d43c690a6620235e79a2a" ma:index="9" nillable="true" ma:taxonomy="true" ma:internalName="a4119ec2cc5d43c690a6620235e79a2a" ma:taxonomyFieldName="MPKeyWords" ma:displayName="MPKeyWords" ma:readOnly="false" ma:default="" ma:fieldId="{a4119ec2-cc5d-43c6-90a6-620235e79a2a}" ma:taxonomyMulti="true" ma:sspId="9ba3c553-c637-4d6f-b0e2-df4a63d7205d" ma:termSetId="ad8c58c7-4190-48ea-96b4-85c4727ccb5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52d082a-8dd6-4122-9384-6170c6be7304}" ma:internalName="TaxCatchAll" ma:showField="CatchAllData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152d082a-8dd6-4122-9384-6170c6be7304}" ma:internalName="TaxCatchAllLabel" ma:readOnly="true" ma:showField="CatchAllDataLabel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f6fcff84add422ab57ee667e0330fd0" ma:index="13" nillable="true" ma:taxonomy="true" ma:internalName="hf6fcff84add422ab57ee667e0330fd0" ma:taxonomyFieldName="_MPDocType" ma:displayName="_MPDocType" ma:default="" ma:fieldId="{1f6fcff8-4add-422a-b57e-e667e0330fd0}" ma:sspId="9ba3c553-c637-4d6f-b0e2-df4a63d7205d" ma:termSetId="5880fe7f-de69-44c8-be64-186c4752a36a" ma:anchorId="ac593137-460f-467b-91cc-69034de791da" ma:open="false" ma:isKeyword="false">
      <xsd:complexType>
        <xsd:sequence>
          <xsd:element ref="pc:Terms" minOccurs="0" maxOccurs="1"/>
        </xsd:sequence>
      </xsd:complexType>
    </xsd:element>
    <xsd:element name="o0e432bd0e464290a3483d50ce302891" ma:index="15" nillable="true" ma:taxonomy="true" ma:internalName="o0e432bd0e464290a3483d50ce302891" ma:taxonomyFieldName="_MPDestination" ma:displayName="_MPDestination" ma:default="" ma:fieldId="{80e432bd-0e46-4290-a348-3d50ce302891}" ma:sspId="9ba3c553-c637-4d6f-b0e2-df4a63d7205d" ma:termSetId="247c12cf-9096-4014-ad63-e17b155597a3" ma:anchorId="c24a4e1a-2b51-4482-adf3-8d0094b78a5c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MeetingDate" ma:index="17" nillable="true" ma:displayName="MeetingDate" ma:list="{C7D6561C-44EF-41B8-B8BF-5F878664800F}" ma:internalName="MeetingDate" ma:showField="EventDat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Language" ma:index="18" nillable="true" ma:displayName="Language" ma:format="Dropdown" ma:internalName="Language">
      <xsd:simpleType>
        <xsd:restriction base="dms:Choice">
          <xsd:enumeration value="FR"/>
          <xsd:enumeration value="NL"/>
          <xsd:enumeration value="FR/NL"/>
        </xsd:restriction>
      </xsd:simpleType>
    </xsd:element>
    <xsd:element name="Session" ma:index="19" nillable="true" ma:displayName="Session" ma:list="{e1ba15e0-28a3-42c0-aa30-29372b0b1ea2}" ma:internalName="Session" ma:showField="Title">
      <xsd:simpleType>
        <xsd:restriction base="dms:Lookup"/>
      </xsd:simpleType>
    </xsd:element>
    <xsd:element name="Session_x003a_Meeings" ma:index="20" nillable="true" ma:displayName="Meetings" ma:list="{e1ba15e0-28a3-42c0-aa30-29372b0b1ea2}" ma:internalName="Session_x003a_Meeings" ma:readOnly="true" ma:showField="syyd" ma:web="d4f8499f-6d54-44d0-8d2e-4fa825bf43d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>https://memopoint.yourict.be/cen/Templates/Template.docx</xsnLocation>
  <cached>True</cached>
  <openByDefault>False</openByDefault>
  <xsnScope>https://memopoint.yourict.be/cen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f6fcff84add422ab57ee667e0330fd0 xmlns="3583f789-5800-4c06-9304-3d12c31797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Presentatie</TermName>
          <TermId xmlns="http://schemas.microsoft.com/office/infopath/2007/PartnerControls">a9951259-5054-4c82-b51f-3277bf38e833</TermId>
        </TermInfo>
      </Terms>
    </hf6fcff84add422ab57ee667e0330fd0>
    <MeetingDate xmlns="3AB26910-79E0-4984-8E9C-731D669A2F12">31</MeetingDate>
    <TaxCatchAll xmlns="3583f789-5800-4c06-9304-3d12c317971c">
      <Value>91</Value>
    </TaxCatchAll>
    <Language xmlns="3ab26910-79e0-4984-8e9c-731d669a2f12">NL</Language>
    <Session xmlns="3ab26910-79e0-4984-8e9c-731d669a2f12">1</Session>
    <o0e432bd0e464290a3483d50ce302891 xmlns="3583f789-5800-4c06-9304-3d12c317971c">
      <Terms xmlns="http://schemas.microsoft.com/office/infopath/2007/PartnerControls"/>
    </o0e432bd0e464290a3483d50ce302891>
    <Jaar xmlns="3583f789-5800-4c06-9304-3d12c317971c">2019</Jaar>
    <a4119ec2cc5d43c690a6620235e79a2a xmlns="3583f789-5800-4c06-9304-3d12c317971c">
      <Terms xmlns="http://schemas.microsoft.com/office/infopath/2007/PartnerControls"/>
    </a4119ec2cc5d43c690a6620235e79a2a>
  </documentManagement>
</p:properties>
</file>

<file path=customXml/itemProps1.xml><?xml version="1.0" encoding="utf-8"?>
<ds:datastoreItem xmlns:ds="http://schemas.openxmlformats.org/officeDocument/2006/customXml" ds:itemID="{0222595A-3AA8-4996-922C-CCE0222456EC}"/>
</file>

<file path=customXml/itemProps2.xml><?xml version="1.0" encoding="utf-8"?>
<ds:datastoreItem xmlns:ds="http://schemas.openxmlformats.org/officeDocument/2006/customXml" ds:itemID="{2465E315-0CB3-41F1-8DE2-75FB6151A7CC}"/>
</file>

<file path=customXml/itemProps3.xml><?xml version="1.0" encoding="utf-8"?>
<ds:datastoreItem xmlns:ds="http://schemas.openxmlformats.org/officeDocument/2006/customXml" ds:itemID="{9FB595E1-CCAF-4386-B0A3-B1925218C934}"/>
</file>

<file path=customXml/itemProps4.xml><?xml version="1.0" encoding="utf-8"?>
<ds:datastoreItem xmlns:ds="http://schemas.openxmlformats.org/officeDocument/2006/customXml" ds:itemID="{030A49A7-C87B-49DE-80DF-D011F223D35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322</TotalTime>
  <Words>174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Samenwerking FOD SZ &amp; Sociale dienst OCMW</vt:lpstr>
      <vt:lpstr>Zorg- en ouderenbeleid OCMW</vt:lpstr>
      <vt:lpstr>Samenwerking FOD SZ &amp; Sociaal Huis</vt:lpstr>
      <vt:lpstr>Toegankelijkheid van het aanbod FOD SZ?</vt:lpstr>
      <vt:lpstr>Het OCMW en het Sociaal Huis van nu…       worden geïntegreerd in  ‘het Sociaal Huis van de toekomst’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Samenwserking DG HAN - Eeklo</dc:title>
  <dc:creator>Koen Geirnaert</dc:creator>
  <cp:lastModifiedBy>Lynn Rys</cp:lastModifiedBy>
  <cp:revision>35</cp:revision>
  <cp:lastPrinted>2019-05-22T09:42:32Z</cp:lastPrinted>
  <dcterms:created xsi:type="dcterms:W3CDTF">2019-03-29T14:25:31Z</dcterms:created>
  <dcterms:modified xsi:type="dcterms:W3CDTF">2019-05-22T11:54:28Z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0x010100036A46E485B1B847BDCF779515041ACA010012503F5803270C4898DF488F3CDE779B</vt:lpwstr>
  </property>
  <property fmtid="{D5CDD505-2E9C-101B-9397-08002B2CF9AE}" pid="3" name="_MPDocType">
    <vt:lpwstr>91;#Presentatie|a9951259-5054-4c82-b51f-3277bf38e833</vt:lpwstr>
  </property>
  <property fmtid="{D5CDD505-2E9C-101B-9397-08002B2CF9AE}" pid="4" name="_MPDestination">
    <vt:lpwstr/>
  </property>
  <property fmtid="{D5CDD505-2E9C-101B-9397-08002B2CF9AE}" pid="5" name="MPKeyWords">
    <vt:lpwstr/>
  </property>
</Properties>
</file>