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notesSlides/notesSlide1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7"/>
  </p:notesMasterIdLst>
  <p:sldIdLst>
    <p:sldId id="258" r:id="rId6"/>
    <p:sldId id="266" r:id="rId7"/>
    <p:sldId id="267" r:id="rId8"/>
    <p:sldId id="260" r:id="rId9"/>
    <p:sldId id="261" r:id="rId10"/>
    <p:sldId id="262" r:id="rId11"/>
    <p:sldId id="268" r:id="rId12"/>
    <p:sldId id="263" r:id="rId13"/>
    <p:sldId id="264" r:id="rId14"/>
    <p:sldId id="265" r:id="rId15"/>
    <p:sldId id="269" r:id="rId16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 Partous" initials="KP" lastIdx="4" clrIdx="0">
    <p:extLst>
      <p:ext uri="{19B8F6BF-5375-455C-9EA6-DF929625EA0E}">
        <p15:presenceInfo xmlns:p15="http://schemas.microsoft.com/office/powerpoint/2012/main" userId="S-1-5-21-1896557985-448218528-1594628879-66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C5F2"/>
    <a:srgbClr val="000000"/>
    <a:srgbClr val="1F7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 varScale="1">
        <p:scale>
          <a:sx n="110" d="100"/>
          <a:sy n="110" d="100"/>
        </p:scale>
        <p:origin x="16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1-27T18:58:35.321" idx="1">
    <p:pos x="10" y="10"/>
    <p:text>Ik begrijp dat je departement gebruikt ipv team. Is dienst niet geschikter?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1-27T19:01:56.031" idx="2">
    <p:pos x="10" y="10"/>
    <p:text>Iets bijvoegen van voorlopig bewindvoerder?</p:text>
    <p:extLst>
      <p:ext uri="{C676402C-5697-4E1C-873F-D02D1690AC5C}">
        <p15:threadingInfo xmlns:p15="http://schemas.microsoft.com/office/powerpoint/2012/main" timeZoneBias="-60"/>
      </p:ext>
    </p:extLst>
  </p:cm>
  <p:cm authorId="1" dt="2019-01-27T19:03:13.523" idx="3">
    <p:pos x="10" y="146"/>
    <p:text>I.k.v. de mogelijke jaarlijkse kost @ desbetreffende...</p:text>
    <p:extLst>
      <p:ext uri="{C676402C-5697-4E1C-873F-D02D1690AC5C}">
        <p15:threadingInfo xmlns:p15="http://schemas.microsoft.com/office/powerpoint/2012/main" timeZoneBias="-60">
          <p15:parentCm authorId="1" idx="2"/>
        </p15:threadingInfo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1-27T19:03:48.494" idx="4">
    <p:pos x="10" y="10"/>
    <p:text>Hoeft niet in de dia, maar mss iets concreets vertellen rond project. Was mss je bedoeling... :-)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D1D4A-C67A-44F1-A264-4A1FD2D13341}" type="datetimeFigureOut">
              <a:rPr lang="nl-BE" smtClean="0"/>
              <a:t>3/06/2019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F253A-54EB-40D6-8BAC-B7AAE938EF9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96973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F253A-54EB-40D6-8BAC-B7AAE938EF9D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13089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F253A-54EB-40D6-8BAC-B7AAE938EF9D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36702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284984"/>
            <a:ext cx="6400800" cy="5040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rgbClr val="5BC5F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Naam Spreker</a:t>
            </a:r>
            <a:endParaRPr lang="nl-BE" dirty="0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1709936"/>
            <a:ext cx="8229600" cy="1143000"/>
          </a:xfrm>
        </p:spPr>
        <p:txBody>
          <a:bodyPr/>
          <a:lstStyle>
            <a:lvl1pPr>
              <a:defRPr b="1">
                <a:solidFill>
                  <a:srgbClr val="1F7C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Titel Presentatie</a:t>
            </a:r>
            <a:endParaRPr lang="nl-BE" dirty="0"/>
          </a:p>
        </p:txBody>
      </p:sp>
      <p:sp>
        <p:nvSpPr>
          <p:cNvPr id="17" name="Tijdelijke aanduiding voor tekst 2"/>
          <p:cNvSpPr>
            <a:spLocks noGrp="1"/>
          </p:cNvSpPr>
          <p:nvPr>
            <p:ph type="body" idx="11" hasCustomPrompt="1"/>
          </p:nvPr>
        </p:nvSpPr>
        <p:spPr>
          <a:xfrm>
            <a:off x="722313" y="3819252"/>
            <a:ext cx="7772400" cy="40183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0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Datum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3600" b="1" cap="all" baseline="0">
                <a:solidFill>
                  <a:srgbClr val="1F7C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hoofdtitel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None/>
              <a:defRPr sz="2400" b="1">
                <a:solidFill>
                  <a:srgbClr val="5BC5F2"/>
                </a:solidFill>
                <a:latin typeface="Arial" pitchFamily="34" charset="0"/>
                <a:cs typeface="Arial" pitchFamily="34" charset="0"/>
              </a:defRPr>
            </a:lvl1pPr>
            <a:lvl2pPr marL="0">
              <a:buClrTx/>
              <a:buFont typeface="Arial" pitchFamily="34" charset="0"/>
              <a:buChar char="-"/>
              <a:defRPr sz="2400" baseline="0">
                <a:solidFill>
                  <a:srgbClr val="000000"/>
                </a:solidFill>
                <a:latin typeface="Arial" pitchFamily="34" charset="0"/>
              </a:defRPr>
            </a:lvl2pPr>
          </a:lstStyle>
          <a:p>
            <a:pPr lvl="0"/>
            <a:r>
              <a:rPr lang="nl-NL" dirty="0" smtClean="0"/>
              <a:t>Subtitel 1</a:t>
            </a:r>
          </a:p>
          <a:p>
            <a:pPr lvl="1"/>
            <a:r>
              <a:rPr lang="nl-NL" dirty="0" smtClean="0"/>
              <a:t>Punt 1</a:t>
            </a:r>
            <a:endParaRPr lang="nl-BE" dirty="0"/>
          </a:p>
        </p:txBody>
      </p:sp>
      <p:cxnSp>
        <p:nvCxnSpPr>
          <p:cNvPr id="7" name="Rechte verbindingslijn 6"/>
          <p:cNvCxnSpPr/>
          <p:nvPr userDrawn="1"/>
        </p:nvCxnSpPr>
        <p:spPr>
          <a:xfrm>
            <a:off x="564022" y="1124744"/>
            <a:ext cx="8112434" cy="0"/>
          </a:xfrm>
          <a:prstGeom prst="line">
            <a:avLst/>
          </a:prstGeom>
          <a:ln w="19050">
            <a:solidFill>
              <a:srgbClr val="1F7C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0" kern="1200" baseline="0">
          <a:solidFill>
            <a:srgbClr val="1F7CC0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Brunhilde Gaudius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dirty="0" smtClean="0"/>
              <a:t>Personen met een beperking</a:t>
            </a:r>
            <a:br>
              <a:rPr lang="nl-BE" sz="2800" dirty="0" smtClean="0"/>
            </a:br>
            <a:r>
              <a:rPr lang="nl-BE" sz="2800" dirty="0" smtClean="0"/>
              <a:t>Samenwerking met de FOD SZ – DG HAN</a:t>
            </a:r>
            <a:endParaRPr lang="nl-BE" sz="28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1"/>
          </p:nvPr>
        </p:nvSpPr>
        <p:spPr>
          <a:xfrm>
            <a:off x="683568" y="3789040"/>
            <a:ext cx="7772400" cy="401836"/>
          </a:xfrm>
        </p:spPr>
        <p:txBody>
          <a:bodyPr/>
          <a:lstStyle/>
          <a:p>
            <a:r>
              <a:rPr lang="nl-BE" dirty="0" smtClean="0"/>
              <a:t>04-06-2019</a:t>
            </a:r>
            <a:endParaRPr lang="nl-B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dirty="0" smtClean="0"/>
              <a:t>Ervaringen collega’s -</a:t>
            </a:r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BE" dirty="0" smtClean="0"/>
              <a:t>Inloggen als professional was voor sommige collega’s een moeilijke periode </a:t>
            </a:r>
            <a:endParaRPr lang="nl-BE" dirty="0"/>
          </a:p>
          <a:p>
            <a:pPr>
              <a:buFontTx/>
              <a:buChar char="-"/>
            </a:pPr>
            <a:r>
              <a:rPr lang="nl-BE" dirty="0" smtClean="0"/>
              <a:t>Contactpersoon enkel telefonisch bereikbaar op woensdag</a:t>
            </a:r>
          </a:p>
          <a:p>
            <a:pPr>
              <a:buFontTx/>
              <a:buChar char="-"/>
            </a:pPr>
            <a:r>
              <a:rPr lang="nl-BE" dirty="0" smtClean="0"/>
              <a:t>Call center is moeilijk bereikbaar</a:t>
            </a:r>
          </a:p>
          <a:p>
            <a:pPr>
              <a:buFontTx/>
              <a:buChar char="-"/>
            </a:pPr>
            <a:r>
              <a:rPr lang="nl-BE" dirty="0" smtClean="0"/>
              <a:t>Historiek van een dossier op de site is heel summier</a:t>
            </a:r>
            <a:endParaRPr lang="nl-BE" dirty="0"/>
          </a:p>
          <a:p>
            <a:pPr>
              <a:buFontTx/>
              <a:buChar char="-"/>
            </a:pPr>
            <a:r>
              <a:rPr lang="nl-BE" dirty="0" smtClean="0"/>
              <a:t>Soms blijven dossiers hangen en kan men geen nieuwe aanvraag indienen.</a:t>
            </a:r>
          </a:p>
          <a:p>
            <a:pPr>
              <a:buFontTx/>
              <a:buChar char="-"/>
            </a:pPr>
            <a:r>
              <a:rPr lang="nl-BE" dirty="0" smtClean="0"/>
              <a:t>Het duurt lang eer er een beslissing valt in een dossier</a:t>
            </a:r>
          </a:p>
          <a:p>
            <a:pPr marL="0" indent="0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07152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Samenwerking </a:t>
            </a:r>
            <a:r>
              <a:rPr lang="nl-BE" dirty="0" err="1" smtClean="0"/>
              <a:t>fod</a:t>
            </a:r>
            <a:r>
              <a:rPr lang="nl-BE" dirty="0" smtClean="0"/>
              <a:t> </a:t>
            </a:r>
            <a:r>
              <a:rPr lang="nl-BE" dirty="0" err="1" smtClean="0"/>
              <a:t>sz</a:t>
            </a:r>
            <a:r>
              <a:rPr lang="nl-BE" dirty="0" smtClean="0"/>
              <a:t> – dg </a:t>
            </a:r>
            <a:r>
              <a:rPr lang="nl-BE" dirty="0" err="1" smtClean="0"/>
              <a:t>han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endParaRPr lang="nl-BE" dirty="0"/>
          </a:p>
          <a:p>
            <a:endParaRPr lang="nl-BE" dirty="0" smtClean="0"/>
          </a:p>
          <a:p>
            <a:endParaRPr lang="nl-BE" dirty="0"/>
          </a:p>
          <a:p>
            <a:r>
              <a:rPr lang="nl-BE" dirty="0" smtClean="0"/>
              <a:t>				</a:t>
            </a:r>
            <a:r>
              <a:rPr lang="nl-BE" sz="3600" dirty="0" smtClean="0"/>
              <a:t>VRAGEN?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323435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Historiek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BE" dirty="0" smtClean="0">
                <a:solidFill>
                  <a:srgbClr val="5BC5F2"/>
                </a:solidFill>
              </a:rPr>
              <a:t>Sociale Dienst stad Halle</a:t>
            </a:r>
          </a:p>
          <a:p>
            <a:pPr lvl="1"/>
            <a:r>
              <a:rPr lang="nl-BE" dirty="0" smtClean="0">
                <a:solidFill>
                  <a:srgbClr val="5BC5F2"/>
                </a:solidFill>
              </a:rPr>
              <a:t>Ontstaan kort na WO II</a:t>
            </a:r>
          </a:p>
          <a:p>
            <a:pPr lvl="1"/>
            <a:r>
              <a:rPr lang="nl-BE" dirty="0" smtClean="0">
                <a:solidFill>
                  <a:srgbClr val="5BC5F2"/>
                </a:solidFill>
              </a:rPr>
              <a:t>11/2002: 1 sociaal verpleegkundige en 1adminstratieve medewerker</a:t>
            </a:r>
          </a:p>
          <a:p>
            <a:pPr lvl="1"/>
            <a:r>
              <a:rPr lang="nl-BE" dirty="0" smtClean="0">
                <a:solidFill>
                  <a:srgbClr val="5BC5F2"/>
                </a:solidFill>
              </a:rPr>
              <a:t>Taakafbakening tussen SD stad en OCMW</a:t>
            </a:r>
          </a:p>
          <a:p>
            <a:pPr lvl="1"/>
            <a:r>
              <a:rPr lang="nl-BE" dirty="0" smtClean="0">
                <a:solidFill>
                  <a:srgbClr val="5BC5F2"/>
                </a:solidFill>
              </a:rPr>
              <a:t>25/06/2018: overheveling SD stad naar Intake OCMW</a:t>
            </a:r>
          </a:p>
          <a:p>
            <a:pPr lvl="1"/>
            <a:r>
              <a:rPr lang="nl-BE" dirty="0" smtClean="0">
                <a:solidFill>
                  <a:srgbClr val="5BC5F2"/>
                </a:solidFill>
              </a:rPr>
              <a:t>01/01/2019: SD stad en Intake OCMW worden samengevoegd tot Welzijnsbalie van het Sociaal Huis</a:t>
            </a:r>
          </a:p>
          <a:p>
            <a:pPr lvl="1"/>
            <a:r>
              <a:rPr lang="nl-BE" dirty="0" smtClean="0">
                <a:solidFill>
                  <a:srgbClr val="5BC5F2"/>
                </a:solidFill>
              </a:rPr>
              <a:t>3 voltijdse en 3 deeltijdse medewerkers</a:t>
            </a:r>
            <a:endParaRPr lang="nl-BE" dirty="0">
              <a:solidFill>
                <a:srgbClr val="5BC5F2"/>
              </a:solidFill>
            </a:endParaRPr>
          </a:p>
          <a:p>
            <a:pPr lvl="1"/>
            <a:endParaRPr lang="nl-BE" dirty="0" smtClean="0">
              <a:solidFill>
                <a:srgbClr val="5BC5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93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Welzijnsbalie - contact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pPr marL="0" indent="0"/>
            <a:r>
              <a:rPr lang="nl-BE" dirty="0" smtClean="0"/>
              <a:t>- Waar: 	op de OCMW site</a:t>
            </a:r>
          </a:p>
          <a:p>
            <a:pPr marL="0" indent="0"/>
            <a:r>
              <a:rPr lang="nl-BE" dirty="0" smtClean="0"/>
              <a:t>		August </a:t>
            </a:r>
            <a:r>
              <a:rPr lang="nl-BE" dirty="0" err="1" smtClean="0"/>
              <a:t>Demaeghtlaan</a:t>
            </a:r>
            <a:r>
              <a:rPr lang="nl-BE" dirty="0" smtClean="0"/>
              <a:t> 38 – 1500 Halle</a:t>
            </a:r>
          </a:p>
          <a:p>
            <a:pPr marL="0" indent="0"/>
            <a:endParaRPr lang="nl-BE" dirty="0" smtClean="0"/>
          </a:p>
          <a:p>
            <a:pPr>
              <a:buFontTx/>
              <a:buChar char="-"/>
            </a:pPr>
            <a:r>
              <a:rPr lang="nl-BE" dirty="0" smtClean="0"/>
              <a:t>Open:	maandag – vrijdag: 9u- 12u				donderdagavond: 17u- 20u</a:t>
            </a:r>
          </a:p>
          <a:p>
            <a:pPr marL="0" indent="0"/>
            <a:endParaRPr lang="nl-BE" dirty="0" smtClean="0"/>
          </a:p>
          <a:p>
            <a:pPr>
              <a:buFontTx/>
              <a:buChar char="-"/>
            </a:pPr>
            <a:r>
              <a:rPr lang="nl-BE" dirty="0" smtClean="0"/>
              <a:t>Op afspraak: 02 365 99 00</a:t>
            </a:r>
          </a:p>
        </p:txBody>
      </p:sp>
    </p:spTree>
    <p:extLst>
      <p:ext uri="{BB962C8B-B14F-4D97-AF65-F5344CB8AC3E}">
        <p14:creationId xmlns:p14="http://schemas.microsoft.com/office/powerpoint/2010/main" val="475597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Welzijnsbalie - taken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BE" dirty="0" smtClean="0"/>
              <a:t>Personen met een beperking</a:t>
            </a:r>
          </a:p>
          <a:p>
            <a:pPr>
              <a:buFontTx/>
              <a:buChar char="-"/>
            </a:pPr>
            <a:r>
              <a:rPr lang="nl-BE" dirty="0" smtClean="0"/>
              <a:t>Pensioenen</a:t>
            </a:r>
          </a:p>
          <a:p>
            <a:pPr>
              <a:buFontTx/>
              <a:buChar char="-"/>
            </a:pPr>
            <a:r>
              <a:rPr lang="nl-BE" dirty="0" smtClean="0"/>
              <a:t>Gemeentelijke toelagen</a:t>
            </a:r>
          </a:p>
          <a:p>
            <a:pPr>
              <a:buFontTx/>
              <a:buChar char="-"/>
            </a:pPr>
            <a:r>
              <a:rPr lang="nl-BE" dirty="0" smtClean="0"/>
              <a:t>Thuiszorg</a:t>
            </a:r>
          </a:p>
          <a:p>
            <a:pPr>
              <a:buFontTx/>
              <a:buChar char="-"/>
            </a:pPr>
            <a:r>
              <a:rPr lang="nl-BE" dirty="0" smtClean="0"/>
              <a:t>Transmurale en intramurale zorg</a:t>
            </a:r>
          </a:p>
          <a:p>
            <a:pPr>
              <a:buFontTx/>
              <a:buChar char="-"/>
            </a:pPr>
            <a:r>
              <a:rPr lang="nl-BE" dirty="0" smtClean="0"/>
              <a:t>Financiële hulp</a:t>
            </a:r>
          </a:p>
          <a:p>
            <a:pPr>
              <a:buFontTx/>
              <a:buChar char="-"/>
            </a:pPr>
            <a:r>
              <a:rPr lang="nl-BE" dirty="0" smtClean="0"/>
              <a:t>Voeding</a:t>
            </a:r>
          </a:p>
          <a:p>
            <a:pPr>
              <a:buFontTx/>
              <a:buChar char="-"/>
            </a:pPr>
            <a:r>
              <a:rPr lang="nl-BE" dirty="0" smtClean="0"/>
              <a:t>Wonen</a:t>
            </a:r>
          </a:p>
          <a:p>
            <a:pPr>
              <a:buFontTx/>
              <a:buChar char="-"/>
            </a:pPr>
            <a:r>
              <a:rPr lang="nl-BE" dirty="0" smtClean="0"/>
              <a:t>Kinderen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69836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Personen met een beperking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FontTx/>
              <a:buChar char="-"/>
            </a:pPr>
            <a:r>
              <a:rPr lang="nl-BE" b="1" dirty="0" smtClean="0">
                <a:solidFill>
                  <a:srgbClr val="5BC5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Attesten</a:t>
            </a:r>
          </a:p>
          <a:p>
            <a:pPr lvl="2">
              <a:buFontTx/>
              <a:buChar char="-"/>
            </a:pPr>
            <a:r>
              <a:rPr lang="nl-BE" b="1" dirty="0" smtClean="0">
                <a:solidFill>
                  <a:srgbClr val="5BC5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Financiële tegemoetkoming</a:t>
            </a:r>
          </a:p>
          <a:p>
            <a:pPr lvl="2">
              <a:buFontTx/>
              <a:buChar char="-"/>
            </a:pPr>
            <a:r>
              <a:rPr lang="nl-BE" b="1" dirty="0" smtClean="0">
                <a:solidFill>
                  <a:srgbClr val="5BC5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Fiscale voordelen</a:t>
            </a:r>
          </a:p>
          <a:p>
            <a:pPr lvl="2">
              <a:buFontTx/>
              <a:buChar char="-"/>
            </a:pPr>
            <a:r>
              <a:rPr lang="nl-BE" b="1" dirty="0" smtClean="0">
                <a:solidFill>
                  <a:srgbClr val="5BC5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Sociale voordelen</a:t>
            </a:r>
          </a:p>
          <a:p>
            <a:pPr lvl="2">
              <a:buFontTx/>
              <a:buChar char="-"/>
            </a:pPr>
            <a:r>
              <a:rPr lang="nl-BE" b="1" dirty="0" smtClean="0">
                <a:solidFill>
                  <a:srgbClr val="5BC5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Mobiliteit</a:t>
            </a:r>
          </a:p>
          <a:p>
            <a:pPr lvl="2">
              <a:buFontTx/>
              <a:buChar char="-"/>
            </a:pPr>
            <a:r>
              <a:rPr lang="nl-BE" b="1" dirty="0" smtClean="0">
                <a:solidFill>
                  <a:srgbClr val="5BC5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Ziekenfonds</a:t>
            </a:r>
          </a:p>
          <a:p>
            <a:pPr lvl="2">
              <a:buFontTx/>
              <a:buChar char="-"/>
            </a:pPr>
            <a:r>
              <a:rPr lang="nl-BE" b="1" dirty="0" err="1" smtClean="0">
                <a:solidFill>
                  <a:srgbClr val="5BC5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Zorgkas</a:t>
            </a:r>
            <a:endParaRPr lang="nl-BE" b="1" dirty="0" smtClean="0">
              <a:solidFill>
                <a:srgbClr val="5BC5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Tx/>
              <a:buChar char="-"/>
            </a:pPr>
            <a:r>
              <a:rPr lang="nl-BE" b="1" dirty="0" smtClean="0">
                <a:solidFill>
                  <a:srgbClr val="5BC5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nl-BE" b="1" dirty="0">
              <a:solidFill>
                <a:srgbClr val="5BC5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84898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FOD SZ DG HAN - Contactpersoon</a:t>
            </a:r>
            <a:endParaRPr lang="nl-BE" sz="1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Vroeger:</a:t>
            </a:r>
          </a:p>
          <a:p>
            <a:r>
              <a:rPr lang="nl-BE" dirty="0" smtClean="0"/>
              <a:t>-  Jean </a:t>
            </a:r>
            <a:r>
              <a:rPr lang="nl-BE" dirty="0" err="1" smtClean="0"/>
              <a:t>Haelterman</a:t>
            </a:r>
            <a:endParaRPr lang="nl-BE" dirty="0" smtClean="0"/>
          </a:p>
          <a:p>
            <a:pPr>
              <a:buFontTx/>
              <a:buChar char="-"/>
            </a:pPr>
            <a:r>
              <a:rPr lang="nl-BE" dirty="0" smtClean="0"/>
              <a:t>Yolande Verstraete</a:t>
            </a:r>
          </a:p>
          <a:p>
            <a:pPr marL="0" indent="0"/>
            <a:endParaRPr lang="nl-BE" dirty="0" smtClean="0"/>
          </a:p>
          <a:p>
            <a:pPr marL="0" indent="0"/>
            <a:r>
              <a:rPr lang="nl-BE" dirty="0" smtClean="0"/>
              <a:t>Nu:</a:t>
            </a:r>
          </a:p>
          <a:p>
            <a:pPr>
              <a:buFontTx/>
              <a:buChar char="-"/>
            </a:pPr>
            <a:r>
              <a:rPr lang="nl-BE" dirty="0" smtClean="0"/>
              <a:t>Kelly </a:t>
            </a:r>
            <a:r>
              <a:rPr lang="nl-BE" dirty="0" err="1" smtClean="0"/>
              <a:t>Lemagie</a:t>
            </a:r>
            <a:endParaRPr lang="nl-BE" dirty="0" smtClean="0"/>
          </a:p>
          <a:p>
            <a:pPr marL="0" indent="0"/>
            <a:endParaRPr lang="nl-BE" dirty="0"/>
          </a:p>
          <a:p>
            <a:pPr marL="0" indent="0"/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4030910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Fod</a:t>
            </a:r>
            <a:r>
              <a:rPr lang="nl-BE" dirty="0" smtClean="0"/>
              <a:t> </a:t>
            </a:r>
            <a:r>
              <a:rPr lang="nl-BE" dirty="0" err="1" smtClean="0"/>
              <a:t>sz</a:t>
            </a:r>
            <a:r>
              <a:rPr lang="nl-BE" dirty="0" smtClean="0"/>
              <a:t> dg </a:t>
            </a:r>
            <a:r>
              <a:rPr lang="nl-BE" dirty="0" err="1" smtClean="0"/>
              <a:t>han</a:t>
            </a:r>
            <a:r>
              <a:rPr lang="nl-BE" dirty="0" smtClean="0"/>
              <a:t>: Contactpersoon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- FOD SZ: </a:t>
            </a:r>
          </a:p>
          <a:p>
            <a:r>
              <a:rPr lang="nl-BE" dirty="0"/>
              <a:t>	</a:t>
            </a:r>
            <a:r>
              <a:rPr lang="nl-BE" dirty="0" smtClean="0"/>
              <a:t>- Contactformulier invullen, geeft vrij snel antwoord</a:t>
            </a:r>
          </a:p>
          <a:p>
            <a:r>
              <a:rPr lang="nl-BE" dirty="0"/>
              <a:t>	</a:t>
            </a:r>
            <a:r>
              <a:rPr lang="nl-BE" dirty="0" smtClean="0"/>
              <a:t>- Call Centrum, mindere bereikbaarheid</a:t>
            </a:r>
          </a:p>
          <a:p>
            <a:endParaRPr lang="nl-BE" dirty="0"/>
          </a:p>
          <a:p>
            <a:pPr>
              <a:buFontTx/>
              <a:buChar char="-"/>
            </a:pPr>
            <a:r>
              <a:rPr lang="nl-BE" dirty="0" smtClean="0"/>
              <a:t>Contactpersoon:</a:t>
            </a:r>
          </a:p>
          <a:p>
            <a:pPr marL="0" indent="0"/>
            <a:r>
              <a:rPr lang="nl-BE" dirty="0" smtClean="0"/>
              <a:t>	- Per mail: bij complexe vragen/dossiers</a:t>
            </a:r>
          </a:p>
          <a:p>
            <a:pPr marL="0" indent="0"/>
            <a:r>
              <a:rPr lang="nl-BE" dirty="0"/>
              <a:t>	</a:t>
            </a:r>
            <a:r>
              <a:rPr lang="nl-BE" dirty="0" smtClean="0"/>
              <a:t>- Telefonisch: enkel op woensdag</a:t>
            </a:r>
          </a:p>
          <a:p>
            <a:pPr marL="0" indent="0"/>
            <a:r>
              <a:rPr lang="nl-BE" dirty="0"/>
              <a:t>	</a:t>
            </a:r>
            <a:r>
              <a:rPr lang="nl-BE" dirty="0" smtClean="0"/>
              <a:t>- Zitdag: eerste vrijdag van de maand: 10u – 12u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22722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dirty="0" smtClean="0"/>
              <a:t>Evolutie aanvragen </a:t>
            </a:r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BE" dirty="0" smtClean="0"/>
              <a:t>Vroeger aanvragen met papieren formulieren</a:t>
            </a:r>
          </a:p>
          <a:p>
            <a:pPr>
              <a:buFontTx/>
              <a:buChar char="-"/>
            </a:pPr>
            <a:r>
              <a:rPr lang="nl-BE" dirty="0" smtClean="0"/>
              <a:t>Heden aanvragen elektronisch</a:t>
            </a:r>
          </a:p>
          <a:p>
            <a:pPr>
              <a:buFontTx/>
              <a:buChar char="-"/>
            </a:pPr>
            <a:r>
              <a:rPr lang="nl-BE" dirty="0" smtClean="0"/>
              <a:t>Overzicht van de aanvragen – gegevens verzamelen – archief </a:t>
            </a:r>
          </a:p>
          <a:p>
            <a:pPr>
              <a:buFontTx/>
              <a:buChar char="-"/>
            </a:pPr>
            <a:r>
              <a:rPr lang="nl-BE" dirty="0" smtClean="0"/>
              <a:t>Uitnodigen om met het algemeen attest terug te komen – rechten opeisen</a:t>
            </a:r>
          </a:p>
          <a:p>
            <a:pPr>
              <a:buFontTx/>
              <a:buChar char="-"/>
            </a:pPr>
            <a:r>
              <a:rPr lang="nl-BE" dirty="0" smtClean="0"/>
              <a:t>Locatie – bereikbaarheid – toegankelijkheid – vertrouwd zijn</a:t>
            </a:r>
          </a:p>
          <a:p>
            <a:pPr>
              <a:buFontTx/>
              <a:buChar char="-"/>
            </a:pPr>
            <a:r>
              <a:rPr lang="nl-BE" dirty="0" smtClean="0"/>
              <a:t>Zelfstandigheid – vrijheid – rechten uitputten</a:t>
            </a:r>
          </a:p>
          <a:p>
            <a:pPr>
              <a:buFontTx/>
              <a:buChar char="-"/>
            </a:pPr>
            <a:r>
              <a:rPr lang="nl-BE" dirty="0" smtClean="0"/>
              <a:t>Geheel is meer dan de som van zijn delen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3403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1143000"/>
          </a:xfrm>
        </p:spPr>
        <p:txBody>
          <a:bodyPr>
            <a:normAutofit/>
          </a:bodyPr>
          <a:lstStyle/>
          <a:p>
            <a:r>
              <a:rPr lang="nl-BE" sz="3200" dirty="0" smtClean="0"/>
              <a:t>Ervaringen collega’s +</a:t>
            </a:r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BE" dirty="0" smtClean="0"/>
              <a:t>Goede samenwerking met onze contactpersoon</a:t>
            </a:r>
          </a:p>
          <a:p>
            <a:pPr>
              <a:buFontTx/>
              <a:buChar char="-"/>
            </a:pPr>
            <a:r>
              <a:rPr lang="nl-BE" dirty="0" smtClean="0"/>
              <a:t>We kunnen onze contactpersoon altijd mailen bij complexe vragen/dossiers</a:t>
            </a:r>
          </a:p>
          <a:p>
            <a:pPr>
              <a:buFontTx/>
              <a:buChar char="-"/>
            </a:pPr>
            <a:r>
              <a:rPr lang="nl-BE" dirty="0" smtClean="0"/>
              <a:t>Dossier cliënt is onmiddellijk te consulteren op de site</a:t>
            </a:r>
          </a:p>
          <a:p>
            <a:pPr>
              <a:buFontTx/>
              <a:buChar char="-"/>
            </a:pPr>
            <a:r>
              <a:rPr lang="nl-BE" dirty="0" smtClean="0"/>
              <a:t>Contactformulier invullen geeft vrij snel antwoord</a:t>
            </a:r>
          </a:p>
          <a:p>
            <a:pPr>
              <a:buFontTx/>
              <a:buChar char="-"/>
            </a:pPr>
            <a:r>
              <a:rPr lang="nl-BE" dirty="0" smtClean="0"/>
              <a:t>Vragenlijst van de FOD SZ is lang, maar is een aangenamere vragenlijst dan die voor zorgbudget voor ouderen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82735231"/>
      </p:ext>
    </p:extLst>
  </p:cSld>
  <p:clrMapOvr>
    <a:masterClrMapping/>
  </p:clrMapOvr>
</p:sld>
</file>

<file path=ppt/theme/theme1.xml><?xml version="1.0" encoding="utf-8"?>
<a:theme xmlns:a="http://schemas.openxmlformats.org/drawingml/2006/main" name="Stad Hall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>https://memopoint.yourict.be/cen/Templates/Template.docx</xsnLocation>
  <cached>True</cached>
  <openByDefault>False</openByDefault>
  <xsnScope>https://memopoint.yourict.be/cen</xsnScope>
</customXs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Word_MemoPoint" ma:contentTypeID="0x010100036A46E485B1B847BDCF779515041ACA010012503F5803270C4898DF488F3CDE779B" ma:contentTypeVersion="64" ma:contentTypeDescription="Word document" ma:contentTypeScope="" ma:versionID="b3bccc3f30e2d9a65c4c16f0fa919674">
  <xsd:schema xmlns:xsd="http://www.w3.org/2001/XMLSchema" xmlns:xs="http://www.w3.org/2001/XMLSchema" xmlns:p="http://schemas.microsoft.com/office/2006/metadata/properties" xmlns:ns2="3583f789-5800-4c06-9304-3d12c317971c" xmlns:ns3="3AB26910-79E0-4984-8E9C-731D669A2F12" xmlns:ns4="3ab26910-79e0-4984-8e9c-731d669a2f12" targetNamespace="http://schemas.microsoft.com/office/2006/metadata/properties" ma:root="true" ma:fieldsID="8a38013156abbd7320384f320b254ec7" ns2:_="" ns3:_="" ns4:_="">
    <xsd:import namespace="3583f789-5800-4c06-9304-3d12c317971c"/>
    <xsd:import namespace="3AB26910-79E0-4984-8E9C-731D669A2F12"/>
    <xsd:import namespace="3ab26910-79e0-4984-8e9c-731d669a2f12"/>
    <xsd:element name="properties">
      <xsd:complexType>
        <xsd:sequence>
          <xsd:element name="documentManagement">
            <xsd:complexType>
              <xsd:all>
                <xsd:element ref="ns2:Jaar" minOccurs="0"/>
                <xsd:element ref="ns2:a4119ec2cc5d43c690a6620235e79a2a" minOccurs="0"/>
                <xsd:element ref="ns2:TaxCatchAll" minOccurs="0"/>
                <xsd:element ref="ns2:TaxCatchAllLabel" minOccurs="0"/>
                <xsd:element ref="ns2:hf6fcff84add422ab57ee667e0330fd0" minOccurs="0"/>
                <xsd:element ref="ns2:o0e432bd0e464290a3483d50ce302891" minOccurs="0"/>
                <xsd:element ref="ns3:MeetingDate" minOccurs="0"/>
                <xsd:element ref="ns4:Language" minOccurs="0"/>
                <xsd:element ref="ns4:Session" minOccurs="0"/>
                <xsd:element ref="ns4:Session_x003a_Meein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83f789-5800-4c06-9304-3d12c317971c" elementFormDefault="qualified">
    <xsd:import namespace="http://schemas.microsoft.com/office/2006/documentManagement/types"/>
    <xsd:import namespace="http://schemas.microsoft.com/office/infopath/2007/PartnerControls"/>
    <xsd:element name="Jaar" ma:index="8" nillable="true" ma:displayName="Jaar" ma:format="Dropdown" ma:internalName="Jaar">
      <xsd:simpleType>
        <xsd:restriction base="dms:Choice">
          <xsd:enumeration value="2000"/>
          <xsd:enumeration value="2001"/>
          <xsd:enumeration value="2002"/>
          <xsd:enumeration value="2003"/>
          <xsd:enumeration value="2004"/>
          <xsd:enumeration value="2005"/>
          <xsd:enumeration value="2006"/>
          <xsd:enumeration value="2007"/>
          <xsd:enumeration value="2008"/>
          <xsd:enumeration value="2009"/>
          <xsd:enumeration value="2010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  <xsd:enumeration value="2025"/>
          <xsd:enumeration value="2026"/>
          <xsd:enumeration value="2027"/>
          <xsd:enumeration value="2028"/>
          <xsd:enumeration value="2029"/>
          <xsd:enumeration value="2030"/>
        </xsd:restriction>
      </xsd:simpleType>
    </xsd:element>
    <xsd:element name="a4119ec2cc5d43c690a6620235e79a2a" ma:index="9" nillable="true" ma:taxonomy="true" ma:internalName="a4119ec2cc5d43c690a6620235e79a2a" ma:taxonomyFieldName="MPKeyWords" ma:displayName="MPKeyWords" ma:readOnly="false" ma:default="" ma:fieldId="{a4119ec2-cc5d-43c6-90a6-620235e79a2a}" ma:taxonomyMulti="true" ma:sspId="9ba3c553-c637-4d6f-b0e2-df4a63d7205d" ma:termSetId="ad8c58c7-4190-48ea-96b4-85c4727ccb5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152d082a-8dd6-4122-9384-6170c6be7304}" ma:internalName="TaxCatchAll" ma:showField="CatchAllData" ma:web="2ad01e73-c649-42cc-ae3f-9a2deaed13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152d082a-8dd6-4122-9384-6170c6be7304}" ma:internalName="TaxCatchAllLabel" ma:readOnly="true" ma:showField="CatchAllDataLabel" ma:web="2ad01e73-c649-42cc-ae3f-9a2deaed13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f6fcff84add422ab57ee667e0330fd0" ma:index="13" nillable="true" ma:taxonomy="true" ma:internalName="hf6fcff84add422ab57ee667e0330fd0" ma:taxonomyFieldName="_MPDocType" ma:displayName="_MPDocType" ma:default="" ma:fieldId="{1f6fcff8-4add-422a-b57e-e667e0330fd0}" ma:sspId="9ba3c553-c637-4d6f-b0e2-df4a63d7205d" ma:termSetId="5880fe7f-de69-44c8-be64-186c4752a36a" ma:anchorId="ac593137-460f-467b-91cc-69034de791da" ma:open="false" ma:isKeyword="false">
      <xsd:complexType>
        <xsd:sequence>
          <xsd:element ref="pc:Terms" minOccurs="0" maxOccurs="1"/>
        </xsd:sequence>
      </xsd:complexType>
    </xsd:element>
    <xsd:element name="o0e432bd0e464290a3483d50ce302891" ma:index="15" nillable="true" ma:taxonomy="true" ma:internalName="o0e432bd0e464290a3483d50ce302891" ma:taxonomyFieldName="_MPDestination" ma:displayName="_MPDestination" ma:default="" ma:fieldId="{80e432bd-0e46-4290-a348-3d50ce302891}" ma:sspId="9ba3c553-c637-4d6f-b0e2-df4a63d7205d" ma:termSetId="247c12cf-9096-4014-ad63-e17b155597a3" ma:anchorId="c24a4e1a-2b51-4482-adf3-8d0094b78a5c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B26910-79E0-4984-8E9C-731D669A2F12" elementFormDefault="qualified">
    <xsd:import namespace="http://schemas.microsoft.com/office/2006/documentManagement/types"/>
    <xsd:import namespace="http://schemas.microsoft.com/office/infopath/2007/PartnerControls"/>
    <xsd:element name="MeetingDate" ma:index="17" nillable="true" ma:displayName="MeetingDate" ma:list="{C7D6561C-44EF-41B8-B8BF-5F878664800F}" ma:internalName="MeetingDate" ma:showField="EventDat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b26910-79e0-4984-8e9c-731d669a2f12" elementFormDefault="qualified">
    <xsd:import namespace="http://schemas.microsoft.com/office/2006/documentManagement/types"/>
    <xsd:import namespace="http://schemas.microsoft.com/office/infopath/2007/PartnerControls"/>
    <xsd:element name="Language" ma:index="18" nillable="true" ma:displayName="Language" ma:format="Dropdown" ma:internalName="Language">
      <xsd:simpleType>
        <xsd:restriction base="dms:Choice">
          <xsd:enumeration value="FR"/>
          <xsd:enumeration value="NL"/>
          <xsd:enumeration value="FR/NL"/>
        </xsd:restriction>
      </xsd:simpleType>
    </xsd:element>
    <xsd:element name="Session" ma:index="19" nillable="true" ma:displayName="Session" ma:list="{e1ba15e0-28a3-42c0-aa30-29372b0b1ea2}" ma:internalName="Session" ma:showField="Title">
      <xsd:simpleType>
        <xsd:restriction base="dms:Lookup"/>
      </xsd:simpleType>
    </xsd:element>
    <xsd:element name="Session_x003a_Meeings" ma:index="20" nillable="true" ma:displayName="Meetings" ma:list="{e1ba15e0-28a3-42c0-aa30-29372b0b1ea2}" ma:internalName="Session_x003a_Meeings" ma:readOnly="true" ma:showField="syyd" ma:web="d4f8499f-6d54-44d0-8d2e-4fa825bf43d7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f6fcff84add422ab57ee667e0330fd0 xmlns="3583f789-5800-4c06-9304-3d12c317971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Presentatie</TermName>
          <TermId xmlns="http://schemas.microsoft.com/office/infopath/2007/PartnerControls">a9951259-5054-4c82-b51f-3277bf38e833</TermId>
        </TermInfo>
      </Terms>
    </hf6fcff84add422ab57ee667e0330fd0>
    <MeetingDate xmlns="3AB26910-79E0-4984-8E9C-731D669A2F12">35</MeetingDate>
    <TaxCatchAll xmlns="3583f789-5800-4c06-9304-3d12c317971c">
      <Value>91</Value>
    </TaxCatchAll>
    <Language xmlns="3ab26910-79e0-4984-8e9c-731d669a2f12">NL</Language>
    <Session xmlns="3ab26910-79e0-4984-8e9c-731d669a2f12">1</Session>
    <o0e432bd0e464290a3483d50ce302891 xmlns="3583f789-5800-4c06-9304-3d12c317971c">
      <Terms xmlns="http://schemas.microsoft.com/office/infopath/2007/PartnerControls"/>
    </o0e432bd0e464290a3483d50ce302891>
    <Jaar xmlns="3583f789-5800-4c06-9304-3d12c317971c">2019</Jaar>
    <a4119ec2cc5d43c690a6620235e79a2a xmlns="3583f789-5800-4c06-9304-3d12c317971c">
      <Terms xmlns="http://schemas.microsoft.com/office/infopath/2007/PartnerControls"/>
    </a4119ec2cc5d43c690a6620235e79a2a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929810-07BD-4170-8771-20E37BD1C7E4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C1751495-353F-478E-B9B3-11DE19407A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83f789-5800-4c06-9304-3d12c317971c"/>
    <ds:schemaRef ds:uri="3AB26910-79E0-4984-8E9C-731D669A2F12"/>
    <ds:schemaRef ds:uri="3ab26910-79e0-4984-8e9c-731d669a2f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41B602-879E-4565-A47C-D98101E962EB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3583f789-5800-4c06-9304-3d12c317971c"/>
    <ds:schemaRef ds:uri="http://purl.org/dc/elements/1.1/"/>
    <ds:schemaRef ds:uri="http://www.w3.org/XML/1998/namespace"/>
    <ds:schemaRef ds:uri="http://schemas.microsoft.com/office/infopath/2007/PartnerControls"/>
    <ds:schemaRef ds:uri="3ab26910-79e0-4984-8e9c-731d669a2f12"/>
    <ds:schemaRef ds:uri="3AB26910-79E0-4984-8E9C-731D669A2F12"/>
  </ds:schemaRefs>
</ds:datastoreItem>
</file>

<file path=customXml/itemProps4.xml><?xml version="1.0" encoding="utf-8"?>
<ds:datastoreItem xmlns:ds="http://schemas.openxmlformats.org/officeDocument/2006/customXml" ds:itemID="{94D7D6FE-3A5E-4C09-B288-BB5D2C9973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Stad Halle Presentatie</Template>
  <TotalTime>123</TotalTime>
  <Words>298</Words>
  <Application>Microsoft Office PowerPoint</Application>
  <PresentationFormat>On-screen Show (4:3)</PresentationFormat>
  <Paragraphs>82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Stad Halle</vt:lpstr>
      <vt:lpstr>Personen met een beperking Samenwerking met de FOD SZ – DG HAN</vt:lpstr>
      <vt:lpstr>Historiek</vt:lpstr>
      <vt:lpstr>Welzijnsbalie - contact</vt:lpstr>
      <vt:lpstr>Welzijnsbalie - taken</vt:lpstr>
      <vt:lpstr>Personen met een beperking</vt:lpstr>
      <vt:lpstr>FOD SZ DG HAN - Contactpersoon</vt:lpstr>
      <vt:lpstr>Fod sz dg han: Contactpersoon </vt:lpstr>
      <vt:lpstr>Evolutie aanvragen </vt:lpstr>
      <vt:lpstr>Ervaringen collega’s +</vt:lpstr>
      <vt:lpstr>Ervaringen collega’s -</vt:lpstr>
      <vt:lpstr>Samenwerking fod sz – dg han</vt:lpstr>
    </vt:vector>
  </TitlesOfParts>
  <Company>OCMW Halle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Samenwerking DG HAN - OCMW Halle</dc:title>
  <dc:creator>Tom Bert</dc:creator>
  <cp:lastModifiedBy>Ameye Mattijs</cp:lastModifiedBy>
  <cp:revision>26</cp:revision>
  <dcterms:created xsi:type="dcterms:W3CDTF">2019-01-24T18:03:06Z</dcterms:created>
  <dcterms:modified xsi:type="dcterms:W3CDTF">2019-06-03T10:19:19Z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0x010100036A46E485B1B847BDCF779515041ACA010012503F5803270C4898DF488F3CDE779B</vt:lpwstr>
  </property>
  <property fmtid="{D5CDD505-2E9C-101B-9397-08002B2CF9AE}" pid="3" name="_MPDocType">
    <vt:lpwstr>91;#Presentatie|a9951259-5054-4c82-b51f-3277bf38e833</vt:lpwstr>
  </property>
  <property fmtid="{D5CDD505-2E9C-101B-9397-08002B2CF9AE}" pid="4" name="_MPDestination">
    <vt:lpwstr/>
  </property>
  <property fmtid="{D5CDD505-2E9C-101B-9397-08002B2CF9AE}" pid="5" name="MPKeyWords">
    <vt:lpwstr/>
  </property>
</Properties>
</file>