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56" r:id="rId2"/>
    <p:sldId id="257" r:id="rId3"/>
    <p:sldId id="260" r:id="rId4"/>
    <p:sldId id="284" r:id="rId5"/>
    <p:sldId id="285" r:id="rId6"/>
    <p:sldId id="286" r:id="rId7"/>
    <p:sldId id="287" r:id="rId8"/>
    <p:sldId id="288" r:id="rId9"/>
    <p:sldId id="289" r:id="rId10"/>
    <p:sldId id="291" r:id="rId11"/>
    <p:sldId id="292" r:id="rId12"/>
    <p:sldId id="294" r:id="rId13"/>
    <p:sldId id="262" r:id="rId14"/>
    <p:sldId id="263" r:id="rId15"/>
    <p:sldId id="264" r:id="rId16"/>
    <p:sldId id="283" r:id="rId17"/>
    <p:sldId id="265" r:id="rId18"/>
    <p:sldId id="266" r:id="rId19"/>
    <p:sldId id="267" r:id="rId20"/>
    <p:sldId id="268" r:id="rId21"/>
    <p:sldId id="269" r:id="rId22"/>
    <p:sldId id="271" r:id="rId23"/>
    <p:sldId id="272" r:id="rId24"/>
    <p:sldId id="273" r:id="rId25"/>
    <p:sldId id="274" r:id="rId26"/>
    <p:sldId id="276" r:id="rId27"/>
    <p:sldId id="277" r:id="rId28"/>
    <p:sldId id="280" r:id="rId29"/>
    <p:sldId id="278" r:id="rId30"/>
    <p:sldId id="27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CD1EF-3F35-2A4E-9FE3-204381D2FD38}" type="datetimeFigureOut">
              <a:rPr lang="en-US" smtClean="0"/>
              <a:pPr/>
              <a:t>4/24/2014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6EF13-C00E-7146-840E-E3623CDC1941}" type="slidenum">
              <a:rPr lang="en-US" smtClean="0"/>
              <a:pPr/>
              <a:t>‹N°›</a:t>
            </a:fld>
            <a:endParaRPr lang="en-US"/>
          </a:p>
        </p:txBody>
      </p:sp>
    </p:spTree>
    <p:extLst>
      <p:ext uri="{BB962C8B-B14F-4D97-AF65-F5344CB8AC3E}">
        <p14:creationId xmlns:p14="http://schemas.microsoft.com/office/powerpoint/2010/main" val="1043022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4818"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ea typeface="ＭＳ Ｐゴシック"/>
              <a:cs typeface="ＭＳ Ｐゴシック"/>
            </a:endParaRPr>
          </a:p>
        </p:txBody>
      </p:sp>
      <p:sp>
        <p:nvSpPr>
          <p:cNvPr id="3993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FAD4A0-F00E-4980-BA85-993F862E1B87}" type="slidenum">
              <a:rPr lang="en-US" altLang="ja-JP" smtClean="0">
                <a:latin typeface="Arial" pitchFamily="-72" charset="0"/>
                <a:cs typeface="ＭＳ Ｐゴシック" pitchFamily="-72" charset="-128"/>
              </a:rPr>
              <a:pPr>
                <a:defRPr/>
              </a:pPr>
              <a:t>17</a:t>
            </a:fld>
            <a:endParaRPr lang="en-US" altLang="ja-JP" smtClean="0">
              <a:latin typeface="Arial" pitchFamily="-72" charset="0"/>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569FE-EBB3-784F-B749-6FD4547E5F32}"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569FE-EBB3-784F-B749-6FD4547E5F32}"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569FE-EBB3-784F-B749-6FD4547E5F32}"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569FE-EBB3-784F-B749-6FD4547E5F32}"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569FE-EBB3-784F-B749-6FD4547E5F32}"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569FE-EBB3-784F-B749-6FD4547E5F32}"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569FE-EBB3-784F-B749-6FD4547E5F32}" type="datetimeFigureOut">
              <a:rPr lang="en-US" smtClean="0"/>
              <a:pPr/>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569FE-EBB3-784F-B749-6FD4547E5F32}" type="datetimeFigureOut">
              <a:rPr lang="en-US" smtClean="0"/>
              <a:pPr/>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569FE-EBB3-784F-B749-6FD4547E5F32}" type="datetimeFigureOut">
              <a:rPr lang="en-US" smtClean="0"/>
              <a:pPr/>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569FE-EBB3-784F-B749-6FD4547E5F32}"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569FE-EBB3-784F-B749-6FD4547E5F32}"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C3326-803E-BE47-994C-C52EA536436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569FE-EBB3-784F-B749-6FD4547E5F32}" type="datetimeFigureOut">
              <a:rPr lang="en-US" smtClean="0"/>
              <a:pPr/>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C3326-803E-BE47-994C-C52EA536436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askiasasse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Macintosh%20HD:Users:saskiasassen:Desktop:Destroying%20neighborhoods..Urb%20Controversies%20blog%20copy.doc!OLE_LINK1"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projects.washingtonpost.com/top-secret-america/map/"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600199"/>
          </a:xfrm>
        </p:spPr>
        <p:txBody>
          <a:bodyPr/>
          <a:lstStyle/>
          <a:p>
            <a:r>
              <a:rPr lang="en-US" dirty="0" smtClean="0"/>
              <a:t>Beyond Inequality: Expulsions</a:t>
            </a:r>
            <a:endParaRPr lang="en-US" dirty="0"/>
          </a:p>
        </p:txBody>
      </p:sp>
      <p:sp>
        <p:nvSpPr>
          <p:cNvPr id="3" name="Subtitle 2"/>
          <p:cNvSpPr>
            <a:spLocks noGrp="1"/>
          </p:cNvSpPr>
          <p:nvPr>
            <p:ph type="subTitle" idx="1"/>
          </p:nvPr>
        </p:nvSpPr>
        <p:spPr>
          <a:xfrm>
            <a:off x="1371600" y="2438400"/>
            <a:ext cx="6400800" cy="4419600"/>
          </a:xfrm>
        </p:spPr>
        <p:txBody>
          <a:bodyPr>
            <a:normAutofit lnSpcReduction="10000"/>
          </a:bodyPr>
          <a:lstStyle/>
          <a:p>
            <a:r>
              <a:rPr lang="en-US" b="1" dirty="0" smtClean="0"/>
              <a:t>Saskia Sassen</a:t>
            </a:r>
          </a:p>
          <a:p>
            <a:r>
              <a:rPr lang="en-US" dirty="0" smtClean="0"/>
              <a:t>Columbia University</a:t>
            </a:r>
          </a:p>
          <a:p>
            <a:r>
              <a:rPr lang="en-US" dirty="0" smtClean="0">
                <a:hlinkClick r:id="rId2"/>
              </a:rPr>
              <a:t>www.saskiasassen.com</a:t>
            </a:r>
            <a:endParaRPr lang="en-US" dirty="0" smtClean="0"/>
          </a:p>
          <a:p>
            <a:r>
              <a:rPr lang="en-US" dirty="0" smtClean="0"/>
              <a:t>All graphs are based on the author’s new book: </a:t>
            </a:r>
          </a:p>
          <a:p>
            <a:r>
              <a:rPr lang="en-US" i="1" dirty="0" smtClean="0"/>
              <a:t>Expulsions: Brutality and Complexity in the Global Economy</a:t>
            </a:r>
          </a:p>
          <a:p>
            <a:r>
              <a:rPr lang="en-US" dirty="0" smtClean="0"/>
              <a:t>Harvard University Press 2014</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4000"/>
              <a:t>Vulture Funds: one extreme case of aggressive innovation</a:t>
            </a:r>
          </a:p>
        </p:txBody>
      </p:sp>
      <p:sp>
        <p:nvSpPr>
          <p:cNvPr id="18435" name="Rectangle 3"/>
          <p:cNvSpPr>
            <a:spLocks noGrp="1" noChangeArrowheads="1"/>
          </p:cNvSpPr>
          <p:nvPr>
            <p:ph idx="1"/>
          </p:nvPr>
        </p:nvSpPr>
        <p:spPr/>
        <p:txBody>
          <a:bodyPr/>
          <a:lstStyle/>
          <a:p>
            <a:pPr eaLnBrk="1" hangingPunct="1">
              <a:lnSpc>
                <a:spcPct val="80000"/>
              </a:lnSpc>
            </a:pPr>
            <a:r>
              <a:rPr lang="en-US" sz="2700"/>
              <a:t>Investing (profiting) off bankruptcies.</a:t>
            </a:r>
          </a:p>
          <a:p>
            <a:pPr eaLnBrk="1" hangingPunct="1">
              <a:lnSpc>
                <a:spcPct val="80000"/>
              </a:lnSpc>
            </a:pPr>
            <a:r>
              <a:rPr lang="en-US" sz="2700"/>
              <a:t>Corporate bankruptcies: ok, though can be destructive</a:t>
            </a:r>
          </a:p>
          <a:p>
            <a:pPr eaLnBrk="1" hangingPunct="1">
              <a:lnSpc>
                <a:spcPct val="80000"/>
              </a:lnSpc>
            </a:pPr>
            <a:r>
              <a:rPr lang="en-US" sz="2700"/>
              <a:t>Sovereign bankruptcies: a very different matter. An innovation in the context of intl system: typically end in lawsuits litigated in US courts. (They buy debt under explicit contract stipulations that differ greatly from govt and bank handling of sovereign debt).(Goes against Principles of International Comity that have and still rule the intl. system.</a:t>
            </a:r>
          </a:p>
          <a:p>
            <a:pPr eaLnBrk="1" hangingPunct="1">
              <a:lnSpc>
                <a:spcPct val="80000"/>
              </a:lnSpc>
              <a:buFont typeface="Wingdings" charset="2"/>
              <a:buNone/>
            </a:pPr>
            <a:endParaRPr lang="en-US" sz="2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Continuing…</a:t>
            </a:r>
          </a:p>
        </p:txBody>
      </p:sp>
      <p:sp>
        <p:nvSpPr>
          <p:cNvPr id="19459" name="Rectangle 3"/>
          <p:cNvSpPr>
            <a:spLocks noGrp="1" noChangeArrowheads="1"/>
          </p:cNvSpPr>
          <p:nvPr>
            <p:ph idx="1"/>
          </p:nvPr>
        </p:nvSpPr>
        <p:spPr/>
        <p:txBody>
          <a:bodyPr/>
          <a:lstStyle/>
          <a:p>
            <a:pPr eaLnBrk="1" hangingPunct="1">
              <a:lnSpc>
                <a:spcPct val="80000"/>
              </a:lnSpc>
            </a:pPr>
            <a:r>
              <a:rPr lang="en-US" sz="2200"/>
              <a:t>In Oct 95, a NY vulture fund (Elliott and Assoc) bought $28.7 mil of Panama debt for 17.5$ mil. In July 96 it brought suit  in a US court against Panam govt for full payment of debt plus interest. Got the court to approve  and force P govt to pay 57 $ mil.</a:t>
            </a:r>
          </a:p>
          <a:p>
            <a:pPr eaLnBrk="1" hangingPunct="1">
              <a:lnSpc>
                <a:spcPct val="80000"/>
              </a:lnSpc>
            </a:pPr>
            <a:r>
              <a:rPr lang="en-US" sz="2200"/>
              <a:t>Same fund, same story, other govt: in March 96 bought  20.7$ mil in Peru govt debt from intl. banks for 11.4$ mil with a contract under NY law. In Oct 96 filed in NY State Supr Crt for 35 mil incl inrterests: 58 mil$</a:t>
            </a:r>
          </a:p>
          <a:p>
            <a:pPr eaLnBrk="1" hangingPunct="1">
              <a:lnSpc>
                <a:spcPct val="80000"/>
              </a:lnSpc>
            </a:pPr>
            <a:r>
              <a:rPr lang="en-US" sz="2200"/>
              <a:t>In 1998 alone, Elliott went ag Ecuador, Ivory C,Poland, Congo. It collected 100 mil$ through its Ecaud and Vietnam suits. And prevented through legal injuctions, creditors in Canada, Neth, Germany, Luxemb, and Belgium from collecting before they did. </a:t>
            </a:r>
          </a:p>
          <a:p>
            <a:pPr eaLnBrk="1" hangingPunct="1">
              <a:lnSpc>
                <a:spcPct val="80000"/>
              </a:lnSpc>
              <a:buFont typeface="Wingdings" charset="2"/>
              <a:buNone/>
            </a:pPr>
            <a:endParaRPr lang="en-US"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478536"/>
          </a:xfrm>
        </p:spPr>
        <p:txBody>
          <a:bodyPr>
            <a:normAutofit fontScale="90000"/>
          </a:bodyPr>
          <a:lstStyle/>
          <a:p>
            <a:endParaRPr lang="en-US" dirty="0"/>
          </a:p>
        </p:txBody>
      </p:sp>
      <p:sp>
        <p:nvSpPr>
          <p:cNvPr id="3" name="Content Placeholder 2"/>
          <p:cNvSpPr>
            <a:spLocks noGrp="1"/>
          </p:cNvSpPr>
          <p:nvPr>
            <p:ph idx="1"/>
          </p:nvPr>
        </p:nvSpPr>
        <p:spPr>
          <a:xfrm>
            <a:off x="914400" y="1143000"/>
            <a:ext cx="7772400" cy="5212560"/>
          </a:xfrm>
        </p:spPr>
        <p:txBody>
          <a:bodyPr/>
          <a:lstStyle/>
          <a:p>
            <a:endParaRPr lang="en-US" dirty="0" smtClean="0"/>
          </a:p>
          <a:p>
            <a:pPr lvl="1"/>
            <a:r>
              <a:rPr lang="en-US" dirty="0" smtClean="0"/>
              <a:t>WHAT IS THE STEAM ENGINE OF OUR EPOCH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F1A75337-D837-D04A-82D8-62C7E64E8396}" type="slidenum">
              <a:rPr lang="en-US"/>
              <a:pPr/>
              <a:t>13</a:t>
            </a:fld>
            <a:endParaRPr lang="en-US"/>
          </a:p>
        </p:txBody>
      </p:sp>
      <p:pic>
        <p:nvPicPr>
          <p:cNvPr id="9219" name="Picture 2"/>
          <p:cNvPicPr>
            <a:picLocks noChangeAspect="1" noChangeArrowheads="1"/>
          </p:cNvPicPr>
          <p:nvPr/>
        </p:nvPicPr>
        <p:blipFill>
          <a:blip r:embed="rId2"/>
          <a:srcRect/>
          <a:stretch>
            <a:fillRect/>
          </a:stretch>
        </p:blipFill>
        <p:spPr bwMode="auto">
          <a:xfrm>
            <a:off x="2482850" y="304800"/>
            <a:ext cx="4394200" cy="6508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1371600" y="512763"/>
            <a:ext cx="7772400" cy="1773237"/>
          </a:xfrm>
          <a:noFill/>
        </p:spPr>
        <p:txBody>
          <a:bodyPr/>
          <a:lstStyle/>
          <a:p>
            <a:r>
              <a:rPr lang="en-US" sz="4000" dirty="0" smtClean="0">
                <a:effectLst/>
                <a:ea typeface="ＭＳ Ｐゴシック"/>
                <a:cs typeface="ＭＳ Ｐゴシック"/>
              </a:rPr>
              <a:t>When modest neighborhoods become part of global finance</a:t>
            </a:r>
          </a:p>
        </p:txBody>
      </p:sp>
      <p:sp>
        <p:nvSpPr>
          <p:cNvPr id="24578" name="Rectangle 3"/>
          <p:cNvSpPr>
            <a:spLocks noGrp="1" noChangeArrowheads="1"/>
          </p:cNvSpPr>
          <p:nvPr>
            <p:ph type="body" idx="4294967295"/>
          </p:nvPr>
        </p:nvSpPr>
        <p:spPr>
          <a:xfrm>
            <a:off x="1371600" y="2286000"/>
            <a:ext cx="7772400" cy="4070350"/>
          </a:xfrm>
          <a:noFill/>
        </p:spPr>
        <p:txBody>
          <a:bodyPr>
            <a:normAutofit fontScale="92500" lnSpcReduction="10000"/>
          </a:bodyPr>
          <a:lstStyle/>
          <a:p>
            <a:pPr>
              <a:lnSpc>
                <a:spcPct val="90000"/>
              </a:lnSpc>
            </a:pPr>
            <a:endParaRPr lang="en-US" sz="2800" dirty="0" smtClean="0">
              <a:effectLst/>
              <a:ea typeface="ＭＳ Ｐゴシック"/>
              <a:cs typeface="ＭＳ Ｐゴシック"/>
            </a:endParaRPr>
          </a:p>
          <a:p>
            <a:pPr>
              <a:lnSpc>
                <a:spcPct val="90000"/>
              </a:lnSpc>
            </a:pPr>
            <a:r>
              <a:rPr lang="en-US" sz="2800" dirty="0" smtClean="0">
                <a:effectLst/>
                <a:ea typeface="ＭＳ Ｐゴシック"/>
                <a:cs typeface="ＭＳ Ｐゴシック"/>
              </a:rPr>
              <a:t>1. They key is that the source of profits for financial firms of sub-prime and other mortgages for low- and modest-income households is NOT payment on the mortgage.</a:t>
            </a:r>
          </a:p>
          <a:p>
            <a:pPr>
              <a:lnSpc>
                <a:spcPct val="90000"/>
              </a:lnSpc>
              <a:buFont typeface="Wingdings" pitchFamily="2" charset="2"/>
              <a:buNone/>
            </a:pPr>
            <a:endParaRPr lang="en-US" sz="2800" dirty="0" smtClean="0">
              <a:effectLst/>
              <a:ea typeface="ＭＳ Ｐゴシック"/>
              <a:cs typeface="ＭＳ Ｐゴシック"/>
            </a:endParaRPr>
          </a:p>
          <a:p>
            <a:pPr>
              <a:lnSpc>
                <a:spcPct val="90000"/>
              </a:lnSpc>
            </a:pPr>
            <a:r>
              <a:rPr lang="en-US" sz="2800" dirty="0" smtClean="0">
                <a:effectLst/>
                <a:ea typeface="ＭＳ Ｐゴシック"/>
                <a:cs typeface="ＭＳ Ｐゴシック"/>
              </a:rPr>
              <a:t>2. The source of profits is the bundling of a large number of these mortgages to sell them on to investors, including banks and foreign investors. It worked because they were mixed up with high quality debts of all sorts.</a:t>
            </a:r>
          </a:p>
          <a:p>
            <a:pPr>
              <a:lnSpc>
                <a:spcPct val="90000"/>
              </a:lnSpc>
            </a:pPr>
            <a:endParaRPr lang="en-US" sz="2800" dirty="0" smtClean="0">
              <a:effectLst/>
              <a:ea typeface="ＭＳ Ｐゴシック"/>
              <a:cs typeface="ＭＳ Ｐゴシック"/>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Expulsions</a:t>
            </a:r>
            <a:r>
              <a:rPr lang="en-US" smtClean="0"/>
              <a:t>: Foreclosures</a:t>
            </a:r>
            <a:endParaRPr lang="en-US"/>
          </a:p>
        </p:txBody>
      </p:sp>
      <p:sp>
        <p:nvSpPr>
          <p:cNvPr id="3" name="Content Placeholder 2"/>
          <p:cNvSpPr>
            <a:spLocks noGrp="1"/>
          </p:cNvSpPr>
          <p:nvPr>
            <p:ph idx="1"/>
          </p:nvPr>
        </p:nvSpPr>
        <p:spPr/>
        <p:txBody>
          <a:bodyPr>
            <a:normAutofit fontScale="92500" lnSpcReduction="20000"/>
          </a:bodyPr>
          <a:lstStyle/>
          <a:p>
            <a:r>
              <a:rPr lang="en-US" dirty="0" smtClean="0"/>
              <a:t>2006 :  </a:t>
            </a:r>
            <a:r>
              <a:rPr lang="en-US" dirty="0"/>
              <a:t>1.2 million foreclosures, up 42% from </a:t>
            </a:r>
            <a:r>
              <a:rPr lang="en-US" dirty="0" smtClean="0"/>
              <a:t>2005. This is: One </a:t>
            </a:r>
            <a:r>
              <a:rPr lang="en-US" dirty="0"/>
              <a:t>in every 92 U.S. </a:t>
            </a:r>
            <a:r>
              <a:rPr lang="en-US" dirty="0" smtClean="0"/>
              <a:t>households</a:t>
            </a:r>
          </a:p>
          <a:p>
            <a:r>
              <a:rPr lang="en-US" dirty="0" smtClean="0"/>
              <a:t>2007:  2.2 </a:t>
            </a:r>
            <a:r>
              <a:rPr lang="en-US" dirty="0"/>
              <a:t>million</a:t>
            </a:r>
            <a:r>
              <a:rPr lang="en-US" dirty="0" smtClean="0"/>
              <a:t> </a:t>
            </a:r>
            <a:r>
              <a:rPr lang="en-US" dirty="0" err="1" smtClean="0"/>
              <a:t>forecls</a:t>
            </a:r>
            <a:r>
              <a:rPr lang="en-US" dirty="0" smtClean="0"/>
              <a:t>, up 75% from 06</a:t>
            </a:r>
          </a:p>
          <a:p>
            <a:r>
              <a:rPr lang="en-US" dirty="0" smtClean="0"/>
              <a:t>2008:  3.1  million, up 81</a:t>
            </a:r>
            <a:r>
              <a:rPr lang="en-US" dirty="0"/>
              <a:t>%</a:t>
            </a:r>
            <a:r>
              <a:rPr lang="en-US" dirty="0" smtClean="0"/>
              <a:t>  from 07</a:t>
            </a:r>
          </a:p>
          <a:p>
            <a:r>
              <a:rPr lang="en-US" dirty="0" smtClean="0"/>
              <a:t>2009:  </a:t>
            </a:r>
            <a:r>
              <a:rPr lang="en-US" dirty="0"/>
              <a:t>3.9 million</a:t>
            </a:r>
            <a:r>
              <a:rPr lang="en-US" dirty="0" smtClean="0"/>
              <a:t>  (or 1 in 45 US </a:t>
            </a:r>
            <a:r>
              <a:rPr lang="en-US" dirty="0" err="1" smtClean="0"/>
              <a:t>hholds</a:t>
            </a:r>
            <a:r>
              <a:rPr lang="en-US" dirty="0" smtClean="0"/>
              <a:t>)</a:t>
            </a:r>
          </a:p>
          <a:p>
            <a:r>
              <a:rPr lang="en-US" dirty="0" smtClean="0"/>
              <a:t>(From 2007 to 2009: 120% increase in </a:t>
            </a:r>
            <a:r>
              <a:rPr lang="en-US" dirty="0" err="1" smtClean="0"/>
              <a:t>forecls</a:t>
            </a:r>
            <a:r>
              <a:rPr lang="en-US" dirty="0" smtClean="0"/>
              <a:t>)</a:t>
            </a:r>
          </a:p>
          <a:p>
            <a:r>
              <a:rPr lang="en-US" dirty="0" smtClean="0"/>
              <a:t>2010: 2.9 mill </a:t>
            </a:r>
            <a:r>
              <a:rPr lang="en-US" dirty="0" err="1" smtClean="0"/>
              <a:t>forecls</a:t>
            </a:r>
            <a:r>
              <a:rPr lang="en-US" dirty="0" smtClean="0"/>
              <a:t>.  (2006-2010: over 13 mil)</a:t>
            </a:r>
          </a:p>
          <a:p>
            <a:endParaRPr lang="en-US" dirty="0" smtClean="0"/>
          </a:p>
          <a:p>
            <a:r>
              <a:rPr lang="en-US" dirty="0" smtClean="0"/>
              <a:t>Source: </a:t>
            </a:r>
            <a:r>
              <a:rPr lang="en-US" dirty="0" err="1" smtClean="0"/>
              <a:t>RealtyTrac</a:t>
            </a:r>
            <a:r>
              <a:rPr lang="en-US" dirty="0" smtClean="0"/>
              <a:t> 2007, 2008, 2009, 2010; </a:t>
            </a:r>
            <a:r>
              <a:rPr lang="en-US" dirty="0" err="1" smtClean="0"/>
              <a:t>Blomquist</a:t>
            </a:r>
            <a:r>
              <a:rPr lang="en-US" dirty="0" smtClean="0"/>
              <a:t> 2011</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val="1937463366"/>
              </p:ext>
            </p:extLst>
          </p:nvPr>
        </p:nvGraphicFramePr>
        <p:xfrm>
          <a:off x="1447800" y="450850"/>
          <a:ext cx="6248400" cy="5956300"/>
        </p:xfrm>
        <a:graphic>
          <a:graphicData uri="http://schemas.openxmlformats.org/presentationml/2006/ole">
            <mc:AlternateContent xmlns:mc="http://schemas.openxmlformats.org/markup-compatibility/2006">
              <mc:Choice xmlns:v="urn:schemas-microsoft-com:vml" Requires="v">
                <p:oleObj spid="_x0000_s37893" name="Document" r:id="rId3" imgW="6248400" imgH="5956300" progId="Word.Document.8">
                  <p:link updateAutomatic="1"/>
                </p:oleObj>
              </mc:Choice>
              <mc:Fallback>
                <p:oleObj name="Document" r:id="rId3" imgW="6248400" imgH="5956300" progId="Word.Documen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50850"/>
                        <a:ext cx="6248400" cy="595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1147763" y="268288"/>
            <a:ext cx="7386637" cy="646112"/>
          </a:xfrm>
          <a:prstGeom prst="rect">
            <a:avLst/>
          </a:prstGeom>
          <a:noFill/>
          <a:ln w="9525">
            <a:noFill/>
            <a:miter lim="800000"/>
            <a:headEnd/>
            <a:tailEnd/>
          </a:ln>
        </p:spPr>
        <p:txBody>
          <a:bodyPr wrap="none" anchor="ctr">
            <a:spAutoFit/>
          </a:bodyPr>
          <a:lstStyle/>
          <a:p>
            <a:pPr algn="ctr"/>
            <a:r>
              <a:rPr lang="en-US" altLang="ja-JP" sz="1800" b="1">
                <a:latin typeface="Calibri" pitchFamily="34" charset="0"/>
                <a:cs typeface="Times New Roman" pitchFamily="18" charset="0"/>
              </a:rPr>
              <a:t>Table 8: Ratio of Household Credit to Personal Disposable Income (2000-05)</a:t>
            </a:r>
            <a:endParaRPr lang="en-US" altLang="ja-JP" sz="1800">
              <a:latin typeface="Calibri" pitchFamily="34" charset="0"/>
              <a:cs typeface="Times New Roman" pitchFamily="18" charset="0"/>
            </a:endParaRPr>
          </a:p>
          <a:p>
            <a:pPr algn="ctr"/>
            <a:endParaRPr lang="en-US" altLang="ja-JP" sz="1800">
              <a:latin typeface="Calibri" pitchFamily="34" charset="0"/>
              <a:cs typeface="Times New Roman" pitchFamily="18" charset="0"/>
            </a:endParaRPr>
          </a:p>
        </p:txBody>
      </p:sp>
      <p:graphicFrame>
        <p:nvGraphicFramePr>
          <p:cNvPr id="5" name="Group 1038"/>
          <p:cNvGraphicFramePr>
            <a:graphicFrameLocks noGrp="1"/>
          </p:cNvGraphicFramePr>
          <p:nvPr/>
        </p:nvGraphicFramePr>
        <p:xfrm>
          <a:off x="1566863" y="692150"/>
          <a:ext cx="6481762" cy="5486400"/>
        </p:xfrm>
        <a:graphic>
          <a:graphicData uri="http://schemas.openxmlformats.org/drawingml/2006/table">
            <a:tbl>
              <a:tblPr/>
              <a:tblGrid>
                <a:gridCol w="1619250"/>
                <a:gridCol w="755650"/>
                <a:gridCol w="754062"/>
                <a:gridCol w="754063"/>
                <a:gridCol w="755650"/>
                <a:gridCol w="925512"/>
                <a:gridCol w="917575"/>
              </a:tblGrid>
              <a:tr h="244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ja-JP" altLang="ja-JP" sz="1400" b="0" i="0" u="none" strike="noStrike" cap="none" normalizeH="0" baseline="0" dirty="0" smtClean="0">
                        <a:ln>
                          <a:noFill/>
                        </a:ln>
                        <a:solidFill>
                          <a:schemeClr val="tx1"/>
                        </a:solidFill>
                        <a:effectLst>
                          <a:outerShdw blurRad="38100" dist="38100" dir="2700000" algn="tl">
                            <a:srgbClr val="C0C0C0"/>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2000</a:t>
                      </a:r>
                      <a:endPar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2001</a:t>
                      </a:r>
                      <a:endPar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2002</a:t>
                      </a:r>
                      <a:endPar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2003</a:t>
                      </a:r>
                      <a:endPar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2004</a:t>
                      </a:r>
                      <a:endPar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2005</a:t>
                      </a:r>
                      <a:endPar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     Emerging Markets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Czech Republic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Hungary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33.9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39.3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Poland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India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Korea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43.9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62.6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64.5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68.9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Philippines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Taiwan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Thailand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34.3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36.4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gridSpan="7">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     Mature Markets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Australia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86.7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124.5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France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59.8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64.2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69.2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Germany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Italy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34.8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Japan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Arial" pitchFamily="34" charset="0"/>
                          <a:ea typeface="ＭＳ Ｐゴシック" pitchFamily="50" charset="-128"/>
                          <a:cs typeface="Times New Roman" pitchFamily="18" charset="0"/>
                        </a:rPr>
                        <a:t>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Spain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65.2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76.9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86.4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United States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105.1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118.2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smtClean="0">
                          <a:ln>
                            <a:noFill/>
                          </a:ln>
                          <a:solidFill>
                            <a:schemeClr val="tx1"/>
                          </a:solidFill>
                          <a:effectLst/>
                          <a:latin typeface="Arial" pitchFamily="34" charset="0"/>
                          <a:ea typeface="ＭＳ Ｐゴシック" pitchFamily="50" charset="-128"/>
                          <a:cs typeface="Times New Roman" pitchFamily="18" charset="0"/>
                        </a:rPr>
                        <a:t>132.7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948" name="Rectangle 796"/>
          <p:cNvSpPr>
            <a:spLocks noChangeArrowheads="1"/>
          </p:cNvSpPr>
          <p:nvPr/>
        </p:nvSpPr>
        <p:spPr bwMode="auto">
          <a:xfrm>
            <a:off x="1423988" y="6357938"/>
            <a:ext cx="6748462" cy="274637"/>
          </a:xfrm>
          <a:prstGeom prst="rect">
            <a:avLst/>
          </a:prstGeom>
          <a:noFill/>
          <a:ln w="9525">
            <a:noFill/>
            <a:miter lim="800000"/>
            <a:headEnd/>
            <a:tailEnd/>
          </a:ln>
        </p:spPr>
        <p:txBody>
          <a:bodyPr wrap="none" anchor="ctr">
            <a:spAutoFit/>
          </a:bodyPr>
          <a:lstStyle/>
          <a:p>
            <a:pPr algn="just"/>
            <a:r>
              <a:rPr lang="en-US" altLang="ja-JP" sz="1200">
                <a:latin typeface="Calibri" pitchFamily="34" charset="0"/>
              </a:rPr>
              <a:t>Source: IMF Staff estimates based on data from country authoriies, CEIC, OECD, and Bloomberg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554038"/>
            <a:ext cx="8229600" cy="863600"/>
          </a:xfrm>
          <a:noFill/>
        </p:spPr>
        <p:txBody>
          <a:bodyPr rIns="132080" anchorCtr="0">
            <a:normAutofit fontScale="90000"/>
          </a:bodyPr>
          <a:lstStyle/>
          <a:p>
            <a:pPr marL="39688"/>
            <a:r>
              <a:rPr lang="en-US" sz="2400" smtClean="0">
                <a:effectLst/>
                <a:ea typeface="ＭＳ Ｐゴシック"/>
                <a:cs typeface="ＭＳ Ｐゴシック"/>
              </a:rPr>
              <a:t>Table 11: Share of Foreign-Currency-Denominated Household Credit, End-2005 </a:t>
            </a:r>
            <a:r>
              <a:rPr lang="en-US" sz="2400" smtClean="0">
                <a:effectLst/>
                <a:latin typeface="Calibri Italic" charset="0"/>
                <a:ea typeface="ＭＳ Ｐゴシック"/>
                <a:cs typeface="ＭＳ Ｐゴシック"/>
                <a:sym typeface="Calibri Italic" charset="0"/>
              </a:rPr>
              <a:t>(In percent of total household credit)</a:t>
            </a:r>
            <a:r>
              <a:rPr lang="en-US" sz="2400" smtClean="0">
                <a:effectLst/>
                <a:ea typeface="ＭＳ Ｐゴシック"/>
                <a:cs typeface="ＭＳ Ｐゴシック"/>
              </a:rPr>
              <a:t/>
            </a:r>
            <a:br>
              <a:rPr lang="en-US" sz="2400" smtClean="0">
                <a:effectLst/>
                <a:ea typeface="ＭＳ Ｐゴシック"/>
                <a:cs typeface="ＭＳ Ｐゴシック"/>
              </a:rPr>
            </a:br>
            <a:endParaRPr lang="en-US" sz="2400" smtClean="0">
              <a:effectLst/>
              <a:ea typeface="ＭＳ Ｐゴシック"/>
              <a:cs typeface="ＭＳ Ｐゴシック"/>
            </a:endParaRPr>
          </a:p>
        </p:txBody>
      </p:sp>
      <p:pic>
        <p:nvPicPr>
          <p:cNvPr id="53251" name="Picture 3"/>
          <p:cNvPicPr>
            <a:picLocks noChangeArrowheads="1"/>
          </p:cNvPicPr>
          <p:nvPr/>
        </p:nvPicPr>
        <p:blipFill>
          <a:blip r:embed="rId2"/>
          <a:srcRect/>
          <a:stretch>
            <a:fillRect/>
          </a:stretch>
        </p:blipFill>
        <p:spPr bwMode="auto">
          <a:xfrm>
            <a:off x="533400" y="1219200"/>
            <a:ext cx="8151813" cy="4800600"/>
          </a:xfrm>
          <a:prstGeom prst="rect">
            <a:avLst/>
          </a:prstGeom>
          <a:noFill/>
          <a:ln w="9525">
            <a:noFill/>
            <a:miter lim="800000"/>
            <a:headEnd/>
            <a:tailEnd/>
          </a:ln>
        </p:spPr>
      </p:pic>
      <p:sp>
        <p:nvSpPr>
          <p:cNvPr id="53252" name="Rectangle 4"/>
          <p:cNvSpPr>
            <a:spLocks/>
          </p:cNvSpPr>
          <p:nvPr/>
        </p:nvSpPr>
        <p:spPr bwMode="auto">
          <a:xfrm>
            <a:off x="685800" y="5949950"/>
            <a:ext cx="8013700" cy="723900"/>
          </a:xfrm>
          <a:prstGeom prst="rect">
            <a:avLst/>
          </a:prstGeom>
          <a:noFill/>
          <a:ln w="12700">
            <a:noFill/>
            <a:miter lim="800000"/>
            <a:headEnd/>
            <a:tailEnd/>
          </a:ln>
        </p:spPr>
        <p:txBody>
          <a:bodyPr lIns="0" tIns="0" rIns="40639" bIns="0" anchor="ctr"/>
          <a:lstStyle/>
          <a:p>
            <a:pPr marL="39688"/>
            <a:r>
              <a:rPr lang="en-US" sz="1400">
                <a:latin typeface="Times New Roman" pitchFamily="18" charset="0"/>
                <a:cs typeface="Times New Roman" pitchFamily="18" charset="0"/>
                <a:sym typeface="Times New Roman" pitchFamily="18" charset="0"/>
              </a:rPr>
              <a:t>Source: IMF 2006. </a:t>
            </a:r>
            <a:r>
              <a:rPr lang="en-US" sz="1400">
                <a:latin typeface="Calibri" pitchFamily="34" charset="0"/>
                <a:cs typeface="Times New Roman" pitchFamily="18" charset="0"/>
                <a:sym typeface="Calibri" pitchFamily="34" charset="0"/>
              </a:rPr>
              <a:t>“</a:t>
            </a:r>
            <a:r>
              <a:rPr lang="en-US" sz="1400">
                <a:latin typeface="Times New Roman" pitchFamily="18" charset="0"/>
                <a:cs typeface="Times New Roman" pitchFamily="18" charset="0"/>
                <a:sym typeface="Times New Roman" pitchFamily="18" charset="0"/>
              </a:rPr>
              <a:t>Global Financial Stability Report: Market Developments and Issues.</a:t>
            </a:r>
            <a:r>
              <a:rPr lang="en-US" sz="1400">
                <a:latin typeface="Calibri" pitchFamily="34" charset="0"/>
                <a:cs typeface="Times New Roman" pitchFamily="18" charset="0"/>
                <a:sym typeface="Calibri" pitchFamily="34" charset="0"/>
              </a:rPr>
              <a:t>”</a:t>
            </a:r>
            <a:r>
              <a:rPr lang="en-US" sz="1400">
                <a:latin typeface="Times New Roman" pitchFamily="18" charset="0"/>
                <a:cs typeface="Times New Roman" pitchFamily="18" charset="0"/>
                <a:sym typeface="Times New Roman" pitchFamily="18" charset="0"/>
              </a:rPr>
              <a:t>  </a:t>
            </a:r>
            <a:r>
              <a:rPr lang="en-US" sz="1400" i="1">
                <a:latin typeface="Times New Roman" pitchFamily="18" charset="0"/>
                <a:cs typeface="Times New Roman" pitchFamily="18" charset="0"/>
                <a:sym typeface="Times New Roman" pitchFamily="18" charset="0"/>
              </a:rPr>
              <a:t>IMF: World Economic and Financial Surveys.  </a:t>
            </a:r>
            <a:r>
              <a:rPr lang="en-US" sz="1400">
                <a:latin typeface="Times New Roman" pitchFamily="18" charset="0"/>
                <a:cs typeface="Times New Roman" pitchFamily="18" charset="0"/>
                <a:sym typeface="Times New Roman" pitchFamily="18" charset="0"/>
              </a:rPr>
              <a:t>September, 2006.  Retrieved August 26, 2008. [http://www.imf.org/external/pubs/ft/GFSR/2006/02/pdf/chap2.pdf] p. 54</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Super-Prime Housing Market</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GB" dirty="0" smtClean="0">
                <a:ea typeface="+mn-ea"/>
                <a:cs typeface="+mn-cs"/>
              </a:rPr>
              <a:t>Monaco 18.9 million $</a:t>
            </a:r>
            <a:endParaRPr lang="en-US" dirty="0" smtClean="0">
              <a:ea typeface="+mn-ea"/>
              <a:cs typeface="+mn-cs"/>
            </a:endParaRPr>
          </a:p>
          <a:p>
            <a:pPr eaLnBrk="1" fontAlgn="auto" hangingPunct="1">
              <a:spcAft>
                <a:spcPts val="0"/>
              </a:spcAft>
              <a:buFont typeface="Wingdings" charset="2"/>
              <a:buNone/>
              <a:defRPr/>
            </a:pPr>
            <a:r>
              <a:rPr lang="en-GB" dirty="0" smtClean="0">
                <a:ea typeface="+mn-ea"/>
                <a:cs typeface="+mn-cs"/>
              </a:rPr>
              <a:t>Russian, CIS, UK, Italian, Scandinavian, Swiss</a:t>
            </a:r>
          </a:p>
          <a:p>
            <a:pPr eaLnBrk="1" fontAlgn="auto" hangingPunct="1">
              <a:spcAft>
                <a:spcPts val="0"/>
              </a:spcAft>
              <a:buFont typeface="Arial"/>
              <a:buChar char="•"/>
              <a:defRPr/>
            </a:pPr>
            <a:r>
              <a:rPr lang="en-GB" dirty="0" smtClean="0">
                <a:ea typeface="+mn-ea"/>
                <a:cs typeface="+mn-cs"/>
              </a:rPr>
              <a:t>London  15.9 million$</a:t>
            </a:r>
            <a:endParaRPr lang="en-US" dirty="0" smtClean="0">
              <a:ea typeface="+mn-ea"/>
              <a:cs typeface="+mn-cs"/>
            </a:endParaRPr>
          </a:p>
          <a:p>
            <a:pPr eaLnBrk="1" fontAlgn="auto" hangingPunct="1">
              <a:spcAft>
                <a:spcPts val="0"/>
              </a:spcAft>
              <a:buFont typeface="Wingdings" charset="2"/>
              <a:buNone/>
              <a:defRPr/>
            </a:pPr>
            <a:r>
              <a:rPr lang="en-GB" dirty="0" smtClean="0">
                <a:ea typeface="+mn-ea"/>
                <a:cs typeface="+mn-cs"/>
              </a:rPr>
              <a:t>Russian, French, South African, Italian, Indian, UAE, Greek, Australian, US, Canadian</a:t>
            </a:r>
          </a:p>
          <a:p>
            <a:pPr eaLnBrk="1" fontAlgn="auto" hangingPunct="1">
              <a:spcAft>
                <a:spcPts val="0"/>
              </a:spcAft>
              <a:buFont typeface="Arial"/>
              <a:buChar char="•"/>
              <a:defRPr/>
            </a:pPr>
            <a:r>
              <a:rPr lang="en-GB" dirty="0" smtClean="0">
                <a:ea typeface="+mn-ea"/>
                <a:cs typeface="+mn-cs"/>
              </a:rPr>
              <a:t>New York City  10 million$</a:t>
            </a:r>
            <a:endParaRPr lang="en-US" dirty="0" smtClean="0">
              <a:ea typeface="+mn-ea"/>
              <a:cs typeface="+mn-cs"/>
            </a:endParaRPr>
          </a:p>
          <a:p>
            <a:pPr eaLnBrk="1" fontAlgn="auto" hangingPunct="1">
              <a:spcAft>
                <a:spcPts val="0"/>
              </a:spcAft>
              <a:buFont typeface="Wingdings" charset="2"/>
              <a:buNone/>
              <a:defRPr/>
            </a:pPr>
            <a:r>
              <a:rPr lang="en-GB" dirty="0" smtClean="0">
                <a:ea typeface="+mn-ea"/>
                <a:cs typeface="+mn-cs"/>
              </a:rPr>
              <a:t>UK, French, Italian, Spanish, Mainland Chinese, Singaporean, Australian, Brazilian, Argentine, Canadian</a:t>
            </a:r>
            <a:endParaRPr lang="en-US" dirty="0" smtClean="0">
              <a:ea typeface="+mn-ea"/>
              <a:cs typeface="+mn-cs"/>
            </a:endParaRPr>
          </a:p>
          <a:p>
            <a:pPr eaLnBrk="1" fontAlgn="auto" hangingPunct="1">
              <a:spcAft>
                <a:spcPts val="0"/>
              </a:spcAft>
              <a:buFont typeface="Arial"/>
              <a:buChar char="•"/>
              <a:defRPr/>
            </a:pPr>
            <a:endParaRPr lang="en-GB"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Wingdings" charset="2"/>
              <a:buNone/>
              <a:defRPr/>
            </a:pPr>
            <a:endParaRPr lang="en-GB" dirty="0" smtClean="0">
              <a:ea typeface="+mn-ea"/>
              <a:cs typeface="+mn-cs"/>
            </a:endParaRPr>
          </a:p>
          <a:p>
            <a:pPr eaLnBrk="1" fontAlgn="auto" hangingPunct="1">
              <a:spcAft>
                <a:spcPts val="0"/>
              </a:spcAft>
              <a:buFont typeface="Wingdings" charset="2"/>
              <a:buNone/>
              <a:defRPr/>
            </a:pPr>
            <a:endParaRPr lang="en-US" dirty="0" smtClean="0">
              <a:ea typeface="+mn-ea"/>
              <a:cs typeface="+mn-cs"/>
            </a:endParaRPr>
          </a:p>
          <a:p>
            <a:pPr eaLnBrk="1" fontAlgn="auto" hangingPunct="1">
              <a:spcAft>
                <a:spcPts val="0"/>
              </a:spcAft>
              <a:buFont typeface="Wingdings" charset="2"/>
              <a:buNone/>
              <a:defRPr/>
            </a:pPr>
            <a:endParaRPr lang="en-US" dirty="0" smtClean="0">
              <a:ea typeface="+mn-ea"/>
              <a:cs typeface="+mn-cs"/>
            </a:endParaRPr>
          </a:p>
          <a:p>
            <a:pPr eaLnBrk="1" fontAlgn="auto" hangingPunct="1">
              <a:spcAft>
                <a:spcPts val="0"/>
              </a:spcAft>
              <a:buFont typeface="Wingdings" charset="2"/>
              <a:buNone/>
              <a:defRPr/>
            </a:pPr>
            <a:endParaRPr lang="en-US" dirty="0" smtClean="0">
              <a:ea typeface="+mn-ea"/>
              <a:cs typeface="+mn-cs"/>
            </a:endParaRPr>
          </a:p>
          <a:p>
            <a:pPr eaLnBrk="1" fontAlgn="auto" hangingPunct="1">
              <a:spcAft>
                <a:spcPts val="0"/>
              </a:spcAft>
              <a:buFont typeface="Arial"/>
              <a:buChar char="•"/>
              <a:defRPr/>
            </a:pPr>
            <a:endParaRPr lang="en-US" dirty="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BEFORE METHOD:</a:t>
            </a:r>
            <a:br>
              <a:rPr lang="en-US" sz="3600" dirty="0" smtClean="0"/>
            </a:br>
            <a:r>
              <a:rPr lang="en-US" sz="3600" dirty="0" smtClean="0"/>
              <a:t>Analytic Tactics</a:t>
            </a:r>
            <a:endParaRPr lang="en-US" sz="3600" dirty="0"/>
          </a:p>
        </p:txBody>
      </p:sp>
      <p:sp>
        <p:nvSpPr>
          <p:cNvPr id="4" name="Titre 3"/>
          <p:cNvSpPr>
            <a:spLocks noGrp="1"/>
          </p:cNvSpPr>
          <p:nvPr>
            <p:ph type="title"/>
          </p:nvPr>
        </p:nvSpPr>
        <p:spPr/>
        <p:txBody>
          <a:bodyPr/>
          <a:lstStyle/>
          <a:p>
            <a:endParaRPr lang="fr-B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more</a:t>
            </a:r>
          </a:p>
        </p:txBody>
      </p:sp>
      <p:sp>
        <p:nvSpPr>
          <p:cNvPr id="37891" name="Content Placeholder 2"/>
          <p:cNvSpPr>
            <a:spLocks noGrp="1"/>
          </p:cNvSpPr>
          <p:nvPr>
            <p:ph idx="1"/>
          </p:nvPr>
        </p:nvSpPr>
        <p:spPr/>
        <p:txBody>
          <a:bodyPr/>
          <a:lstStyle/>
          <a:p>
            <a:pPr eaLnBrk="1" hangingPunct="1"/>
            <a:endParaRPr lang="en-GB" smtClean="0"/>
          </a:p>
          <a:p>
            <a:pPr eaLnBrk="1" hangingPunct="1"/>
            <a:r>
              <a:rPr lang="en-GB" smtClean="0"/>
              <a:t>Dubai  $8.0m</a:t>
            </a:r>
            <a:endParaRPr lang="en-US" smtClean="0"/>
          </a:p>
          <a:p>
            <a:pPr eaLnBrk="1" hangingPunct="1">
              <a:buFont typeface="Wingdings" charset="2"/>
              <a:buNone/>
            </a:pPr>
            <a:r>
              <a:rPr lang="en-GB" smtClean="0"/>
              <a:t>African (Kenyan, Somali, Tanzanian), Saudi Arabian, Russian, Indian, Iranian</a:t>
            </a:r>
          </a:p>
          <a:p>
            <a:pPr eaLnBrk="1" hangingPunct="1">
              <a:buFont typeface="Wingdings" charset="2"/>
              <a:buNone/>
            </a:pPr>
            <a:r>
              <a:rPr lang="en-US" smtClean="0"/>
              <a:t>-</a:t>
            </a:r>
            <a:r>
              <a:rPr lang="en-GB" smtClean="0"/>
              <a:t>Paris 8.8 million$</a:t>
            </a:r>
            <a:endParaRPr lang="en-US" smtClean="0"/>
          </a:p>
          <a:p>
            <a:pPr eaLnBrk="1" hangingPunct="1">
              <a:buFont typeface="Wingdings" charset="2"/>
              <a:buNone/>
            </a:pPr>
            <a:r>
              <a:rPr lang="en-GB" smtClean="0"/>
              <a:t>Russian, CIS, Middle Eastern, Italian, French, Benelux, German, UK, US</a:t>
            </a:r>
          </a:p>
          <a:p>
            <a:pPr eaLnBrk="1" hangingPunct="1"/>
            <a:r>
              <a:rPr lang="en-GB" smtClean="0"/>
              <a:t>Moscow</a:t>
            </a:r>
            <a:r>
              <a:rPr lang="en-US" smtClean="0"/>
              <a:t>  </a:t>
            </a:r>
            <a:r>
              <a:rPr lang="en-GB" smtClean="0"/>
              <a:t>$7.8m    CIS</a:t>
            </a:r>
            <a:endParaRPr lang="en-US" smtClean="0"/>
          </a:p>
          <a:p>
            <a:pPr eaLnBrk="1" hangingPunct="1">
              <a:buFont typeface="Wingdings" charset="2"/>
              <a:buNone/>
            </a:pPr>
            <a:endParaRPr lang="en-US" smtClean="0"/>
          </a:p>
          <a:p>
            <a:pPr eaLnBrk="1" hangingPunct="1">
              <a:buFont typeface="Wingdings" charset="2"/>
              <a:buNone/>
            </a:pPr>
            <a:endParaRPr lang="en-US" smtClean="0"/>
          </a:p>
          <a:p>
            <a:pPr eaLnBrk="1" hangingPunct="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More </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Wingdings" charset="2"/>
              <a:buNone/>
              <a:defRPr/>
            </a:pPr>
            <a:r>
              <a:rPr lang="en-GB" dirty="0" smtClean="0">
                <a:ea typeface="+mn-ea"/>
                <a:cs typeface="+mn-cs"/>
              </a:rPr>
              <a:t>-Singapore 8.3 </a:t>
            </a:r>
            <a:r>
              <a:rPr lang="en-GB" dirty="0" err="1" smtClean="0">
                <a:ea typeface="+mn-ea"/>
                <a:cs typeface="+mn-cs"/>
              </a:rPr>
              <a:t>m</a:t>
            </a:r>
            <a:r>
              <a:rPr lang="en-GB" dirty="0" smtClean="0">
                <a:ea typeface="+mn-ea"/>
                <a:cs typeface="+mn-cs"/>
              </a:rPr>
              <a:t>$</a:t>
            </a:r>
            <a:endParaRPr lang="en-US" dirty="0" smtClean="0">
              <a:ea typeface="+mn-ea"/>
              <a:cs typeface="+mn-cs"/>
            </a:endParaRPr>
          </a:p>
          <a:p>
            <a:pPr eaLnBrk="1" fontAlgn="auto" hangingPunct="1">
              <a:spcAft>
                <a:spcPts val="0"/>
              </a:spcAft>
              <a:buFont typeface="Wingdings" charset="2"/>
              <a:buNone/>
              <a:defRPr/>
            </a:pPr>
            <a:r>
              <a:rPr lang="en-GB" dirty="0" smtClean="0">
                <a:ea typeface="+mn-ea"/>
                <a:cs typeface="+mn-cs"/>
              </a:rPr>
              <a:t>Indonesian, Mainland Chinese, Malaysian, Indian, Australian, UK</a:t>
            </a:r>
            <a:endParaRPr lang="en-US" dirty="0" smtClean="0">
              <a:ea typeface="+mn-ea"/>
              <a:cs typeface="+mn-cs"/>
            </a:endParaRPr>
          </a:p>
          <a:p>
            <a:pPr eaLnBrk="1" fontAlgn="auto" hangingPunct="1">
              <a:spcAft>
                <a:spcPts val="0"/>
              </a:spcAft>
              <a:buFont typeface="Wingdings" charset="2"/>
              <a:buNone/>
              <a:defRPr/>
            </a:pPr>
            <a:r>
              <a:rPr lang="en-GB" dirty="0" smtClean="0">
                <a:ea typeface="+mn-ea"/>
                <a:cs typeface="+mn-cs"/>
              </a:rPr>
              <a:t>-Shanghai  6.4 million $</a:t>
            </a:r>
            <a:endParaRPr lang="en-US" dirty="0" smtClean="0">
              <a:ea typeface="+mn-ea"/>
              <a:cs typeface="+mn-cs"/>
            </a:endParaRPr>
          </a:p>
          <a:p>
            <a:pPr eaLnBrk="1" fontAlgn="auto" hangingPunct="1">
              <a:spcAft>
                <a:spcPts val="0"/>
              </a:spcAft>
              <a:buFont typeface="Wingdings" charset="2"/>
              <a:buNone/>
              <a:defRPr/>
            </a:pPr>
            <a:r>
              <a:rPr lang="en-GB" dirty="0" smtClean="0">
                <a:ea typeface="+mn-ea"/>
                <a:cs typeface="+mn-cs"/>
              </a:rPr>
              <a:t>Hong K</a:t>
            </a:r>
            <a:r>
              <a:rPr lang="en-US" dirty="0" err="1" smtClean="0">
                <a:ea typeface="+mn-ea"/>
                <a:cs typeface="+mn-cs"/>
              </a:rPr>
              <a:t>o</a:t>
            </a:r>
            <a:r>
              <a:rPr lang="en-GB" dirty="0" err="1" smtClean="0">
                <a:ea typeface="+mn-ea"/>
                <a:cs typeface="+mn-cs"/>
              </a:rPr>
              <a:t>ng,Taiwanese</a:t>
            </a:r>
            <a:r>
              <a:rPr lang="en-GB" dirty="0" smtClean="0">
                <a:ea typeface="+mn-ea"/>
                <a:cs typeface="+mn-cs"/>
              </a:rPr>
              <a:t>, US, Canadian, Korean, Singaporean, Australian, Japanese, Malaysian, German, French</a:t>
            </a:r>
          </a:p>
          <a:p>
            <a:pPr eaLnBrk="1" fontAlgn="auto" hangingPunct="1">
              <a:spcAft>
                <a:spcPts val="0"/>
              </a:spcAft>
              <a:buFont typeface="Wingdings" charset="2"/>
              <a:buNone/>
              <a:defRPr/>
            </a:pPr>
            <a:r>
              <a:rPr lang="en-GB" dirty="0" smtClean="0">
                <a:ea typeface="+mn-ea"/>
                <a:cs typeface="+mn-cs"/>
              </a:rPr>
              <a:t>- Hong Kong 15.4 </a:t>
            </a:r>
            <a:r>
              <a:rPr lang="en-GB" dirty="0" err="1" smtClean="0">
                <a:ea typeface="+mn-ea"/>
                <a:cs typeface="+mn-cs"/>
              </a:rPr>
              <a:t>m</a:t>
            </a:r>
            <a:r>
              <a:rPr lang="en-GB" dirty="0" smtClean="0">
                <a:ea typeface="+mn-ea"/>
                <a:cs typeface="+mn-cs"/>
              </a:rPr>
              <a:t>$</a:t>
            </a:r>
            <a:endParaRPr lang="en-US" dirty="0" smtClean="0">
              <a:ea typeface="+mn-ea"/>
              <a:cs typeface="+mn-cs"/>
            </a:endParaRPr>
          </a:p>
          <a:p>
            <a:pPr eaLnBrk="1" fontAlgn="auto" hangingPunct="1">
              <a:spcAft>
                <a:spcPts val="0"/>
              </a:spcAft>
              <a:buFont typeface="Wingdings" charset="2"/>
              <a:buNone/>
              <a:defRPr/>
            </a:pPr>
            <a:r>
              <a:rPr lang="en-GB" dirty="0" smtClean="0">
                <a:ea typeface="+mn-ea"/>
                <a:cs typeface="+mn-cs"/>
              </a:rPr>
              <a:t>Mainland Chinese</a:t>
            </a:r>
            <a:endParaRPr lang="en-US" dirty="0" smtClean="0">
              <a:ea typeface="+mn-ea"/>
              <a:cs typeface="+mn-cs"/>
            </a:endParaRPr>
          </a:p>
          <a:p>
            <a:pPr eaLnBrk="1" fontAlgn="auto" hangingPunct="1">
              <a:spcAft>
                <a:spcPts val="0"/>
              </a:spcAft>
              <a:buFont typeface="Wingdings" charset="2"/>
              <a:buNone/>
              <a:defRPr/>
            </a:pPr>
            <a:endParaRPr lang="en-GB"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endParaRPr lang="en-US" dirty="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shadows of “urbanization”</a:t>
            </a:r>
            <a:endParaRPr lang="en-US" dirty="0"/>
          </a:p>
        </p:txBody>
      </p:sp>
      <p:sp>
        <p:nvSpPr>
          <p:cNvPr id="3" name="Content Placeholder 2"/>
          <p:cNvSpPr>
            <a:spLocks noGrp="1"/>
          </p:cNvSpPr>
          <p:nvPr>
            <p:ph idx="1"/>
          </p:nvPr>
        </p:nvSpPr>
        <p:spPr/>
        <p:txBody>
          <a:bodyPr>
            <a:normAutofit/>
          </a:bodyPr>
          <a:lstStyle/>
          <a:p>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One instance</a:t>
            </a:r>
            <a:endParaRPr lang="en-US" dirty="0"/>
          </a:p>
        </p:txBody>
      </p:sp>
      <p:sp>
        <p:nvSpPr>
          <p:cNvPr id="3" name="Content Placeholder 2"/>
          <p:cNvSpPr>
            <a:spLocks noGrp="1"/>
          </p:cNvSpPr>
          <p:nvPr>
            <p:ph idx="1"/>
          </p:nvPr>
        </p:nvSpPr>
        <p:spPr/>
        <p:txBody>
          <a:bodyPr>
            <a:normAutofit lnSpcReduction="10000"/>
          </a:bodyPr>
          <a:lstStyle/>
          <a:p>
            <a:pPr>
              <a:buFont typeface="Wingdings" charset="2"/>
              <a:buNone/>
              <a:defRPr/>
            </a:pPr>
            <a:r>
              <a:rPr lang="en-US" dirty="0" smtClean="0"/>
              <a:t>From 2006 to 2010: 220 million hectares of land in </a:t>
            </a:r>
            <a:r>
              <a:rPr lang="en-US" dirty="0" err="1" smtClean="0"/>
              <a:t>Afri</a:t>
            </a:r>
            <a:r>
              <a:rPr lang="en-US" dirty="0" smtClean="0"/>
              <a:t> ,</a:t>
            </a:r>
            <a:r>
              <a:rPr lang="en-US" dirty="0" err="1" smtClean="0"/>
              <a:t>LatAm</a:t>
            </a:r>
            <a:r>
              <a:rPr lang="en-US" dirty="0" smtClean="0"/>
              <a:t>, Cambodia, Ukraine bought/leased by rich </a:t>
            </a:r>
            <a:r>
              <a:rPr lang="en-US" dirty="0" err="1" smtClean="0"/>
              <a:t>govts,firms,financial</a:t>
            </a:r>
            <a:r>
              <a:rPr lang="en-US" dirty="0" smtClean="0"/>
              <a:t>  firms</a:t>
            </a:r>
          </a:p>
          <a:p>
            <a:pPr>
              <a:defRPr/>
            </a:pPr>
            <a:r>
              <a:rPr lang="en-US" dirty="0" smtClean="0"/>
              <a:t>The land is now more valued than the people or activities on it </a:t>
            </a:r>
          </a:p>
          <a:p>
            <a:pPr>
              <a:defRPr/>
            </a:pPr>
            <a:r>
              <a:rPr lang="en-US" dirty="0" smtClean="0"/>
              <a:t>The  active making of surplus populations</a:t>
            </a:r>
          </a:p>
          <a:p>
            <a:pPr>
              <a:defRPr/>
            </a:pPr>
            <a:r>
              <a:rPr lang="en-US" dirty="0" smtClean="0"/>
              <a:t>Novel assemblage of Territory/Authority/Rights</a:t>
            </a:r>
          </a:p>
          <a:p>
            <a:pP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991600" cy="6172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UNSTABLE MEANINGS</a:t>
            </a:r>
            <a:endParaRPr lang="en-US" dirty="0"/>
          </a:p>
        </p:txBody>
      </p:sp>
      <p:sp>
        <p:nvSpPr>
          <p:cNvPr id="3" name="Content Placeholder 2"/>
          <p:cNvSpPr>
            <a:spLocks noGrp="1"/>
          </p:cNvSpPr>
          <p:nvPr>
            <p:ph idx="1"/>
          </p:nvPr>
        </p:nvSpPr>
        <p:spPr/>
        <p:txBody>
          <a:bodyPr/>
          <a:lstStyle/>
          <a:p>
            <a:r>
              <a:rPr lang="en-US" dirty="0" smtClean="0"/>
              <a:t>Membership in a nation-state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7772400" cy="1281385"/>
          </a:xfrm>
        </p:spPr>
        <p:txBody>
          <a:bodyPr>
            <a:normAutofit fontScale="90000"/>
          </a:bodyPr>
          <a:lstStyle/>
          <a:p>
            <a:r>
              <a:rPr lang="en-GB" dirty="0" smtClean="0"/>
              <a:t>Map of government and private security agencies in the US</a:t>
            </a:r>
            <a:endParaRPr lang="en-GB" dirty="0"/>
          </a:p>
        </p:txBody>
      </p:sp>
      <p:sp>
        <p:nvSpPr>
          <p:cNvPr id="3" name="Subtitle 2"/>
          <p:cNvSpPr>
            <a:spLocks noGrp="1"/>
          </p:cNvSpPr>
          <p:nvPr>
            <p:ph type="subTitle" idx="1"/>
          </p:nvPr>
        </p:nvSpPr>
        <p:spPr>
          <a:xfrm>
            <a:off x="1331640" y="6237312"/>
            <a:ext cx="6400800" cy="620688"/>
          </a:xfrm>
        </p:spPr>
        <p:txBody>
          <a:bodyPr>
            <a:normAutofit fontScale="77500" lnSpcReduction="20000"/>
          </a:bodyPr>
          <a:lstStyle/>
          <a:p>
            <a:pPr algn="l"/>
            <a:r>
              <a:rPr lang="en-GB" sz="1800" dirty="0" smtClean="0">
                <a:solidFill>
                  <a:schemeClr val="tx1"/>
                </a:solidFill>
              </a:rPr>
              <a:t>Source: Washington Post. 2010.  “Top Secret America,” Interactive Maps. </a:t>
            </a:r>
            <a:r>
              <a:rPr lang="en-GB" sz="1800" i="1" dirty="0" smtClean="0">
                <a:solidFill>
                  <a:schemeClr val="tx1"/>
                </a:solidFill>
              </a:rPr>
              <a:t>Washington Post</a:t>
            </a:r>
            <a:r>
              <a:rPr lang="en-GB" sz="1800" dirty="0" smtClean="0">
                <a:solidFill>
                  <a:schemeClr val="tx1"/>
                </a:solidFill>
              </a:rPr>
              <a:t>, July 2010. </a:t>
            </a:r>
            <a:r>
              <a:rPr lang="en-GB" sz="1800" dirty="0" smtClean="0">
                <a:solidFill>
                  <a:schemeClr val="tx1"/>
                </a:solidFill>
                <a:hlinkClick r:id="rId2"/>
              </a:rPr>
              <a:t>http://projects.washingtonpost.com/top-secret-america/map/</a:t>
            </a:r>
            <a:r>
              <a:rPr lang="en-GB" sz="1800" dirty="0" smtClean="0">
                <a:solidFill>
                  <a:schemeClr val="tx1"/>
                </a:solidFill>
              </a:rPr>
              <a:t> </a:t>
            </a:r>
            <a:endParaRPr lang="en-GB" sz="1800" dirty="0">
              <a:solidFill>
                <a:schemeClr val="tx1"/>
              </a:solidFill>
            </a:endParaRPr>
          </a:p>
        </p:txBody>
      </p:sp>
      <p:pic>
        <p:nvPicPr>
          <p:cNvPr id="4" name="Picture 3"/>
          <p:cNvPicPr/>
          <p:nvPr/>
        </p:nvPicPr>
        <p:blipFill>
          <a:blip r:embed="rId3" cstate="print"/>
          <a:srcRect l="31913" t="19005" r="17097" b="12386"/>
          <a:stretch>
            <a:fillRect/>
          </a:stretch>
        </p:blipFill>
        <p:spPr bwMode="auto">
          <a:xfrm>
            <a:off x="1475656" y="1340768"/>
            <a:ext cx="6611586" cy="4836207"/>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7092280" y="4221088"/>
            <a:ext cx="989812" cy="138257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buildings</a:t>
            </a:r>
            <a:endParaRPr lang="en-US" dirty="0"/>
          </a:p>
        </p:txBody>
      </p:sp>
      <p:sp>
        <p:nvSpPr>
          <p:cNvPr id="3" name="Content Placeholder 2"/>
          <p:cNvSpPr>
            <a:spLocks noGrp="1"/>
          </p:cNvSpPr>
          <p:nvPr>
            <p:ph idx="1"/>
          </p:nvPr>
        </p:nvSpPr>
        <p:spPr/>
        <p:txBody>
          <a:bodyPr/>
          <a:lstStyle/>
          <a:p>
            <a:r>
              <a:rPr lang="en-US" dirty="0"/>
              <a:t>In Washington and the surrounding area, 33 building complexes for top-secret intelligence work are under construction or have been built since September 2001.</a:t>
            </a:r>
            <a:r>
              <a:rPr lang="en-US" dirty="0" smtClean="0"/>
              <a:t> </a:t>
            </a:r>
          </a:p>
          <a:p>
            <a:endParaRPr lang="en-US" dirty="0" smtClean="0"/>
          </a:p>
          <a:p>
            <a:r>
              <a:rPr lang="en-US" dirty="0"/>
              <a:t>–Together they occupy about 17 million square feet – the equivalent of almost three Pentagons or 22 US Capitol buildings.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Street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space for making by those who lack access to formal instruments for making.</a:t>
            </a:r>
          </a:p>
          <a:p>
            <a:pPr>
              <a:buNone/>
            </a:pPr>
            <a:r>
              <a:rPr lang="en-US" dirty="0" smtClean="0"/>
              <a:t>		-making presence/</a:t>
            </a:r>
            <a:r>
              <a:rPr lang="en-US" dirty="0" err="1" smtClean="0"/>
              <a:t>estamos</a:t>
            </a:r>
            <a:r>
              <a:rPr lang="en-US" dirty="0" smtClean="0"/>
              <a:t> </a:t>
            </a:r>
            <a:r>
              <a:rPr lang="en-US" dirty="0" err="1" smtClean="0"/>
              <a:t>presentes</a:t>
            </a:r>
            <a:endParaRPr lang="en-US" dirty="0" smtClean="0"/>
          </a:p>
          <a:p>
            <a:pPr>
              <a:buNone/>
            </a:pPr>
            <a:r>
              <a:rPr lang="en-US" dirty="0" smtClean="0"/>
              <a:t>				</a:t>
            </a:r>
          </a:p>
          <a:p>
            <a:pPr>
              <a:buNone/>
            </a:pPr>
            <a:r>
              <a:rPr lang="en-US" dirty="0" smtClean="0"/>
              <a:t>	-no explicit (conventional, standard) 				objective</a:t>
            </a:r>
          </a:p>
          <a:p>
            <a:pPr>
              <a:buNone/>
            </a:pPr>
            <a:r>
              <a:rPr lang="en-US" dirty="0" smtClean="0"/>
              <a:t>Urban capabilities –arising out of a mix of people and space</a:t>
            </a:r>
          </a:p>
          <a:p>
            <a:pPr>
              <a:buNone/>
            </a:pPr>
            <a:endParaRPr lang="en-US" smtClean="0"/>
          </a:p>
          <a:p>
            <a:pPr>
              <a:buNone/>
            </a:pPr>
            <a:r>
              <a:rPr lang="en-US" smtClean="0"/>
              <a:t>Does </a:t>
            </a:r>
            <a:r>
              <a:rPr lang="en-US" dirty="0" smtClean="0"/>
              <a:t>the City Have Speech</a:t>
            </a:r>
          </a:p>
          <a:p>
            <a:pPr>
              <a:buNone/>
            </a:pP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Analytic Tactics</a:t>
            </a:r>
            <a:br>
              <a:rPr lang="en-US" dirty="0" smtClean="0"/>
            </a:br>
            <a:endParaRPr lang="en-US" dirty="0"/>
          </a:p>
        </p:txBody>
      </p:sp>
      <p:sp>
        <p:nvSpPr>
          <p:cNvPr id="3" name="Content Placeholder 2"/>
          <p:cNvSpPr>
            <a:spLocks noGrp="1"/>
          </p:cNvSpPr>
          <p:nvPr>
            <p:ph idx="1"/>
          </p:nvPr>
        </p:nvSpPr>
        <p:spPr>
          <a:xfrm>
            <a:off x="914400" y="1426464"/>
            <a:ext cx="7772400" cy="4929096"/>
          </a:xfrm>
        </p:spPr>
        <p:txBody>
          <a:bodyPr>
            <a:normAutofit/>
          </a:bodyPr>
          <a:lstStyle/>
          <a:p>
            <a:pPr>
              <a:lnSpc>
                <a:spcPct val="90000"/>
              </a:lnSpc>
              <a:buNone/>
              <a:defRPr/>
            </a:pPr>
            <a:r>
              <a:rPr lang="en-US" dirty="0" smtClean="0">
                <a:effectLst/>
              </a:rPr>
              <a:t>Destabilizing stable meanings</a:t>
            </a:r>
          </a:p>
          <a:p>
            <a:pPr>
              <a:lnSpc>
                <a:spcPct val="90000"/>
              </a:lnSpc>
              <a:defRPr/>
            </a:pPr>
            <a:endParaRPr lang="en-US" dirty="0" smtClean="0">
              <a:effectLst/>
            </a:endParaRPr>
          </a:p>
          <a:p>
            <a:pPr>
              <a:lnSpc>
                <a:spcPct val="90000"/>
              </a:lnSpc>
              <a:buNone/>
              <a:defRPr/>
            </a:pPr>
            <a:r>
              <a:rPr lang="en-US" dirty="0" smtClean="0">
                <a:effectLst/>
              </a:rPr>
              <a:t>In the shadows of powerful explanations</a:t>
            </a:r>
          </a:p>
          <a:p>
            <a:pPr>
              <a:lnSpc>
                <a:spcPct val="90000"/>
              </a:lnSpc>
              <a:defRPr/>
            </a:pPr>
            <a:endParaRPr lang="en-US" dirty="0" smtClean="0">
              <a:effectLst/>
            </a:endParaRPr>
          </a:p>
          <a:p>
            <a:pPr>
              <a:lnSpc>
                <a:spcPct val="90000"/>
              </a:lnSpc>
              <a:buNone/>
              <a:defRPr/>
            </a:pPr>
            <a:r>
              <a:rPr lang="en-US" dirty="0" smtClean="0">
                <a:effectLst/>
              </a:rPr>
              <a:t>When territory exits conventional framings:</a:t>
            </a:r>
          </a:p>
          <a:p>
            <a:pPr>
              <a:lnSpc>
                <a:spcPct val="90000"/>
              </a:lnSpc>
              <a:buFont typeface="Wingdings" charset="2"/>
              <a:buNone/>
              <a:defRPr/>
            </a:pPr>
            <a:r>
              <a:rPr lang="en-US" dirty="0" smtClean="0">
                <a:effectLst/>
              </a:rPr>
              <a:t>   it becomes institutionally mobile, nomadic  and can alter the meaning of </a:t>
            </a:r>
            <a:r>
              <a:rPr lang="en-US" dirty="0" smtClean="0"/>
              <a:t>the “</a:t>
            </a:r>
            <a:r>
              <a:rPr lang="en-US" dirty="0" smtClean="0">
                <a:effectLst/>
              </a:rPr>
              <a:t>nation</a:t>
            </a:r>
            <a:r>
              <a:rPr lang="en-US" dirty="0" smtClean="0"/>
              <a:t>al” in its many diverse instantiations</a:t>
            </a:r>
            <a:endParaRPr lang="en-US" dirty="0" smtClean="0">
              <a:effectLst/>
            </a:endParaRPr>
          </a:p>
          <a:p>
            <a:pPr>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a:srcRect/>
          <a:stretch>
            <a:fillRect/>
          </a:stretch>
        </p:blipFill>
        <p:spPr bwMode="auto">
          <a:xfrm>
            <a:off x="381000" y="762000"/>
            <a:ext cx="8382000" cy="5105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8359550" cy="569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537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762000"/>
            <a:ext cx="8229600" cy="587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895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14400"/>
            <a:ext cx="7295352"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803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990600"/>
            <a:ext cx="7405701"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199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903514"/>
            <a:ext cx="6766560" cy="559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11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85800"/>
            <a:ext cx="7680960" cy="587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54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TotalTime>
  <Words>1058</Words>
  <Application>Microsoft Office PowerPoint</Application>
  <PresentationFormat>Affichage à l'écran (4:3)</PresentationFormat>
  <Paragraphs>211</Paragraphs>
  <Slides>30</Slides>
  <Notes>3</Notes>
  <HiddenSlides>0</HiddenSlides>
  <MMClips>0</MMClips>
  <ScaleCrop>false</ScaleCrop>
  <HeadingPairs>
    <vt:vector size="6" baseType="variant">
      <vt:variant>
        <vt:lpstr>Thème</vt:lpstr>
      </vt:variant>
      <vt:variant>
        <vt:i4>1</vt:i4>
      </vt:variant>
      <vt:variant>
        <vt:lpstr>Liaisons</vt:lpstr>
      </vt:variant>
      <vt:variant>
        <vt:i4>1</vt:i4>
      </vt:variant>
      <vt:variant>
        <vt:lpstr>Titres des diapositives</vt:lpstr>
      </vt:variant>
      <vt:variant>
        <vt:i4>30</vt:i4>
      </vt:variant>
    </vt:vector>
  </HeadingPairs>
  <TitlesOfParts>
    <vt:vector size="32" baseType="lpstr">
      <vt:lpstr>Office Theme</vt:lpstr>
      <vt:lpstr>Macintosh HD:Users:saskiasassen:Desktop:Destroying neighborhoods..Urb Controversies blog copy.doc!OLE_LINK1</vt:lpstr>
      <vt:lpstr>Beyond Inequality: Expulsions</vt:lpstr>
      <vt:lpstr>Présentation PowerPoint</vt:lpstr>
      <vt:lpstr>Analytic Tactics </vt:lpstr>
      <vt:lpstr> </vt:lpstr>
      <vt:lpstr> </vt:lpstr>
      <vt:lpstr>Présentation PowerPoint</vt:lpstr>
      <vt:lpstr>Présentation PowerPoint</vt:lpstr>
      <vt:lpstr>Présentation PowerPoint</vt:lpstr>
      <vt:lpstr>Présentation PowerPoint</vt:lpstr>
      <vt:lpstr>Vulture Funds: one extreme case of aggressive innovation</vt:lpstr>
      <vt:lpstr>Continuing…</vt:lpstr>
      <vt:lpstr>Présentation PowerPoint</vt:lpstr>
      <vt:lpstr>Présentation PowerPoint</vt:lpstr>
      <vt:lpstr>When modest neighborhoods become part of global finance</vt:lpstr>
      <vt:lpstr>Expulsions: Foreclosures</vt:lpstr>
      <vt:lpstr>Présentation PowerPoint</vt:lpstr>
      <vt:lpstr>Présentation PowerPoint</vt:lpstr>
      <vt:lpstr>Table 11: Share of Foreign-Currency-Denominated Household Credit, End-2005 (In percent of total household credit) </vt:lpstr>
      <vt:lpstr>Super-Prime Housing Market</vt:lpstr>
      <vt:lpstr>more</vt:lpstr>
      <vt:lpstr>More </vt:lpstr>
      <vt:lpstr>In the shadows of “urbanization”</vt:lpstr>
      <vt:lpstr>One instance</vt:lpstr>
      <vt:lpstr>Présentation PowerPoint</vt:lpstr>
      <vt:lpstr>Présentation PowerPoint</vt:lpstr>
      <vt:lpstr>UNSTABLE MEANINGS</vt:lpstr>
      <vt:lpstr>Map of government and private security agencies in the US</vt:lpstr>
      <vt:lpstr>More buildings</vt:lpstr>
      <vt:lpstr>The Global Street</vt:lpstr>
      <vt:lpstr>Présentation PowerPoint</vt:lpstr>
    </vt:vector>
  </TitlesOfParts>
  <Company>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Saskia Sassen</dc:creator>
  <cp:lastModifiedBy>Leiva-Ovalle Fabrizio</cp:lastModifiedBy>
  <cp:revision>6</cp:revision>
  <dcterms:created xsi:type="dcterms:W3CDTF">2014-03-27T10:31:45Z</dcterms:created>
  <dcterms:modified xsi:type="dcterms:W3CDTF">2014-04-24T14:18:03Z</dcterms:modified>
</cp:coreProperties>
</file>