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315" r:id="rId3"/>
    <p:sldId id="319" r:id="rId4"/>
    <p:sldId id="271" r:id="rId5"/>
    <p:sldId id="309" r:id="rId6"/>
    <p:sldId id="322" r:id="rId7"/>
    <p:sldId id="317" r:id="rId8"/>
    <p:sldId id="321" r:id="rId9"/>
    <p:sldId id="318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Personnes différentes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Feuil1!$D$5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Feuil1!$C$6:$C$10</c:f>
              <c:strCache>
                <c:ptCount val="4"/>
                <c:pt idx="0">
                  <c:v>Abri de nuit</c:v>
                </c:pt>
                <c:pt idx="1">
                  <c:v>Echange</c:v>
                </c:pt>
                <c:pt idx="2">
                  <c:v>Relais Santé</c:v>
                </c:pt>
                <c:pt idx="3">
                  <c:v>Salamandre</c:v>
                </c:pt>
              </c:strCache>
            </c:strRef>
          </c:cat>
          <c:val>
            <c:numRef>
              <c:f>Feuil1!$D$6:$D$10</c:f>
              <c:numCache>
                <c:formatCode>General</c:formatCode>
                <c:ptCount val="4"/>
                <c:pt idx="0">
                  <c:v>507</c:v>
                </c:pt>
                <c:pt idx="1">
                  <c:v>79</c:v>
                </c:pt>
                <c:pt idx="2">
                  <c:v>138</c:v>
                </c:pt>
                <c:pt idx="3">
                  <c:v>133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92-487D-AB36-43638155AC4D}"/>
            </c:ext>
          </c:extLst>
        </c:ser>
        <c:ser>
          <c:idx val="1"/>
          <c:order val="1"/>
          <c:tx>
            <c:strRef>
              <c:f>Feuil1!$E$5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Feuil1!$C$6:$C$10</c:f>
              <c:strCache>
                <c:ptCount val="4"/>
                <c:pt idx="0">
                  <c:v>Abri de nuit</c:v>
                </c:pt>
                <c:pt idx="1">
                  <c:v>Echange</c:v>
                </c:pt>
                <c:pt idx="2">
                  <c:v>Relais Santé</c:v>
                </c:pt>
                <c:pt idx="3">
                  <c:v>Salamandre</c:v>
                </c:pt>
              </c:strCache>
            </c:strRef>
          </c:cat>
          <c:val>
            <c:numRef>
              <c:f>Feuil1!$E$6:$E$10</c:f>
              <c:numCache>
                <c:formatCode>General</c:formatCode>
                <c:ptCount val="4"/>
                <c:pt idx="0">
                  <c:v>390</c:v>
                </c:pt>
                <c:pt idx="1">
                  <c:v>134</c:v>
                </c:pt>
                <c:pt idx="2">
                  <c:v>185</c:v>
                </c:pt>
                <c:pt idx="3">
                  <c:v>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92-487D-AB36-43638155AC4D}"/>
            </c:ext>
          </c:extLst>
        </c:ser>
        <c:ser>
          <c:idx val="2"/>
          <c:order val="2"/>
          <c:tx>
            <c:strRef>
              <c:f>Feuil1!$F$5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Feuil1!$C$6:$C$10</c:f>
              <c:strCache>
                <c:ptCount val="4"/>
                <c:pt idx="0">
                  <c:v>Abri de nuit</c:v>
                </c:pt>
                <c:pt idx="1">
                  <c:v>Echange</c:v>
                </c:pt>
                <c:pt idx="2">
                  <c:v>Relais Santé</c:v>
                </c:pt>
                <c:pt idx="3">
                  <c:v>Salamandre</c:v>
                </c:pt>
              </c:strCache>
            </c:strRef>
          </c:cat>
          <c:val>
            <c:numRef>
              <c:f>Feuil1!$F$6:$F$10</c:f>
              <c:numCache>
                <c:formatCode>General</c:formatCode>
                <c:ptCount val="4"/>
                <c:pt idx="0">
                  <c:v>437</c:v>
                </c:pt>
                <c:pt idx="1">
                  <c:v>199</c:v>
                </c:pt>
                <c:pt idx="2">
                  <c:v>211</c:v>
                </c:pt>
                <c:pt idx="3">
                  <c:v>237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492-487D-AB36-43638155AC4D}"/>
            </c:ext>
          </c:extLst>
        </c:ser>
        <c:ser>
          <c:idx val="3"/>
          <c:order val="3"/>
          <c:tx>
            <c:strRef>
              <c:f>Feuil1!$G$5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Feuil1!$C$6:$C$10</c:f>
              <c:strCache>
                <c:ptCount val="4"/>
                <c:pt idx="0">
                  <c:v>Abri de nuit</c:v>
                </c:pt>
                <c:pt idx="1">
                  <c:v>Echange</c:v>
                </c:pt>
                <c:pt idx="2">
                  <c:v>Relais Santé</c:v>
                </c:pt>
                <c:pt idx="3">
                  <c:v>Salamandre</c:v>
                </c:pt>
              </c:strCache>
            </c:strRef>
          </c:cat>
          <c:val>
            <c:numRef>
              <c:f>Feuil1!$G$6:$G$10</c:f>
              <c:numCache>
                <c:formatCode>General</c:formatCode>
                <c:ptCount val="4"/>
                <c:pt idx="0">
                  <c:v>645</c:v>
                </c:pt>
                <c:pt idx="1">
                  <c:v>284</c:v>
                </c:pt>
                <c:pt idx="2">
                  <c:v>217</c:v>
                </c:pt>
                <c:pt idx="3">
                  <c:v>424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492-487D-AB36-43638155AC4D}"/>
            </c:ext>
          </c:extLst>
        </c:ser>
        <c:ser>
          <c:idx val="4"/>
          <c:order val="4"/>
          <c:tx>
            <c:strRef>
              <c:f>Feuil1!$H$5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Feuil1!$C$6:$C$10</c:f>
              <c:strCache>
                <c:ptCount val="4"/>
                <c:pt idx="0">
                  <c:v>Abri de nuit</c:v>
                </c:pt>
                <c:pt idx="1">
                  <c:v>Echange</c:v>
                </c:pt>
                <c:pt idx="2">
                  <c:v>Relais Santé</c:v>
                </c:pt>
                <c:pt idx="3">
                  <c:v>Salamandre</c:v>
                </c:pt>
              </c:strCache>
            </c:strRef>
          </c:cat>
          <c:val>
            <c:numRef>
              <c:f>Feuil1!$H$6:$H$10</c:f>
              <c:numCache>
                <c:formatCode>General</c:formatCode>
                <c:ptCount val="4"/>
                <c:pt idx="0">
                  <c:v>613</c:v>
                </c:pt>
                <c:pt idx="1">
                  <c:v>286</c:v>
                </c:pt>
                <c:pt idx="2">
                  <c:v>282</c:v>
                </c:pt>
                <c:pt idx="3">
                  <c:v>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492-487D-AB36-43638155AC4D}"/>
            </c:ext>
          </c:extLst>
        </c:ser>
        <c:ser>
          <c:idx val="5"/>
          <c:order val="5"/>
          <c:tx>
            <c:strRef>
              <c:f>Feuil1!$I$5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Feuil1!$C$6:$C$10</c:f>
              <c:strCache>
                <c:ptCount val="4"/>
                <c:pt idx="0">
                  <c:v>Abri de nuit</c:v>
                </c:pt>
                <c:pt idx="1">
                  <c:v>Echange</c:v>
                </c:pt>
                <c:pt idx="2">
                  <c:v>Relais Santé</c:v>
                </c:pt>
                <c:pt idx="3">
                  <c:v>Salamandre</c:v>
                </c:pt>
              </c:strCache>
            </c:strRef>
          </c:cat>
          <c:val>
            <c:numRef>
              <c:f>Feuil1!$I$6:$I$10</c:f>
              <c:numCache>
                <c:formatCode>General</c:formatCode>
                <c:ptCount val="4"/>
                <c:pt idx="0">
                  <c:v>669</c:v>
                </c:pt>
                <c:pt idx="1">
                  <c:v>383</c:v>
                </c:pt>
                <c:pt idx="2">
                  <c:v>288</c:v>
                </c:pt>
                <c:pt idx="3">
                  <c:v>535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492-487D-AB36-43638155AC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35983568"/>
        <c:axId val="235985528"/>
      </c:barChart>
      <c:catAx>
        <c:axId val="235983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5985528"/>
        <c:crosses val="autoZero"/>
        <c:auto val="1"/>
        <c:lblAlgn val="ctr"/>
        <c:lblOffset val="100"/>
        <c:noMultiLvlLbl val="0"/>
      </c:catAx>
      <c:valAx>
        <c:axId val="235985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598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>
                <a:solidFill>
                  <a:schemeClr val="tx1"/>
                </a:solidFill>
              </a:rPr>
              <a:t>ETHOS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Feuil2!$C$13</c:f>
              <c:strCache>
                <c:ptCount val="1"/>
                <c:pt idx="0">
                  <c:v>Logement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Feuil2!$D$12:$H$12</c:f>
              <c:strCache>
                <c:ptCount val="4"/>
                <c:pt idx="0">
                  <c:v>Abri de nuit</c:v>
                </c:pt>
                <c:pt idx="1">
                  <c:v>Echange</c:v>
                </c:pt>
                <c:pt idx="2">
                  <c:v>Relais Santé</c:v>
                </c:pt>
                <c:pt idx="3">
                  <c:v>Salamandre</c:v>
                </c:pt>
              </c:strCache>
            </c:strRef>
          </c:cat>
          <c:val>
            <c:numRef>
              <c:f>Feuil2!$D$13:$H$13</c:f>
              <c:numCache>
                <c:formatCode>0%</c:formatCode>
                <c:ptCount val="4"/>
                <c:pt idx="0">
                  <c:v>0.17189835575485798</c:v>
                </c:pt>
                <c:pt idx="1">
                  <c:v>0.26785714285714285</c:v>
                </c:pt>
                <c:pt idx="2">
                  <c:v>0.1736111111111111</c:v>
                </c:pt>
                <c:pt idx="3">
                  <c:v>0.31010928961748635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54-42C8-9730-3BB98133077C}"/>
            </c:ext>
          </c:extLst>
        </c:ser>
        <c:ser>
          <c:idx val="1"/>
          <c:order val="1"/>
          <c:tx>
            <c:strRef>
              <c:f>Feuil2!$C$14</c:f>
              <c:strCache>
                <c:ptCount val="1"/>
                <c:pt idx="0">
                  <c:v>Sans-abri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Feuil2!$D$12:$H$12</c:f>
              <c:strCache>
                <c:ptCount val="4"/>
                <c:pt idx="0">
                  <c:v>Abri de nuit</c:v>
                </c:pt>
                <c:pt idx="1">
                  <c:v>Echange</c:v>
                </c:pt>
                <c:pt idx="2">
                  <c:v>Relais Santé</c:v>
                </c:pt>
                <c:pt idx="3">
                  <c:v>Salamandre</c:v>
                </c:pt>
              </c:strCache>
            </c:strRef>
          </c:cat>
          <c:val>
            <c:numRef>
              <c:f>Feuil2!$D$14:$H$14</c:f>
              <c:numCache>
                <c:formatCode>0%</c:formatCode>
                <c:ptCount val="4"/>
                <c:pt idx="0">
                  <c:v>0.56203288490284009</c:v>
                </c:pt>
                <c:pt idx="1">
                  <c:v>0.30357142857142855</c:v>
                </c:pt>
                <c:pt idx="2">
                  <c:v>0.58333333333333337</c:v>
                </c:pt>
                <c:pt idx="3">
                  <c:v>0.47950819672131145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54-42C8-9730-3BB98133077C}"/>
            </c:ext>
          </c:extLst>
        </c:ser>
        <c:ser>
          <c:idx val="2"/>
          <c:order val="2"/>
          <c:tx>
            <c:strRef>
              <c:f>Feuil2!$C$15</c:f>
              <c:strCache>
                <c:ptCount val="1"/>
                <c:pt idx="0">
                  <c:v>Sans-logement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Feuil2!$D$12:$H$12</c:f>
              <c:strCache>
                <c:ptCount val="4"/>
                <c:pt idx="0">
                  <c:v>Abri de nuit</c:v>
                </c:pt>
                <c:pt idx="1">
                  <c:v>Echange</c:v>
                </c:pt>
                <c:pt idx="2">
                  <c:v>Relais Santé</c:v>
                </c:pt>
                <c:pt idx="3">
                  <c:v>Salamandre</c:v>
                </c:pt>
              </c:strCache>
            </c:strRef>
          </c:cat>
          <c:val>
            <c:numRef>
              <c:f>Feuil2!$D$15:$H$15</c:f>
              <c:numCache>
                <c:formatCode>0%</c:formatCode>
                <c:ptCount val="4"/>
                <c:pt idx="0">
                  <c:v>0.11509715994020926</c:v>
                </c:pt>
                <c:pt idx="1">
                  <c:v>4.1666666666666664E-2</c:v>
                </c:pt>
                <c:pt idx="2">
                  <c:v>2.4305555555555556E-2</c:v>
                </c:pt>
                <c:pt idx="3">
                  <c:v>0.17486338797814208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F54-42C8-9730-3BB98133077C}"/>
            </c:ext>
          </c:extLst>
        </c:ser>
        <c:ser>
          <c:idx val="3"/>
          <c:order val="3"/>
          <c:tx>
            <c:strRef>
              <c:f>Feuil2!$C$16</c:f>
              <c:strCache>
                <c:ptCount val="1"/>
                <c:pt idx="0">
                  <c:v>Logement précaire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Feuil2!$D$12:$H$12</c:f>
              <c:strCache>
                <c:ptCount val="4"/>
                <c:pt idx="0">
                  <c:v>Abri de nuit</c:v>
                </c:pt>
                <c:pt idx="1">
                  <c:v>Echange</c:v>
                </c:pt>
                <c:pt idx="2">
                  <c:v>Relais Santé</c:v>
                </c:pt>
                <c:pt idx="3">
                  <c:v>Salamandre</c:v>
                </c:pt>
              </c:strCache>
            </c:strRef>
          </c:cat>
          <c:val>
            <c:numRef>
              <c:f>Feuil2!$D$16:$H$16</c:f>
              <c:numCache>
                <c:formatCode>0%</c:formatCode>
                <c:ptCount val="4"/>
                <c:pt idx="0">
                  <c:v>2.9895366218236174E-3</c:v>
                </c:pt>
                <c:pt idx="1">
                  <c:v>0</c:v>
                </c:pt>
                <c:pt idx="2">
                  <c:v>0.1423611111111111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F54-42C8-9730-3BB98133077C}"/>
            </c:ext>
          </c:extLst>
        </c:ser>
        <c:ser>
          <c:idx val="4"/>
          <c:order val="4"/>
          <c:tx>
            <c:strRef>
              <c:f>Feuil2!$C$17</c:f>
              <c:strCache>
                <c:ptCount val="1"/>
                <c:pt idx="0">
                  <c:v>Inconnue/autre endroit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Feuil2!$D$12:$H$12</c:f>
              <c:strCache>
                <c:ptCount val="4"/>
                <c:pt idx="0">
                  <c:v>Abri de nuit</c:v>
                </c:pt>
                <c:pt idx="1">
                  <c:v>Echange</c:v>
                </c:pt>
                <c:pt idx="2">
                  <c:v>Relais Santé</c:v>
                </c:pt>
                <c:pt idx="3">
                  <c:v>Salamandre</c:v>
                </c:pt>
              </c:strCache>
            </c:strRef>
          </c:cat>
          <c:val>
            <c:numRef>
              <c:f>Feuil2!$D$17:$H$17</c:f>
              <c:numCache>
                <c:formatCode>0%</c:formatCode>
                <c:ptCount val="4"/>
                <c:pt idx="0">
                  <c:v>0.17189835575485798</c:v>
                </c:pt>
                <c:pt idx="1">
                  <c:v>0.26785714285714285</c:v>
                </c:pt>
                <c:pt idx="2">
                  <c:v>0.1736111111111111</c:v>
                </c:pt>
                <c:pt idx="3">
                  <c:v>0.31010928961748635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F54-42C8-9730-3BB9813307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5982784"/>
        <c:axId val="226244456"/>
      </c:barChart>
      <c:catAx>
        <c:axId val="235982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26244456"/>
        <c:crosses val="autoZero"/>
        <c:auto val="1"/>
        <c:lblAlgn val="ctr"/>
        <c:lblOffset val="100"/>
        <c:noMultiLvlLbl val="0"/>
      </c:catAx>
      <c:valAx>
        <c:axId val="226244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598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4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7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8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9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2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0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9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2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242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renaud.debacker@rsunamurois.be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housingfirst@rsunamurois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3091" y="3827131"/>
            <a:ext cx="10993549" cy="1475013"/>
          </a:xfrm>
        </p:spPr>
        <p:txBody>
          <a:bodyPr>
            <a:normAutofit fontScale="90000"/>
          </a:bodyPr>
          <a:lstStyle/>
          <a:p>
            <a:r>
              <a:rPr lang="fr-BE" b="1" u="sng" dirty="0">
                <a:solidFill>
                  <a:schemeClr val="bg1"/>
                </a:solidFill>
              </a:rPr>
              <a:t>Housing first </a:t>
            </a:r>
            <a:r>
              <a:rPr lang="fr-BE" b="1" u="sng" dirty="0" err="1">
                <a:solidFill>
                  <a:schemeClr val="bg1"/>
                </a:solidFill>
              </a:rPr>
              <a:t>namur</a:t>
            </a:r>
            <a:r>
              <a:rPr lang="fr-BE" dirty="0">
                <a:solidFill>
                  <a:schemeClr val="bg1"/>
                </a:solidFill>
              </a:rPr>
              <a:t/>
            </a:r>
            <a:br>
              <a:rPr lang="fr-BE" dirty="0">
                <a:solidFill>
                  <a:schemeClr val="bg1"/>
                </a:solidFill>
              </a:rPr>
            </a:br>
            <a:r>
              <a:rPr lang="fr-BE" dirty="0">
                <a:solidFill>
                  <a:schemeClr val="bg1"/>
                </a:solidFill>
              </a:rPr>
              <a:t> </a:t>
            </a:r>
            <a:br>
              <a:rPr lang="fr-BE" dirty="0">
                <a:solidFill>
                  <a:schemeClr val="bg1"/>
                </a:solidFill>
              </a:rPr>
            </a:br>
            <a:r>
              <a:rPr lang="fr-BE" sz="2400" b="1" i="1" dirty="0">
                <a:solidFill>
                  <a:schemeClr val="bg1"/>
                </a:solidFill>
              </a:rPr>
              <a:t>un modèle multi-institutionnel </a:t>
            </a:r>
            <a:endParaRPr lang="fr-BE" b="1" i="1" dirty="0">
              <a:solidFill>
                <a:schemeClr val="bg1"/>
              </a:solidFill>
            </a:endParaRPr>
          </a:p>
        </p:txBody>
      </p:sp>
      <p:pic>
        <p:nvPicPr>
          <p:cNvPr id="3" name="Picture 3" descr="C:\Users\Utilisateur\Desktop\matériel site web\logo 2 loteri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037" y="1635726"/>
            <a:ext cx="708377" cy="842089"/>
          </a:xfrm>
          <a:prstGeom prst="rect">
            <a:avLst/>
          </a:prstGeom>
          <a:noFill/>
        </p:spPr>
      </p:pic>
      <p:pic>
        <p:nvPicPr>
          <p:cNvPr id="4" name="Picture 4" descr="C:\Users\Utilisateur\Desktop\matériel site web\logo 3 sp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918" y="1553475"/>
            <a:ext cx="1363745" cy="1031433"/>
          </a:xfrm>
          <a:prstGeom prst="rect">
            <a:avLst/>
          </a:prstGeom>
          <a:noFill/>
        </p:spPr>
      </p:pic>
      <p:grpSp>
        <p:nvGrpSpPr>
          <p:cNvPr id="5" name="Groupe 4"/>
          <p:cNvGrpSpPr>
            <a:grpSpLocks/>
          </p:cNvGrpSpPr>
          <p:nvPr/>
        </p:nvGrpSpPr>
        <p:grpSpPr bwMode="auto">
          <a:xfrm>
            <a:off x="6549681" y="1609411"/>
            <a:ext cx="1247921" cy="919560"/>
            <a:chOff x="0" y="7060"/>
            <a:chExt cx="2340" cy="2193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060"/>
              <a:ext cx="2340" cy="2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56" y="8822"/>
              <a:ext cx="1980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marR="21590" algn="ctr">
                <a:lnSpc>
                  <a:spcPct val="107000"/>
                </a:lnSpc>
                <a:spcAft>
                  <a:spcPts val="800"/>
                </a:spcAft>
                <a:tabLst>
                  <a:tab pos="457200" algn="l"/>
                </a:tabLst>
              </a:pPr>
              <a:r>
                <a:rPr lang="fr-FR" sz="900" b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Urbain </a:t>
              </a:r>
              <a:r>
                <a:rPr lang="fr-FR" sz="900" b="1">
                  <a:solidFill>
                    <a:srgbClr val="002448"/>
                  </a:solidFill>
                  <a:effectLst/>
                  <a:latin typeface="Tempus Sans ITC" panose="04020404030D07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Namurois</a:t>
              </a:r>
              <a:endParaRPr lang="fr-BE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Picture 2" descr="C:\Users\Coralie\Desktop\Logo_HF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402" y="1582469"/>
            <a:ext cx="1209120" cy="992062"/>
          </a:xfrm>
          <a:prstGeom prst="rect">
            <a:avLst/>
          </a:prstGeom>
          <a:noFill/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620" y="1639330"/>
            <a:ext cx="1381125" cy="859724"/>
          </a:xfrm>
          <a:prstGeom prst="rect">
            <a:avLst/>
          </a:prstGeom>
        </p:spPr>
      </p:pic>
      <p:pic>
        <p:nvPicPr>
          <p:cNvPr id="11" name="Picture 3" descr="C:\Users\Utilisateur\Desktop\matériel site web\logo 2 loteri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989" y="1635726"/>
            <a:ext cx="708377" cy="842089"/>
          </a:xfrm>
          <a:prstGeom prst="rect">
            <a:avLst/>
          </a:prstGeom>
          <a:noFill/>
        </p:spPr>
      </p:pic>
      <p:pic>
        <p:nvPicPr>
          <p:cNvPr id="12" name="Picture 2" descr="C:\Users\Coralie\Desktop\Logo_HF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00354" y="1582469"/>
            <a:ext cx="1176168" cy="992062"/>
          </a:xfrm>
          <a:prstGeom prst="rect">
            <a:avLst/>
          </a:prstGeom>
          <a:noFill/>
        </p:spPr>
      </p:pic>
      <p:pic>
        <p:nvPicPr>
          <p:cNvPr id="13" name="Image 12" descr="http://chartegraphique.wallonie.be/sites/default/files/PNG/soutiendela_w.png">
            <a:extLst>
              <a:ext uri="{FF2B5EF4-FFF2-40B4-BE49-F238E27FC236}">
                <a16:creationId xmlns:a16="http://schemas.microsoft.com/office/drawing/2014/main" xmlns="" id="{4F435FE7-2238-4FB1-B846-5720C291A3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4204" y="1553306"/>
            <a:ext cx="789118" cy="859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152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Coordonnées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Adresse : rue St-Nicolas, 4 5000 Namur</a:t>
            </a:r>
          </a:p>
          <a:p>
            <a:r>
              <a:rPr lang="fr-BE" dirty="0"/>
              <a:t>Equipe d’accompagnement : </a:t>
            </a:r>
            <a:r>
              <a:rPr lang="fr-FR" dirty="0"/>
              <a:t>0489/05.14.60</a:t>
            </a:r>
            <a:r>
              <a:rPr lang="fr-BE" dirty="0"/>
              <a:t> / </a:t>
            </a:r>
            <a:r>
              <a:rPr lang="fr-FR" dirty="0"/>
              <a:t>0489/05.14.64 / 081/37.05.89 – </a:t>
            </a:r>
            <a:r>
              <a:rPr lang="fr-FR" dirty="0">
                <a:hlinkClick r:id="rId2"/>
              </a:rPr>
              <a:t>housingfirst@rsunamurois.be</a:t>
            </a:r>
            <a:r>
              <a:rPr lang="fr-FR" dirty="0"/>
              <a:t> </a:t>
            </a:r>
          </a:p>
          <a:p>
            <a:r>
              <a:rPr lang="fr-FR" dirty="0"/>
              <a:t>Coordination : 0489/05.14.67 – </a:t>
            </a:r>
            <a:r>
              <a:rPr lang="fr-FR" dirty="0" err="1">
                <a:hlinkClick r:id="rId3"/>
              </a:rPr>
              <a:t>renaud.debacker@</a:t>
            </a:r>
            <a:r>
              <a:rPr lang="fr-FR" err="1">
                <a:hlinkClick r:id="rId3"/>
              </a:rPr>
              <a:t>rsunamurois</a:t>
            </a:r>
            <a:r>
              <a:rPr lang="fr-FR">
                <a:hlinkClick r:id="rId3"/>
              </a:rPr>
              <a:t>.be</a:t>
            </a:r>
            <a:r>
              <a:rPr lang="fr-FR" dirty="0"/>
              <a:t> </a:t>
            </a:r>
            <a:endParaRPr lang="fr-BE" dirty="0"/>
          </a:p>
          <a:p>
            <a:endParaRPr lang="fr-BE" dirty="0"/>
          </a:p>
        </p:txBody>
      </p:sp>
      <p:pic>
        <p:nvPicPr>
          <p:cNvPr id="10" name="Picture 4" descr="C:\Users\Utilisateur\Desktop\matériel site web\logo 3 sp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6155" y="5169885"/>
            <a:ext cx="1363745" cy="1031433"/>
          </a:xfrm>
          <a:prstGeom prst="rect">
            <a:avLst/>
          </a:prstGeom>
          <a:noFill/>
        </p:spPr>
      </p:pic>
      <p:grpSp>
        <p:nvGrpSpPr>
          <p:cNvPr id="11" name="Groupe 10"/>
          <p:cNvGrpSpPr>
            <a:grpSpLocks/>
          </p:cNvGrpSpPr>
          <p:nvPr/>
        </p:nvGrpSpPr>
        <p:grpSpPr bwMode="auto">
          <a:xfrm>
            <a:off x="6509918" y="5225821"/>
            <a:ext cx="1247921" cy="919560"/>
            <a:chOff x="0" y="7060"/>
            <a:chExt cx="2340" cy="2193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060"/>
              <a:ext cx="2340" cy="2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256" y="8822"/>
              <a:ext cx="1980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marR="21590" algn="ctr">
                <a:lnSpc>
                  <a:spcPct val="107000"/>
                </a:lnSpc>
                <a:spcAft>
                  <a:spcPts val="800"/>
                </a:spcAft>
                <a:tabLst>
                  <a:tab pos="457200" algn="l"/>
                </a:tabLst>
              </a:pPr>
              <a:r>
                <a:rPr lang="fr-FR" sz="900" b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Urbain </a:t>
              </a:r>
              <a:r>
                <a:rPr lang="fr-FR" sz="900" b="1">
                  <a:solidFill>
                    <a:srgbClr val="002448"/>
                  </a:solidFill>
                  <a:effectLst/>
                  <a:latin typeface="Tempus Sans ITC" panose="04020404030D07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Namurois</a:t>
              </a:r>
              <a:endParaRPr lang="fr-BE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5" name="Imag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857" y="5255740"/>
            <a:ext cx="1381125" cy="859724"/>
          </a:xfrm>
          <a:prstGeom prst="rect">
            <a:avLst/>
          </a:prstGeom>
        </p:spPr>
      </p:pic>
      <p:pic>
        <p:nvPicPr>
          <p:cNvPr id="16" name="Picture 3" descr="C:\Users\Utilisateur\Desktop\matériel site web\logo 2 loterie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9226" y="5252136"/>
            <a:ext cx="708377" cy="842089"/>
          </a:xfrm>
          <a:prstGeom prst="rect">
            <a:avLst/>
          </a:prstGeom>
          <a:noFill/>
        </p:spPr>
      </p:pic>
      <p:pic>
        <p:nvPicPr>
          <p:cNvPr id="17" name="Picture 2" descr="C:\Users\Coralie\Desktop\Logo_HFB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0591" y="5198879"/>
            <a:ext cx="1209120" cy="992062"/>
          </a:xfrm>
          <a:prstGeom prst="rect">
            <a:avLst/>
          </a:prstGeom>
          <a:noFill/>
        </p:spPr>
      </p:pic>
      <p:pic>
        <p:nvPicPr>
          <p:cNvPr id="18" name="Image 17" descr="http://chartegraphique.wallonie.be/sites/default/files/PNG/soutiendela_w.png">
            <a:extLst>
              <a:ext uri="{FF2B5EF4-FFF2-40B4-BE49-F238E27FC236}">
                <a16:creationId xmlns:a16="http://schemas.microsoft.com/office/drawing/2014/main" xmlns="" id="{9402AB0B-8EA4-4B48-BF74-B627064E358D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441" y="5165146"/>
            <a:ext cx="789118" cy="859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484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l’exclusion au logement et le sans-abrisme à </a:t>
            </a:r>
            <a:r>
              <a:rPr lang="fr-BE" dirty="0" err="1"/>
              <a:t>namur</a:t>
            </a:r>
            <a:r>
              <a:rPr lang="fr-BE" dirty="0"/>
              <a:t> </a:t>
            </a:r>
            <a:br>
              <a:rPr lang="fr-BE" dirty="0"/>
            </a:br>
            <a:r>
              <a:rPr lang="fr-BE" dirty="0"/>
              <a:t>la fréquentation des dispositifs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BE" dirty="0"/>
          </a:p>
          <a:p>
            <a:pPr marL="0" indent="0" algn="just">
              <a:buNone/>
            </a:pPr>
            <a:endParaRPr lang="fr-BE" dirty="0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xmlns="" id="{44A50A07-FDA5-4484-9CE5-B02543B0D5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553449"/>
              </p:ext>
            </p:extLst>
          </p:nvPr>
        </p:nvGraphicFramePr>
        <p:xfrm>
          <a:off x="251791" y="2057399"/>
          <a:ext cx="11635409" cy="4383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95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D4A477-4D3F-48C1-B232-52EDBF0D2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L’exclusion au logement et le sans-abrisme à </a:t>
            </a:r>
            <a:r>
              <a:rPr lang="fr-BE" dirty="0" err="1"/>
              <a:t>namur</a:t>
            </a:r>
            <a:r>
              <a:rPr lang="fr-BE" dirty="0"/>
              <a:t/>
            </a:r>
            <a:br>
              <a:rPr lang="fr-BE" dirty="0"/>
            </a:br>
            <a:r>
              <a:rPr lang="fr-BE" dirty="0"/>
              <a:t>répartition selon le type d’exclusion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5B278A1E-1C40-43D9-A5FD-15EC3F8B45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196965"/>
              </p:ext>
            </p:extLst>
          </p:nvPr>
        </p:nvGraphicFramePr>
        <p:xfrm>
          <a:off x="581025" y="1895061"/>
          <a:ext cx="11029950" cy="4744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33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 modèle HF namurois : multi-institutionnel et pluridisciplinaire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BE" dirty="0"/>
              <a:t>Objectif : partir du réseau existant plutôt que de créer une nouvelle équipe singulière</a:t>
            </a:r>
          </a:p>
          <a:p>
            <a:pPr algn="just"/>
            <a:r>
              <a:rPr lang="fr-BE" dirty="0"/>
              <a:t>4 partenaires provenant des Equipes Mobiles de Rue (EMR) : Namur Entraide Sida (Secteur assuétudes), Phénix (Secteur assuétudes), Relais Santé (Secteur santé/précarité), Travailleurs Sociaux de Proximité-Ville de Namur (secteur social-précarité)</a:t>
            </a:r>
          </a:p>
          <a:p>
            <a:pPr algn="just"/>
            <a:r>
              <a:rPr lang="fr-BE" dirty="0"/>
              <a:t>Composition : 1 coordinateur (1/2 ETP), 1 psychologue (1/2 ETP), 2 assistants sociaux (2 1/2ETP), 1 infirmier (1ETP), 1 éducatrice spécialisée (1ETP), 1 pair-aidant (0.4 ETP)</a:t>
            </a:r>
          </a:p>
          <a:p>
            <a:pPr algn="just"/>
            <a:r>
              <a:rPr lang="fr-BE" dirty="0"/>
              <a:t>Plages de travail : LU-VE</a:t>
            </a:r>
          </a:p>
          <a:p>
            <a:pPr algn="just"/>
            <a:r>
              <a:rPr lang="fr-BE" dirty="0"/>
              <a:t>Comité institutionnel : RSUN, représentants EMR, CPAS, 3 Portes</a:t>
            </a:r>
          </a:p>
        </p:txBody>
      </p:sp>
    </p:spTree>
    <p:extLst>
      <p:ext uri="{BB962C8B-B14F-4D97-AF65-F5344CB8AC3E}">
        <p14:creationId xmlns:p14="http://schemas.microsoft.com/office/powerpoint/2010/main" val="333308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Structuration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BE" dirty="0"/>
              <a:t>Travail en binôme systématique</a:t>
            </a:r>
          </a:p>
          <a:p>
            <a:pPr algn="just"/>
            <a:r>
              <a:rPr lang="fr-BE" dirty="0"/>
              <a:t>Visites à domicile hebdomadaires semi-alternées</a:t>
            </a:r>
          </a:p>
          <a:p>
            <a:pPr algn="just"/>
            <a:r>
              <a:rPr lang="fr-BE" dirty="0"/>
              <a:t>Tronc commun d’activités pour chaque travailleur (tout le monde fait de tout)</a:t>
            </a:r>
          </a:p>
          <a:p>
            <a:pPr algn="just"/>
            <a:r>
              <a:rPr lang="fr-BE" dirty="0"/>
              <a:t>Avec des pôles de référence (santé, administratif, activités…)</a:t>
            </a:r>
          </a:p>
          <a:p>
            <a:pPr algn="just"/>
            <a:r>
              <a:rPr lang="fr-BE" dirty="0"/>
              <a:t>Pas de référence clinique sur les dossiers</a:t>
            </a:r>
          </a:p>
          <a:p>
            <a:pPr algn="just"/>
            <a:r>
              <a:rPr lang="fr-BE" dirty="0"/>
              <a:t>Couverture large des besoins</a:t>
            </a:r>
          </a:p>
          <a:p>
            <a:pPr marL="0" indent="0" algn="just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318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E793035-241C-405B-9762-B4F554ED2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Couverture large des besoins et exemple de prise en charge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C14D7D6-E24D-42EC-AEDD-41CB6C84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5834"/>
          </a:xfrm>
        </p:spPr>
        <p:txBody>
          <a:bodyPr>
            <a:normAutofit/>
          </a:bodyPr>
          <a:lstStyle/>
          <a:p>
            <a:r>
              <a:rPr lang="fr-BE" dirty="0"/>
              <a:t>Homme d’une quarantaine d’années, polytoxicomanie et alcoolisme profond, troubles dépressifs majeurs et tentatives de suicide récurrentes, situation de santé très fragile, + de 20 passages en institution/hôpitaux sur les deux années précédant HF</a:t>
            </a:r>
          </a:p>
          <a:p>
            <a:r>
              <a:rPr lang="fr-BE" dirty="0"/>
              <a:t>Depuis la mi-juin : 40 VAD,13 accueils en institution et 51 accompagnements physiques (104 démarches / 21 semaines = 5 démarches / semaine) 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BE" dirty="0"/>
              <a:t>Logement : obtention, état des lieux, garantie locative, déménagement, visite de magasins de meubles, mise en place TV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BE" dirty="0"/>
              <a:t>Santé physique : accompagnements multiples (MT, hôpitaux, aide à la vie quotidienne lors des hospitalisations, éducation ++, mise en place suivi infirmier à domicile…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BE" dirty="0"/>
              <a:t>Assuétudes : contacts centres spécialisés, mise en place cure et visite (+ aide à la vie quotidienne : vêtements, paiements…), RDR++…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BE" dirty="0"/>
              <a:t>Liens, confiance, autonomisation, activités, coordination de l’aide, etc.</a:t>
            </a:r>
          </a:p>
        </p:txBody>
      </p:sp>
    </p:spTree>
    <p:extLst>
      <p:ext uri="{BB962C8B-B14F-4D97-AF65-F5344CB8AC3E}">
        <p14:creationId xmlns:p14="http://schemas.microsoft.com/office/powerpoint/2010/main" val="164320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9B9BA06-193E-4379-B021-EDF6EF117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Répartition des logements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409BF6E6-4D67-49ED-8A3D-BAC3B10DCA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158445"/>
              </p:ext>
            </p:extLst>
          </p:nvPr>
        </p:nvGraphicFramePr>
        <p:xfrm>
          <a:off x="1205947" y="1921566"/>
          <a:ext cx="9607827" cy="4346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1491">
                  <a:extLst>
                    <a:ext uri="{9D8B030D-6E8A-4147-A177-3AD203B41FA5}">
                      <a16:colId xmlns:a16="http://schemas.microsoft.com/office/drawing/2014/main" xmlns="" val="3387818045"/>
                    </a:ext>
                  </a:extLst>
                </a:gridCol>
                <a:gridCol w="3786336">
                  <a:extLst>
                    <a:ext uri="{9D8B030D-6E8A-4147-A177-3AD203B41FA5}">
                      <a16:colId xmlns:a16="http://schemas.microsoft.com/office/drawing/2014/main" xmlns="" val="2404843840"/>
                    </a:ext>
                  </a:extLst>
                </a:gridCol>
              </a:tblGrid>
              <a:tr h="1598343"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1" u="none" strike="noStrike" dirty="0">
                          <a:effectLst/>
                        </a:rPr>
                        <a:t>Bailleur</a:t>
                      </a:r>
                      <a:endParaRPr lang="fr-B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1" u="none" strike="noStrike" dirty="0">
                          <a:effectLst/>
                        </a:rPr>
                        <a:t>Logements attribués</a:t>
                      </a:r>
                      <a:endParaRPr lang="fr-B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7851478"/>
                  </a:ext>
                </a:extLst>
              </a:tr>
              <a:tr h="389840">
                <a:tc>
                  <a:txBody>
                    <a:bodyPr/>
                    <a:lstStyle/>
                    <a:p>
                      <a:pPr algn="l" fontAlgn="b"/>
                      <a:r>
                        <a:rPr lang="fr-BE" sz="2000" b="1" u="none" strike="noStrike" dirty="0">
                          <a:effectLst/>
                        </a:rPr>
                        <a:t>CPAS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2000" b="1" u="none" strike="noStrike" dirty="0">
                          <a:effectLst/>
                        </a:rPr>
                        <a:t>5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7177824"/>
                  </a:ext>
                </a:extLst>
              </a:tr>
              <a:tr h="389840">
                <a:tc>
                  <a:txBody>
                    <a:bodyPr/>
                    <a:lstStyle/>
                    <a:p>
                      <a:pPr algn="l" fontAlgn="b"/>
                      <a:r>
                        <a:rPr lang="fr-BE" sz="2000" b="1" u="none" strike="noStrike" dirty="0">
                          <a:effectLst/>
                        </a:rPr>
                        <a:t>Foyer Namurois (SLSP)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2000" b="1" u="none" strike="noStrike" dirty="0">
                          <a:effectLst/>
                        </a:rPr>
                        <a:t>4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0839852"/>
                  </a:ext>
                </a:extLst>
              </a:tr>
              <a:tr h="389840">
                <a:tc>
                  <a:txBody>
                    <a:bodyPr/>
                    <a:lstStyle/>
                    <a:p>
                      <a:pPr algn="l" fontAlgn="b"/>
                      <a:r>
                        <a:rPr lang="fr-BE" sz="2000" b="1" u="none" strike="noStrike" dirty="0">
                          <a:effectLst/>
                        </a:rPr>
                        <a:t>Privé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2000" b="1" u="none" strike="noStrike" dirty="0">
                          <a:effectLst/>
                        </a:rPr>
                        <a:t>4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911741"/>
                  </a:ext>
                </a:extLst>
              </a:tr>
              <a:tr h="389840">
                <a:tc>
                  <a:txBody>
                    <a:bodyPr/>
                    <a:lstStyle/>
                    <a:p>
                      <a:pPr algn="l" fontAlgn="b"/>
                      <a:r>
                        <a:rPr lang="fr-BE" sz="2000" b="1" u="none" strike="noStrike" dirty="0">
                          <a:effectLst/>
                        </a:rPr>
                        <a:t>Gestion Logement Namur (AIS)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2000" b="1" u="none" strike="noStrike" dirty="0">
                          <a:effectLst/>
                        </a:rPr>
                        <a:t>3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4617714"/>
                  </a:ext>
                </a:extLst>
              </a:tr>
              <a:tr h="389840">
                <a:tc>
                  <a:txBody>
                    <a:bodyPr/>
                    <a:lstStyle/>
                    <a:p>
                      <a:pPr algn="l" fontAlgn="b"/>
                      <a:r>
                        <a:rPr lang="fr-BE" sz="2000" b="1" u="none" strike="noStrike" dirty="0">
                          <a:effectLst/>
                        </a:rPr>
                        <a:t>Foyer Jambois (SLSP)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2000" b="1" u="none" strike="noStrike" dirty="0">
                          <a:effectLst/>
                        </a:rPr>
                        <a:t>3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6274235"/>
                  </a:ext>
                </a:extLst>
              </a:tr>
              <a:tr h="389840">
                <a:tc>
                  <a:txBody>
                    <a:bodyPr/>
                    <a:lstStyle/>
                    <a:p>
                      <a:pPr algn="l" fontAlgn="b"/>
                      <a:r>
                        <a:rPr lang="fr-BE" sz="2000" b="1" u="none" strike="noStrike" dirty="0">
                          <a:effectLst/>
                        </a:rPr>
                        <a:t>Joie du Foyer (SLSP)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2000" b="1" u="none" strike="noStrike" dirty="0">
                          <a:effectLst/>
                        </a:rPr>
                        <a:t>2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8964302"/>
                  </a:ext>
                </a:extLst>
              </a:tr>
              <a:tr h="409331">
                <a:tc>
                  <a:txBody>
                    <a:bodyPr/>
                    <a:lstStyle/>
                    <a:p>
                      <a:pPr algn="l" fontAlgn="b"/>
                      <a:r>
                        <a:rPr lang="fr-BE" sz="2000" b="1" u="none" strike="noStrike" dirty="0">
                          <a:effectLst/>
                        </a:rPr>
                        <a:t>Logis </a:t>
                      </a:r>
                      <a:r>
                        <a:rPr lang="fr-BE" sz="2000" b="1" u="none" strike="noStrike" dirty="0" err="1">
                          <a:effectLst/>
                        </a:rPr>
                        <a:t>andennais</a:t>
                      </a:r>
                      <a:r>
                        <a:rPr lang="fr-BE" sz="2000" b="1" u="none" strike="noStrike" dirty="0">
                          <a:effectLst/>
                        </a:rPr>
                        <a:t> (SLSP)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2000" b="1" u="none" strike="noStrike" dirty="0">
                          <a:effectLst/>
                        </a:rPr>
                        <a:t>1</a:t>
                      </a:r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2504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25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0FD63F-F30A-4034-BD1B-C9B139290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 partenariat nécessaire avec le </a:t>
            </a:r>
            <a:r>
              <a:rPr lang="fr-BE" dirty="0" err="1"/>
              <a:t>cpas</a:t>
            </a:r>
            <a:r>
              <a:rPr lang="fr-BE" dirty="0"/>
              <a:t> local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CA03CE5-64CB-47ED-966D-D3324943B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Mise à disposition de logements (n=5)</a:t>
            </a:r>
          </a:p>
          <a:p>
            <a:r>
              <a:rPr lang="fr-BE" dirty="0"/>
              <a:t>Accessibilité des droits « facilitée » (</a:t>
            </a:r>
            <a:r>
              <a:rPr lang="fr-BE" dirty="0" err="1"/>
              <a:t>Ravik</a:t>
            </a:r>
            <a:r>
              <a:rPr lang="fr-BE" dirty="0"/>
              <a:t>, travail dans l’urgence : RI, GL, etc.)</a:t>
            </a:r>
          </a:p>
          <a:p>
            <a:r>
              <a:rPr lang="fr-BE" dirty="0"/>
              <a:t>Prise en charge globale et précise des démarches par HF = facilité pour l’AI</a:t>
            </a:r>
          </a:p>
          <a:p>
            <a:r>
              <a:rPr lang="fr-BE" dirty="0"/>
              <a:t>Connaissance mutuelle des intervenants = confiance </a:t>
            </a:r>
          </a:p>
          <a:p>
            <a:r>
              <a:rPr lang="fr-BE" dirty="0"/>
              <a:t>Ouverture d’esprit et remise en question des pratiques</a:t>
            </a:r>
          </a:p>
          <a:p>
            <a:r>
              <a:rPr lang="fr-BE" dirty="0"/>
              <a:t>Partenariat qui marche = intérêt pour chaque partie </a:t>
            </a:r>
          </a:p>
          <a:p>
            <a:r>
              <a:rPr lang="fr-BE" dirty="0"/>
              <a:t>Perspective : comment augmenter le nombre de logements et d’accompagnements HF ?</a:t>
            </a:r>
          </a:p>
        </p:txBody>
      </p:sp>
    </p:spTree>
    <p:extLst>
      <p:ext uri="{BB962C8B-B14F-4D97-AF65-F5344CB8AC3E}">
        <p14:creationId xmlns:p14="http://schemas.microsoft.com/office/powerpoint/2010/main" val="11872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A87BF1-EC03-4AB7-A120-BC237C04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Un challenge (parmi tant d’autres)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CECC575-67C9-487C-A1ED-CCC1F468A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Housing first ça marche ! </a:t>
            </a:r>
          </a:p>
          <a:p>
            <a:r>
              <a:rPr lang="fr-BE" dirty="0"/>
              <a:t>Mais nécessité d’implication de tous les acteurs : mise à disposition de logement et prises en charge partagée :</a:t>
            </a:r>
          </a:p>
          <a:p>
            <a:pPr>
              <a:buFontTx/>
              <a:buChar char="-"/>
            </a:pPr>
            <a:r>
              <a:rPr lang="fr-BE" dirty="0"/>
              <a:t>Comment fonctionner ensemble pour permettre un accès rapide et durable à un logement ?</a:t>
            </a:r>
          </a:p>
          <a:p>
            <a:pPr>
              <a:buFontTx/>
              <a:buChar char="-"/>
            </a:pPr>
            <a:r>
              <a:rPr lang="fr-BE" dirty="0"/>
              <a:t>Comment réaliser des accompagnements partagés et transversaux ?</a:t>
            </a:r>
          </a:p>
          <a:p>
            <a:pPr>
              <a:buFontTx/>
              <a:buChar char="-"/>
            </a:pPr>
            <a:r>
              <a:rPr lang="fr-BE" dirty="0"/>
              <a:t>Comment assurer l’accès effectif aux structures de droit commun (soins, droits sociaux, insertion sociale et professionnelle…) ?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391269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3009</TotalTime>
  <Words>515</Words>
  <Application>Microsoft Office PowerPoint</Application>
  <PresentationFormat>Grand écran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Calibri</vt:lpstr>
      <vt:lpstr>Gill Sans MT</vt:lpstr>
      <vt:lpstr>Symbol</vt:lpstr>
      <vt:lpstr>Tempus Sans ITC</vt:lpstr>
      <vt:lpstr>Times New Roman</vt:lpstr>
      <vt:lpstr>Wingdings 2</vt:lpstr>
      <vt:lpstr>Dividende</vt:lpstr>
      <vt:lpstr>Housing first namur   un modèle multi-institutionnel </vt:lpstr>
      <vt:lpstr>l’exclusion au logement et le sans-abrisme à namur  la fréquentation des dispositifs</vt:lpstr>
      <vt:lpstr>L’exclusion au logement et le sans-abrisme à namur répartition selon le type d’exclusion </vt:lpstr>
      <vt:lpstr>Le modèle HF namurois : multi-institutionnel et pluridisciplinaire</vt:lpstr>
      <vt:lpstr>Structuration du travail</vt:lpstr>
      <vt:lpstr>Couverture large des besoins et exemple de prise en charge</vt:lpstr>
      <vt:lpstr>Répartition des logements</vt:lpstr>
      <vt:lpstr>le partenariat nécessaire avec le cpas local</vt:lpstr>
      <vt:lpstr>Un challenge (parmi tant d’autres)</vt:lpstr>
      <vt:lpstr>Coordonnées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first namur</dc:title>
  <dc:creator>RSUN – Renaud De Backer</dc:creator>
  <cp:lastModifiedBy>Van Meerbeek Sandrine</cp:lastModifiedBy>
  <cp:revision>242</cp:revision>
  <dcterms:created xsi:type="dcterms:W3CDTF">2015-11-03T15:03:14Z</dcterms:created>
  <dcterms:modified xsi:type="dcterms:W3CDTF">2017-11-14T07:43:31Z</dcterms:modified>
</cp:coreProperties>
</file>