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63" r:id="rId5"/>
    <p:sldId id="264" r:id="rId6"/>
    <p:sldId id="270" r:id="rId7"/>
    <p:sldId id="271" r:id="rId8"/>
    <p:sldId id="272" r:id="rId9"/>
    <p:sldId id="276" r:id="rId10"/>
    <p:sldId id="290" r:id="rId11"/>
    <p:sldId id="285" r:id="rId12"/>
    <p:sldId id="286" r:id="rId13"/>
    <p:sldId id="280" r:id="rId14"/>
    <p:sldId id="281" r:id="rId15"/>
    <p:sldId id="282" r:id="rId16"/>
    <p:sldId id="283" r:id="rId17"/>
    <p:sldId id="287" r:id="rId18"/>
    <p:sldId id="289" r:id="rId19"/>
    <p:sldId id="288" r:id="rId20"/>
    <p:sldId id="284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5"/>
    <a:srgbClr val="F8C444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602B-98B5-4414-A84C-7DFE2B5EFE9E}" type="datetimeFigureOut">
              <a:rPr lang="nl-BE" smtClean="0"/>
              <a:t>12/10/2017</a:t>
            </a:fld>
            <a:endParaRPr lang="fr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5905-CDBD-4B04-8743-D3919D9C170C}" type="slidenum">
              <a:rPr lang="nl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738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5905-CDBD-4B04-8743-D3919D9C170C}" type="slidenum">
              <a:rPr lang="nl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48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5905-CDBD-4B04-8743-D3919D9C170C}" type="slidenum">
              <a:rPr lang="nl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531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5905-CDBD-4B04-8743-D3919D9C170C}" type="slidenum">
              <a:rPr lang="nl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82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443538"/>
            <a:ext cx="4230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261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85" y="2124391"/>
            <a:ext cx="7669630" cy="1470025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92929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85" y="3794900"/>
            <a:ext cx="7669630" cy="1492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Gill Sans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5118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122564"/>
            <a:ext cx="8229600" cy="253793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26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910138" y="3622675"/>
            <a:ext cx="3776662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2736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076589" y="3261959"/>
            <a:ext cx="3610211" cy="3599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2820988"/>
            <a:ext cx="4452937" cy="330676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5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948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accent1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1552575"/>
            <a:ext cx="8229600" cy="43910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771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357799"/>
            <a:ext cx="8229600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" y="3462055"/>
            <a:ext cx="4116356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81068" y="3462055"/>
            <a:ext cx="3905732" cy="25306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3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8100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dirty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34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736600" y="1389062"/>
            <a:ext cx="7670800" cy="1470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6000" noProof="0" dirty="0" smtClean="0">
                <a:latin typeface="Gill Sans Std" charset="0"/>
              </a:rPr>
              <a:t>Clignotants</a:t>
            </a:r>
            <a:endParaRPr lang="fr-FR" altLang="fr-FR" sz="6000" noProof="0" dirty="0" smtClean="0"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xfrm>
            <a:off x="845782" y="2859087"/>
            <a:ext cx="7670800" cy="1493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4400" noProof="0" dirty="0" smtClean="0">
                <a:latin typeface="Gill Sans Std" charset="0"/>
              </a:rPr>
              <a:t>Bilan et perspectives après 3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954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5</a:t>
            </a:r>
            <a:r>
              <a:rPr lang="fr-FR" b="1" noProof="0" dirty="0" smtClean="0"/>
              <a:t>. Suivi des clignotants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96124"/>
            <a:ext cx="8229600" cy="5847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Examiner les informations des clignotants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917920"/>
            <a:ext cx="8229600" cy="409838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Deux possibilités :</a:t>
            </a:r>
          </a:p>
          <a:p>
            <a:pPr lvl="1"/>
            <a:r>
              <a:rPr lang="fr-FR" noProof="0" dirty="0" smtClean="0"/>
              <a:t>	</a:t>
            </a: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Informations correctes : Le CPAS prend les mesures	nécessaires (nouvelle décision, modification du formulaire...)</a:t>
            </a:r>
          </a:p>
          <a:p>
            <a:pPr marL="896938" lvl="1" indent="0">
              <a:buNone/>
            </a:pPr>
            <a:r>
              <a:rPr lang="fr-FR" noProof="0" dirty="0" smtClean="0"/>
              <a:t>→ Clignotant justifié</a:t>
            </a:r>
            <a:endParaRPr lang="fr-FR" sz="2000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96938" lvl="1" indent="-449263"/>
            <a:r>
              <a:rPr lang="fr-FR" noProof="0" dirty="0" smtClean="0"/>
              <a:t>	</a:t>
            </a: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Informations incorrectes : fournir le feedback au SPP IS </a:t>
            </a:r>
          </a:p>
          <a:p>
            <a:pPr marL="1296988" lvl="2" indent="-449263"/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via la liste semestrielle reprenant les codes de feedback (système actuel). </a:t>
            </a:r>
          </a:p>
          <a:p>
            <a:pPr marL="1296988" lvl="2" indent="-449263">
              <a:spcBef>
                <a:spcPts val="1200"/>
              </a:spcBef>
            </a:pP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Transmettre directement le code de feedback (à l'avenir).</a:t>
            </a:r>
          </a:p>
          <a:p>
            <a:pPr marL="457200" lvl="1" indent="0">
              <a:buNone/>
            </a:pPr>
            <a:r>
              <a:rPr lang="fr-FR" noProof="0" dirty="0" smtClean="0"/>
              <a:t>	→ Clignotant injustifié</a:t>
            </a:r>
            <a:endParaRPr lang="fr-FR" sz="2000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669" y="168398"/>
            <a:ext cx="8229600" cy="648656"/>
          </a:xfrm>
        </p:spPr>
        <p:txBody>
          <a:bodyPr/>
          <a:lstStyle/>
          <a:p>
            <a:pPr algn="ctr"/>
            <a:r>
              <a:rPr lang="fr-FR" b="1" noProof="0" dirty="0" smtClean="0"/>
              <a:t>5. Suivi des clignotants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4699" y="1171846"/>
            <a:ext cx="7970292" cy="5437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Clignotant justifié</a:t>
            </a:r>
            <a:endParaRPr lang="fr-F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545145" y="1894562"/>
            <a:ext cx="8171645" cy="4125676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Si justifié = les informations du clignotant sont correctes, il n'a pas été tenu compte d'autres revenus en complétant le formulaire.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 CPAS doit corriger le formulaire </a:t>
            </a:r>
            <a:endParaRPr lang="fr-FR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sz="1800" noProof="0" dirty="0" smtClean="0">
                <a:solidFill>
                  <a:schemeClr val="accent1">
                    <a:lumMod val="75000"/>
                  </a:schemeClr>
                </a:solidFill>
              </a:rPr>
              <a:t>Ex. :</a:t>
            </a:r>
          </a:p>
          <a:p>
            <a:pPr>
              <a:spcBef>
                <a:spcPts val="1200"/>
              </a:spcBef>
            </a:pPr>
            <a:r>
              <a:rPr lang="fr-FR" sz="2000" i="1" noProof="0" dirty="0" smtClean="0">
                <a:solidFill>
                  <a:schemeClr val="accent1">
                    <a:lumMod val="75000"/>
                  </a:schemeClr>
                </a:solidFill>
              </a:rPr>
              <a:t>Le conjoint d'un bénéficiaire du DIS touche une allocation de chômage et le formulaire B ne mentionne pas l'information.</a:t>
            </a:r>
          </a:p>
          <a:p>
            <a:pPr>
              <a:spcBef>
                <a:spcPts val="1200"/>
              </a:spcBef>
            </a:pPr>
            <a:r>
              <a:rPr lang="fr-FR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Le CPAS reçoit un clignotant et une décision de récupération est prise.</a:t>
            </a:r>
          </a:p>
          <a:p>
            <a:pPr>
              <a:spcBef>
                <a:spcPts val="1200"/>
              </a:spcBef>
            </a:pPr>
            <a:r>
              <a:rPr lang="fr-FR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Si rien n'a encore été perçu au moment de l'envoi de la liste semestrielle, le CPAS doit inscrire un code 2 dans la liste et continuer le suivi. </a:t>
            </a:r>
          </a:p>
          <a:p>
            <a:pPr>
              <a:spcBef>
                <a:spcPts val="1200"/>
              </a:spcBef>
            </a:pPr>
            <a:r>
              <a:rPr lang="fr-FR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Lors de la réception, introduire un formulaire D et le clignotant disparaît automatiquement.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19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61" y="142021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5</a:t>
            </a:r>
            <a:r>
              <a:rPr lang="fr-FR" b="1" noProof="0" dirty="0" smtClean="0"/>
              <a:t>. Suivi des clignotants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19339"/>
            <a:ext cx="7813343" cy="53012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Clignotant injustifié</a:t>
            </a:r>
          </a:p>
          <a:p>
            <a:endParaRPr lang="fr-FR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750325"/>
            <a:ext cx="8229600" cy="4016494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Clignotant injustifié = les informations du clignotant ne sont pas correctes.</a:t>
            </a:r>
          </a:p>
          <a:p>
            <a:pPr marL="0" indent="0">
              <a:buNone/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Cause : info incorrecte ou incomplète (timing) dans le flux.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000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Le SPP IS améliore son algorithme pour tenir compte de marges.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000" i="1" noProof="0" dirty="0" smtClean="0">
                <a:solidFill>
                  <a:schemeClr val="accent1">
                    <a:lumMod val="75000"/>
                  </a:schemeClr>
                </a:solidFill>
              </a:rPr>
              <a:t>Ex. </a:t>
            </a:r>
          </a:p>
          <a:p>
            <a:pPr>
              <a:spcBef>
                <a:spcPts val="1200"/>
              </a:spcBef>
            </a:pP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2000" i="1" noProof="0" dirty="0" smtClean="0">
                <a:solidFill>
                  <a:schemeClr val="accent1">
                    <a:lumMod val="75000"/>
                  </a:schemeClr>
                </a:solidFill>
              </a:rPr>
              <a:t>evenus professionnels signalés alors que les fiches salariales permettent de constater qu'il n'y en a pas (code 131)</a:t>
            </a:r>
          </a:p>
          <a:p>
            <a:pPr>
              <a:spcBef>
                <a:spcPts val="1200"/>
              </a:spcBef>
            </a:pP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2000" i="1" noProof="0" dirty="0" smtClean="0">
                <a:solidFill>
                  <a:schemeClr val="accent1">
                    <a:lumMod val="75000"/>
                  </a:schemeClr>
                </a:solidFill>
              </a:rPr>
              <a:t>evenus professionnels signalés alors que l'intéressé a travaillé jusqu'au 13 et que le DIS n'est attribué qu'à partir du 14 (code 140)</a:t>
            </a:r>
            <a:endParaRPr lang="fr-FR" sz="2000" i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084" y="99403"/>
            <a:ext cx="8229600" cy="648656"/>
          </a:xfrm>
        </p:spPr>
        <p:txBody>
          <a:bodyPr/>
          <a:lstStyle/>
          <a:p>
            <a:pPr algn="ctr"/>
            <a:r>
              <a:rPr lang="fr-FR" b="1" noProof="0" dirty="0" smtClean="0"/>
              <a:t>6. Perspectives</a:t>
            </a:r>
            <a:endParaRPr lang="fr-FR" b="1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845073"/>
            <a:ext cx="8229600" cy="4511642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Le SPP IS examine la possibilité</a:t>
            </a:r>
            <a:r>
              <a:rPr lang="fr-FR" sz="2800" noProof="0" dirty="0" smtClean="0"/>
              <a:t>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d’utiliser</a:t>
            </a:r>
            <a:r>
              <a:rPr lang="fr-FR" sz="2800" noProof="0" dirty="0" smtClean="0"/>
              <a:t>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d’autres sources authentiques</a:t>
            </a:r>
            <a:r>
              <a:rPr lang="fr-FR" sz="2800" noProof="0" dirty="0" smtClean="0"/>
              <a:t>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qui</a:t>
            </a:r>
            <a:r>
              <a:rPr lang="fr-FR" sz="2800" noProof="0" dirty="0" smtClean="0"/>
              <a:t>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permettraient de croiser les données : 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Les personnes</a:t>
            </a:r>
            <a:r>
              <a:rPr lang="fr-FR" sz="2800" noProof="0" dirty="0" smtClean="0"/>
              <a:t>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incarcérées (SPF Justice)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Les incapacités de travail (mutuelles), 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Les garants (SPF Affaires 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trangè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res)</a:t>
            </a:r>
          </a:p>
          <a:p>
            <a:endParaRPr lang="fr-FR" sz="2000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Attente de la mise à disposition de ces flux pour les CPAS </a:t>
            </a:r>
          </a:p>
          <a:p>
            <a:pPr marL="0" indent="0">
              <a:buNone/>
            </a:pPr>
            <a:endParaRPr lang="fr-FR" sz="2000" noProof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98429"/>
            <a:ext cx="7813343" cy="53012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Ajouter de nouveaux flux au croisement</a:t>
            </a:r>
            <a:endParaRPr lang="fr-FR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746" y="238736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6. Perspectives</a:t>
            </a:r>
            <a:endParaRPr lang="fr-FR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786967"/>
            <a:ext cx="8229600" cy="451164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Vu le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succès de la mesure, le SPP IS a entrepris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d’automatiser la gestion des clignotants.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000" b="1" noProof="0" dirty="0" smtClean="0">
                <a:solidFill>
                  <a:schemeClr val="accent1">
                    <a:lumMod val="75000"/>
                  </a:schemeClr>
                </a:solidFill>
              </a:rPr>
              <a:t>Le processus: </a:t>
            </a:r>
          </a:p>
          <a:p>
            <a:pPr lvl="1">
              <a:spcBef>
                <a:spcPts val="1200"/>
              </a:spcBef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Le SPP IS envoie les clignotants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électroniquement</a:t>
            </a:r>
          </a:p>
          <a:p>
            <a:pPr lvl="1">
              <a:spcBef>
                <a:spcPts val="1200"/>
              </a:spcBef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Le CPAS reçoit ces clignotants dans son logiciel social</a:t>
            </a:r>
          </a:p>
          <a:p>
            <a:pPr lvl="1">
              <a:spcBef>
                <a:spcPts val="1200"/>
              </a:spcBef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Il analyse le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clignotant</a:t>
            </a:r>
          </a:p>
          <a:p>
            <a:pPr lvl="1">
              <a:spcBef>
                <a:spcPts val="1200"/>
              </a:spcBef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Il traite la  cause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ou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il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envoie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un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message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électronique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avec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un code annulation du clignotant</a:t>
            </a:r>
          </a:p>
          <a:p>
            <a:pPr lvl="1">
              <a:spcBef>
                <a:spcPts val="1200"/>
              </a:spcBef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Le SPP IS réceptionne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le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message et son service Inspection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supprime le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clignotant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le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cas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échéant</a:t>
            </a:r>
            <a:r>
              <a:rPr lang="fr-FR" noProof="0" dirty="0" smtClean="0"/>
              <a:t> </a:t>
            </a: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sz="1800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98429"/>
            <a:ext cx="7813343" cy="53012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L’automatisation des clignotants</a:t>
            </a:r>
            <a:r>
              <a:rPr lang="fr-FR" noProof="0" dirty="0" smtClean="0"/>
              <a:t> </a:t>
            </a:r>
            <a:endParaRPr lang="fr-FR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746" y="238736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6. Perspectives</a:t>
            </a:r>
            <a:endParaRPr lang="fr-FR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639587"/>
            <a:ext cx="8229600" cy="4511642"/>
          </a:xfrm>
        </p:spPr>
        <p:txBody>
          <a:bodyPr/>
          <a:lstStyle/>
          <a:p>
            <a:r>
              <a:rPr lang="fr-FR" u="sng" noProof="0" dirty="0" smtClean="0">
                <a:solidFill>
                  <a:schemeClr val="accent1">
                    <a:lumMod val="75000"/>
                  </a:schemeClr>
                </a:solidFill>
              </a:rPr>
              <a:t>Avantages: 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Plus de liste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Excel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mensuelle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Plus de liste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récapitulative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tous les 6 mois. 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Traitement des clignotants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directement dans le logiciel social. 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Plus de rapidité pour lever les clignotants</a:t>
            </a:r>
            <a:r>
              <a:rPr lang="fr-FR" sz="2000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indus. </a:t>
            </a:r>
          </a:p>
          <a:p>
            <a:pPr lvl="1"/>
            <a:endParaRPr lang="fr-FR" sz="2000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u="sng" noProof="0" dirty="0" smtClean="0">
                <a:solidFill>
                  <a:schemeClr val="accent1">
                    <a:lumMod val="50000"/>
                  </a:schemeClr>
                </a:solidFill>
              </a:rPr>
              <a:t>Etat des lieux</a:t>
            </a:r>
            <a:r>
              <a:rPr lang="fr-FR" sz="2000" u="sng" noProof="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Les développements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sont déjà en cours dans la plupart des maisons de soft. 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La mise en acceptation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est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prévue pour novembre 2017.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La mise en production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dépend du roll out des maisons de soft</a:t>
            </a:r>
          </a:p>
          <a:p>
            <a:pPr lvl="1">
              <a:spcBef>
                <a:spcPts val="300"/>
              </a:spcBef>
            </a:pP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  <a:r>
              <a:rPr lang="fr-FR" noProof="0" dirty="0" smtClean="0"/>
              <a:t> </a:t>
            </a:r>
            <a:r>
              <a:rPr lang="fr-FR" sz="2000" noProof="0" dirty="0" smtClean="0">
                <a:solidFill>
                  <a:schemeClr val="accent1">
                    <a:lumMod val="50000"/>
                  </a:schemeClr>
                </a:solidFill>
              </a:rPr>
              <a:t>phase transitoire sera prévue. </a:t>
            </a:r>
            <a:endParaRPr lang="fr-FR" sz="2000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98429"/>
            <a:ext cx="7813343" cy="53012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L’automatisation des clignotants</a:t>
            </a:r>
            <a:r>
              <a:rPr lang="fr-FR" noProof="0" dirty="0" smtClean="0"/>
              <a:t> </a:t>
            </a:r>
            <a:endParaRPr lang="fr-FR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512" y="127699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6. Perspectives</a:t>
            </a:r>
            <a:endParaRPr lang="fr-FR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200" y="1639587"/>
            <a:ext cx="8229600" cy="4511642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Suivi sur place par le service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nspection pour aider les CPAS à déterminer et éliminer les causes des clignotants. </a:t>
            </a:r>
          </a:p>
          <a:p>
            <a:pPr marL="0" indent="0">
              <a:buNone/>
            </a:pPr>
            <a:endParaRPr lang="fr-FR" sz="1050" b="1" i="1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Objectif: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ramener tous les CPAS sous les 5% de dossiers ayant un clignotant.</a:t>
            </a:r>
          </a:p>
          <a:p>
            <a:pPr marL="0" indent="0">
              <a:buNone/>
            </a:pPr>
            <a:endParaRPr lang="fr-F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Comment : </a:t>
            </a:r>
          </a:p>
          <a:p>
            <a:r>
              <a:rPr lang="fr-FR" sz="2200" noProof="0" dirty="0" smtClean="0">
                <a:solidFill>
                  <a:schemeClr val="accent1">
                    <a:lumMod val="75000"/>
                  </a:schemeClr>
                </a:solidFill>
              </a:rPr>
              <a:t>Rassembler les données par CPAS (nombre de clignotants par 100 dossiers)</a:t>
            </a:r>
          </a:p>
          <a:p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Analyse sur place par l’inspecteur (CPAS &gt; 10% de clignotants </a:t>
            </a:r>
          </a:p>
          <a:p>
            <a:r>
              <a:rPr lang="fr-FR" sz="2200" noProof="0" dirty="0" smtClean="0">
                <a:solidFill>
                  <a:schemeClr val="accent1">
                    <a:lumMod val="75000"/>
                  </a:schemeClr>
                </a:solidFill>
              </a:rPr>
              <a:t>Proposition par l’inspecteur d’un plan d’amélioration </a:t>
            </a:r>
          </a:p>
          <a:p>
            <a:endParaRPr lang="fr-FR" sz="2000" noProof="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87392"/>
            <a:ext cx="7813343" cy="53012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L’Inspection du SPP IS à votre service</a:t>
            </a:r>
            <a:endParaRPr lang="fr-FR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 smtClean="0"/>
          </a:p>
          <a:p>
            <a:pPr algn="ctr"/>
            <a:endParaRPr lang="fr-FR" sz="6000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000" noProof="0" dirty="0" smtClean="0">
                <a:solidFill>
                  <a:schemeClr val="accent1">
                    <a:lumMod val="75000"/>
                  </a:schemeClr>
                </a:solidFill>
              </a:rPr>
              <a:t>DES QUESTIONS ?</a:t>
            </a:r>
          </a:p>
          <a:p>
            <a:endParaRPr lang="fr-FR" sz="4000" noProof="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90611"/>
            <a:ext cx="8229600" cy="6486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accent2"/>
                </a:solidFill>
                <a:latin typeface="Gill Sans Std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fr-BE" sz="3600" b="1" dirty="0" smtClean="0"/>
              <a:t>7. Questions</a:t>
            </a:r>
            <a:endParaRPr lang="fr-BE" sz="3600" b="1" dirty="0"/>
          </a:p>
        </p:txBody>
      </p:sp>
    </p:spTree>
    <p:extLst>
      <p:ext uri="{BB962C8B-B14F-4D97-AF65-F5344CB8AC3E}">
        <p14:creationId xmlns:p14="http://schemas.microsoft.com/office/powerpoint/2010/main" val="42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559558" y="0"/>
            <a:ext cx="8229600" cy="649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b="1" noProof="0" dirty="0" smtClean="0">
                <a:latin typeface="Gill Sans Std" charset="0"/>
              </a:rPr>
              <a:t>Agenda</a:t>
            </a:r>
            <a:r>
              <a:rPr lang="fr-FR" b="1" noProof="0" dirty="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9388"/>
            <a:ext cx="7949821" cy="597776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noProof="0" dirty="0" smtClean="0">
                <a:solidFill>
                  <a:schemeClr val="accent1">
                    <a:lumMod val="50000"/>
                  </a:schemeClr>
                </a:solidFill>
                <a:latin typeface="Gill Sans Std" charset="0"/>
              </a:rPr>
              <a:t>ORDRE DU JOUR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 bwMode="auto">
          <a:xfrm>
            <a:off x="559558" y="2347415"/>
            <a:ext cx="8127242" cy="334090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fr-FR" altLang="fr-FR" noProof="0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Définition</a:t>
            </a:r>
            <a:endParaRPr lang="fr-FR" altLang="fr-FR" noProof="0" dirty="0" smtClean="0">
              <a:solidFill>
                <a:schemeClr val="accent1">
                  <a:lumMod val="75000"/>
                </a:schemeClr>
              </a:solidFill>
              <a:latin typeface="Gill Sans Light" pitchFamily="-109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altLang="fr-FR" noProof="0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Bilan</a:t>
            </a:r>
            <a:endParaRPr lang="fr-FR" altLang="fr-FR" noProof="0" dirty="0" smtClean="0">
              <a:solidFill>
                <a:schemeClr val="accent1">
                  <a:lumMod val="75000"/>
                </a:schemeClr>
              </a:solidFill>
              <a:latin typeface="Gill Sans Light" pitchFamily="-109" charset="0"/>
              <a:ea typeface="ＭＳ Ｐゴシック" panose="020B060007020508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Enquête de satisfaction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noProof="0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Analyse de la répartition des clignotants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Suivi </a:t>
            </a:r>
            <a:r>
              <a:rPr lang="fr-FR" altLang="fr-FR" noProof="0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des clignotants</a:t>
            </a:r>
            <a:endParaRPr lang="fr-FR" altLang="fr-FR" noProof="0" dirty="0" smtClean="0">
              <a:solidFill>
                <a:schemeClr val="accent1">
                  <a:lumMod val="75000"/>
                </a:schemeClr>
              </a:solidFill>
              <a:latin typeface="Gill Sans Light" pitchFamily="-109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altLang="fr-FR" noProof="0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</a:rPr>
              <a:t>Perspectives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Gill Sans Light" pitchFamily="-109" charset="0"/>
                <a:ea typeface="ＭＳ Ｐゴシック" panose="020B0600070205080204" pitchFamily="34" charset="-128"/>
              </a:rPr>
              <a:t>Questions</a:t>
            </a:r>
            <a:endParaRPr lang="fr-FR" altLang="fr-FR" noProof="0" dirty="0" smtClean="0">
              <a:solidFill>
                <a:schemeClr val="accent1">
                  <a:lumMod val="75000"/>
                </a:schemeClr>
              </a:solidFill>
              <a:latin typeface="Gill Sans Light" pitchFamily="-109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noProof="0" dirty="0" smtClean="0">
              <a:solidFill>
                <a:schemeClr val="accent1">
                  <a:lumMod val="75000"/>
                </a:schemeClr>
              </a:solidFill>
              <a:latin typeface="Gill Sans Light" pitchFamily="-109" charset="0"/>
              <a:ea typeface="ＭＳ Ｐゴシック" panose="020B0600070205080204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46" y="895788"/>
            <a:ext cx="162877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986"/>
            <a:ext cx="8229600" cy="648656"/>
          </a:xfrm>
        </p:spPr>
        <p:txBody>
          <a:bodyPr/>
          <a:lstStyle/>
          <a:p>
            <a:pPr algn="ctr"/>
            <a:r>
              <a:rPr lang="fr-FR" sz="3200" b="1" noProof="0" dirty="0" smtClean="0">
                <a:solidFill>
                  <a:schemeClr val="accent2"/>
                </a:solidFill>
              </a:rPr>
              <a:t>1. Définition </a:t>
            </a:r>
            <a:endParaRPr lang="fr-FR" sz="3200" b="1" noProof="0" dirty="0">
              <a:solidFill>
                <a:schemeClr val="accent2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457200" y="757642"/>
            <a:ext cx="8229600" cy="685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fr-FR" sz="3200" b="1" noProof="0" dirty="0" smtClean="0">
                <a:solidFill>
                  <a:schemeClr val="accent1">
                    <a:lumMod val="75000"/>
                  </a:schemeClr>
                </a:solidFill>
              </a:rPr>
              <a:t>Clignotant =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400" noProof="0" dirty="0" smtClean="0">
                <a:solidFill>
                  <a:schemeClr val="accent1">
                    <a:lumMod val="75000"/>
                  </a:schemeClr>
                </a:solidFill>
              </a:rPr>
              <a:t>Résultat du croisement de formulaires CPAS avec des flux de la BCSS relatifs à des revenus éventuels.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fr-FR" sz="1800" noProof="0" dirty="0" smtClean="0">
                <a:solidFill>
                  <a:schemeClr val="accent1">
                    <a:lumMod val="50000"/>
                  </a:schemeClr>
                </a:solidFill>
              </a:rPr>
              <a:t>Flux disponibles : Allocations familiales et primes de naissance, chômage et activation chômage, revenus du travail : flux de données DIMONA et DFMA, revenus des pensions, revenu cadastral, assurabilité, allocations moins-valides</a:t>
            </a:r>
            <a:endParaRPr lang="fr-FR" noProof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800" b="1" noProof="0" dirty="0" smtClean="0">
                <a:solidFill>
                  <a:schemeClr val="accent1">
                    <a:lumMod val="75000"/>
                  </a:schemeClr>
                </a:solidFill>
              </a:rPr>
              <a:t>Indicateur et</a:t>
            </a: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noProof="0" dirty="0" smtClean="0">
                <a:solidFill>
                  <a:schemeClr val="accent1">
                    <a:lumMod val="75000"/>
                  </a:schemeClr>
                </a:solidFill>
              </a:rPr>
              <a:t>pas science exacte : le SPP IS ne peut pas contrôler</a:t>
            </a:r>
            <a:r>
              <a:rPr lang="fr-FR" sz="2000" noProof="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Exactitude des informations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Délai de mise à jour</a:t>
            </a:r>
            <a:endParaRPr lang="fr-FR" sz="2000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7063" indent="-5349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800" b="1" noProof="0" dirty="0" smtClean="0">
                <a:solidFill>
                  <a:schemeClr val="accent1">
                    <a:lumMod val="75000"/>
                  </a:schemeClr>
                </a:solidFill>
              </a:rPr>
              <a:t>Aide : </a:t>
            </a:r>
            <a:r>
              <a:rPr lang="fr-FR" sz="2800" noProof="0" dirty="0" smtClean="0">
                <a:solidFill>
                  <a:schemeClr val="accent1">
                    <a:lumMod val="75000"/>
                  </a:schemeClr>
                </a:solidFill>
              </a:rPr>
              <a:t>complète une consultation régulière de la BCSS, </a:t>
            </a:r>
            <a:r>
              <a:rPr lang="fr-FR" sz="2800" b="1" noProof="0" dirty="0" smtClean="0">
                <a:solidFill>
                  <a:schemeClr val="accent1">
                    <a:lumMod val="75000"/>
                  </a:schemeClr>
                </a:solidFill>
              </a:rPr>
              <a:t>ne la remplace pas</a:t>
            </a:r>
            <a:endParaRPr lang="fr-FR" sz="28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611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1. Définition 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024" y="1070735"/>
            <a:ext cx="7826991" cy="5437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800" noProof="0" dirty="0" smtClean="0">
                <a:solidFill>
                  <a:schemeClr val="accent1">
                    <a:lumMod val="50000"/>
                  </a:schemeClr>
                </a:solidFill>
              </a:rPr>
              <a:t>Cadre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réglementaire</a:t>
            </a:r>
            <a:endParaRPr lang="fr-FR" sz="2800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64024" y="1825914"/>
            <a:ext cx="8236424" cy="37258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Circulaire du 14 mars 2014 </a:t>
            </a:r>
            <a:r>
              <a:rPr lang="fr-FR" i="1" noProof="0" dirty="0" smtClean="0">
                <a:solidFill>
                  <a:schemeClr val="accent1">
                    <a:lumMod val="75000"/>
                  </a:schemeClr>
                </a:solidFill>
              </a:rPr>
              <a:t>portant sur les conditions minimales de l'enquête sociale exigée dans le cadre de la loi du 26 mai 2002 relative au droit à l'intégration sociale et dans le cadre de l'aide sociale accordée par les C.P.A.S. et remboursée par l'État conformément aux dispositions de la loi du 2 avril 1965.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Circulaire du 3 juin 2014 </a:t>
            </a:r>
            <a:r>
              <a:rPr lang="fr-FR" i="1" noProof="0" dirty="0" smtClean="0">
                <a:solidFill>
                  <a:schemeClr val="accent1">
                    <a:lumMod val="75000"/>
                  </a:schemeClr>
                </a:solidFill>
              </a:rPr>
              <a:t>portant sur le croisement des flux de données de la BCSS et des demandes de subvention.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13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26773"/>
            <a:ext cx="7867934" cy="5574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800" b="1" noProof="0" dirty="0" smtClean="0">
                <a:solidFill>
                  <a:schemeClr val="accent1">
                    <a:lumMod val="50000"/>
                  </a:schemeClr>
                </a:solidFill>
              </a:rPr>
              <a:t>Résultats (2016)</a:t>
            </a:r>
            <a:endParaRPr lang="fr-FR" sz="2800" b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457199" y="1805555"/>
            <a:ext cx="8559801" cy="3816073"/>
          </a:xfrm>
        </p:spPr>
        <p:txBody>
          <a:bodyPr/>
          <a:lstStyle/>
          <a:p>
            <a:r>
              <a:rPr lang="fr-FR" i="1" noProof="0" dirty="0" smtClean="0">
                <a:solidFill>
                  <a:schemeClr val="accent1">
                    <a:lumMod val="75000"/>
                  </a:schemeClr>
                </a:solidFill>
              </a:rPr>
              <a:t>Loi du 2 avril 1965</a:t>
            </a:r>
          </a:p>
          <a:p>
            <a:pPr marL="400050" lvl="1" indent="0">
              <a:buNone/>
            </a:pP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1.876 dossiers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sur </a:t>
            </a: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49.194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 avec au moins un clignotant</a:t>
            </a:r>
            <a:r>
              <a:rPr lang="fr-FR" baseline="0" noProof="0" dirty="0" smtClean="0">
                <a:solidFill>
                  <a:schemeClr val="accent1">
                    <a:lumMod val="75000"/>
                  </a:schemeClr>
                </a:solidFill>
              </a:rPr>
              <a:t> 	= </a:t>
            </a:r>
            <a:r>
              <a:rPr lang="fr-FR" i="1" noProof="0" dirty="0" smtClean="0">
                <a:solidFill>
                  <a:schemeClr val="accent1">
                    <a:lumMod val="75000"/>
                  </a:schemeClr>
                </a:solidFill>
              </a:rPr>
              <a:t>3,81%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endParaRPr lang="fr-FR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i="1" noProof="0" dirty="0" smtClean="0">
                <a:solidFill>
                  <a:schemeClr val="accent1">
                    <a:lumMod val="75000"/>
                  </a:schemeClr>
                </a:solidFill>
              </a:rPr>
              <a:t>Droit à l'intégration sociale</a:t>
            </a:r>
          </a:p>
          <a:p>
            <a:pPr marL="400050" lvl="1" indent="0">
              <a:buNone/>
            </a:pP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14.598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dossiers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sur  </a:t>
            </a:r>
            <a:r>
              <a:rPr lang="fr-FR" b="1" noProof="0" dirty="0" smtClean="0">
                <a:solidFill>
                  <a:schemeClr val="accent1">
                    <a:lumMod val="75000"/>
                  </a:schemeClr>
                </a:solidFill>
              </a:rPr>
              <a:t>207.237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avec au moins un clignotant =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7,04% 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4.020.967 euros = montant </a:t>
            </a:r>
            <a:r>
              <a:rPr lang="fr-FR" sz="2800" noProof="0" dirty="0" smtClean="0">
                <a:solidFill>
                  <a:schemeClr val="accent1">
                    <a:lumMod val="50000"/>
                  </a:schemeClr>
                </a:solidFill>
              </a:rPr>
              <a:t>total des rectifications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90808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2. Bilan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62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0441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3. Enquête de satisfaction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218" y="900881"/>
            <a:ext cx="8229600" cy="55384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Enquête de satisfaction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 : '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trop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' et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'trop tard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12"/>
            <a:ext cx="7867934" cy="557417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Deux remarques reviennent dans les résultats de l'enquête de satisfaction externe : 'trop' et 'trop tard'.</a:t>
            </a:r>
          </a:p>
          <a:p>
            <a:r>
              <a:rPr lang="fr-FR" dirty="0"/>
              <a:t>→ Autrement dit,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Gill Sans Std Light"/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clignotant serait de mauvaise qualité</a:t>
            </a:r>
          </a:p>
          <a:p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qualité du clignotant dépend 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des informations disponibles dans les flux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des informations des formulaires</a:t>
            </a: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0441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3. Enquête de satisfaction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063" y="1584190"/>
            <a:ext cx="8229600" cy="171747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informations des flux:</a:t>
            </a:r>
          </a:p>
          <a:p>
            <a:pPr marL="742950" lvl="2" indent="-342900">
              <a:spcBef>
                <a:spcPts val="600"/>
              </a:spcBef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Le SPP IS utilise des sources authentiques venant de tiers</a:t>
            </a:r>
          </a:p>
          <a:p>
            <a:pPr marL="742950" lvl="2" indent="-342900">
              <a:spcBef>
                <a:spcPts val="600"/>
              </a:spcBef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Certaines données ne sont disponibles que tardivement</a:t>
            </a:r>
          </a:p>
          <a:p>
            <a:pPr marL="742950" lvl="2" indent="-342900">
              <a:spcBef>
                <a:spcPts val="600"/>
              </a:spcBef>
              <a:spcAft>
                <a:spcPts val="0"/>
              </a:spcAft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Un algorithme est appliqué aux flux :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introduction de marges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(pour éviter les clignotants injustifiés)</a:t>
            </a:r>
          </a:p>
          <a:p>
            <a:pPr lvl="1">
              <a:spcBef>
                <a:spcPts val="600"/>
              </a:spcBef>
            </a:pPr>
            <a:endParaRPr lang="fr-FR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informations des formulaires: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es informations sont incorrectes ou incomplètes.</a:t>
            </a:r>
          </a:p>
          <a:p>
            <a:endParaRPr lang="fr-FR" sz="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85750"/>
            <a:r>
              <a:rPr lang="fr-FR" sz="1600" u="sng" dirty="0" smtClean="0">
                <a:solidFill>
                  <a:schemeClr val="accent1">
                    <a:lumMod val="75000"/>
                  </a:schemeClr>
                </a:solidFill>
              </a:rPr>
              <a:t>Exemples :</a:t>
            </a:r>
          </a:p>
          <a:p>
            <a:pPr marL="5715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Revenus d’une mise à l'emploi inférieurs à l'exonération ISP alors que le CPAS n'a ni complété les revenus dans le formulaire B, ni indiqué l’existence d’une ISP.</a:t>
            </a:r>
          </a:p>
          <a:p>
            <a:pPr marL="5715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Les revenus de l'ex-conjoint sont pris en compte car celui-ci est toujours mentionné dans le formulaire B.</a:t>
            </a:r>
          </a:p>
          <a:p>
            <a:pPr>
              <a:spcBef>
                <a:spcPts val="0"/>
              </a:spcBef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800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800" noProof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21889"/>
            <a:ext cx="7867934" cy="5574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Enquête de satisfaction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 : '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trop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' et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'trop tard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'.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021"/>
            <a:ext cx="8229600" cy="648656"/>
          </a:xfrm>
        </p:spPr>
        <p:txBody>
          <a:bodyPr/>
          <a:lstStyle/>
          <a:p>
            <a:pPr algn="ctr"/>
            <a:r>
              <a:rPr lang="fr-FR" b="1" dirty="0" smtClean="0"/>
              <a:t>4. Analyse de la répartition </a:t>
            </a:r>
            <a:endParaRPr lang="fr-FR" b="1" noProof="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89347" y="915015"/>
            <a:ext cx="8224064" cy="54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73657"/>
            <a:ext cx="8229600" cy="648656"/>
          </a:xfrm>
        </p:spPr>
        <p:txBody>
          <a:bodyPr/>
          <a:lstStyle/>
          <a:p>
            <a:pPr algn="ctr"/>
            <a:r>
              <a:rPr lang="fr-FR" b="1" noProof="0" dirty="0" smtClean="0"/>
              <a:t>4. Analyse </a:t>
            </a:r>
            <a:r>
              <a:rPr lang="fr-FR" b="1" dirty="0" smtClean="0"/>
              <a:t>de la répartition</a:t>
            </a:r>
            <a:r>
              <a:rPr lang="fr-FR" b="1" noProof="0" dirty="0" smtClean="0"/>
              <a:t> </a:t>
            </a:r>
            <a:endParaRPr lang="fr-FR" b="1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025810"/>
            <a:ext cx="8318500" cy="694464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noProof="0" dirty="0" smtClean="0">
                <a:solidFill>
                  <a:schemeClr val="accent1">
                    <a:lumMod val="50000"/>
                  </a:schemeClr>
                </a:solidFill>
              </a:rPr>
              <a:t>Graphique : répartition des dossiers avec clignotants (2016)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571500" y="1978185"/>
            <a:ext cx="8229600" cy="2965615"/>
          </a:xfrm>
        </p:spPr>
        <p:txBody>
          <a:bodyPr/>
          <a:lstStyle/>
          <a:p>
            <a:pPr marL="0" indent="0">
              <a:buNone/>
            </a:pPr>
            <a:r>
              <a:rPr lang="fr-FR" sz="2800" noProof="0" dirty="0" smtClean="0">
                <a:solidFill>
                  <a:schemeClr val="accent1">
                    <a:lumMod val="75000"/>
                  </a:schemeClr>
                </a:solidFill>
              </a:rPr>
              <a:t>Quelques chiffres  :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25% des CPAS ont au moins</a:t>
            </a:r>
            <a:r>
              <a:rPr lang="fr-FR" baseline="0" noProof="0" dirty="0" smtClean="0">
                <a:solidFill>
                  <a:schemeClr val="accent1">
                    <a:lumMod val="75000"/>
                  </a:schemeClr>
                </a:solidFill>
              </a:rPr>
              <a:t> un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 clignotant pour moins de 5% de leurs dossiers</a:t>
            </a:r>
          </a:p>
          <a:p>
            <a:pPr>
              <a:spcBef>
                <a:spcPts val="1200"/>
              </a:spcBef>
            </a:pP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50% des CPAS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ont </a:t>
            </a:r>
            <a:r>
              <a:rPr lang="fr-FR" sz="2400" kern="1200" dirty="0" smtClean="0">
                <a:solidFill>
                  <a:schemeClr val="accent1"/>
                </a:solidFill>
                <a:effectLst/>
                <a:latin typeface="Gill Sans Light"/>
                <a:ea typeface="ＭＳ Ｐゴシック" charset="0"/>
                <a:cs typeface="ＭＳ Ｐゴシック" charset="0"/>
              </a:rPr>
              <a:t>au moins</a:t>
            </a:r>
            <a:r>
              <a:rPr lang="fr-FR" sz="2400" kern="1200" baseline="0" dirty="0" smtClean="0">
                <a:solidFill>
                  <a:schemeClr val="accent1"/>
                </a:solidFill>
                <a:effectLst/>
                <a:latin typeface="Gill Sans Light"/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 clignotant pour moins </a:t>
            </a:r>
            <a:r>
              <a:rPr lang="fr-FR" noProof="0" dirty="0" smtClean="0">
                <a:solidFill>
                  <a:schemeClr val="accent1">
                    <a:lumMod val="75000"/>
                  </a:schemeClr>
                </a:solidFill>
              </a:rPr>
              <a:t>de 7% de leurs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dossiers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75% des CPAS ont </a:t>
            </a:r>
            <a:r>
              <a:rPr lang="fr-FR" sz="2400" kern="1200" dirty="0" smtClean="0">
                <a:solidFill>
                  <a:schemeClr val="accent1"/>
                </a:solidFill>
                <a:effectLst/>
                <a:latin typeface="Gill Sans Light"/>
                <a:ea typeface="ＭＳ Ｐゴシック" charset="0"/>
                <a:cs typeface="ＭＳ Ｐゴシック" charset="0"/>
              </a:rPr>
              <a:t>au moins</a:t>
            </a:r>
            <a:r>
              <a:rPr lang="fr-FR" sz="2400" kern="1200" baseline="0" dirty="0" smtClean="0">
                <a:solidFill>
                  <a:schemeClr val="accent1"/>
                </a:solidFill>
                <a:effectLst/>
                <a:latin typeface="Gill Sans Light"/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 clignotant pour moins de 10% de leurs dossiers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31 CPAS n'ont pas reçu un seul clignotant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1 CPAS a un clignotant pour 28% de ses dossiers</a:t>
            </a:r>
          </a:p>
          <a:p>
            <a:pPr>
              <a:spcBef>
                <a:spcPts val="1200"/>
              </a:spcBef>
            </a:pPr>
            <a:endParaRPr lang="fr-FR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82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1831-Template POD">
  <a:themeElements>
    <a:clrScheme name="Custom 7">
      <a:dk1>
        <a:srgbClr val="FFFFFE"/>
      </a:dk1>
      <a:lt1>
        <a:srgbClr val="FFFFFF"/>
      </a:lt1>
      <a:dk2>
        <a:srgbClr val="FFFFFE"/>
      </a:dk2>
      <a:lt2>
        <a:srgbClr val="FFFFFE"/>
      </a:lt2>
      <a:accent1>
        <a:srgbClr val="868685"/>
      </a:accent1>
      <a:accent2>
        <a:srgbClr val="F8C444"/>
      </a:accent2>
      <a:accent3>
        <a:srgbClr val="FFFFFE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 knipperlichten Herfstontmoetingsdagen 2017.potx" id="{8BB2C619-5F60-486C-B166-6B5C9DEC1710}" vid="{BDDBA240-3ACF-42C8-B2A5-5199550D5FB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2268124F247419BA3AB5A29E86952" ma:contentTypeVersion="0" ma:contentTypeDescription="Create a new document." ma:contentTypeScope="" ma:versionID="6660253241df06cac28e32d42089d3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C25AB6-882D-4352-BBEE-B0F2C90923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E7F5F-5548-4A98-90C6-92654203E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5A7BC8-E09B-4593-A106-A5F3F2060556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knipperlichten Herfstontmoetingsdagen 2017</Template>
  <TotalTime>4424</TotalTime>
  <Words>704</Words>
  <Application>Microsoft Office PowerPoint</Application>
  <PresentationFormat>Affichage à l'écran (4:3)</PresentationFormat>
  <Paragraphs>137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Gill Sans Light</vt:lpstr>
      <vt:lpstr>Gill Sans Std</vt:lpstr>
      <vt:lpstr>Gill Sans Std Light</vt:lpstr>
      <vt:lpstr>Times New Roman</vt:lpstr>
      <vt:lpstr>Wingdings</vt:lpstr>
      <vt:lpstr>C1831-Template POD</vt:lpstr>
      <vt:lpstr>Clignotants</vt:lpstr>
      <vt:lpstr>Agenda </vt:lpstr>
      <vt:lpstr>1. Définition </vt:lpstr>
      <vt:lpstr>1. Définition </vt:lpstr>
      <vt:lpstr>2. Bilan </vt:lpstr>
      <vt:lpstr>3. Enquête de satisfaction</vt:lpstr>
      <vt:lpstr>3. Enquête de satisfaction</vt:lpstr>
      <vt:lpstr>4. Analyse de la répartition </vt:lpstr>
      <vt:lpstr>4. Analyse de la répartition </vt:lpstr>
      <vt:lpstr>5. Suivi des clignotants</vt:lpstr>
      <vt:lpstr>5. Suivi des clignotants</vt:lpstr>
      <vt:lpstr>5. Suivi des clignotants</vt:lpstr>
      <vt:lpstr>6. Perspectives</vt:lpstr>
      <vt:lpstr>6. Perspectives</vt:lpstr>
      <vt:lpstr>6. Perspectives</vt:lpstr>
      <vt:lpstr>6. Perspectives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Knipperlichten</dc:title>
  <dc:creator>De Knijf Annemarieke</dc:creator>
  <cp:lastModifiedBy>Vandegeerde Pierre-Yves</cp:lastModifiedBy>
  <cp:revision>64</cp:revision>
  <cp:lastPrinted>2017-10-06T14:48:06Z</cp:lastPrinted>
  <dcterms:created xsi:type="dcterms:W3CDTF">2017-09-18T11:47:16Z</dcterms:created>
  <dcterms:modified xsi:type="dcterms:W3CDTF">2017-10-12T06:37:03Z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0x0101003BA2268124F247419BA3AB5A29E86952</vt:lpwstr>
  </property>
</Properties>
</file>