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6"/>
  </p:notesMasterIdLst>
  <p:sldIdLst>
    <p:sldId id="256" r:id="rId2"/>
    <p:sldId id="257" r:id="rId3"/>
    <p:sldId id="263" r:id="rId4"/>
    <p:sldId id="258" r:id="rId5"/>
    <p:sldId id="262" r:id="rId6"/>
    <p:sldId id="259" r:id="rId7"/>
    <p:sldId id="267" r:id="rId8"/>
    <p:sldId id="269" r:id="rId9"/>
    <p:sldId id="261" r:id="rId10"/>
    <p:sldId id="264" r:id="rId11"/>
    <p:sldId id="266" r:id="rId12"/>
    <p:sldId id="268" r:id="rId13"/>
    <p:sldId id="260" r:id="rId14"/>
    <p:sldId id="265" r:id="rId15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3" autoAdjust="0"/>
    <p:restoredTop sz="94660"/>
  </p:normalViewPr>
  <p:slideViewPr>
    <p:cSldViewPr>
      <p:cViewPr varScale="1">
        <p:scale>
          <a:sx n="110" d="100"/>
          <a:sy n="110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E3B9D-CFB9-479A-9703-B4E49D928D79}" type="datetimeFigureOut">
              <a:rPr lang="fr-BE" smtClean="0"/>
              <a:t>08/10/2018</a:t>
            </a:fld>
            <a:endParaRPr lang="fr-BE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56725-A359-4E7E-84F8-3E13692C74DB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546337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56725-A359-4E7E-84F8-3E13692C74DB}" type="slidenum">
              <a:rPr lang="fr-BE" smtClean="0"/>
              <a:t>11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46495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19BF516-3B83-417B-A5CA-2137F6F04040}" type="datetime1">
              <a:rPr lang="fr-BE" smtClean="0"/>
              <a:t>08/10/2018</a:t>
            </a:fld>
            <a:endParaRPr lang="fr-BE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BE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4A1216D-B3A9-4169-AE41-4900D11210AD}" type="slidenum">
              <a:rPr lang="fr-BE" smtClean="0"/>
              <a:t>‹N°›</a:t>
            </a:fld>
            <a:endParaRPr lang="fr-B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6FEE-2CD9-4D26-8241-81678FA33C88}" type="datetime1">
              <a:rPr lang="fr-BE" smtClean="0"/>
              <a:t>08/10/2018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1216D-B3A9-4169-AE41-4900D11210AD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49B8-DF42-4908-A6F2-10C637FBD15A}" type="datetime1">
              <a:rPr lang="fr-BE" smtClean="0"/>
              <a:t>08/10/2018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1216D-B3A9-4169-AE41-4900D11210AD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ED9DDF-366C-4F96-A46C-CC146EB10881}" type="datetime1">
              <a:rPr lang="fr-BE" smtClean="0"/>
              <a:t>08/10/2018</a:t>
            </a:fld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A1216D-B3A9-4169-AE41-4900D11210AD}" type="slidenum">
              <a:rPr lang="fr-BE" smtClean="0"/>
              <a:t>‹N°›</a:t>
            </a:fld>
            <a:endParaRPr lang="fr-BE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0A1D429-1904-4F09-A7DB-6FC691B5E132}" type="datetime1">
              <a:rPr lang="fr-BE" smtClean="0"/>
              <a:t>08/10/2018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BE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4A1216D-B3A9-4169-AE41-4900D11210AD}" type="slidenum">
              <a:rPr lang="fr-BE" smtClean="0"/>
              <a:t>‹N°›</a:t>
            </a:fld>
            <a:endParaRPr lang="fr-B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45670-1A57-43AE-B3A3-E38C127C8E31}" type="datetime1">
              <a:rPr lang="fr-BE" smtClean="0"/>
              <a:t>08/10/2018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1216D-B3A9-4169-AE41-4900D11210AD}" type="slidenum">
              <a:rPr lang="fr-BE" smtClean="0"/>
              <a:t>‹N°›</a:t>
            </a:fld>
            <a:endParaRPr lang="fr-BE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D4D3-0570-4C5D-ADC4-FE34D0601FCF}" type="datetime1">
              <a:rPr lang="fr-BE" smtClean="0"/>
              <a:t>08/10/2018</a:t>
            </a:fld>
            <a:endParaRPr lang="fr-BE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1216D-B3A9-4169-AE41-4900D11210AD}" type="slidenum">
              <a:rPr lang="fr-BE" smtClean="0"/>
              <a:t>‹N°›</a:t>
            </a:fld>
            <a:endParaRPr lang="fr-BE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13260C-2061-432B-837D-124ED46B940F}" type="datetime1">
              <a:rPr lang="fr-BE" smtClean="0"/>
              <a:t>08/10/2018</a:t>
            </a:fld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A1216D-B3A9-4169-AE41-4900D11210AD}" type="slidenum">
              <a:rPr lang="fr-BE" smtClean="0"/>
              <a:t>‹N°›</a:t>
            </a:fld>
            <a:endParaRPr lang="fr-BE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5E97-872D-41FE-A947-1A41FBC43A0C}" type="datetime1">
              <a:rPr lang="fr-BE" smtClean="0"/>
              <a:t>08/10/2018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1216D-B3A9-4169-AE41-4900D11210AD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6CD039F-3659-4611-B42E-CE0090E6BF13}" type="datetime1">
              <a:rPr lang="fr-BE" smtClean="0"/>
              <a:t>08/10/2018</a:t>
            </a:fld>
            <a:endParaRPr lang="fr-BE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A1216D-B3A9-4169-AE41-4900D11210AD}" type="slidenum">
              <a:rPr lang="fr-BE" smtClean="0"/>
              <a:t>‹N°›</a:t>
            </a:fld>
            <a:endParaRPr lang="fr-BE" dirty="0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B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E3E669-9ED9-4F53-B018-4D6E32BE5BE6}" type="datetime1">
              <a:rPr lang="fr-BE" smtClean="0"/>
              <a:t>08/10/2018</a:t>
            </a:fld>
            <a:endParaRPr lang="fr-BE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A1216D-B3A9-4169-AE41-4900D11210AD}" type="slidenum">
              <a:rPr lang="fr-BE" smtClean="0"/>
              <a:t>‹N°›</a:t>
            </a:fld>
            <a:endParaRPr lang="fr-BE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DB644BB-D947-4BCC-99F7-86CD1C6F3A18}" type="datetime1">
              <a:rPr lang="fr-BE" smtClean="0"/>
              <a:t>08/10/2018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4A1216D-B3A9-4169-AE41-4900D11210AD}" type="slidenum">
              <a:rPr lang="fr-BE" smtClean="0"/>
              <a:t>‹N°›</a:t>
            </a:fld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52600" y="620688"/>
            <a:ext cx="6172200" cy="1894362"/>
          </a:xfrm>
          <a:ln>
            <a:solidFill>
              <a:schemeClr val="bg1"/>
            </a:solidFill>
          </a:ln>
        </p:spPr>
        <p:txBody>
          <a:bodyPr anchor="ctr"/>
          <a:lstStyle/>
          <a:p>
            <a:pPr algn="ctr"/>
            <a:r>
              <a:rPr lang="fr-B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fr-B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B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B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BE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MOVE UP</a:t>
            </a:r>
            <a:endParaRPr lang="fr-BE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95736" y="2780928"/>
            <a:ext cx="6172200" cy="2016224"/>
          </a:xfrm>
        </p:spPr>
        <p:txBody>
          <a:bodyPr anchor="t">
            <a:noAutofit/>
          </a:bodyPr>
          <a:lstStyle/>
          <a:p>
            <a:pPr algn="ctr"/>
            <a:endParaRPr lang="fr-BE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fr-BE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CPAS DE BRUXELLES</a:t>
            </a:r>
            <a:endParaRPr lang="fr-BE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Picture 2" descr="Logo_CPAS_OCMW_2018_2630x1450_72dpi_BordsCoup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070600"/>
            <a:ext cx="108585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drapeu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564" y="6166907"/>
            <a:ext cx="990600" cy="668867"/>
          </a:xfrm>
          <a:prstGeom prst="rect">
            <a:avLst/>
          </a:prstGeom>
          <a:solidFill>
            <a:srgbClr val="FF00FF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1216D-B3A9-4169-AE41-4900D11210AD}" type="slidenum">
              <a:rPr lang="fr-BE" smtClean="0">
                <a:solidFill>
                  <a:schemeClr val="tx1"/>
                </a:solidFill>
              </a:rPr>
              <a:t>1</a:t>
            </a:fld>
            <a:endParaRPr lang="fr-B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938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88353" y="2492895"/>
            <a:ext cx="6172200" cy="3674011"/>
          </a:xfrm>
        </p:spPr>
        <p:txBody>
          <a:bodyPr>
            <a:normAutofit/>
          </a:bodyPr>
          <a:lstStyle/>
          <a:p>
            <a:endParaRPr lang="fr-BE" sz="1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fr-BE" dirty="0" smtClean="0">
                <a:solidFill>
                  <a:schemeClr val="tx1"/>
                </a:solidFill>
                <a:latin typeface="Comic Sans MS" pitchFamily="66" charset="0"/>
              </a:rPr>
              <a:t>Be.Face </a:t>
            </a:r>
            <a:r>
              <a:rPr lang="fr-BE" dirty="0">
                <a:solidFill>
                  <a:schemeClr val="tx1"/>
                </a:solidFill>
                <a:latin typeface="Comic Sans MS" pitchFamily="66" charset="0"/>
              </a:rPr>
              <a:t>est </a:t>
            </a:r>
            <a:r>
              <a:rPr lang="fr-BE" i="1" dirty="0" smtClean="0">
                <a:solidFill>
                  <a:schemeClr val="tx1"/>
                </a:solidFill>
                <a:latin typeface="Comic Sans MS" pitchFamily="66" charset="0"/>
              </a:rPr>
              <a:t>« un </a:t>
            </a:r>
            <a:r>
              <a:rPr lang="fr-BE" i="1" dirty="0">
                <a:solidFill>
                  <a:schemeClr val="tx1"/>
                </a:solidFill>
                <a:latin typeface="Comic Sans MS" pitchFamily="66" charset="0"/>
              </a:rPr>
              <a:t>réseau d'entreprises qui mutualisent leurs moyens pour favoriser l’insertion sociale et professionnelle de publics fragilisés, par des actions concrètes de proximité, en partenariat avec les acteurs de </a:t>
            </a:r>
            <a:r>
              <a:rPr lang="fr-BE" i="1" dirty="0" smtClean="0">
                <a:solidFill>
                  <a:schemeClr val="tx1"/>
                </a:solidFill>
                <a:latin typeface="Comic Sans MS" pitchFamily="66" charset="0"/>
              </a:rPr>
              <a:t>terrain ».</a:t>
            </a:r>
          </a:p>
          <a:p>
            <a:endParaRPr lang="fr-BE" dirty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fr-BE" dirty="0" smtClean="0">
                <a:solidFill>
                  <a:schemeClr val="tx1"/>
                </a:solidFill>
                <a:latin typeface="Comic Sans MS" pitchFamily="66" charset="0"/>
              </a:rPr>
              <a:t>         ateliers interactifs d’une </a:t>
            </a:r>
            <a:r>
              <a:rPr lang="fr-BE" dirty="0">
                <a:solidFill>
                  <a:schemeClr val="tx1"/>
                </a:solidFill>
                <a:latin typeface="Comic Sans MS" pitchFamily="66" charset="0"/>
              </a:rPr>
              <a:t>durée de </a:t>
            </a:r>
            <a:r>
              <a:rPr lang="fr-BE" dirty="0" smtClean="0">
                <a:solidFill>
                  <a:schemeClr val="tx1"/>
                </a:solidFill>
                <a:latin typeface="Comic Sans MS" pitchFamily="66" charset="0"/>
              </a:rPr>
              <a:t>3 </a:t>
            </a:r>
            <a:r>
              <a:rPr lang="fr-BE" dirty="0">
                <a:solidFill>
                  <a:schemeClr val="tx1"/>
                </a:solidFill>
                <a:latin typeface="Comic Sans MS" pitchFamily="66" charset="0"/>
              </a:rPr>
              <a:t>heures </a:t>
            </a:r>
            <a:r>
              <a:rPr lang="fr-BE" dirty="0" smtClean="0">
                <a:solidFill>
                  <a:schemeClr val="tx1"/>
                </a:solidFill>
                <a:latin typeface="Comic Sans MS" pitchFamily="66" charset="0"/>
              </a:rPr>
              <a:t>     	animés </a:t>
            </a:r>
            <a:r>
              <a:rPr lang="fr-BE" dirty="0">
                <a:solidFill>
                  <a:schemeClr val="tx1"/>
                </a:solidFill>
                <a:latin typeface="Comic Sans MS" pitchFamily="66" charset="0"/>
              </a:rPr>
              <a:t>par des employés des entreprises </a:t>
            </a:r>
            <a:r>
              <a:rPr lang="fr-BE" dirty="0" smtClean="0">
                <a:solidFill>
                  <a:schemeClr val="tx1"/>
                </a:solidFill>
                <a:latin typeface="Comic Sans MS" pitchFamily="66" charset="0"/>
              </a:rPr>
              <a:t>	membres (bénévolat)</a:t>
            </a:r>
            <a:r>
              <a:rPr lang="fr-BE" dirty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fr-BE" dirty="0">
                <a:solidFill>
                  <a:schemeClr val="tx1"/>
                </a:solidFill>
                <a:latin typeface="Comic Sans MS" pitchFamily="66" charset="0"/>
              </a:rPr>
            </a:br>
            <a:endParaRPr lang="fr-BE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2006164" y="332656"/>
            <a:ext cx="6172200" cy="2016224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BE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Exemple de bonnes pratiques</a:t>
            </a:r>
          </a:p>
          <a:p>
            <a:pPr algn="ctr"/>
            <a:r>
              <a:rPr lang="fr-BE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fr-BE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r-BE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la prévention au surendettement</a:t>
            </a:r>
          </a:p>
          <a:p>
            <a:pPr algn="ctr"/>
            <a:endParaRPr lang="fr-BE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fr-BE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Partenariat </a:t>
            </a:r>
            <a:r>
              <a:rPr lang="fr-BE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avec </a:t>
            </a:r>
            <a:r>
              <a:rPr lang="fr-BE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Be.Face</a:t>
            </a:r>
            <a:endParaRPr lang="fr-BE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" name="Picture 2" descr="Logo_CPAS_OCMW_2018_2630x1450_72dpi_BordsCoup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070600"/>
            <a:ext cx="108585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drapeu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564" y="6166907"/>
            <a:ext cx="990600" cy="668867"/>
          </a:xfrm>
          <a:prstGeom prst="rect">
            <a:avLst/>
          </a:prstGeom>
          <a:solidFill>
            <a:srgbClr val="FF00FF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lèche droite 7"/>
          <p:cNvSpPr/>
          <p:nvPr/>
        </p:nvSpPr>
        <p:spPr>
          <a:xfrm>
            <a:off x="2483768" y="4725144"/>
            <a:ext cx="648072" cy="216024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1216D-B3A9-4169-AE41-4900D11210AD}" type="slidenum">
              <a:rPr lang="fr-BE" smtClean="0">
                <a:solidFill>
                  <a:schemeClr val="tx1"/>
                </a:solidFill>
              </a:rPr>
              <a:t>10</a:t>
            </a:fld>
            <a:endParaRPr lang="fr-B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091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2195736" y="476672"/>
            <a:ext cx="6172200" cy="5593928"/>
          </a:xfrm>
        </p:spPr>
        <p:txBody>
          <a:bodyPr anchor="t">
            <a:normAutofit fontScale="90000"/>
          </a:bodyPr>
          <a:lstStyle/>
          <a:p>
            <a:r>
              <a:rPr lang="fr-BE" sz="1800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fr-BE" sz="18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fr-BE" sz="2200" dirty="0" smtClean="0">
                <a:solidFill>
                  <a:schemeClr val="tx1"/>
                </a:solidFill>
                <a:latin typeface="Comic Sans MS" pitchFamily="66" charset="0"/>
              </a:rPr>
              <a:t>Ateliers interactifs en collaboration avec Be.Face et le service de médiation de dettes</a:t>
            </a:r>
            <a:r>
              <a:rPr lang="fr-BE" sz="2700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fr-BE" sz="27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fr-BE" sz="1800" dirty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fr-BE" sz="18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fr-BE" sz="1800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fr-BE" sz="18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fr-BE" sz="1800" dirty="0" smtClean="0">
                <a:solidFill>
                  <a:schemeClr val="tx1"/>
                </a:solidFill>
                <a:latin typeface="Comic Sans MS" pitchFamily="66" charset="0"/>
              </a:rPr>
              <a:t>Energie: </a:t>
            </a:r>
            <a:r>
              <a:rPr lang="fr-BE" sz="1800" b="0" dirty="0" smtClean="0">
                <a:solidFill>
                  <a:schemeClr val="tx1"/>
                </a:solidFill>
                <a:latin typeface="Comic Sans MS" pitchFamily="66" charset="0"/>
              </a:rPr>
              <a:t>découvrir </a:t>
            </a:r>
            <a:r>
              <a:rPr lang="fr-BE" sz="1800" b="0" dirty="0">
                <a:solidFill>
                  <a:schemeClr val="tx1"/>
                </a:solidFill>
                <a:latin typeface="Comic Sans MS" pitchFamily="66" charset="0"/>
              </a:rPr>
              <a:t>des trucs et astuces </a:t>
            </a:r>
            <a:r>
              <a:rPr lang="fr-BE" sz="1800" b="0" dirty="0" smtClean="0">
                <a:solidFill>
                  <a:schemeClr val="tx1"/>
                </a:solidFill>
                <a:latin typeface="Comic Sans MS" pitchFamily="66" charset="0"/>
              </a:rPr>
              <a:t>pour </a:t>
            </a:r>
            <a:r>
              <a:rPr lang="fr-BE" sz="1800" b="0" dirty="0">
                <a:solidFill>
                  <a:schemeClr val="tx1"/>
                </a:solidFill>
                <a:latin typeface="Comic Sans MS" pitchFamily="66" charset="0"/>
              </a:rPr>
              <a:t>réaliser des </a:t>
            </a:r>
            <a:r>
              <a:rPr lang="fr-BE" sz="1800" b="0" dirty="0" smtClean="0">
                <a:solidFill>
                  <a:schemeClr val="tx1"/>
                </a:solidFill>
                <a:latin typeface="Comic Sans MS" pitchFamily="66" charset="0"/>
              </a:rPr>
              <a:t>économies. </a:t>
            </a:r>
            <a:br>
              <a:rPr lang="fr-BE" sz="1800" b="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fr-BE" sz="1800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fr-BE" sz="18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fr-BE" sz="1800" dirty="0" smtClean="0">
                <a:solidFill>
                  <a:schemeClr val="tx1"/>
                </a:solidFill>
                <a:latin typeface="Comic Sans MS" pitchFamily="66" charset="0"/>
              </a:rPr>
              <a:t>Téléphonie </a:t>
            </a:r>
            <a:r>
              <a:rPr lang="fr-BE" sz="1800" dirty="0">
                <a:solidFill>
                  <a:schemeClr val="tx1"/>
                </a:solidFill>
                <a:latin typeface="Comic Sans MS" pitchFamily="66" charset="0"/>
              </a:rPr>
              <a:t>et </a:t>
            </a:r>
            <a:r>
              <a:rPr lang="fr-BE" sz="1800" dirty="0" smtClean="0">
                <a:solidFill>
                  <a:schemeClr val="tx1"/>
                </a:solidFill>
                <a:latin typeface="Comic Sans MS" pitchFamily="66" charset="0"/>
              </a:rPr>
              <a:t>Télécoms: </a:t>
            </a:r>
            <a:r>
              <a:rPr lang="fr-BE" sz="1800" b="0" dirty="0" smtClean="0">
                <a:solidFill>
                  <a:schemeClr val="tx1"/>
                </a:solidFill>
                <a:latin typeface="Comic Sans MS" pitchFamily="66" charset="0"/>
              </a:rPr>
              <a:t>apprendre </a:t>
            </a:r>
            <a:r>
              <a:rPr lang="fr-BE" sz="1800" b="0" dirty="0">
                <a:solidFill>
                  <a:schemeClr val="tx1"/>
                </a:solidFill>
                <a:latin typeface="Comic Sans MS" pitchFamily="66" charset="0"/>
              </a:rPr>
              <a:t>à définir ses besoins pour choisir les services ou le pack qui convient à son </a:t>
            </a:r>
            <a:r>
              <a:rPr lang="fr-BE" sz="1800" b="0" dirty="0" smtClean="0">
                <a:solidFill>
                  <a:schemeClr val="tx1"/>
                </a:solidFill>
                <a:latin typeface="Comic Sans MS" pitchFamily="66" charset="0"/>
              </a:rPr>
              <a:t>budget.</a:t>
            </a:r>
            <a:br>
              <a:rPr lang="fr-BE" sz="1800" b="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fr-BE" sz="1800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fr-BE" sz="18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fr-BE" sz="1800" dirty="0" smtClean="0">
                <a:solidFill>
                  <a:schemeClr val="tx1"/>
                </a:solidFill>
                <a:latin typeface="Comic Sans MS" pitchFamily="66" charset="0"/>
              </a:rPr>
              <a:t>Budget: </a:t>
            </a:r>
            <a:r>
              <a:rPr lang="fr-BE" sz="1800" b="0" dirty="0" smtClean="0">
                <a:solidFill>
                  <a:schemeClr val="tx1"/>
                </a:solidFill>
                <a:latin typeface="Comic Sans MS" pitchFamily="66" charset="0"/>
              </a:rPr>
              <a:t>découvrir </a:t>
            </a:r>
            <a:r>
              <a:rPr lang="fr-BE" sz="1800" b="0" dirty="0">
                <a:solidFill>
                  <a:schemeClr val="tx1"/>
                </a:solidFill>
                <a:latin typeface="Comic Sans MS" pitchFamily="66" charset="0"/>
              </a:rPr>
              <a:t>les avantages d’une bonne gestion des dépenses d’un ménage </a:t>
            </a:r>
            <a:r>
              <a:rPr lang="fr-BE" sz="1800" b="0" dirty="0" smtClean="0">
                <a:solidFill>
                  <a:schemeClr val="tx1"/>
                </a:solidFill>
                <a:latin typeface="Comic Sans MS" pitchFamily="66" charset="0"/>
              </a:rPr>
              <a:t>et apprendre </a:t>
            </a:r>
            <a:r>
              <a:rPr lang="fr-BE" sz="1800" b="0" dirty="0">
                <a:solidFill>
                  <a:schemeClr val="tx1"/>
                </a:solidFill>
                <a:latin typeface="Comic Sans MS" pitchFamily="66" charset="0"/>
              </a:rPr>
              <a:t>à faire un </a:t>
            </a:r>
            <a:r>
              <a:rPr lang="fr-BE" sz="1800" b="0" dirty="0" smtClean="0">
                <a:solidFill>
                  <a:schemeClr val="tx1"/>
                </a:solidFill>
                <a:latin typeface="Comic Sans MS" pitchFamily="66" charset="0"/>
              </a:rPr>
              <a:t>budget.</a:t>
            </a:r>
            <a:br>
              <a:rPr lang="fr-BE" sz="1800" b="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fr-BE" sz="1800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fr-BE" sz="18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fr-BE" sz="1800" dirty="0" smtClean="0">
                <a:solidFill>
                  <a:schemeClr val="tx1"/>
                </a:solidFill>
                <a:latin typeface="Comic Sans MS" pitchFamily="66" charset="0"/>
              </a:rPr>
              <a:t>Comptes Bancaires: </a:t>
            </a:r>
            <a:r>
              <a:rPr lang="fr-BE" sz="1800" b="0" dirty="0" smtClean="0">
                <a:solidFill>
                  <a:schemeClr val="tx1"/>
                </a:solidFill>
                <a:latin typeface="Comic Sans MS" pitchFamily="66" charset="0"/>
              </a:rPr>
              <a:t>se </a:t>
            </a:r>
            <a:r>
              <a:rPr lang="fr-BE" sz="1800" b="0" dirty="0">
                <a:solidFill>
                  <a:schemeClr val="tx1"/>
                </a:solidFill>
                <a:latin typeface="Comic Sans MS" pitchFamily="66" charset="0"/>
              </a:rPr>
              <a:t>familiariser avec le rôle de la banque, connaître les différents types de comptes bancaires, comprendre les différentes techniques de paiement mais aussi gérer ses frais bancaires</a:t>
            </a:r>
            <a:r>
              <a:rPr lang="fr-BE" sz="1800" b="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br>
              <a:rPr lang="fr-BE" sz="1800" b="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fr-BE" sz="1800" b="0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fr-BE" sz="1800" b="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fr-BE" sz="1800" dirty="0" smtClean="0">
                <a:solidFill>
                  <a:schemeClr val="tx1"/>
                </a:solidFill>
                <a:latin typeface="Comic Sans MS" pitchFamily="66" charset="0"/>
              </a:rPr>
              <a:t>Assurances </a:t>
            </a:r>
            <a:r>
              <a:rPr lang="fr-BE" sz="1800" dirty="0">
                <a:solidFill>
                  <a:schemeClr val="tx1"/>
                </a:solidFill>
                <a:latin typeface="Comic Sans MS" pitchFamily="66" charset="0"/>
              </a:rPr>
              <a:t>:</a:t>
            </a:r>
            <a:r>
              <a:rPr lang="fr-BE" sz="1800" b="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fr-BE" sz="1800" b="0" dirty="0" smtClean="0">
                <a:solidFill>
                  <a:schemeClr val="tx1"/>
                </a:solidFill>
                <a:latin typeface="Comic Sans MS" pitchFamily="66" charset="0"/>
              </a:rPr>
              <a:t>apprendre pourquoi </a:t>
            </a:r>
            <a:r>
              <a:rPr lang="fr-BE" sz="1800" b="0" dirty="0">
                <a:solidFill>
                  <a:schemeClr val="tx1"/>
                </a:solidFill>
                <a:latin typeface="Comic Sans MS" pitchFamily="66" charset="0"/>
              </a:rPr>
              <a:t>il est important de s’assurer et découvrir les assurances qui sont nécessaires pour protéger sa </a:t>
            </a:r>
            <a:r>
              <a:rPr lang="fr-BE" sz="1800" b="0" dirty="0" smtClean="0">
                <a:solidFill>
                  <a:schemeClr val="tx1"/>
                </a:solidFill>
                <a:latin typeface="Comic Sans MS" pitchFamily="66" charset="0"/>
              </a:rPr>
              <a:t>famille.</a:t>
            </a:r>
            <a:r>
              <a:rPr lang="fr-BE" sz="1800" b="0" dirty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fr-BE" sz="1800" b="0" dirty="0">
                <a:solidFill>
                  <a:schemeClr val="tx1"/>
                </a:solidFill>
                <a:latin typeface="Comic Sans MS" pitchFamily="66" charset="0"/>
              </a:rPr>
            </a:br>
            <a:endParaRPr lang="fr-BE" sz="1800" b="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6" name="Picture 2" descr="drapeu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564" y="6166907"/>
            <a:ext cx="990600" cy="668867"/>
          </a:xfrm>
          <a:prstGeom prst="rect">
            <a:avLst/>
          </a:prstGeom>
          <a:solidFill>
            <a:srgbClr val="FF00FF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Logo_CPAS_OCMW_2018_2630x1450_72dpi_BordsCoupe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070600"/>
            <a:ext cx="108585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1216D-B3A9-4169-AE41-4900D11210AD}" type="slidenum">
              <a:rPr lang="fr-BE" smtClean="0">
                <a:solidFill>
                  <a:schemeClr val="tx1"/>
                </a:solidFill>
              </a:rPr>
              <a:t>11</a:t>
            </a:fld>
            <a:endParaRPr lang="fr-B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934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95736" y="260648"/>
            <a:ext cx="6172200" cy="720080"/>
          </a:xfrm>
        </p:spPr>
        <p:txBody>
          <a:bodyPr anchor="t">
            <a:normAutofit/>
          </a:bodyPr>
          <a:lstStyle/>
          <a:p>
            <a:pPr algn="ctr"/>
            <a:r>
              <a:rPr lang="fr-BE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EFFETS </a:t>
            </a:r>
            <a:r>
              <a:rPr lang="fr-BE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POSITIFS DU PROJET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67744" y="1484784"/>
            <a:ext cx="6172200" cy="3456384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fr-BE" dirty="0">
                <a:solidFill>
                  <a:schemeClr val="tx1"/>
                </a:solidFill>
                <a:latin typeface="Comic Sans MS" pitchFamily="66" charset="0"/>
              </a:rPr>
              <a:t>acquisition confiance en </a:t>
            </a:r>
            <a:r>
              <a:rPr lang="fr-BE" dirty="0" smtClean="0">
                <a:solidFill>
                  <a:schemeClr val="tx1"/>
                </a:solidFill>
                <a:latin typeface="Comic Sans MS" pitchFamily="66" charset="0"/>
              </a:rPr>
              <a:t>eux</a:t>
            </a:r>
          </a:p>
          <a:p>
            <a:pPr marL="285750" indent="-285750">
              <a:buFont typeface="Wingdings" pitchFamily="2" charset="2"/>
              <a:buChar char="Ø"/>
            </a:pPr>
            <a:endParaRPr lang="fr-BE" dirty="0">
              <a:solidFill>
                <a:schemeClr val="tx1"/>
              </a:solidFill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BE" dirty="0">
                <a:solidFill>
                  <a:schemeClr val="tx1"/>
                </a:solidFill>
                <a:latin typeface="Comic Sans MS" pitchFamily="66" charset="0"/>
              </a:rPr>
              <a:t>ouverture d’esprit sur le monde, sur les autres et la découverte d’autres centres d’intérêt, de par les visites culturelles et thématiques abordées lors des </a:t>
            </a:r>
            <a:r>
              <a:rPr lang="fr-BE" dirty="0" smtClean="0">
                <a:solidFill>
                  <a:schemeClr val="tx1"/>
                </a:solidFill>
                <a:latin typeface="Comic Sans MS" pitchFamily="66" charset="0"/>
              </a:rPr>
              <a:t>cours</a:t>
            </a:r>
          </a:p>
          <a:p>
            <a:pPr marL="285750" indent="-285750">
              <a:buFont typeface="Wingdings" pitchFamily="2" charset="2"/>
              <a:buChar char="Ø"/>
            </a:pPr>
            <a:endParaRPr lang="fr-BE" dirty="0">
              <a:solidFill>
                <a:schemeClr val="tx1"/>
              </a:solidFill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BE" dirty="0">
                <a:solidFill>
                  <a:schemeClr val="tx1"/>
                </a:solidFill>
                <a:latin typeface="Comic Sans MS" pitchFamily="66" charset="0"/>
              </a:rPr>
              <a:t>acquisition d’ informations pratiques sur des matières indispensables pour la participation à la vie en </a:t>
            </a:r>
            <a:r>
              <a:rPr lang="fr-BE" dirty="0" smtClean="0">
                <a:solidFill>
                  <a:schemeClr val="tx1"/>
                </a:solidFill>
                <a:latin typeface="Comic Sans MS" pitchFamily="66" charset="0"/>
              </a:rPr>
              <a:t>société</a:t>
            </a:r>
          </a:p>
          <a:p>
            <a:endParaRPr lang="fr-BE" dirty="0">
              <a:solidFill>
                <a:schemeClr val="tx1"/>
              </a:solidFill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BE" dirty="0">
                <a:solidFill>
                  <a:schemeClr val="tx1"/>
                </a:solidFill>
                <a:latin typeface="Comic Sans MS" pitchFamily="66" charset="0"/>
              </a:rPr>
              <a:t>mixité des genres, des cultures, des religions, découverte des modes de vie, des coutumes des pays d’origine et du pays d’accueil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1216D-B3A9-4169-AE41-4900D11210AD}" type="slidenum">
              <a:rPr lang="fr-BE" smtClean="0">
                <a:solidFill>
                  <a:schemeClr val="tx1"/>
                </a:solidFill>
              </a:rPr>
              <a:t>12</a:t>
            </a:fld>
            <a:endParaRPr lang="fr-B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742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23728" y="1484784"/>
            <a:ext cx="6172200" cy="4320480"/>
          </a:xfrm>
        </p:spPr>
        <p:txBody>
          <a:bodyPr anchor="t">
            <a:normAutofit/>
          </a:bodyPr>
          <a:lstStyle/>
          <a:p>
            <a:pPr algn="ctr"/>
            <a:r>
              <a:rPr lang="fr-BE" sz="1400" dirty="0" smtClean="0">
                <a:solidFill>
                  <a:schemeClr val="tx1"/>
                </a:solidFill>
              </a:rPr>
              <a:t/>
            </a:r>
            <a:br>
              <a:rPr lang="fr-BE" sz="1400" dirty="0" smtClean="0">
                <a:solidFill>
                  <a:schemeClr val="tx1"/>
                </a:solidFill>
              </a:rPr>
            </a:br>
            <a:r>
              <a:rPr lang="fr-BE" sz="1400" dirty="0">
                <a:solidFill>
                  <a:schemeClr val="tx1"/>
                </a:solidFill>
              </a:rPr>
              <a:t/>
            </a:r>
            <a:br>
              <a:rPr lang="fr-BE" sz="1400" dirty="0">
                <a:solidFill>
                  <a:schemeClr val="tx1"/>
                </a:solidFill>
              </a:rPr>
            </a:br>
            <a:r>
              <a:rPr lang="fr-BE" sz="1800" dirty="0">
                <a:solidFill>
                  <a:schemeClr val="tx1"/>
                </a:solidFill>
                <a:latin typeface="Comic Sans MS" pitchFamily="66" charset="0"/>
              </a:rPr>
              <a:t>Apprendre à se débrouiller dans la vie quotidienne</a:t>
            </a:r>
            <a:br>
              <a:rPr lang="fr-BE" sz="18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fr-BE" sz="1800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fr-BE" sz="18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fr-BE" sz="1400" dirty="0">
                <a:solidFill>
                  <a:schemeClr val="tx1"/>
                </a:solidFill>
              </a:rPr>
              <a:t/>
            </a:r>
            <a:br>
              <a:rPr lang="fr-BE" sz="1400" dirty="0">
                <a:solidFill>
                  <a:schemeClr val="tx1"/>
                </a:solidFill>
              </a:rPr>
            </a:br>
            <a:r>
              <a:rPr lang="fr-BE" sz="1800" dirty="0" smtClean="0">
                <a:solidFill>
                  <a:schemeClr val="tx1"/>
                </a:solidFill>
                <a:latin typeface="Comic Sans MS" pitchFamily="66" charset="0"/>
              </a:rPr>
              <a:t>transmettre des informations </a:t>
            </a:r>
            <a:r>
              <a:rPr lang="fr-BE" sz="1800" dirty="0">
                <a:solidFill>
                  <a:schemeClr val="tx1"/>
                </a:solidFill>
                <a:latin typeface="Comic Sans MS" pitchFamily="66" charset="0"/>
              </a:rPr>
              <a:t>pratiques sur des matières indispensables pour la participation à la vie de la </a:t>
            </a:r>
            <a:r>
              <a:rPr lang="fr-BE" sz="1800" dirty="0" smtClean="0">
                <a:solidFill>
                  <a:schemeClr val="tx1"/>
                </a:solidFill>
                <a:latin typeface="Comic Sans MS" pitchFamily="66" charset="0"/>
              </a:rPr>
              <a:t>société </a:t>
            </a:r>
            <a:br>
              <a:rPr lang="fr-BE" sz="18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fr-BE" sz="1800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fr-BE" sz="18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fr-BE" sz="1800" dirty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fr-BE" sz="18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fr-BE" sz="1800" dirty="0">
                <a:solidFill>
                  <a:schemeClr val="tx1"/>
                </a:solidFill>
                <a:latin typeface="Comic Sans MS" pitchFamily="66" charset="0"/>
              </a:rPr>
              <a:t>D</a:t>
            </a:r>
            <a:r>
              <a:rPr lang="fr-BE" sz="1800" dirty="0" smtClean="0">
                <a:solidFill>
                  <a:schemeClr val="tx1"/>
                </a:solidFill>
                <a:latin typeface="Comic Sans MS" pitchFamily="66" charset="0"/>
              </a:rPr>
              <a:t>onner </a:t>
            </a:r>
            <a:r>
              <a:rPr lang="fr-BE" sz="1800" dirty="0">
                <a:solidFill>
                  <a:schemeClr val="tx1"/>
                </a:solidFill>
                <a:latin typeface="Comic Sans MS" pitchFamily="66" charset="0"/>
              </a:rPr>
              <a:t>au public cible des outils de base indispensables à son activation sociale</a:t>
            </a:r>
            <a:br>
              <a:rPr lang="fr-BE" sz="18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fr-BE" sz="1800" dirty="0">
                <a:solidFill>
                  <a:schemeClr val="tx1"/>
                </a:solidFill>
              </a:rPr>
              <a:t/>
            </a:r>
            <a:br>
              <a:rPr lang="fr-BE" sz="1800" dirty="0">
                <a:solidFill>
                  <a:schemeClr val="tx1"/>
                </a:solidFill>
              </a:rPr>
            </a:br>
            <a:endParaRPr lang="fr-BE" sz="18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051720" y="764704"/>
            <a:ext cx="6172200" cy="720080"/>
          </a:xfrm>
        </p:spPr>
        <p:txBody>
          <a:bodyPr>
            <a:normAutofit/>
          </a:bodyPr>
          <a:lstStyle/>
          <a:p>
            <a:pPr algn="ctr"/>
            <a:r>
              <a:rPr lang="fr-BE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LE PLUS IMPORTANT </a:t>
            </a:r>
            <a:endParaRPr lang="fr-BE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Picture 2" descr="drape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564" y="6166907"/>
            <a:ext cx="990600" cy="668867"/>
          </a:xfrm>
          <a:prstGeom prst="rect">
            <a:avLst/>
          </a:prstGeom>
          <a:solidFill>
            <a:srgbClr val="FF00FF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Logo_CPAS_OCMW_2018_2630x1450_72dpi_BordsCoup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070600"/>
            <a:ext cx="108585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1216D-B3A9-4169-AE41-4900D11210AD}" type="slidenum">
              <a:rPr lang="fr-BE" smtClean="0">
                <a:solidFill>
                  <a:schemeClr val="tx1"/>
                </a:solidFill>
              </a:rPr>
              <a:t>13</a:t>
            </a:fld>
            <a:endParaRPr lang="fr-B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2925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23728" y="2132856"/>
            <a:ext cx="6172200" cy="1080120"/>
          </a:xfrm>
        </p:spPr>
        <p:txBody>
          <a:bodyPr anchor="t"/>
          <a:lstStyle/>
          <a:p>
            <a:pPr algn="ctr"/>
            <a:r>
              <a:rPr lang="fr-B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Merci pour votre écoute</a:t>
            </a:r>
            <a:endParaRPr lang="fr-B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Picture 2" descr="drape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564" y="6166907"/>
            <a:ext cx="990600" cy="668867"/>
          </a:xfrm>
          <a:prstGeom prst="rect">
            <a:avLst/>
          </a:prstGeom>
          <a:solidFill>
            <a:srgbClr val="FF00FF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Logo_CPAS_OCMW_2018_2630x1450_72dpi_BordsCoup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070600"/>
            <a:ext cx="108585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1216D-B3A9-4169-AE41-4900D11210AD}" type="slidenum">
              <a:rPr lang="fr-BE" smtClean="0">
                <a:solidFill>
                  <a:schemeClr val="tx1"/>
                </a:solidFill>
              </a:rPr>
              <a:t>14</a:t>
            </a:fld>
            <a:endParaRPr lang="fr-B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271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51720" y="35459"/>
            <a:ext cx="6172200" cy="873261"/>
          </a:xfrm>
        </p:spPr>
        <p:txBody>
          <a:bodyPr anchor="t">
            <a:normAutofit fontScale="90000"/>
          </a:bodyPr>
          <a:lstStyle/>
          <a:p>
            <a:pPr algn="ctr"/>
            <a:r>
              <a:rPr lang="fr-BE" sz="1400" u="sng" dirty="0" smtClean="0">
                <a:solidFill>
                  <a:schemeClr val="tx1"/>
                </a:solidFill>
                <a:effectLst/>
              </a:rPr>
              <a:t/>
            </a:r>
            <a:br>
              <a:rPr lang="fr-BE" sz="1400" u="sng" dirty="0" smtClean="0">
                <a:solidFill>
                  <a:schemeClr val="tx1"/>
                </a:solidFill>
                <a:effectLst/>
              </a:rPr>
            </a:br>
            <a:r>
              <a:rPr lang="fr-BE" sz="1400" u="sng" dirty="0" smtClean="0">
                <a:solidFill>
                  <a:schemeClr val="tx1"/>
                </a:solidFill>
                <a:effectLst/>
              </a:rPr>
              <a:t/>
            </a:r>
            <a:br>
              <a:rPr lang="fr-BE" sz="1400" u="sng" dirty="0" smtClean="0">
                <a:solidFill>
                  <a:schemeClr val="tx1"/>
                </a:solidFill>
                <a:effectLst/>
              </a:rPr>
            </a:br>
            <a:r>
              <a:rPr lang="fr-BE" sz="3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Le Département </a:t>
            </a:r>
            <a:r>
              <a:rPr lang="fr-BE" sz="3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Formation </a:t>
            </a:r>
            <a:r>
              <a:rPr lang="fr-BE" sz="3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fr-BE" sz="3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r-BE" sz="2200" dirty="0">
                <a:solidFill>
                  <a:schemeClr val="tx1"/>
                </a:solidFill>
                <a:effectLst/>
                <a:latin typeface="Comic Sans MS" pitchFamily="66" charset="0"/>
              </a:rPr>
              <a:t/>
            </a:r>
            <a:br>
              <a:rPr lang="fr-BE" sz="2200" dirty="0">
                <a:solidFill>
                  <a:schemeClr val="tx1"/>
                </a:solidFill>
                <a:effectLst/>
                <a:latin typeface="Comic Sans MS" pitchFamily="66" charset="0"/>
              </a:rPr>
            </a:br>
            <a:r>
              <a:rPr lang="fr-BE" sz="2000" dirty="0" smtClean="0">
                <a:solidFill>
                  <a:schemeClr val="tx1"/>
                </a:solidFill>
                <a:effectLst/>
              </a:rPr>
              <a:t/>
            </a:r>
            <a:br>
              <a:rPr lang="fr-BE" sz="2000" dirty="0" smtClean="0">
                <a:solidFill>
                  <a:schemeClr val="tx1"/>
                </a:solidFill>
                <a:effectLst/>
              </a:rPr>
            </a:br>
            <a:r>
              <a:rPr lang="fr-BE" sz="2000" dirty="0">
                <a:solidFill>
                  <a:schemeClr val="tx1"/>
                </a:solidFill>
                <a:effectLst/>
              </a:rPr>
              <a:t/>
            </a:r>
            <a:br>
              <a:rPr lang="fr-BE" sz="2000" dirty="0">
                <a:solidFill>
                  <a:schemeClr val="tx1"/>
                </a:solidFill>
                <a:effectLst/>
              </a:rPr>
            </a:br>
            <a:r>
              <a:rPr lang="fr-BE" sz="2000" dirty="0">
                <a:solidFill>
                  <a:schemeClr val="tx1"/>
                </a:solidFill>
                <a:effectLst/>
              </a:rPr>
              <a:t/>
            </a:r>
            <a:br>
              <a:rPr lang="fr-BE" sz="2000" dirty="0">
                <a:solidFill>
                  <a:schemeClr val="tx1"/>
                </a:solidFill>
                <a:effectLst/>
              </a:rPr>
            </a:br>
            <a:r>
              <a:rPr lang="fr-BE" sz="2700" dirty="0" smtClean="0">
                <a:solidFill>
                  <a:schemeClr val="tx1"/>
                </a:solidFill>
                <a:effectLst/>
                <a:latin typeface="Comic Sans MS" pitchFamily="66" charset="0"/>
              </a:rPr>
              <a:t>Mission</a:t>
            </a:r>
            <a:r>
              <a:rPr lang="fr-BE" sz="2000" dirty="0" smtClean="0">
                <a:solidFill>
                  <a:schemeClr val="tx1"/>
                </a:solidFill>
                <a:effectLst/>
              </a:rPr>
              <a:t/>
            </a:r>
            <a:br>
              <a:rPr lang="fr-BE" sz="2000" dirty="0" smtClean="0">
                <a:solidFill>
                  <a:schemeClr val="tx1"/>
                </a:solidFill>
                <a:effectLst/>
              </a:rPr>
            </a:br>
            <a:r>
              <a:rPr lang="fr-BE" sz="2000" dirty="0">
                <a:solidFill>
                  <a:schemeClr val="tx1"/>
                </a:solidFill>
                <a:effectLst/>
              </a:rPr>
              <a:t/>
            </a:r>
            <a:br>
              <a:rPr lang="fr-BE" sz="2000" dirty="0">
                <a:solidFill>
                  <a:schemeClr val="tx1"/>
                </a:solidFill>
                <a:effectLst/>
              </a:rPr>
            </a:br>
            <a:r>
              <a:rPr lang="fr-BE" sz="2000" dirty="0" smtClean="0">
                <a:solidFill>
                  <a:schemeClr val="tx1"/>
                </a:solidFill>
                <a:effectLst/>
              </a:rPr>
              <a:t/>
            </a:r>
            <a:br>
              <a:rPr lang="fr-BE" sz="2000" dirty="0" smtClean="0">
                <a:solidFill>
                  <a:schemeClr val="tx1"/>
                </a:solidFill>
                <a:effectLst/>
              </a:rPr>
            </a:br>
            <a:r>
              <a:rPr lang="fr-BE" sz="2000" dirty="0" smtClean="0">
                <a:solidFill>
                  <a:schemeClr val="tx1"/>
                </a:solidFill>
                <a:effectLst/>
              </a:rPr>
              <a:t> </a:t>
            </a:r>
            <a:br>
              <a:rPr lang="fr-BE" sz="2000" dirty="0" smtClean="0">
                <a:solidFill>
                  <a:schemeClr val="tx1"/>
                </a:solidFill>
                <a:effectLst/>
              </a:rPr>
            </a:br>
            <a:r>
              <a:rPr lang="fr-BE" sz="2000" dirty="0">
                <a:solidFill>
                  <a:schemeClr val="tx1"/>
                </a:solidFill>
                <a:effectLst/>
              </a:rPr>
              <a:t/>
            </a:r>
            <a:br>
              <a:rPr lang="fr-BE" sz="2000" dirty="0">
                <a:solidFill>
                  <a:schemeClr val="tx1"/>
                </a:solidFill>
                <a:effectLst/>
              </a:rPr>
            </a:br>
            <a:r>
              <a:rPr lang="fr-BE" sz="2000" dirty="0" smtClean="0">
                <a:solidFill>
                  <a:schemeClr val="tx1"/>
                </a:solidFill>
                <a:effectLst/>
              </a:rPr>
              <a:t/>
            </a:r>
            <a:br>
              <a:rPr lang="fr-BE" sz="2000" dirty="0" smtClean="0">
                <a:solidFill>
                  <a:schemeClr val="tx1"/>
                </a:solidFill>
                <a:effectLst/>
              </a:rPr>
            </a:br>
            <a:r>
              <a:rPr lang="fr-BE" sz="2200" dirty="0" smtClean="0">
                <a:solidFill>
                  <a:schemeClr val="tx1"/>
                </a:solidFill>
                <a:effectLst/>
                <a:latin typeface="Comic Sans MS" pitchFamily="66" charset="0"/>
              </a:rPr>
              <a:t>Développer </a:t>
            </a:r>
            <a:r>
              <a:rPr lang="fr-BE" sz="2200" dirty="0">
                <a:solidFill>
                  <a:schemeClr val="tx1"/>
                </a:solidFill>
                <a:effectLst/>
                <a:latin typeface="Comic Sans MS" pitchFamily="66" charset="0"/>
              </a:rPr>
              <a:t>de manière significative les compétences des ayants droit en vue de leur insertion socioprofessionnelle et/ou de leur émancipation sociale par le biais de différents outils et </a:t>
            </a:r>
            <a:r>
              <a:rPr lang="fr-BE" sz="2200" dirty="0" smtClean="0">
                <a:solidFill>
                  <a:schemeClr val="tx1"/>
                </a:solidFill>
                <a:effectLst/>
                <a:latin typeface="Comic Sans MS" pitchFamily="66" charset="0"/>
              </a:rPr>
              <a:t>formations</a:t>
            </a:r>
            <a:r>
              <a:rPr lang="fr-BE" sz="1800" dirty="0">
                <a:solidFill>
                  <a:schemeClr val="tx1"/>
                </a:solidFill>
                <a:effectLst/>
                <a:latin typeface="Comic Sans MS" pitchFamily="66" charset="0"/>
              </a:rPr>
              <a:t/>
            </a:r>
            <a:br>
              <a:rPr lang="fr-BE" sz="1800" dirty="0">
                <a:solidFill>
                  <a:schemeClr val="tx1"/>
                </a:solidFill>
                <a:effectLst/>
                <a:latin typeface="Comic Sans MS" pitchFamily="66" charset="0"/>
              </a:rPr>
            </a:br>
            <a:r>
              <a:rPr lang="fr-BE" sz="1800" dirty="0" smtClean="0">
                <a:solidFill>
                  <a:schemeClr val="tx1"/>
                </a:solidFill>
                <a:effectLst/>
              </a:rPr>
              <a:t/>
            </a:r>
            <a:br>
              <a:rPr lang="fr-BE" sz="1800" dirty="0" smtClean="0">
                <a:solidFill>
                  <a:schemeClr val="tx1"/>
                </a:solidFill>
                <a:effectLst/>
              </a:rPr>
            </a:br>
            <a:r>
              <a:rPr lang="fr-BE" sz="1800" dirty="0" smtClean="0">
                <a:solidFill>
                  <a:schemeClr val="tx1"/>
                </a:solidFill>
                <a:effectLst/>
              </a:rPr>
              <a:t/>
            </a:r>
            <a:br>
              <a:rPr lang="fr-BE" sz="1800" dirty="0" smtClean="0">
                <a:solidFill>
                  <a:schemeClr val="tx1"/>
                </a:solidFill>
                <a:effectLst/>
              </a:rPr>
            </a:br>
            <a:r>
              <a:rPr lang="fr-BE" sz="1800" dirty="0">
                <a:solidFill>
                  <a:schemeClr val="tx1"/>
                </a:solidFill>
              </a:rPr>
              <a:t/>
            </a:r>
            <a:br>
              <a:rPr lang="fr-BE" sz="1800" dirty="0">
                <a:solidFill>
                  <a:schemeClr val="tx1"/>
                </a:solidFill>
              </a:rPr>
            </a:br>
            <a:r>
              <a:rPr lang="fr-BE" sz="1800" dirty="0" smtClean="0">
                <a:solidFill>
                  <a:schemeClr val="tx1"/>
                </a:solidFill>
              </a:rPr>
              <a:t/>
            </a:r>
            <a:br>
              <a:rPr lang="fr-BE" sz="1800" dirty="0" smtClean="0">
                <a:solidFill>
                  <a:schemeClr val="tx1"/>
                </a:solidFill>
              </a:rPr>
            </a:br>
            <a:r>
              <a:rPr lang="fr-BE" sz="1800" dirty="0">
                <a:solidFill>
                  <a:schemeClr val="tx1"/>
                </a:solidFill>
              </a:rPr>
              <a:t/>
            </a:r>
            <a:br>
              <a:rPr lang="fr-BE" sz="1800" dirty="0">
                <a:solidFill>
                  <a:schemeClr val="tx1"/>
                </a:solidFill>
              </a:rPr>
            </a:br>
            <a:r>
              <a:rPr lang="fr-BE" sz="1400" dirty="0">
                <a:solidFill>
                  <a:schemeClr val="tx1"/>
                </a:solidFill>
                <a:effectLst/>
              </a:rPr>
              <a:t/>
            </a:r>
            <a:br>
              <a:rPr lang="fr-BE" sz="1400" dirty="0">
                <a:solidFill>
                  <a:schemeClr val="tx1"/>
                </a:solidFill>
                <a:effectLst/>
              </a:rPr>
            </a:br>
            <a:r>
              <a:rPr lang="fr-BE" sz="1400" dirty="0">
                <a:solidFill>
                  <a:schemeClr val="tx1"/>
                </a:solidFill>
                <a:effectLst/>
              </a:rPr>
              <a:t/>
            </a:r>
            <a:br>
              <a:rPr lang="fr-BE" sz="1400" dirty="0">
                <a:solidFill>
                  <a:schemeClr val="tx1"/>
                </a:solidFill>
                <a:effectLst/>
              </a:rPr>
            </a:br>
            <a:r>
              <a:rPr lang="fr-BE" sz="1400" dirty="0" smtClean="0">
                <a:solidFill>
                  <a:schemeClr val="tx1"/>
                </a:solidFill>
                <a:effectLst/>
              </a:rPr>
              <a:t/>
            </a:r>
            <a:br>
              <a:rPr lang="fr-BE" sz="1400" dirty="0" smtClean="0">
                <a:solidFill>
                  <a:schemeClr val="tx1"/>
                </a:solidFill>
                <a:effectLst/>
              </a:rPr>
            </a:br>
            <a:r>
              <a:rPr lang="fr-BE" sz="1400" dirty="0">
                <a:solidFill>
                  <a:schemeClr val="tx1"/>
                </a:solidFill>
                <a:effectLst/>
              </a:rPr>
              <a:t/>
            </a:r>
            <a:br>
              <a:rPr lang="fr-BE" sz="1400" dirty="0">
                <a:solidFill>
                  <a:schemeClr val="tx1"/>
                </a:solidFill>
                <a:effectLst/>
              </a:rPr>
            </a:br>
            <a:r>
              <a:rPr lang="fr-BE" sz="1400" dirty="0" smtClean="0">
                <a:solidFill>
                  <a:schemeClr val="tx1"/>
                </a:solidFill>
                <a:effectLst/>
              </a:rPr>
              <a:t/>
            </a:r>
            <a:br>
              <a:rPr lang="fr-BE" sz="1400" dirty="0" smtClean="0">
                <a:solidFill>
                  <a:schemeClr val="tx1"/>
                </a:solidFill>
                <a:effectLst/>
              </a:rPr>
            </a:br>
            <a:r>
              <a:rPr lang="fr-BE" sz="1400" dirty="0">
                <a:solidFill>
                  <a:schemeClr val="tx1"/>
                </a:solidFill>
                <a:effectLst/>
              </a:rPr>
              <a:t/>
            </a:r>
            <a:br>
              <a:rPr lang="fr-BE" sz="1400" dirty="0">
                <a:solidFill>
                  <a:schemeClr val="tx1"/>
                </a:solidFill>
                <a:effectLst/>
              </a:rPr>
            </a:br>
            <a:r>
              <a:rPr lang="fr-BE" sz="1400" dirty="0">
                <a:solidFill>
                  <a:schemeClr val="tx1"/>
                </a:solidFill>
                <a:effectLst/>
              </a:rPr>
              <a:t/>
            </a:r>
            <a:br>
              <a:rPr lang="fr-BE" sz="1400" dirty="0">
                <a:solidFill>
                  <a:schemeClr val="tx1"/>
                </a:solidFill>
                <a:effectLst/>
              </a:rPr>
            </a:br>
            <a:r>
              <a:rPr lang="fr-BE" sz="1400" dirty="0">
                <a:solidFill>
                  <a:schemeClr val="tx1"/>
                </a:solidFill>
                <a:effectLst/>
              </a:rPr>
              <a:t>	</a:t>
            </a:r>
            <a:br>
              <a:rPr lang="fr-BE" sz="1400" dirty="0">
                <a:solidFill>
                  <a:schemeClr val="tx1"/>
                </a:solidFill>
                <a:effectLst/>
              </a:rPr>
            </a:br>
            <a:r>
              <a:rPr lang="fr-BE" sz="1400" dirty="0">
                <a:solidFill>
                  <a:schemeClr val="tx1"/>
                </a:solidFill>
                <a:effectLst/>
              </a:rPr>
              <a:t/>
            </a:r>
            <a:br>
              <a:rPr lang="fr-BE" sz="1400" dirty="0">
                <a:solidFill>
                  <a:schemeClr val="tx1"/>
                </a:solidFill>
                <a:effectLst/>
              </a:rPr>
            </a:br>
            <a:r>
              <a:rPr lang="fr-BE" sz="1400" u="sng" dirty="0">
                <a:solidFill>
                  <a:schemeClr val="tx1"/>
                </a:solidFill>
                <a:effectLst/>
              </a:rPr>
              <a:t/>
            </a:r>
            <a:br>
              <a:rPr lang="fr-BE" sz="1400" u="sng" dirty="0">
                <a:solidFill>
                  <a:schemeClr val="tx1"/>
                </a:solidFill>
                <a:effectLst/>
              </a:rPr>
            </a:br>
            <a:r>
              <a:rPr lang="fr-BE" sz="1400" u="sng" dirty="0">
                <a:solidFill>
                  <a:schemeClr val="tx1"/>
                </a:solidFill>
                <a:effectLst/>
              </a:rPr>
              <a:t/>
            </a:r>
            <a:br>
              <a:rPr lang="fr-BE" sz="1400" u="sng" dirty="0">
                <a:solidFill>
                  <a:schemeClr val="tx1"/>
                </a:solidFill>
                <a:effectLst/>
              </a:rPr>
            </a:br>
            <a:r>
              <a:rPr lang="fr-BE" sz="1400" dirty="0">
                <a:solidFill>
                  <a:schemeClr val="tx1"/>
                </a:solidFill>
                <a:effectLst/>
              </a:rPr>
              <a:t/>
            </a:r>
            <a:br>
              <a:rPr lang="fr-BE" sz="1400" dirty="0">
                <a:solidFill>
                  <a:schemeClr val="tx1"/>
                </a:solidFill>
                <a:effectLst/>
              </a:rPr>
            </a:br>
            <a:r>
              <a:rPr lang="fr-BE" sz="1400" dirty="0">
                <a:solidFill>
                  <a:schemeClr val="tx1"/>
                </a:solidFill>
                <a:effectLst/>
              </a:rPr>
              <a:t> </a:t>
            </a:r>
          </a:p>
        </p:txBody>
      </p:sp>
      <p:pic>
        <p:nvPicPr>
          <p:cNvPr id="4" name="Picture 2" descr="drape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283084"/>
            <a:ext cx="818540" cy="552690"/>
          </a:xfrm>
          <a:prstGeom prst="rect">
            <a:avLst/>
          </a:prstGeom>
          <a:solidFill>
            <a:srgbClr val="FF00FF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Logo_CPAS_OCMW_2018_2630x1450_72dpi_BordsCoup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070600"/>
            <a:ext cx="108585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lèche droite 5"/>
          <p:cNvSpPr/>
          <p:nvPr/>
        </p:nvSpPr>
        <p:spPr>
          <a:xfrm rot="5400000">
            <a:off x="4716016" y="1309572"/>
            <a:ext cx="792088" cy="504056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7" name="Flèche droite 6"/>
          <p:cNvSpPr/>
          <p:nvPr/>
        </p:nvSpPr>
        <p:spPr>
          <a:xfrm rot="5400000">
            <a:off x="4716016" y="2780928"/>
            <a:ext cx="792088" cy="504056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1216D-B3A9-4169-AE41-4900D11210AD}" type="slidenum">
              <a:rPr lang="fr-BE" smtClean="0">
                <a:solidFill>
                  <a:schemeClr val="tx1"/>
                </a:solidFill>
              </a:rPr>
              <a:t>2</a:t>
            </a:fld>
            <a:endParaRPr lang="fr-B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486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95736" y="548680"/>
            <a:ext cx="6172200" cy="720080"/>
          </a:xfrm>
        </p:spPr>
        <p:txBody>
          <a:bodyPr anchor="t">
            <a:normAutofit/>
          </a:bodyPr>
          <a:lstStyle/>
          <a:p>
            <a:pPr algn="ctr"/>
            <a:r>
              <a:rPr lang="fr-BE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CONSTATS</a:t>
            </a:r>
            <a:endParaRPr lang="fr-BE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339752" y="1484784"/>
            <a:ext cx="6172200" cy="4608512"/>
          </a:xfrm>
        </p:spPr>
        <p:txBody>
          <a:bodyPr>
            <a:normAutofit fontScale="85000" lnSpcReduction="10000"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fr-BE" sz="1900" dirty="0" smtClean="0">
                <a:solidFill>
                  <a:schemeClr val="tx1"/>
                </a:solidFill>
                <a:latin typeface="Comic Sans MS" pitchFamily="66" charset="0"/>
              </a:rPr>
              <a:t>PUBLIC EN BESOIN DE SOUTIEN POUR SORTIR DE LA PRECARITE ET DE POUVOIR ENVISAGER D’ENTAMER UN PARCOURS D’ISP</a:t>
            </a:r>
          </a:p>
          <a:p>
            <a:endParaRPr lang="fr-BE" sz="19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fr-BE" sz="1900" dirty="0">
                <a:solidFill>
                  <a:schemeClr val="tx1"/>
                </a:solidFill>
                <a:latin typeface="Comic Sans MS" pitchFamily="66" charset="0"/>
              </a:rPr>
              <a:t>M</a:t>
            </a:r>
            <a:r>
              <a:rPr lang="fr-BE" sz="1900" dirty="0" smtClean="0">
                <a:solidFill>
                  <a:schemeClr val="tx1"/>
                </a:solidFill>
                <a:latin typeface="Comic Sans MS" pitchFamily="66" charset="0"/>
              </a:rPr>
              <a:t>ECONNAISSANCE DES LANGUES NATIONALES</a:t>
            </a:r>
          </a:p>
          <a:p>
            <a:endParaRPr lang="fr-BE" sz="19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fr-BE" sz="1900" dirty="0" smtClean="0">
                <a:solidFill>
                  <a:schemeClr val="tx1"/>
                </a:solidFill>
                <a:latin typeface="Comic Sans MS" pitchFamily="66" charset="0"/>
              </a:rPr>
              <a:t>MECONNAISSANCE ET INCOMPREHENSION DES SYSTEMES REGISSANT LA VIE DANS LA SOCIETE EN BELGIQUE (INSTITUTIONNELS, ADMINISTRATIFS)</a:t>
            </a:r>
          </a:p>
          <a:p>
            <a:endParaRPr lang="fr-BE" sz="19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fr-BE" sz="1900" dirty="0" smtClean="0">
                <a:solidFill>
                  <a:schemeClr val="tx1"/>
                </a:solidFill>
                <a:latin typeface="Comic Sans MS" pitchFamily="66" charset="0"/>
              </a:rPr>
              <a:t>CONDITIONS PRECAIRES EN MATIERES DE LOGMENT, DE BUDGET (SURENDETTEMENT), DE GESTION D’ENERGIE</a:t>
            </a:r>
          </a:p>
          <a:p>
            <a:pPr marL="285750" indent="-285750">
              <a:buFont typeface="Wingdings" pitchFamily="2" charset="2"/>
              <a:buChar char="v"/>
            </a:pPr>
            <a:endParaRPr lang="fr-BE" sz="19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fr-BE" sz="1900" dirty="0" smtClean="0">
                <a:solidFill>
                  <a:schemeClr val="tx1"/>
                </a:solidFill>
                <a:latin typeface="Comic Sans MS" pitchFamily="66" charset="0"/>
              </a:rPr>
              <a:t>FAIBLE NIVEAU DE SCOLARITE OU DE FORMATION</a:t>
            </a:r>
          </a:p>
          <a:p>
            <a:endParaRPr lang="fr-BE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fr-BE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fr-BE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fr-BE" dirty="0"/>
          </a:p>
        </p:txBody>
      </p:sp>
      <p:pic>
        <p:nvPicPr>
          <p:cNvPr id="4" name="Picture 2" descr="drape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283084"/>
            <a:ext cx="818540" cy="552690"/>
          </a:xfrm>
          <a:prstGeom prst="rect">
            <a:avLst/>
          </a:prstGeom>
          <a:solidFill>
            <a:srgbClr val="FF00FF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Logo_CPAS_OCMW_2018_2630x1450_72dpi_BordsCoup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070600"/>
            <a:ext cx="108585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1216D-B3A9-4169-AE41-4900D11210AD}" type="slidenum">
              <a:rPr lang="fr-BE" smtClean="0">
                <a:solidFill>
                  <a:schemeClr val="tx1"/>
                </a:solidFill>
              </a:rPr>
              <a:t>3</a:t>
            </a:fld>
            <a:endParaRPr lang="fr-B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80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47315" y="1772816"/>
            <a:ext cx="7235981" cy="4039706"/>
          </a:xfrm>
        </p:spPr>
        <p:txBody>
          <a:bodyPr anchor="t">
            <a:normAutofit fontScale="90000"/>
          </a:bodyPr>
          <a:lstStyle/>
          <a:p>
            <a:r>
              <a:rPr lang="fr-BE" sz="1400" dirty="0" smtClean="0">
                <a:solidFill>
                  <a:schemeClr val="tx1"/>
                </a:solidFill>
                <a:effectLst/>
              </a:rPr>
              <a:t/>
            </a:r>
            <a:br>
              <a:rPr lang="fr-BE" sz="1400" dirty="0" smtClean="0">
                <a:solidFill>
                  <a:schemeClr val="tx1"/>
                </a:solidFill>
                <a:effectLst/>
              </a:rPr>
            </a:br>
            <a:r>
              <a:rPr lang="fr-BE" sz="1400" dirty="0" smtClean="0">
                <a:solidFill>
                  <a:schemeClr val="tx1"/>
                </a:solidFill>
                <a:effectLst/>
              </a:rPr>
              <a:t>                         </a:t>
            </a:r>
            <a:r>
              <a:rPr lang="fr-BE" sz="1800" dirty="0" smtClean="0">
                <a:solidFill>
                  <a:srgbClr val="0070C0"/>
                </a:solidFill>
                <a:effectLst/>
                <a:latin typeface="Comic Sans MS" pitchFamily="66" charset="0"/>
              </a:rPr>
              <a:t>*</a:t>
            </a:r>
            <a:r>
              <a:rPr lang="fr-BE" sz="1800" dirty="0" smtClean="0">
                <a:solidFill>
                  <a:schemeClr val="tx1"/>
                </a:solidFill>
                <a:effectLst/>
                <a:latin typeface="Comic Sans MS" pitchFamily="66" charset="0"/>
              </a:rPr>
              <a:t> </a:t>
            </a:r>
            <a:r>
              <a:rPr lang="fr-BE" sz="1800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P</a:t>
            </a:r>
            <a:r>
              <a:rPr lang="fr-BE" sz="1800" dirty="0" smtClean="0"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ermettre </a:t>
            </a:r>
            <a:r>
              <a:rPr lang="fr-BE" sz="1800" dirty="0"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aux personnes de retrouver un </a:t>
            </a:r>
            <a:r>
              <a:rPr lang="fr-BE" sz="1800" dirty="0" smtClean="0"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rythme</a:t>
            </a:r>
            <a:br>
              <a:rPr lang="fr-BE" sz="1800" dirty="0" smtClean="0"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</a:br>
            <a:r>
              <a:rPr lang="fr-BE" sz="1800" dirty="0" smtClean="0"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		</a:t>
            </a:r>
            <a:br>
              <a:rPr lang="fr-BE" sz="1800" dirty="0" smtClean="0"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</a:br>
            <a:r>
              <a:rPr lang="fr-BE" sz="1800" dirty="0" smtClean="0"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	    </a:t>
            </a:r>
            <a:br>
              <a:rPr lang="fr-BE" sz="1800" dirty="0" smtClean="0"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</a:br>
            <a:r>
              <a:rPr lang="fr-BE" sz="1800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	</a:t>
            </a:r>
            <a:r>
              <a:rPr lang="fr-BE" sz="1800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   </a:t>
            </a:r>
            <a:r>
              <a:rPr lang="fr-BE" sz="1800" dirty="0" smtClean="0">
                <a:solidFill>
                  <a:srgbClr val="0070C0"/>
                </a:solidFill>
                <a:latin typeface="Comic Sans MS" pitchFamily="66" charset="0"/>
                <a:cs typeface="Arial" pitchFamily="34" charset="0"/>
              </a:rPr>
              <a:t>*</a:t>
            </a:r>
            <a:r>
              <a:rPr lang="fr-BE" sz="1800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 S</a:t>
            </a:r>
            <a:r>
              <a:rPr lang="fr-BE" sz="1800" dirty="0" smtClean="0"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e </a:t>
            </a:r>
            <a:r>
              <a:rPr lang="fr-BE" sz="1800" dirty="0"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(</a:t>
            </a:r>
            <a:r>
              <a:rPr lang="fr-BE" sz="1800" dirty="0"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re</a:t>
            </a:r>
            <a:r>
              <a:rPr lang="fr-BE" sz="1800" dirty="0"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)créer des liens </a:t>
            </a:r>
            <a:r>
              <a:rPr lang="fr-BE" sz="1800" dirty="0" smtClean="0"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sociaux</a:t>
            </a:r>
            <a:br>
              <a:rPr lang="fr-BE" sz="1800" dirty="0" smtClean="0"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</a:br>
            <a:r>
              <a:rPr lang="fr-BE" sz="1800" dirty="0"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/>
            </a:r>
            <a:br>
              <a:rPr lang="fr-BE" sz="1800" dirty="0"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</a:br>
            <a:r>
              <a:rPr lang="fr-BE" sz="1800" dirty="0" smtClean="0"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	    </a:t>
            </a:r>
            <a:br>
              <a:rPr lang="fr-BE" sz="1800" dirty="0" smtClean="0"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</a:br>
            <a:r>
              <a:rPr lang="fr-BE" sz="1800" dirty="0" smtClean="0"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	   </a:t>
            </a:r>
            <a:r>
              <a:rPr lang="fr-BE" sz="1800" dirty="0" smtClean="0">
                <a:solidFill>
                  <a:srgbClr val="0070C0"/>
                </a:solidFill>
                <a:effectLst/>
                <a:latin typeface="Comic Sans MS" pitchFamily="66" charset="0"/>
                <a:cs typeface="Arial" pitchFamily="34" charset="0"/>
              </a:rPr>
              <a:t>*</a:t>
            </a:r>
            <a:r>
              <a:rPr lang="fr-BE" sz="1800" dirty="0" smtClean="0"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r>
              <a:rPr lang="fr-BE" sz="1800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Travailler </a:t>
            </a:r>
            <a:r>
              <a:rPr lang="fr-BE" sz="1800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sur la confiance en soi et estime de </a:t>
            </a:r>
            <a:r>
              <a:rPr lang="fr-BE" sz="1800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soi </a:t>
            </a:r>
            <a:r>
              <a:rPr lang="fr-BE" sz="1800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/>
            </a:r>
            <a:br>
              <a:rPr lang="fr-BE" sz="1800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</a:br>
            <a:r>
              <a:rPr lang="fr-BE" sz="1800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/>
            </a:r>
            <a:br>
              <a:rPr lang="fr-BE" sz="1800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</a:br>
            <a:r>
              <a:rPr lang="fr-BE" sz="1800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/>
            </a:r>
            <a:br>
              <a:rPr lang="fr-BE" sz="1800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</a:br>
            <a:r>
              <a:rPr lang="fr-BE" sz="1800" dirty="0" smtClean="0"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  	   </a:t>
            </a:r>
            <a:r>
              <a:rPr lang="fr-BE" sz="1800" dirty="0" smtClean="0">
                <a:solidFill>
                  <a:srgbClr val="0070C0"/>
                </a:solidFill>
                <a:effectLst/>
                <a:latin typeface="Comic Sans MS" pitchFamily="66" charset="0"/>
                <a:cs typeface="Arial" pitchFamily="34" charset="0"/>
              </a:rPr>
              <a:t>*</a:t>
            </a:r>
            <a:r>
              <a:rPr lang="fr-BE" sz="1800" dirty="0" smtClean="0"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r>
              <a:rPr lang="fr-BE" sz="1800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Mieux </a:t>
            </a:r>
            <a:r>
              <a:rPr lang="fr-BE" sz="1800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appréhender l’environnement socio-économique </a:t>
            </a:r>
            <a:r>
              <a:rPr lang="fr-BE" sz="1800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	   du </a:t>
            </a:r>
            <a:r>
              <a:rPr lang="fr-BE" sz="1800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pays</a:t>
            </a:r>
            <a:r>
              <a:rPr lang="fr-BE" sz="1800" dirty="0" smtClean="0"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/>
            </a:r>
            <a:br>
              <a:rPr lang="fr-BE" sz="1800" dirty="0" smtClean="0"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</a:br>
            <a:r>
              <a:rPr lang="fr-BE" sz="1800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              </a:t>
            </a:r>
            <a:br>
              <a:rPr lang="fr-BE" sz="1800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</a:br>
            <a:r>
              <a:rPr lang="fr-BE" sz="1800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lang="fr-BE" sz="1800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	   </a:t>
            </a:r>
            <a:r>
              <a:rPr lang="fr-BE" sz="1800" dirty="0" smtClean="0">
                <a:solidFill>
                  <a:srgbClr val="0070C0"/>
                </a:solidFill>
                <a:latin typeface="Comic Sans MS" pitchFamily="66" charset="0"/>
                <a:cs typeface="Arial" pitchFamily="34" charset="0"/>
              </a:rPr>
              <a:t>*</a:t>
            </a:r>
            <a:r>
              <a:rPr lang="fr-BE" sz="1800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 Participer </a:t>
            </a:r>
            <a:r>
              <a:rPr lang="fr-BE" sz="1800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à la vie sociale, économique, politique et     	   </a:t>
            </a:r>
            <a:r>
              <a:rPr lang="fr-BE" sz="1800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culturelle </a:t>
            </a:r>
            <a:r>
              <a:rPr lang="fr-BE" sz="1800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/>
            </a:r>
            <a:br>
              <a:rPr lang="fr-BE" sz="1800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</a:br>
            <a:r>
              <a:rPr lang="fr-BE" sz="1800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/>
            </a:r>
            <a:br>
              <a:rPr lang="fr-BE" sz="1800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</a:br>
            <a:r>
              <a:rPr lang="fr-BE" sz="1800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                </a:t>
            </a:r>
            <a:br>
              <a:rPr lang="fr-BE" sz="1800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</a:br>
            <a:r>
              <a:rPr lang="fr-BE" sz="1800" dirty="0" smtClean="0"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/>
            </a:r>
            <a:br>
              <a:rPr lang="fr-BE" sz="1800" dirty="0" smtClean="0"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</a:br>
            <a:r>
              <a:rPr lang="fr-BE" sz="1800" dirty="0" smtClean="0"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              </a:t>
            </a:r>
            <a:r>
              <a:rPr lang="fr-BE" sz="1800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               </a:t>
            </a:r>
            <a:br>
              <a:rPr lang="fr-BE" sz="1800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</a:br>
            <a:r>
              <a:rPr lang="fr-BE" sz="1600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/>
            </a:r>
            <a:br>
              <a:rPr lang="fr-BE" sz="1600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</a:br>
            <a:r>
              <a:rPr lang="fr-BE" sz="1600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	</a:t>
            </a:r>
            <a:br>
              <a:rPr lang="fr-BE" sz="1600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</a:br>
            <a:r>
              <a:rPr lang="fr-BE" sz="1600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	</a:t>
            </a:r>
            <a:br>
              <a:rPr lang="fr-BE" sz="1600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</a:br>
            <a:r>
              <a:rPr lang="fr-BE" sz="1600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	</a:t>
            </a:r>
            <a:r>
              <a:rPr lang="fr-BE" sz="1600" dirty="0"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/>
            </a:r>
            <a:br>
              <a:rPr lang="fr-BE" sz="1600" dirty="0"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</a:br>
            <a:r>
              <a:rPr lang="fr-BE" sz="1600" dirty="0" smtClean="0"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/>
            </a:r>
            <a:br>
              <a:rPr lang="fr-BE" sz="1600" dirty="0" smtClean="0"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</a:br>
            <a:r>
              <a:rPr lang="fr-BE" sz="1600" dirty="0" smtClean="0"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		</a:t>
            </a:r>
            <a:r>
              <a:rPr lang="fr-BE" sz="1600" dirty="0">
                <a:solidFill>
                  <a:schemeClr val="tx1"/>
                </a:solidFill>
                <a:effectLst/>
              </a:rPr>
              <a:t/>
            </a:r>
            <a:br>
              <a:rPr lang="fr-BE" sz="1600" dirty="0">
                <a:solidFill>
                  <a:schemeClr val="tx1"/>
                </a:solidFill>
                <a:effectLst/>
              </a:rPr>
            </a:br>
            <a:r>
              <a:rPr lang="fr-BE" sz="1600" dirty="0" smtClean="0">
                <a:solidFill>
                  <a:schemeClr val="tx1"/>
                </a:solidFill>
                <a:effectLst/>
              </a:rPr>
              <a:t/>
            </a:r>
            <a:br>
              <a:rPr lang="fr-BE" sz="1600" dirty="0" smtClean="0">
                <a:solidFill>
                  <a:schemeClr val="tx1"/>
                </a:solidFill>
                <a:effectLst/>
              </a:rPr>
            </a:br>
            <a:endParaRPr lang="fr-BE" sz="1600" dirty="0">
              <a:solidFill>
                <a:schemeClr val="tx1"/>
              </a:solidFill>
            </a:endParaRPr>
          </a:p>
        </p:txBody>
      </p:sp>
      <p:pic>
        <p:nvPicPr>
          <p:cNvPr id="10" name="Picture 2" descr="drape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564" y="6166907"/>
            <a:ext cx="990600" cy="668867"/>
          </a:xfrm>
          <a:prstGeom prst="rect">
            <a:avLst/>
          </a:prstGeom>
          <a:solidFill>
            <a:srgbClr val="FF00FF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Logo_CPAS_OCMW_2018_2630x1450_72dpi_BordsCoup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070600"/>
            <a:ext cx="108585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ous-titre 2"/>
          <p:cNvSpPr txBox="1">
            <a:spLocks/>
          </p:cNvSpPr>
          <p:nvPr/>
        </p:nvSpPr>
        <p:spPr>
          <a:xfrm>
            <a:off x="1779206" y="260648"/>
            <a:ext cx="6172200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BE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85216" y="476672"/>
            <a:ext cx="51020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fr-BE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LES OBJECTIFS DU PROJET </a:t>
            </a:r>
            <a:r>
              <a:rPr lang="fr-BE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MOVE </a:t>
            </a:r>
            <a:r>
              <a:rPr lang="fr-BE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UP </a:t>
            </a:r>
            <a:endParaRPr lang="fr-BE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1343568" y="5049180"/>
            <a:ext cx="609600" cy="517524"/>
          </a:xfrm>
        </p:spPr>
        <p:txBody>
          <a:bodyPr/>
          <a:lstStyle/>
          <a:p>
            <a:fld id="{D4A1216D-B3A9-4169-AE41-4900D11210AD}" type="slidenum">
              <a:rPr lang="fr-BE" smtClean="0">
                <a:solidFill>
                  <a:schemeClr val="tx1"/>
                </a:solidFill>
              </a:rPr>
              <a:t>4</a:t>
            </a:fld>
            <a:endParaRPr lang="fr-B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454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86000" y="1844824"/>
            <a:ext cx="6172200" cy="3173738"/>
          </a:xfrm>
        </p:spPr>
        <p:txBody>
          <a:bodyPr>
            <a:noAutofit/>
          </a:bodyPr>
          <a:lstStyle/>
          <a:p>
            <a:pPr algn="ctr"/>
            <a:r>
              <a:rPr lang="fr-BE" sz="1800" dirty="0" smtClean="0">
                <a:solidFill>
                  <a:schemeClr val="tx1"/>
                </a:solidFill>
                <a:latin typeface="Comic Sans MS" pitchFamily="66" charset="0"/>
              </a:rPr>
              <a:t>- D’aborder </a:t>
            </a:r>
            <a:r>
              <a:rPr lang="fr-BE" sz="1800" dirty="0">
                <a:solidFill>
                  <a:schemeClr val="tx1"/>
                </a:solidFill>
                <a:latin typeface="Comic Sans MS" pitchFamily="66" charset="0"/>
              </a:rPr>
              <a:t>les différents domaines de la vie qui peuvent être </a:t>
            </a:r>
            <a:r>
              <a:rPr lang="fr-BE" sz="1800" dirty="0" smtClean="0">
                <a:solidFill>
                  <a:schemeClr val="tx1"/>
                </a:solidFill>
                <a:latin typeface="Comic Sans MS" pitchFamily="66" charset="0"/>
              </a:rPr>
              <a:t>des </a:t>
            </a:r>
            <a:r>
              <a:rPr lang="fr-BE" sz="1800" dirty="0">
                <a:solidFill>
                  <a:schemeClr val="tx1"/>
                </a:solidFill>
                <a:latin typeface="Comic Sans MS" pitchFamily="66" charset="0"/>
              </a:rPr>
              <a:t>obstacles dans le processus d’intégration dans notre </a:t>
            </a:r>
            <a:r>
              <a:rPr lang="fr-BE" sz="1800" dirty="0" smtClean="0">
                <a:solidFill>
                  <a:schemeClr val="tx1"/>
                </a:solidFill>
                <a:latin typeface="Comic Sans MS" pitchFamily="66" charset="0"/>
              </a:rPr>
              <a:t>société </a:t>
            </a:r>
            <a:r>
              <a:rPr lang="fr-BE" sz="1800" dirty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fr-BE" sz="18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fr-BE" sz="1800" dirty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fr-BE" sz="18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fr-BE" sz="1800" dirty="0" smtClean="0">
                <a:solidFill>
                  <a:schemeClr val="tx1"/>
                </a:solidFill>
                <a:latin typeface="Comic Sans MS" pitchFamily="66" charset="0"/>
              </a:rPr>
              <a:t>et </a:t>
            </a:r>
            <a:r>
              <a:rPr lang="fr-BE" sz="1800" dirty="0">
                <a:solidFill>
                  <a:schemeClr val="tx1"/>
                </a:solidFill>
                <a:latin typeface="Comic Sans MS" pitchFamily="66" charset="0"/>
              </a:rPr>
              <a:t>ainsi 	</a:t>
            </a:r>
            <a:br>
              <a:rPr lang="fr-BE" sz="18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fr-BE" sz="1800" dirty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fr-BE" sz="1800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fr-BE" sz="1800" dirty="0" smtClean="0">
                <a:solidFill>
                  <a:schemeClr val="tx1"/>
                </a:solidFill>
                <a:latin typeface="Comic Sans MS" pitchFamily="66" charset="0"/>
              </a:rPr>
              <a:t>- Créer </a:t>
            </a:r>
            <a:r>
              <a:rPr lang="fr-BE" sz="1800" dirty="0">
                <a:solidFill>
                  <a:schemeClr val="tx1"/>
                </a:solidFill>
                <a:latin typeface="Comic Sans MS" pitchFamily="66" charset="0"/>
              </a:rPr>
              <a:t>une base plus solide pour les bénéficiaires qui </a:t>
            </a:r>
            <a:r>
              <a:rPr lang="fr-BE" sz="1800" dirty="0" smtClean="0">
                <a:solidFill>
                  <a:schemeClr val="tx1"/>
                </a:solidFill>
                <a:latin typeface="Comic Sans MS" pitchFamily="66" charset="0"/>
              </a:rPr>
              <a:t>ne sont </a:t>
            </a:r>
            <a:r>
              <a:rPr lang="fr-BE" sz="1800" dirty="0">
                <a:solidFill>
                  <a:schemeClr val="tx1"/>
                </a:solidFill>
                <a:latin typeface="Comic Sans MS" pitchFamily="66" charset="0"/>
              </a:rPr>
              <a:t>pas prêts à intégrer, dans un premier temps, </a:t>
            </a:r>
            <a:r>
              <a:rPr lang="fr-BE" sz="1800" dirty="0" smtClean="0">
                <a:solidFill>
                  <a:schemeClr val="tx1"/>
                </a:solidFill>
                <a:latin typeface="Comic Sans MS" pitchFamily="66" charset="0"/>
              </a:rPr>
              <a:t>les mesures </a:t>
            </a:r>
            <a:r>
              <a:rPr lang="fr-BE" sz="1800" dirty="0">
                <a:solidFill>
                  <a:schemeClr val="tx1"/>
                </a:solidFill>
                <a:latin typeface="Comic Sans MS" pitchFamily="66" charset="0"/>
              </a:rPr>
              <a:t>de mise à l’emploi</a:t>
            </a:r>
            <a:br>
              <a:rPr lang="fr-BE" sz="1800" dirty="0">
                <a:solidFill>
                  <a:schemeClr val="tx1"/>
                </a:solidFill>
                <a:latin typeface="Comic Sans MS" pitchFamily="66" charset="0"/>
              </a:rPr>
            </a:br>
            <a:endParaRPr lang="fr-BE" sz="1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79712" y="116632"/>
            <a:ext cx="6172200" cy="1371600"/>
          </a:xfrm>
        </p:spPr>
        <p:txBody>
          <a:bodyPr/>
          <a:lstStyle/>
          <a:p>
            <a:pPr algn="ctr"/>
            <a:endParaRPr lang="fr-BE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fr-BE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L’ACCOMPAGNEMENT PROPOSE PERMET DE </a:t>
            </a:r>
            <a:endParaRPr lang="fr-B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1216D-B3A9-4169-AE41-4900D11210AD}" type="slidenum">
              <a:rPr lang="fr-BE" smtClean="0">
                <a:solidFill>
                  <a:schemeClr val="tx1"/>
                </a:solidFill>
              </a:rPr>
              <a:t>5</a:t>
            </a:fld>
            <a:endParaRPr lang="fr-BE" dirty="0">
              <a:solidFill>
                <a:schemeClr val="tx1"/>
              </a:solidFill>
            </a:endParaRPr>
          </a:p>
        </p:txBody>
      </p:sp>
      <p:pic>
        <p:nvPicPr>
          <p:cNvPr id="5" name="Picture 2" descr="drape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564" y="6166907"/>
            <a:ext cx="990600" cy="668867"/>
          </a:xfrm>
          <a:prstGeom prst="rect">
            <a:avLst/>
          </a:prstGeom>
          <a:solidFill>
            <a:srgbClr val="FF00FF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ogo_CPAS_OCMW_2018_2630x1450_72dpi_BordsCoup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070600"/>
            <a:ext cx="108585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0951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anchor="t">
            <a:normAutofit fontScale="90000"/>
          </a:bodyPr>
          <a:lstStyle/>
          <a:p>
            <a:r>
              <a:rPr lang="fr-BE" sz="1400" dirty="0" smtClean="0"/>
              <a:t/>
            </a:r>
            <a:br>
              <a:rPr lang="fr-BE" sz="1400" dirty="0" smtClean="0"/>
            </a:br>
            <a:r>
              <a:rPr lang="fr-BE" sz="1400" dirty="0"/>
              <a:t/>
            </a:r>
            <a:br>
              <a:rPr lang="fr-BE" sz="1400" dirty="0"/>
            </a:br>
            <a:r>
              <a:rPr lang="fr-BE" sz="1400" dirty="0" smtClean="0"/>
              <a:t/>
            </a:r>
            <a:br>
              <a:rPr lang="fr-BE" sz="1400" dirty="0" smtClean="0"/>
            </a:br>
            <a:r>
              <a:rPr lang="fr-BE" sz="1400" dirty="0"/>
              <a:t/>
            </a:r>
            <a:br>
              <a:rPr lang="fr-BE" sz="1400" dirty="0"/>
            </a:br>
            <a:r>
              <a:rPr lang="fr-BE" sz="1400" dirty="0" smtClean="0"/>
              <a:t/>
            </a:r>
            <a:br>
              <a:rPr lang="fr-BE" sz="1400" dirty="0" smtClean="0"/>
            </a:br>
            <a:r>
              <a:rPr lang="fr-BE" sz="1400" dirty="0"/>
              <a:t/>
            </a:r>
            <a:br>
              <a:rPr lang="fr-BE" sz="1400" dirty="0"/>
            </a:br>
            <a:r>
              <a:rPr lang="fr-BE" sz="1400" dirty="0" smtClean="0"/>
              <a:t/>
            </a:r>
            <a:br>
              <a:rPr lang="fr-BE" sz="1400" dirty="0" smtClean="0"/>
            </a:br>
            <a:r>
              <a:rPr lang="fr-BE" sz="1400" dirty="0"/>
              <a:t/>
            </a:r>
            <a:br>
              <a:rPr lang="fr-BE" sz="1400" dirty="0"/>
            </a:br>
            <a:r>
              <a:rPr lang="fr-BE" sz="1400" dirty="0" smtClean="0"/>
              <a:t/>
            </a:r>
            <a:br>
              <a:rPr lang="fr-BE" sz="1400" dirty="0" smtClean="0"/>
            </a:br>
            <a:r>
              <a:rPr lang="fr-BE" sz="1400" dirty="0"/>
              <a:t/>
            </a:r>
            <a:br>
              <a:rPr lang="fr-BE" sz="1400" dirty="0"/>
            </a:br>
            <a:r>
              <a:rPr lang="fr-BE" sz="1400" dirty="0" smtClean="0"/>
              <a:t/>
            </a:r>
            <a:br>
              <a:rPr lang="fr-BE" sz="1400" dirty="0" smtClean="0"/>
            </a:br>
            <a:endParaRPr lang="fr-BE" sz="1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45190" y="332656"/>
            <a:ext cx="6172200" cy="792088"/>
          </a:xfrm>
        </p:spPr>
        <p:txBody>
          <a:bodyPr>
            <a:normAutofit/>
          </a:bodyPr>
          <a:lstStyle/>
          <a:p>
            <a:pPr algn="ctr"/>
            <a:r>
              <a:rPr lang="fr-BE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Comment y arriver ?</a:t>
            </a:r>
            <a:endParaRPr lang="fr-BE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Rectangle à quatre flèches 3"/>
          <p:cNvSpPr/>
          <p:nvPr/>
        </p:nvSpPr>
        <p:spPr>
          <a:xfrm>
            <a:off x="3131840" y="2484159"/>
            <a:ext cx="3096344" cy="2961065"/>
          </a:xfrm>
          <a:prstGeom prst="quadArrowCallou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5" name="ZoneTexte 4"/>
          <p:cNvSpPr txBox="1"/>
          <p:nvPr/>
        </p:nvSpPr>
        <p:spPr>
          <a:xfrm>
            <a:off x="3671900" y="3652516"/>
            <a:ext cx="2016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400" b="1" dirty="0" smtClean="0">
                <a:latin typeface="Comic Sans MS" pitchFamily="66" charset="0"/>
              </a:rPr>
              <a:t>ACCOMPAGNEMENT </a:t>
            </a:r>
          </a:p>
          <a:p>
            <a:pPr algn="ctr"/>
            <a:endParaRPr lang="fr-BE" sz="1400" b="1" dirty="0">
              <a:latin typeface="Comic Sans MS" pitchFamily="66" charset="0"/>
            </a:endParaRPr>
          </a:p>
          <a:p>
            <a:pPr algn="ctr"/>
            <a:r>
              <a:rPr lang="fr-BE" sz="1400" b="1" dirty="0" smtClean="0">
                <a:latin typeface="Comic Sans MS" pitchFamily="66" charset="0"/>
              </a:rPr>
              <a:t>ATELIERS THEMATIQUES</a:t>
            </a:r>
            <a:endParaRPr lang="fr-BE" sz="1400" b="1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18071" y="1560829"/>
            <a:ext cx="36181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b="1" dirty="0">
                <a:latin typeface="Comic Sans MS" pitchFamily="66" charset="0"/>
              </a:rPr>
              <a:t>I</a:t>
            </a:r>
            <a:r>
              <a:rPr lang="fr-BE" b="1" dirty="0" smtClean="0">
                <a:solidFill>
                  <a:schemeClr val="tx1"/>
                </a:solidFill>
                <a:effectLst/>
                <a:latin typeface="Comic Sans MS" pitchFamily="66" charset="0"/>
              </a:rPr>
              <a:t>nformations sur les réalités</a:t>
            </a:r>
          </a:p>
          <a:p>
            <a:pPr algn="ctr"/>
            <a:r>
              <a:rPr lang="fr-BE" b="1" dirty="0" smtClean="0">
                <a:solidFill>
                  <a:schemeClr val="tx1"/>
                </a:solidFill>
                <a:effectLst/>
                <a:latin typeface="Comic Sans MS" pitchFamily="66" charset="0"/>
              </a:rPr>
              <a:t>socio-économiques de notre société </a:t>
            </a:r>
            <a:endParaRPr lang="fr-BE" b="1" dirty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06812" y="5589240"/>
            <a:ext cx="36181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b="1" dirty="0" smtClean="0">
                <a:latin typeface="Comic Sans MS" pitchFamily="66" charset="0"/>
              </a:rPr>
              <a:t>Activités culturelles</a:t>
            </a:r>
            <a:endParaRPr lang="fr-BE" b="1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72200" y="3806405"/>
            <a:ext cx="1944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b="1" dirty="0" smtClean="0">
                <a:latin typeface="Comic Sans MS" pitchFamily="66" charset="0"/>
              </a:rPr>
              <a:t>Partenariat</a:t>
            </a:r>
            <a:endParaRPr lang="fr-BE" b="1" dirty="0"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568" y="3806405"/>
            <a:ext cx="23232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b="1" dirty="0" smtClean="0">
                <a:latin typeface="Comic Sans MS" pitchFamily="66" charset="0"/>
              </a:rPr>
              <a:t>Accompagnement individuel</a:t>
            </a:r>
            <a:endParaRPr lang="fr-BE" b="1" dirty="0">
              <a:latin typeface="Comic Sans MS" pitchFamily="66" charset="0"/>
            </a:endParaRPr>
          </a:p>
        </p:txBody>
      </p:sp>
      <p:pic>
        <p:nvPicPr>
          <p:cNvPr id="10" name="Picture 2" descr="drape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564" y="6166907"/>
            <a:ext cx="990600" cy="668867"/>
          </a:xfrm>
          <a:prstGeom prst="rect">
            <a:avLst/>
          </a:prstGeom>
          <a:solidFill>
            <a:srgbClr val="FF00FF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Logo_CPAS_OCMW_2018_2630x1450_72dpi_BordsCoup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070600"/>
            <a:ext cx="108585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1216D-B3A9-4169-AE41-4900D11210AD}" type="slidenum">
              <a:rPr lang="fr-BE" smtClean="0">
                <a:solidFill>
                  <a:schemeClr val="tx1"/>
                </a:solidFill>
              </a:rPr>
              <a:t>6</a:t>
            </a:fld>
            <a:endParaRPr lang="fr-B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456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95525" y="476672"/>
            <a:ext cx="6172200" cy="864096"/>
          </a:xfrm>
        </p:spPr>
        <p:txBody>
          <a:bodyPr anchor="t">
            <a:noAutofit/>
          </a:bodyPr>
          <a:lstStyle/>
          <a:p>
            <a:pPr algn="ctr"/>
            <a:r>
              <a:rPr lang="fr-BE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Informations sur les </a:t>
            </a:r>
            <a:r>
              <a:rPr lang="fr-BE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réalités socio-économiques </a:t>
            </a:r>
            <a:r>
              <a:rPr lang="fr-BE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 notre société </a:t>
            </a:r>
            <a:r>
              <a:rPr lang="fr-BE" sz="2400" dirty="0"/>
              <a:t/>
            </a:r>
            <a:br>
              <a:rPr lang="fr-BE" sz="2400" dirty="0"/>
            </a:br>
            <a:endParaRPr lang="fr-BE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95525" y="1501684"/>
            <a:ext cx="6172200" cy="4680520"/>
          </a:xfrm>
        </p:spPr>
        <p:txBody>
          <a:bodyPr>
            <a:no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fr-BE" sz="1400" dirty="0" smtClean="0">
                <a:solidFill>
                  <a:schemeClr val="tx1"/>
                </a:solidFill>
                <a:latin typeface="Comic Sans MS" pitchFamily="66" charset="0"/>
              </a:rPr>
              <a:t>citoyenneté</a:t>
            </a:r>
            <a:r>
              <a:rPr lang="fr-BE" sz="1400" dirty="0">
                <a:solidFill>
                  <a:schemeClr val="tx1"/>
                </a:solidFill>
                <a:latin typeface="Comic Sans MS" pitchFamily="66" charset="0"/>
              </a:rPr>
              <a:t>: égalité homme/femme, droits de l’homme, </a:t>
            </a:r>
            <a:r>
              <a:rPr lang="fr-BE" sz="1400" dirty="0" smtClean="0">
                <a:solidFill>
                  <a:schemeClr val="tx1"/>
                </a:solidFill>
                <a:latin typeface="Comic Sans MS" pitchFamily="66" charset="0"/>
              </a:rPr>
              <a:t>droits et devoirs, la solidarité, le droit à la différence, etc.</a:t>
            </a:r>
          </a:p>
          <a:p>
            <a:pPr marL="285750" indent="-285750">
              <a:buFont typeface="Wingdings" pitchFamily="2" charset="2"/>
              <a:buChar char="Ø"/>
            </a:pPr>
            <a:endParaRPr lang="fr-BE" sz="1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BE" sz="1400" dirty="0" smtClean="0">
                <a:solidFill>
                  <a:schemeClr val="tx1"/>
                </a:solidFill>
                <a:latin typeface="Comic Sans MS" pitchFamily="66" charset="0"/>
              </a:rPr>
              <a:t>gestion </a:t>
            </a:r>
            <a:r>
              <a:rPr lang="fr-BE" sz="1400" dirty="0">
                <a:solidFill>
                  <a:schemeClr val="tx1"/>
                </a:solidFill>
                <a:latin typeface="Comic Sans MS" pitchFamily="66" charset="0"/>
              </a:rPr>
              <a:t>du quotidien</a:t>
            </a:r>
            <a:r>
              <a:rPr lang="fr-BE" sz="1400" dirty="0" smtClean="0">
                <a:solidFill>
                  <a:schemeClr val="tx1"/>
                </a:solidFill>
                <a:latin typeface="Comic Sans MS" pitchFamily="66" charset="0"/>
              </a:rPr>
              <a:t>: s’orienter </a:t>
            </a:r>
            <a:r>
              <a:rPr lang="fr-BE" sz="1400" dirty="0">
                <a:solidFill>
                  <a:schemeClr val="tx1"/>
                </a:solidFill>
                <a:latin typeface="Comic Sans MS" pitchFamily="66" charset="0"/>
              </a:rPr>
              <a:t>dans le temps et l’espace</a:t>
            </a:r>
            <a:r>
              <a:rPr lang="fr-BE" sz="1400" dirty="0" smtClean="0">
                <a:solidFill>
                  <a:schemeClr val="tx1"/>
                </a:solidFill>
                <a:latin typeface="Comic Sans MS" pitchFamily="66" charset="0"/>
              </a:rPr>
              <a:t>, les démarches </a:t>
            </a:r>
            <a:r>
              <a:rPr lang="fr-BE" sz="1400" dirty="0">
                <a:solidFill>
                  <a:schemeClr val="tx1"/>
                </a:solidFill>
                <a:latin typeface="Comic Sans MS" pitchFamily="66" charset="0"/>
              </a:rPr>
              <a:t>administratives, savoir utiliser les transports en commun </a:t>
            </a:r>
            <a:endParaRPr lang="fr-BE" sz="1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fr-BE" sz="1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BE" sz="1400" dirty="0" smtClean="0">
                <a:solidFill>
                  <a:schemeClr val="tx1"/>
                </a:solidFill>
                <a:latin typeface="Comic Sans MS" pitchFamily="66" charset="0"/>
              </a:rPr>
              <a:t>la </a:t>
            </a:r>
            <a:r>
              <a:rPr lang="fr-BE" sz="1400" dirty="0">
                <a:solidFill>
                  <a:schemeClr val="tx1"/>
                </a:solidFill>
                <a:latin typeface="Comic Sans MS" pitchFamily="66" charset="0"/>
              </a:rPr>
              <a:t>présentation de </a:t>
            </a:r>
            <a:r>
              <a:rPr lang="fr-BE" sz="1400" dirty="0" smtClean="0">
                <a:solidFill>
                  <a:schemeClr val="tx1"/>
                </a:solidFill>
                <a:latin typeface="Comic Sans MS" pitchFamily="66" charset="0"/>
              </a:rPr>
              <a:t>soi, </a:t>
            </a:r>
            <a:r>
              <a:rPr lang="fr-BE" sz="1400" dirty="0">
                <a:solidFill>
                  <a:schemeClr val="tx1"/>
                </a:solidFill>
                <a:latin typeface="Comic Sans MS" pitchFamily="66" charset="0"/>
              </a:rPr>
              <a:t>son identité </a:t>
            </a:r>
            <a:r>
              <a:rPr lang="fr-BE" sz="1400" dirty="0" smtClean="0">
                <a:solidFill>
                  <a:schemeClr val="tx1"/>
                </a:solidFill>
                <a:latin typeface="Comic Sans MS" pitchFamily="66" charset="0"/>
              </a:rPr>
              <a:t>(salutations</a:t>
            </a:r>
            <a:r>
              <a:rPr lang="fr-BE" sz="1400" dirty="0">
                <a:solidFill>
                  <a:schemeClr val="tx1"/>
                </a:solidFill>
                <a:latin typeface="Comic Sans MS" pitchFamily="66" charset="0"/>
              </a:rPr>
              <a:t>, comment interagir, comment s’adresser aux autres, exercices de </a:t>
            </a:r>
            <a:r>
              <a:rPr lang="fr-BE" sz="1400" dirty="0" smtClean="0">
                <a:solidFill>
                  <a:schemeClr val="tx1"/>
                </a:solidFill>
                <a:latin typeface="Comic Sans MS" pitchFamily="66" charset="0"/>
              </a:rPr>
              <a:t>communication)</a:t>
            </a:r>
          </a:p>
          <a:p>
            <a:pPr marL="285750" indent="-285750">
              <a:buFont typeface="Wingdings" pitchFamily="2" charset="2"/>
              <a:buChar char="Ø"/>
            </a:pPr>
            <a:endParaRPr lang="fr-BE" sz="1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BE" sz="1400" dirty="0" smtClean="0">
                <a:solidFill>
                  <a:schemeClr val="tx1"/>
                </a:solidFill>
                <a:latin typeface="Comic Sans MS" pitchFamily="66" charset="0"/>
              </a:rPr>
              <a:t>la </a:t>
            </a:r>
            <a:r>
              <a:rPr lang="fr-BE" sz="1400" dirty="0">
                <a:solidFill>
                  <a:schemeClr val="tx1"/>
                </a:solidFill>
                <a:latin typeface="Comic Sans MS" pitchFamily="66" charset="0"/>
              </a:rPr>
              <a:t>santé, l’alimentation </a:t>
            </a:r>
            <a:endParaRPr lang="fr-BE" sz="1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fr-BE" sz="1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BE" sz="1400" dirty="0" smtClean="0">
                <a:solidFill>
                  <a:schemeClr val="tx1"/>
                </a:solidFill>
                <a:latin typeface="Comic Sans MS" pitchFamily="66" charset="0"/>
              </a:rPr>
              <a:t>la </a:t>
            </a:r>
            <a:r>
              <a:rPr lang="fr-BE" sz="1400" dirty="0">
                <a:solidFill>
                  <a:schemeClr val="tx1"/>
                </a:solidFill>
                <a:latin typeface="Comic Sans MS" pitchFamily="66" charset="0"/>
              </a:rPr>
              <a:t>famille, </a:t>
            </a:r>
            <a:r>
              <a:rPr lang="fr-BE" sz="1400" dirty="0" smtClean="0">
                <a:solidFill>
                  <a:schemeClr val="tx1"/>
                </a:solidFill>
                <a:latin typeface="Comic Sans MS" pitchFamily="66" charset="0"/>
              </a:rPr>
              <a:t>l’éducation</a:t>
            </a:r>
          </a:p>
          <a:p>
            <a:pPr marL="285750" indent="-285750">
              <a:buFont typeface="Wingdings" pitchFamily="2" charset="2"/>
              <a:buChar char="Ø"/>
            </a:pPr>
            <a:endParaRPr lang="fr-BE" sz="1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BE" sz="1400" dirty="0" smtClean="0">
                <a:solidFill>
                  <a:schemeClr val="tx1"/>
                </a:solidFill>
                <a:latin typeface="Comic Sans MS" pitchFamily="66" charset="0"/>
              </a:rPr>
              <a:t>les </a:t>
            </a:r>
            <a:r>
              <a:rPr lang="fr-BE" sz="1400" dirty="0">
                <a:solidFill>
                  <a:schemeClr val="tx1"/>
                </a:solidFill>
                <a:latin typeface="Comic Sans MS" pitchFamily="66" charset="0"/>
              </a:rPr>
              <a:t>administrations </a:t>
            </a:r>
          </a:p>
          <a:p>
            <a:endParaRPr lang="fr-BE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fr-BE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1216D-B3A9-4169-AE41-4900D11210AD}" type="slidenum">
              <a:rPr lang="fr-BE" smtClean="0">
                <a:solidFill>
                  <a:schemeClr val="tx1"/>
                </a:solidFill>
              </a:rPr>
              <a:t>7</a:t>
            </a:fld>
            <a:endParaRPr lang="fr-BE" dirty="0">
              <a:solidFill>
                <a:schemeClr val="tx1"/>
              </a:solidFill>
            </a:endParaRPr>
          </a:p>
        </p:txBody>
      </p:sp>
      <p:pic>
        <p:nvPicPr>
          <p:cNvPr id="5" name="Picture 2" descr="drape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564" y="6166907"/>
            <a:ext cx="990600" cy="668867"/>
          </a:xfrm>
          <a:prstGeom prst="rect">
            <a:avLst/>
          </a:prstGeom>
          <a:solidFill>
            <a:srgbClr val="FF00FF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ogo_CPAS_OCMW_2018_2630x1450_72dpi_BordsCoup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070600"/>
            <a:ext cx="108585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9517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67744" y="404664"/>
            <a:ext cx="6172200" cy="792088"/>
          </a:xfrm>
        </p:spPr>
        <p:txBody>
          <a:bodyPr anchor="t">
            <a:normAutofit/>
          </a:bodyPr>
          <a:lstStyle/>
          <a:p>
            <a:pPr algn="ctr"/>
            <a:r>
              <a:rPr lang="fr-BE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ACCOMPAGNEMENT INDIVIDUEL</a:t>
            </a:r>
            <a:endParaRPr lang="fr-BE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67744" y="1124744"/>
            <a:ext cx="6172200" cy="4752528"/>
          </a:xfrm>
        </p:spPr>
        <p:txBody>
          <a:bodyPr/>
          <a:lstStyle/>
          <a:p>
            <a:pPr algn="ctr"/>
            <a:r>
              <a:rPr lang="fr-BE" dirty="0" smtClean="0">
                <a:solidFill>
                  <a:schemeClr val="tx1"/>
                </a:solidFill>
                <a:latin typeface="Comic Sans MS" pitchFamily="66" charset="0"/>
              </a:rPr>
              <a:t>Collaboration entre les Référents Formations, les Assistants </a:t>
            </a:r>
            <a:r>
              <a:rPr lang="fr-BE" dirty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fr-BE" dirty="0" smtClean="0">
                <a:solidFill>
                  <a:schemeClr val="tx1"/>
                </a:solidFill>
                <a:latin typeface="Comic Sans MS" pitchFamily="66" charset="0"/>
              </a:rPr>
              <a:t>ociaux et le bénéficiaire</a:t>
            </a:r>
            <a:endParaRPr lang="fr-BE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endParaRPr lang="fr-BE" dirty="0">
              <a:solidFill>
                <a:schemeClr val="tx1"/>
              </a:solidFill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BE" dirty="0" smtClean="0">
                <a:solidFill>
                  <a:schemeClr val="tx1"/>
                </a:solidFill>
                <a:latin typeface="Comic Sans MS" pitchFamily="66" charset="0"/>
              </a:rPr>
              <a:t>Accompagnement des bénéficiaires par les Référents Formations dans </a:t>
            </a:r>
            <a:r>
              <a:rPr lang="fr-BE" dirty="0">
                <a:solidFill>
                  <a:schemeClr val="tx1"/>
                </a:solidFill>
                <a:latin typeface="Comic Sans MS" pitchFamily="66" charset="0"/>
              </a:rPr>
              <a:t>leur parcours </a:t>
            </a:r>
            <a:r>
              <a:rPr lang="fr-BE" dirty="0" smtClean="0">
                <a:solidFill>
                  <a:schemeClr val="tx1"/>
                </a:solidFill>
                <a:latin typeface="Comic Sans MS" pitchFamily="66" charset="0"/>
              </a:rPr>
              <a:t>d’insertion</a:t>
            </a:r>
          </a:p>
          <a:p>
            <a:pPr marL="285750" indent="-285750">
              <a:buFont typeface="Wingdings" pitchFamily="2" charset="2"/>
              <a:buChar char="Ø"/>
            </a:pPr>
            <a:endParaRPr lang="fr-BE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BE" dirty="0" smtClean="0">
                <a:solidFill>
                  <a:schemeClr val="tx1"/>
                </a:solidFill>
                <a:latin typeface="Comic Sans MS" pitchFamily="66" charset="0"/>
              </a:rPr>
              <a:t>Assurer le </a:t>
            </a:r>
            <a:r>
              <a:rPr lang="fr-BE" dirty="0">
                <a:solidFill>
                  <a:schemeClr val="tx1"/>
                </a:solidFill>
                <a:latin typeface="Comic Sans MS" pitchFamily="66" charset="0"/>
              </a:rPr>
              <a:t>suivi et la mise en place d’un parcours socioprofessionnel pour les </a:t>
            </a:r>
            <a:r>
              <a:rPr lang="fr-BE" dirty="0" smtClean="0">
                <a:solidFill>
                  <a:schemeClr val="tx1"/>
                </a:solidFill>
                <a:latin typeface="Comic Sans MS" pitchFamily="66" charset="0"/>
              </a:rPr>
              <a:t>bénéficiaires</a:t>
            </a:r>
          </a:p>
          <a:p>
            <a:pPr marL="285750" indent="-285750">
              <a:buFont typeface="Wingdings" pitchFamily="2" charset="2"/>
              <a:buChar char="Ø"/>
            </a:pPr>
            <a:endParaRPr lang="fr-BE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BE" dirty="0" smtClean="0">
                <a:solidFill>
                  <a:schemeClr val="tx1"/>
                </a:solidFill>
                <a:latin typeface="Comic Sans MS" pitchFamily="66" charset="0"/>
              </a:rPr>
              <a:t>Recherche de solutions gardes enfants </a:t>
            </a:r>
          </a:p>
          <a:p>
            <a:pPr marL="285750" indent="-285750">
              <a:buFont typeface="Wingdings" pitchFamily="2" charset="2"/>
              <a:buChar char="Ø"/>
            </a:pPr>
            <a:endParaRPr lang="fr-BE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BE" dirty="0" smtClean="0">
                <a:solidFill>
                  <a:schemeClr val="tx1"/>
                </a:solidFill>
                <a:latin typeface="Comic Sans MS" pitchFamily="66" charset="0"/>
              </a:rPr>
              <a:t>Recherche de solutions problématiques sociales </a:t>
            </a:r>
          </a:p>
          <a:p>
            <a:pPr marL="285750" indent="-285750">
              <a:buFont typeface="Wingdings" pitchFamily="2" charset="2"/>
              <a:buChar char="Ø"/>
            </a:pPr>
            <a:endParaRPr lang="fr-BE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fr-BE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1216D-B3A9-4169-AE41-4900D11210AD}" type="slidenum">
              <a:rPr lang="fr-BE" smtClean="0">
                <a:solidFill>
                  <a:schemeClr val="tx1"/>
                </a:solidFill>
              </a:rPr>
              <a:t>8</a:t>
            </a:fld>
            <a:endParaRPr lang="fr-BE" dirty="0">
              <a:solidFill>
                <a:schemeClr val="tx1"/>
              </a:solidFill>
            </a:endParaRPr>
          </a:p>
        </p:txBody>
      </p:sp>
      <p:pic>
        <p:nvPicPr>
          <p:cNvPr id="5" name="Picture 2" descr="drape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564" y="6166907"/>
            <a:ext cx="990600" cy="668867"/>
          </a:xfrm>
          <a:prstGeom prst="rect">
            <a:avLst/>
          </a:prstGeom>
          <a:solidFill>
            <a:srgbClr val="FF00FF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ogo_CPAS_OCMW_2018_2630x1450_72dpi_BordsCoup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070600"/>
            <a:ext cx="108585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9079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06164" y="332656"/>
            <a:ext cx="6172200" cy="1152128"/>
          </a:xfrm>
        </p:spPr>
        <p:txBody>
          <a:bodyPr anchor="t">
            <a:noAutofit/>
          </a:bodyPr>
          <a:lstStyle/>
          <a:p>
            <a:pPr algn="ctr"/>
            <a:r>
              <a:rPr lang="fr-BE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Exemple de bonnes pratiques</a:t>
            </a:r>
            <a:br>
              <a:rPr lang="fr-BE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r-BE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fr-BE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r-BE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les activités culturelles</a:t>
            </a:r>
            <a:endParaRPr lang="fr-BE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23728" y="1340768"/>
            <a:ext cx="6172200" cy="4464496"/>
          </a:xfrm>
        </p:spPr>
        <p:txBody>
          <a:bodyPr>
            <a:normAutofit/>
          </a:bodyPr>
          <a:lstStyle/>
          <a:p>
            <a:endParaRPr lang="fr-BE" dirty="0" smtClean="0"/>
          </a:p>
          <a:p>
            <a:pPr marL="285750" indent="-285750">
              <a:buFont typeface="Wingdings" pitchFamily="2" charset="2"/>
              <a:buChar char="Ø"/>
            </a:pPr>
            <a:endParaRPr lang="fr-BE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BE" dirty="0" smtClean="0">
                <a:solidFill>
                  <a:schemeClr val="tx1"/>
                </a:solidFill>
                <a:latin typeface="Comic Sans MS" pitchFamily="66" charset="0"/>
              </a:rPr>
              <a:t>Lire et Ecrire : </a:t>
            </a:r>
            <a:r>
              <a:rPr lang="fr-BE" b="0" dirty="0" smtClean="0">
                <a:solidFill>
                  <a:schemeClr val="tx1"/>
                </a:solidFill>
                <a:latin typeface="Comic Sans MS" pitchFamily="66" charset="0"/>
              </a:rPr>
              <a:t>les jeudis du cinéma</a:t>
            </a:r>
          </a:p>
          <a:p>
            <a:pPr marL="285750" indent="-285750">
              <a:buFont typeface="Wingdings" pitchFamily="2" charset="2"/>
              <a:buChar char="Ø"/>
            </a:pPr>
            <a:endParaRPr lang="fr-BE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BE" dirty="0" smtClean="0">
                <a:solidFill>
                  <a:schemeClr val="tx1"/>
                </a:solidFill>
                <a:latin typeface="Comic Sans MS" pitchFamily="66" charset="0"/>
              </a:rPr>
              <a:t>Bibliothèque: </a:t>
            </a:r>
            <a:r>
              <a:rPr lang="fr-BE" b="0" dirty="0" smtClean="0">
                <a:solidFill>
                  <a:schemeClr val="tx1"/>
                </a:solidFill>
                <a:latin typeface="Comic Sans MS" pitchFamily="66" charset="0"/>
              </a:rPr>
              <a:t>découverte, animation autour du livre</a:t>
            </a:r>
            <a:r>
              <a:rPr lang="fr-BE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  <a:p>
            <a:pPr marL="285750" indent="-285750">
              <a:buFont typeface="Wingdings" pitchFamily="2" charset="2"/>
              <a:buChar char="Ø"/>
            </a:pPr>
            <a:endParaRPr lang="fr-BE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BE" dirty="0" smtClean="0">
                <a:solidFill>
                  <a:schemeClr val="tx1"/>
                </a:solidFill>
                <a:latin typeface="Comic Sans MS" pitchFamily="66" charset="0"/>
              </a:rPr>
              <a:t>Article 27: </a:t>
            </a:r>
            <a:r>
              <a:rPr lang="fr-BE" b="0" dirty="0" smtClean="0">
                <a:solidFill>
                  <a:schemeClr val="tx1"/>
                </a:solidFill>
                <a:latin typeface="Comic Sans MS" pitchFamily="66" charset="0"/>
              </a:rPr>
              <a:t>visites de musées de Bruxelles</a:t>
            </a:r>
          </a:p>
          <a:p>
            <a:pPr marL="285750" indent="-285750">
              <a:buFont typeface="Wingdings" pitchFamily="2" charset="2"/>
              <a:buChar char="Ø"/>
            </a:pPr>
            <a:endParaRPr lang="fr-BE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BE" dirty="0" smtClean="0">
                <a:solidFill>
                  <a:schemeClr val="tx1"/>
                </a:solidFill>
                <a:latin typeface="Comic Sans MS" pitchFamily="66" charset="0"/>
              </a:rPr>
              <a:t>Arts &amp; Publics</a:t>
            </a:r>
            <a:r>
              <a:rPr lang="fr-BE" dirty="0">
                <a:solidFill>
                  <a:schemeClr val="tx1"/>
                </a:solidFill>
                <a:latin typeface="Comic Sans MS" pitchFamily="66" charset="0"/>
              </a:rPr>
              <a:t>: </a:t>
            </a:r>
            <a:r>
              <a:rPr lang="fr-BE" b="0" dirty="0" smtClean="0">
                <a:solidFill>
                  <a:schemeClr val="tx1"/>
                </a:solidFill>
                <a:latin typeface="Comic Sans MS" pitchFamily="66" charset="0"/>
              </a:rPr>
              <a:t>la </a:t>
            </a:r>
            <a:r>
              <a:rPr lang="fr-BE" b="0" dirty="0">
                <a:solidFill>
                  <a:schemeClr val="tx1"/>
                </a:solidFill>
                <a:latin typeface="Comic Sans MS" pitchFamily="66" charset="0"/>
              </a:rPr>
              <a:t>médiation culturelle et l’appropriation du </a:t>
            </a:r>
            <a:r>
              <a:rPr lang="fr-BE" b="0" dirty="0" smtClean="0">
                <a:solidFill>
                  <a:schemeClr val="tx1"/>
                </a:solidFill>
                <a:latin typeface="Comic Sans MS" pitchFamily="66" charset="0"/>
              </a:rPr>
              <a:t>patrimoine (opération </a:t>
            </a:r>
            <a:r>
              <a:rPr lang="fr-BE" b="0" dirty="0">
                <a:solidFill>
                  <a:schemeClr val="tx1"/>
                </a:solidFill>
                <a:latin typeface="Comic Sans MS" pitchFamily="66" charset="0"/>
              </a:rPr>
              <a:t>"Pour 50c, t'as de </a:t>
            </a:r>
            <a:r>
              <a:rPr lang="fr-BE" b="0" dirty="0" smtClean="0">
                <a:solidFill>
                  <a:schemeClr val="tx1"/>
                </a:solidFill>
                <a:latin typeface="Comic Sans MS" pitchFamily="66" charset="0"/>
              </a:rPr>
              <a:t>l'art")</a:t>
            </a:r>
          </a:p>
          <a:p>
            <a:endParaRPr lang="fr-BE" b="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BE" dirty="0" smtClean="0">
                <a:solidFill>
                  <a:schemeClr val="tx1"/>
                </a:solidFill>
                <a:latin typeface="Comic Sans MS" pitchFamily="66" charset="0"/>
              </a:rPr>
              <a:t>Excursions: </a:t>
            </a:r>
            <a:r>
              <a:rPr lang="fr-BE" b="0" dirty="0" smtClean="0">
                <a:solidFill>
                  <a:schemeClr val="tx1"/>
                </a:solidFill>
                <a:latin typeface="Comic Sans MS" pitchFamily="66" charset="0"/>
              </a:rPr>
              <a:t>Namur, Dinant, Leuven, Ostende,… </a:t>
            </a:r>
          </a:p>
          <a:p>
            <a:endParaRPr lang="fr-BE" dirty="0" smtClean="0">
              <a:solidFill>
                <a:schemeClr val="tx1"/>
              </a:solidFill>
            </a:endParaRPr>
          </a:p>
          <a:p>
            <a:endParaRPr lang="fr-BE" dirty="0">
              <a:solidFill>
                <a:schemeClr val="tx1"/>
              </a:solidFill>
            </a:endParaRPr>
          </a:p>
        </p:txBody>
      </p:sp>
      <p:pic>
        <p:nvPicPr>
          <p:cNvPr id="4" name="Picture 2" descr="Logo_CPAS_OCMW_2018_2630x1450_72dpi_BordsCoup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070600"/>
            <a:ext cx="108585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drapeu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564" y="6166907"/>
            <a:ext cx="990600" cy="668867"/>
          </a:xfrm>
          <a:prstGeom prst="rect">
            <a:avLst/>
          </a:prstGeom>
          <a:solidFill>
            <a:srgbClr val="FF00FF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1216D-B3A9-4169-AE41-4900D11210AD}" type="slidenum">
              <a:rPr lang="fr-BE" smtClean="0">
                <a:solidFill>
                  <a:schemeClr val="tx1"/>
                </a:solidFill>
              </a:rPr>
              <a:t>9</a:t>
            </a:fld>
            <a:endParaRPr lang="fr-B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928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</TotalTime>
  <Words>416</Words>
  <Application>Microsoft Office PowerPoint</Application>
  <PresentationFormat>Affichage à l'écran (4:3)</PresentationFormat>
  <Paragraphs>100</Paragraphs>
  <Slides>14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Oriel</vt:lpstr>
      <vt:lpstr>   MOVE UP</vt:lpstr>
      <vt:lpstr>  Le Département Formation      Mission       Développer de manière significative les compétences des ayants droit en vue de leur insertion socioprofessionnelle et/ou de leur émancipation sociale par le biais de différents outils et formations                    </vt:lpstr>
      <vt:lpstr>CONSTATS</vt:lpstr>
      <vt:lpstr>                          * Permettre aux personnes de retrouver un rythme              * Se (re)créer des liens sociaux             * Travailler sur la confiance en soi et estime de soi           * Mieux appréhender l’environnement socio-économique     du pays                     * Participer à la vie sociale, économique, politique et         culturelle                                                                </vt:lpstr>
      <vt:lpstr>- D’aborder les différents domaines de la vie qui peuvent être des obstacles dans le processus d’intégration dans notre société   et ainsi    - Créer une base plus solide pour les bénéficiaires qui ne sont pas prêts à intégrer, dans un premier temps, les mesures de mise à l’emploi </vt:lpstr>
      <vt:lpstr>           </vt:lpstr>
      <vt:lpstr>Informations sur les réalités socio-économiques de notre société  </vt:lpstr>
      <vt:lpstr>ACCOMPAGNEMENT INDIVIDUEL</vt:lpstr>
      <vt:lpstr>Exemple de bonnes pratiques  les activités culturelles</vt:lpstr>
      <vt:lpstr>Présentation PowerPoint</vt:lpstr>
      <vt:lpstr> Ateliers interactifs en collaboration avec Be.Face et le service de médiation de dettes   Energie: découvrir des trucs et astuces pour réaliser des économies.   Téléphonie et Télécoms: apprendre à définir ses besoins pour choisir les services ou le pack qui convient à son budget.  Budget: découvrir les avantages d’une bonne gestion des dépenses d’un ménage et apprendre à faire un budget.  Comptes Bancaires: se familiariser avec le rôle de la banque, connaître les différents types de comptes bancaires, comprendre les différentes techniques de paiement mais aussi gérer ses frais bancaires.  Assurances : apprendre pourquoi il est important de s’assurer et découvrir les assurances qui sont nécessaires pour protéger sa famille. </vt:lpstr>
      <vt:lpstr>EFFETS POSITIFS DU PROJET</vt:lpstr>
      <vt:lpstr>  Apprendre à se débrouiller dans la vie quotidienne   transmettre des informations pratiques sur des matières indispensables pour la participation à la vie de la société    Donner au public cible des outils de base indispensables à son activation sociale  </vt:lpstr>
      <vt:lpstr>Merci pour votre écoute</vt:lpstr>
    </vt:vector>
  </TitlesOfParts>
  <Company>CPAS 1000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MOVE UP</dc:title>
  <dc:creator>Adant Virginie</dc:creator>
  <cp:lastModifiedBy>Adant Virginie</cp:lastModifiedBy>
  <cp:revision>31</cp:revision>
  <cp:lastPrinted>2018-10-08T13:40:56Z</cp:lastPrinted>
  <dcterms:created xsi:type="dcterms:W3CDTF">2018-10-08T08:42:57Z</dcterms:created>
  <dcterms:modified xsi:type="dcterms:W3CDTF">2018-10-08T13:42:27Z</dcterms:modified>
</cp:coreProperties>
</file>