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DCC08-5C77-4733-8607-8FF26D14BA11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6E41-FCD8-42F2-B9E4-A85DB647C3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742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6E41-FCD8-42F2-B9E4-A85DB647C349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566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120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696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547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136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520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786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31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172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034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11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389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C574-85EF-4D53-BF35-7E882B78648A}" type="datetimeFigureOut">
              <a:rPr lang="fr-BE" smtClean="0"/>
              <a:t>20-09-19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3096-DDF2-44EE-BE7D-8EB89777795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196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9085" y="1122363"/>
            <a:ext cx="11166230" cy="2387600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Déclaration de politique générale commune au Gouvernement de la RBC et au Collège réuni de la CCC </a:t>
            </a:r>
            <a:br>
              <a:rPr lang="fr-BE" b="1" dirty="0"/>
            </a:br>
            <a:r>
              <a:rPr lang="fr-BE" b="1" dirty="0"/>
              <a:t>– Législature 2019-2024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936146"/>
            <a:ext cx="9144000" cy="512762"/>
          </a:xfrm>
        </p:spPr>
        <p:txBody>
          <a:bodyPr/>
          <a:lstStyle/>
          <a:p>
            <a:r>
              <a:rPr lang="fr-BE" i="1" dirty="0"/>
              <a:t>Olivier Gillis – Observatoire de la Santé et du Social de Bruxelles-Capitale</a:t>
            </a:r>
          </a:p>
        </p:txBody>
      </p:sp>
      <p:pic>
        <p:nvPicPr>
          <p:cNvPr id="1026" name="Picture 2" descr="Résultat de recherche d'images pour &quot;logo bruxelle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4350788"/>
            <a:ext cx="3376664" cy="232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790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3399"/>
                </a:solidFill>
              </a:rPr>
              <a:t>Emploi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/>
              <a:t>4. Formation professionnelle</a:t>
            </a:r>
          </a:p>
          <a:p>
            <a:pPr marL="0" indent="0">
              <a:buNone/>
            </a:pPr>
            <a:r>
              <a:rPr lang="fr-BE" u="sng" dirty="0"/>
              <a:t>Constat</a:t>
            </a:r>
            <a:r>
              <a:rPr lang="fr-BE" dirty="0"/>
              <a:t> : 60 % des chercheurs d’emploi n’ont pas leur CESS</a:t>
            </a:r>
          </a:p>
          <a:p>
            <a:r>
              <a:rPr lang="fr-BE" dirty="0"/>
              <a:t>Lien entre offre de formation, besoins des personnes et du marché du travail</a:t>
            </a:r>
          </a:p>
          <a:p>
            <a:r>
              <a:rPr lang="fr-BE" dirty="0"/>
              <a:t>Gratuité des formations organisée par les services publics régionaux</a:t>
            </a:r>
          </a:p>
          <a:p>
            <a:r>
              <a:rPr lang="fr-BE" dirty="0"/>
              <a:t>Revenu de formation (4€ par heure de formation)</a:t>
            </a:r>
          </a:p>
          <a:p>
            <a:r>
              <a:rPr lang="fr-BE" dirty="0"/>
              <a:t>Certification pour l’ensemble des formations qualifiantes</a:t>
            </a:r>
          </a:p>
          <a:p>
            <a:r>
              <a:rPr lang="fr-BE" dirty="0"/>
              <a:t>Renforcement offre alphabétisation, formations en langues et formations en entreprise (continuer à développer la formation en alternance)</a:t>
            </a:r>
          </a:p>
        </p:txBody>
      </p:sp>
    </p:spTree>
    <p:extLst>
      <p:ext uri="{BB962C8B-B14F-4D97-AF65-F5344CB8AC3E}">
        <p14:creationId xmlns:p14="http://schemas.microsoft.com/office/powerpoint/2010/main" val="35346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00B050"/>
                </a:solidFill>
              </a:rPr>
              <a:t>Santé et précarité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/>
              <a:t>1. Décloisonner pour assurer la cohérence des politiques</a:t>
            </a:r>
          </a:p>
          <a:p>
            <a:r>
              <a:rPr lang="fr-BE" dirty="0"/>
              <a:t>Mise en place d’une CIM social-santé bruxelloise</a:t>
            </a:r>
          </a:p>
          <a:p>
            <a:r>
              <a:rPr lang="fr-BE" dirty="0"/>
              <a:t>Plan social-santé bruxellois (accès universel aux soins, soutien aux personnes en perte d’autonomie,…)</a:t>
            </a:r>
          </a:p>
          <a:p>
            <a:r>
              <a:rPr lang="fr-BE" dirty="0"/>
              <a:t>Programmation transversale et intersectorielle de l’offre de soins et d’aide</a:t>
            </a:r>
          </a:p>
        </p:txBody>
      </p:sp>
    </p:spTree>
    <p:extLst>
      <p:ext uri="{BB962C8B-B14F-4D97-AF65-F5344CB8AC3E}">
        <p14:creationId xmlns:p14="http://schemas.microsoft.com/office/powerpoint/2010/main" val="1441774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00B050"/>
                </a:solidFill>
              </a:rPr>
              <a:t>Santé et précarité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/>
              <a:t>2. Lutter contre les inégalités et la pauvreté</a:t>
            </a:r>
          </a:p>
          <a:p>
            <a:r>
              <a:rPr lang="fr-BE" dirty="0"/>
              <a:t>Plan pauvreté qui définira les politiques de prévention de la pauvreté et du sans-abrisme, en particulier en matière de logement</a:t>
            </a:r>
          </a:p>
          <a:p>
            <a:r>
              <a:rPr lang="fr-BE" dirty="0"/>
              <a:t>Contrats locaux social-santé (CPAS) : promotion santé, prévention, accompagnement médico-social, logement et santé alimentaire</a:t>
            </a:r>
          </a:p>
          <a:p>
            <a:r>
              <a:rPr lang="fr-BE" dirty="0"/>
              <a:t>Harmonisation du fonctionnement entre CPAS (notamment AMU)</a:t>
            </a:r>
          </a:p>
          <a:p>
            <a:r>
              <a:rPr lang="fr-BE" dirty="0"/>
              <a:t>Renforcer les cellules « médiation de dettes »</a:t>
            </a:r>
          </a:p>
          <a:p>
            <a:r>
              <a:rPr lang="fr-BE" dirty="0"/>
              <a:t>Effectivité des droits : simplification, information et automatisation</a:t>
            </a:r>
          </a:p>
        </p:txBody>
      </p:sp>
    </p:spTree>
    <p:extLst>
      <p:ext uri="{BB962C8B-B14F-4D97-AF65-F5344CB8AC3E}">
        <p14:creationId xmlns:p14="http://schemas.microsoft.com/office/powerpoint/2010/main" val="62730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00B050"/>
                </a:solidFill>
              </a:rPr>
              <a:t>Santé et précarité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3. Accès universel aux soins de santé</a:t>
            </a:r>
          </a:p>
          <a:p>
            <a:r>
              <a:rPr lang="fr-BE" u="sng" dirty="0"/>
              <a:t>Première ligne</a:t>
            </a:r>
            <a:r>
              <a:rPr lang="fr-BE" dirty="0"/>
              <a:t> :</a:t>
            </a:r>
          </a:p>
          <a:p>
            <a:pPr lvl="1"/>
            <a:r>
              <a:rPr lang="fr-BE" dirty="0"/>
              <a:t>Renforcer le réseau de médecins généralistes et de maisons médicales</a:t>
            </a:r>
          </a:p>
          <a:p>
            <a:pPr lvl="1"/>
            <a:r>
              <a:rPr lang="fr-BE" dirty="0"/>
              <a:t>Couverture à 100 % de la population via le développement de la ligne 0,5</a:t>
            </a:r>
          </a:p>
          <a:p>
            <a:r>
              <a:rPr lang="fr-BE" u="sng" dirty="0"/>
              <a:t>Hôpitaux</a:t>
            </a:r>
            <a:r>
              <a:rPr lang="fr-BE" dirty="0"/>
              <a:t> : Accès universel à une médecine hospitalière de qualité</a:t>
            </a:r>
          </a:p>
          <a:p>
            <a:r>
              <a:rPr lang="fr-BE" u="sng" dirty="0"/>
              <a:t>Santé mentale</a:t>
            </a:r>
            <a:r>
              <a:rPr lang="fr-BE" dirty="0"/>
              <a:t> : développement des réseaux 107 et création de places en MSP-IHP</a:t>
            </a:r>
          </a:p>
          <a:p>
            <a:r>
              <a:rPr lang="fr-BE" u="sng" dirty="0"/>
              <a:t>Prévention</a:t>
            </a:r>
            <a:r>
              <a:rPr lang="fr-BE" dirty="0"/>
              <a:t> : création d’un point unique bruxellois dépistage et vaccination</a:t>
            </a:r>
          </a:p>
        </p:txBody>
      </p:sp>
    </p:spTree>
    <p:extLst>
      <p:ext uri="{BB962C8B-B14F-4D97-AF65-F5344CB8AC3E}">
        <p14:creationId xmlns:p14="http://schemas.microsoft.com/office/powerpoint/2010/main" val="83867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00B050"/>
                </a:solidFill>
              </a:rPr>
              <a:t>Santé et précarité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b="1" dirty="0"/>
              <a:t>4. Personnes dépendantes et en perte d’autonomie</a:t>
            </a:r>
          </a:p>
          <a:p>
            <a:pPr marL="0" indent="0">
              <a:buNone/>
            </a:pPr>
            <a:r>
              <a:rPr lang="fr-BE" u="sng" dirty="0"/>
              <a:t>Constat</a:t>
            </a:r>
            <a:r>
              <a:rPr lang="fr-BE" dirty="0"/>
              <a:t> : 50.000 personnes de plus de 80 ans ont un risque élevé de vulnérabilité</a:t>
            </a:r>
          </a:p>
          <a:p>
            <a:r>
              <a:rPr lang="fr-BE" dirty="0"/>
              <a:t>Développement d’un modèle intégré d’aide et de soins de proximité par quartier</a:t>
            </a:r>
          </a:p>
          <a:p>
            <a:r>
              <a:rPr lang="fr-BE" u="sng" dirty="0"/>
              <a:t>APA</a:t>
            </a:r>
            <a:r>
              <a:rPr lang="fr-BE" dirty="0"/>
              <a:t> : Examiner possibilité d’augmenter le plafond de revenus permettant d’y avoir accès</a:t>
            </a:r>
          </a:p>
          <a:p>
            <a:r>
              <a:rPr lang="fr-BE" dirty="0"/>
              <a:t>Soutien aux aidants proches</a:t>
            </a:r>
          </a:p>
          <a:p>
            <a:r>
              <a:rPr lang="fr-BE" u="sng" dirty="0"/>
              <a:t>MR-MRS</a:t>
            </a:r>
            <a:r>
              <a:rPr lang="fr-BE" dirty="0"/>
              <a:t> : Meilleur encadrement et plus grande transparence du prix d’hébergement en maison de repos + développement d’alternatives</a:t>
            </a:r>
          </a:p>
          <a:p>
            <a:r>
              <a:rPr lang="fr-BE" dirty="0"/>
              <a:t>Renforcer l’offre à destination des patients avec autisme</a:t>
            </a:r>
          </a:p>
        </p:txBody>
      </p:sp>
    </p:spTree>
    <p:extLst>
      <p:ext uri="{BB962C8B-B14F-4D97-AF65-F5344CB8AC3E}">
        <p14:creationId xmlns:p14="http://schemas.microsoft.com/office/powerpoint/2010/main" val="1441677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00B050"/>
                </a:solidFill>
              </a:rPr>
              <a:t>Santé et précarité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5. Publics spécifiques</a:t>
            </a:r>
          </a:p>
          <a:p>
            <a:r>
              <a:rPr lang="fr-BE" u="sng" dirty="0"/>
              <a:t>Sans-abrisme</a:t>
            </a:r>
            <a:r>
              <a:rPr lang="fr-BE" dirty="0"/>
              <a:t> : accès prioritaire aux logements publics, prévention de la perte de logement – expulsions domiciliaires, politique d’insertion/sortie de rue</a:t>
            </a:r>
          </a:p>
          <a:p>
            <a:r>
              <a:rPr lang="fr-BE" dirty="0"/>
              <a:t>Attention pour les </a:t>
            </a:r>
            <a:r>
              <a:rPr lang="fr-BE" u="sng" dirty="0"/>
              <a:t>mineurs</a:t>
            </a:r>
            <a:r>
              <a:rPr lang="fr-BE" dirty="0"/>
              <a:t> et les jeunes sans-abris (collaboration avec l’aide à la jeunesse)</a:t>
            </a:r>
          </a:p>
          <a:p>
            <a:r>
              <a:rPr lang="fr-BE" dirty="0"/>
              <a:t>Développement d’un parcours d’accueil pour les </a:t>
            </a:r>
            <a:r>
              <a:rPr lang="fr-BE" u="sng" dirty="0"/>
              <a:t>primo-arrivants</a:t>
            </a:r>
            <a:r>
              <a:rPr lang="fr-BE" dirty="0"/>
              <a:t> et inclusion sur le marché du travail</a:t>
            </a:r>
          </a:p>
          <a:p>
            <a:r>
              <a:rPr lang="fr-BE" dirty="0"/>
              <a:t>Renforcement des services d’</a:t>
            </a:r>
            <a:r>
              <a:rPr lang="fr-BE" u="sng" dirty="0"/>
              <a:t>aide aux justiciables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44493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Discriminations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BE" dirty="0"/>
              <a:t>L’égalité des chances comme outil transversal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Renforcer l’obligation de signalement, la connaissance des droits du citoyen et la poursuite des plaintes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Une approche transversale et ambitieuse pour garantir les droits des femmes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Miser sur l’éducation, la culture et la cohésion sociale</a:t>
            </a:r>
          </a:p>
        </p:txBody>
      </p:sp>
    </p:spTree>
    <p:extLst>
      <p:ext uri="{BB962C8B-B14F-4D97-AF65-F5344CB8AC3E}">
        <p14:creationId xmlns:p14="http://schemas.microsoft.com/office/powerpoint/2010/main" val="3146019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Enseignement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BE" dirty="0"/>
              <a:t>Créer de nouvelles écoles, rénover les écoles en déficit d’image et les ouvrir sur le quartier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Soutenir l’accrochage scolaire des jeunes en difficultés et lutter contre la ségrégation scolaire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Combattre la pauvreté et la </a:t>
            </a:r>
            <a:r>
              <a:rPr lang="fr-BE" dirty="0" err="1"/>
              <a:t>déprivation</a:t>
            </a:r>
            <a:r>
              <a:rPr lang="fr-BE" dirty="0"/>
              <a:t> des enfants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Révolutionner l’apprentissage des langues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Une approche spécifique de la petite enfance</a:t>
            </a:r>
          </a:p>
        </p:txBody>
      </p:sp>
    </p:spTree>
    <p:extLst>
      <p:ext uri="{BB962C8B-B14F-4D97-AF65-F5344CB8AC3E}">
        <p14:creationId xmlns:p14="http://schemas.microsoft.com/office/powerpoint/2010/main" val="3176381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Axe 2 – Développement économique et social, et transition environnementale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u="sng" dirty="0"/>
              <a:t>Mobilité</a:t>
            </a:r>
            <a:r>
              <a:rPr lang="fr-BE" dirty="0"/>
              <a:t> : </a:t>
            </a:r>
          </a:p>
          <a:p>
            <a:pPr lvl="1"/>
            <a:r>
              <a:rPr lang="fr-BE" dirty="0"/>
              <a:t>Une offre de transports publics forte et accessible: accessibilité aux personnes à mobilité réduite, gratuité des transports pour les Bruxellois de moins de 25 ans et de plus de 65 ans</a:t>
            </a:r>
          </a:p>
          <a:p>
            <a:r>
              <a:rPr lang="fr-BE" u="sng" dirty="0"/>
              <a:t>Précarité hydrique</a:t>
            </a:r>
            <a:r>
              <a:rPr lang="fr-BE" dirty="0"/>
              <a:t> : GT réunissant </a:t>
            </a:r>
            <a:r>
              <a:rPr lang="fr-BE" dirty="0" err="1"/>
              <a:t>Vivaqua</a:t>
            </a:r>
            <a:r>
              <a:rPr lang="fr-BE" dirty="0"/>
              <a:t> et les acteurs de la lutte contre la pauvreté afin de diminuer drastiquement la précarité hydrique (concerne un ménage belge sur six); mise en place d’un statut de client protégé en eau et en corollaire un tarif social</a:t>
            </a:r>
          </a:p>
        </p:txBody>
      </p:sp>
    </p:spTree>
    <p:extLst>
      <p:ext uri="{BB962C8B-B14F-4D97-AF65-F5344CB8AC3E}">
        <p14:creationId xmlns:p14="http://schemas.microsoft.com/office/powerpoint/2010/main" val="156954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/>
              <a:t>Trois grands axes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1" u="sng" dirty="0">
                <a:solidFill>
                  <a:srgbClr val="00B050"/>
                </a:solidFill>
              </a:rPr>
              <a:t>Axe 1</a:t>
            </a:r>
            <a:r>
              <a:rPr lang="fr-BE" b="1" dirty="0">
                <a:solidFill>
                  <a:srgbClr val="00B050"/>
                </a:solidFill>
              </a:rPr>
              <a:t> : une Région qui garantit à chacun les conditions d’une vie conforme à la dignité humaine</a:t>
            </a:r>
          </a:p>
          <a:p>
            <a:r>
              <a:rPr lang="fr-BE" u="sng" dirty="0"/>
              <a:t>Axe 2</a:t>
            </a:r>
            <a:r>
              <a:rPr lang="fr-BE" dirty="0"/>
              <a:t> : une Région qui inscrit son développement économique et social dans une transition environnementale de référence à horizon 2050</a:t>
            </a:r>
          </a:p>
          <a:p>
            <a:r>
              <a:rPr lang="fr-BE" u="sng" dirty="0"/>
              <a:t>Axe 3</a:t>
            </a:r>
            <a:r>
              <a:rPr lang="fr-BE" dirty="0"/>
              <a:t> : une Région à l’identité forte, ouverte au monde, qui renforce ses services aux citoyens dans une logique de lisibilité et de proximité de ses institutions</a:t>
            </a:r>
          </a:p>
        </p:txBody>
      </p:sp>
    </p:spTree>
    <p:extLst>
      <p:ext uri="{BB962C8B-B14F-4D97-AF65-F5344CB8AC3E}">
        <p14:creationId xmlns:p14="http://schemas.microsoft.com/office/powerpoint/2010/main" val="65941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/>
              <a:t>Axe 1 - Conditions d’une vie conforme à la dignité humaine</a:t>
            </a:r>
            <a:br>
              <a:rPr lang="fr-BE" b="1" dirty="0"/>
            </a:br>
            <a:r>
              <a:rPr lang="fr-BE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Garantir l’accès au </a:t>
            </a:r>
            <a:r>
              <a:rPr lang="fr-BE" b="1" dirty="0">
                <a:solidFill>
                  <a:srgbClr val="FF0000"/>
                </a:solidFill>
              </a:rPr>
              <a:t>logement</a:t>
            </a:r>
            <a:r>
              <a:rPr lang="fr-BE" dirty="0"/>
              <a:t> à un coût raisonnable, et à des infrastructures publiques de proximité</a:t>
            </a:r>
          </a:p>
          <a:p>
            <a:r>
              <a:rPr lang="fr-BE" dirty="0"/>
              <a:t>Garantir l’accès à un </a:t>
            </a:r>
            <a:r>
              <a:rPr lang="fr-BE" b="1" dirty="0">
                <a:solidFill>
                  <a:srgbClr val="FF3399"/>
                </a:solidFill>
              </a:rPr>
              <a:t>emploi</a:t>
            </a:r>
            <a:r>
              <a:rPr lang="fr-BE" dirty="0">
                <a:solidFill>
                  <a:srgbClr val="FF3399"/>
                </a:solidFill>
              </a:rPr>
              <a:t> </a:t>
            </a:r>
            <a:r>
              <a:rPr lang="fr-BE" dirty="0"/>
              <a:t>stable et durable pour tous</a:t>
            </a:r>
          </a:p>
          <a:p>
            <a:r>
              <a:rPr lang="fr-BE" dirty="0"/>
              <a:t>Garantir l’accès à la santé et lutter contre les </a:t>
            </a:r>
            <a:r>
              <a:rPr lang="fr-BE" b="1" dirty="0">
                <a:solidFill>
                  <a:srgbClr val="00B050"/>
                </a:solidFill>
              </a:rPr>
              <a:t>inégalités</a:t>
            </a:r>
          </a:p>
          <a:p>
            <a:r>
              <a:rPr lang="fr-BE" dirty="0"/>
              <a:t>Garantir l’égalité des droits et lutter efficacement contre les </a:t>
            </a:r>
            <a:r>
              <a:rPr lang="fr-BE" b="1" dirty="0"/>
              <a:t>discriminations</a:t>
            </a:r>
          </a:p>
          <a:p>
            <a:r>
              <a:rPr lang="fr-BE" dirty="0"/>
              <a:t>Garantir les conditions d’un </a:t>
            </a:r>
            <a:r>
              <a:rPr lang="fr-BE" b="1" dirty="0"/>
              <a:t>enseignement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/>
              <a:t>accessible, adapté aux réalités bruxelloises</a:t>
            </a:r>
          </a:p>
        </p:txBody>
      </p:sp>
    </p:spTree>
    <p:extLst>
      <p:ext uri="{BB962C8B-B14F-4D97-AF65-F5344CB8AC3E}">
        <p14:creationId xmlns:p14="http://schemas.microsoft.com/office/powerpoint/2010/main" val="198319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0000"/>
                </a:solidFill>
              </a:rPr>
              <a:t>Logement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1. Plan d’urgence pour la politique sociale du logement </a:t>
            </a:r>
            <a:endParaRPr lang="fr-BE" dirty="0"/>
          </a:p>
          <a:p>
            <a:pPr lvl="1"/>
            <a:r>
              <a:rPr lang="fr-BE" sz="2800" u="sng" dirty="0"/>
              <a:t>Constat</a:t>
            </a:r>
            <a:r>
              <a:rPr lang="fr-BE" sz="2800" dirty="0"/>
              <a:t> : 43.000 ménages en attente d’un logement social</a:t>
            </a:r>
          </a:p>
          <a:p>
            <a:pPr lvl="1"/>
            <a:r>
              <a:rPr lang="fr-BE" sz="2800" u="sng" dirty="0"/>
              <a:t>Mesures</a:t>
            </a:r>
            <a:r>
              <a:rPr lang="fr-BE" sz="2800" dirty="0"/>
              <a:t> : Construction de nouveaux logements sociaux, Rénovation et réaffectation du bâti existant, Développement de l’offre de logements en AIS, Rendre opérationnelle l’allocation-loyer</a:t>
            </a:r>
          </a:p>
          <a:p>
            <a:pPr lvl="1"/>
            <a:r>
              <a:rPr lang="fr-BE" sz="2800" u="sng" dirty="0"/>
              <a:t>Objectifs</a:t>
            </a:r>
            <a:r>
              <a:rPr lang="fr-BE" sz="2800" dirty="0"/>
              <a:t> : </a:t>
            </a:r>
          </a:p>
          <a:p>
            <a:pPr lvl="2"/>
            <a:r>
              <a:rPr lang="fr-BE" sz="2800" dirty="0"/>
              <a:t>Apporter une solution concrète à 15.000 ménages</a:t>
            </a:r>
          </a:p>
          <a:p>
            <a:pPr lvl="2"/>
            <a:r>
              <a:rPr lang="fr-BE" sz="2800" dirty="0"/>
              <a:t>A terme, disposer de 15 % de logements à finalité sociale</a:t>
            </a:r>
          </a:p>
        </p:txBody>
      </p:sp>
    </p:spTree>
    <p:extLst>
      <p:ext uri="{BB962C8B-B14F-4D97-AF65-F5344CB8AC3E}">
        <p14:creationId xmlns:p14="http://schemas.microsoft.com/office/powerpoint/2010/main" val="34260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56333"/>
            <a:ext cx="10515600" cy="1325563"/>
          </a:xfrm>
        </p:spPr>
        <p:txBody>
          <a:bodyPr/>
          <a:lstStyle/>
          <a:p>
            <a:r>
              <a:rPr lang="fr-BE" b="1" dirty="0">
                <a:solidFill>
                  <a:srgbClr val="FF0000"/>
                </a:solidFill>
              </a:rPr>
              <a:t>Logement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/>
              <a:t>2. Qualité et accessibilité du marché locatif</a:t>
            </a:r>
            <a:endParaRPr lang="fr-BE" dirty="0"/>
          </a:p>
          <a:p>
            <a:r>
              <a:rPr lang="fr-BE" u="sng" dirty="0"/>
              <a:t>Mesures</a:t>
            </a:r>
            <a:r>
              <a:rPr lang="fr-BE" dirty="0"/>
              <a:t> : Evaluation de la réforme du bail et modifications nécessaires afin de garantir le droit au logement à un loyer raisonnable, Renforcer la logique conventionnelle du type AIS, Création d’un Fonds public de garantie locative, Mise en place d’un mécanisme de conciliation collective</a:t>
            </a:r>
          </a:p>
          <a:p>
            <a:r>
              <a:rPr lang="fr-BE" u="sng" dirty="0"/>
              <a:t>Moyens</a:t>
            </a:r>
            <a:r>
              <a:rPr lang="fr-BE" dirty="0"/>
              <a:t> : Base de données centralisée afin d’avoir une image fidèle du marché locatif, observatoire des logements inoccupés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960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0000"/>
                </a:solidFill>
              </a:rPr>
              <a:t>Logement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/>
              <a:t>3. Accès à la propriété</a:t>
            </a:r>
          </a:p>
          <a:p>
            <a:r>
              <a:rPr lang="fr-BE" dirty="0"/>
              <a:t>Faire usage des mécanismes d’emphytéose afin de réduire le prix d’achat</a:t>
            </a:r>
          </a:p>
          <a:p>
            <a:r>
              <a:rPr lang="fr-BE" dirty="0"/>
              <a:t>Rédaction d’une charte de la promotion immobilière</a:t>
            </a:r>
          </a:p>
          <a:p>
            <a:r>
              <a:rPr lang="fr-BE" dirty="0"/>
              <a:t>Simplifier les conditions d’accès aux logements </a:t>
            </a:r>
            <a:r>
              <a:rPr lang="fr-BE" dirty="0" err="1"/>
              <a:t>Citydev</a:t>
            </a:r>
            <a:r>
              <a:rPr lang="fr-BE" dirty="0"/>
              <a:t> et au crédit du Fonds du Logement</a:t>
            </a:r>
          </a:p>
          <a:p>
            <a:r>
              <a:rPr lang="fr-BE" dirty="0"/>
              <a:t>Evaluation des régimes de droits d’enregistrement et de succession pour mieux cibler leurs effets</a:t>
            </a:r>
          </a:p>
        </p:txBody>
      </p:sp>
    </p:spTree>
    <p:extLst>
      <p:ext uri="{BB962C8B-B14F-4D97-AF65-F5344CB8AC3E}">
        <p14:creationId xmlns:p14="http://schemas.microsoft.com/office/powerpoint/2010/main" val="54980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3399"/>
                </a:solidFill>
              </a:rPr>
              <a:t>Emploi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u="sng" dirty="0"/>
              <a:t>Constat</a:t>
            </a:r>
            <a:r>
              <a:rPr lang="fr-BE" dirty="0"/>
              <a:t> : main d’œuvre de plus en plus fragile et très peu diplômée, qualité d’emploi pour ces personnes ne progresse pas</a:t>
            </a:r>
          </a:p>
          <a:p>
            <a:pPr marL="0" indent="0">
              <a:buNone/>
            </a:pPr>
            <a:r>
              <a:rPr lang="fr-BE" b="1" dirty="0"/>
              <a:t>1. Politiques croisées emploi-formation-enseignement</a:t>
            </a:r>
          </a:p>
          <a:p>
            <a:r>
              <a:rPr lang="fr-BE" dirty="0"/>
              <a:t>Attention aux opportunités d’emploi offertes par les filières d’enseignement</a:t>
            </a:r>
          </a:p>
          <a:p>
            <a:r>
              <a:rPr lang="fr-BE" dirty="0"/>
              <a:t>Renforcer l’efficacité et la lisibilité de la formation professionnelle</a:t>
            </a:r>
          </a:p>
          <a:p>
            <a:r>
              <a:rPr lang="fr-BE" dirty="0"/>
              <a:t>Mise en place de pôles formation-emploi (transport/logistique, industrie technologique, construction et ICT)</a:t>
            </a:r>
          </a:p>
        </p:txBody>
      </p:sp>
    </p:spTree>
    <p:extLst>
      <p:ext uri="{BB962C8B-B14F-4D97-AF65-F5344CB8AC3E}">
        <p14:creationId xmlns:p14="http://schemas.microsoft.com/office/powerpoint/2010/main" val="169622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3399"/>
                </a:solidFill>
              </a:rPr>
              <a:t>Emploi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2. Garantie d’une solution pour tous les chercheurs d’emploi</a:t>
            </a:r>
          </a:p>
          <a:p>
            <a:r>
              <a:rPr lang="fr-BE" dirty="0"/>
              <a:t>Garantie jeunesse </a:t>
            </a:r>
            <a:r>
              <a:rPr lang="fr-BE" dirty="0">
                <a:sym typeface="Wingdings" panose="05000000000000000000" pitchFamily="2" charset="2"/>
              </a:rPr>
              <a:t> Garantie solution (un emploi, un stage ou une formation)</a:t>
            </a:r>
          </a:p>
          <a:p>
            <a:r>
              <a:rPr lang="fr-BE" dirty="0">
                <a:sym typeface="Wingdings" panose="05000000000000000000" pitchFamily="2" charset="2"/>
              </a:rPr>
              <a:t>Projet pilote « Zéro chômeurs de longue durée »</a:t>
            </a:r>
          </a:p>
          <a:p>
            <a:r>
              <a:rPr lang="fr-BE" dirty="0">
                <a:sym typeface="Wingdings" panose="05000000000000000000" pitchFamily="2" charset="2"/>
              </a:rPr>
              <a:t>Attention particulière pour les NEET</a:t>
            </a:r>
          </a:p>
          <a:p>
            <a:r>
              <a:rPr lang="fr-BE" dirty="0">
                <a:sym typeface="Wingdings" panose="05000000000000000000" pitchFamily="2" charset="2"/>
              </a:rPr>
              <a:t>Accompagnement spécifique pour les 55+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2383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3399"/>
                </a:solidFill>
              </a:rPr>
              <a:t>Emploi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3. Soutenir l’emploi durable et de qualité</a:t>
            </a:r>
          </a:p>
          <a:p>
            <a:r>
              <a:rPr lang="fr-BE" dirty="0"/>
              <a:t>Soutien conciliation vie professionnelle / privée (accueil enfants, gratuité services pour certains travailleurs, etc.)</a:t>
            </a:r>
          </a:p>
          <a:p>
            <a:r>
              <a:rPr lang="fr-BE" dirty="0"/>
              <a:t>Défense de l’emploi de qualité dans les secteurs à main d’œuvre peu qualifiée</a:t>
            </a:r>
          </a:p>
          <a:p>
            <a:r>
              <a:rPr lang="fr-BE" dirty="0"/>
              <a:t>Dispositif permettant reclassement/reconversion en cas de licenciement collectif</a:t>
            </a:r>
          </a:p>
          <a:p>
            <a:r>
              <a:rPr lang="fr-BE" u="sng" dirty="0"/>
              <a:t>Outil</a:t>
            </a:r>
            <a:r>
              <a:rPr lang="fr-BE" dirty="0"/>
              <a:t> : monitoring permanent de la qualité du travail</a:t>
            </a:r>
          </a:p>
        </p:txBody>
      </p:sp>
    </p:spTree>
    <p:extLst>
      <p:ext uri="{BB962C8B-B14F-4D97-AF65-F5344CB8AC3E}">
        <p14:creationId xmlns:p14="http://schemas.microsoft.com/office/powerpoint/2010/main" val="2350656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1108</Words>
  <Application>Microsoft Office PowerPoint</Application>
  <PresentationFormat>Grand écran</PresentationFormat>
  <Paragraphs>105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Thème Office</vt:lpstr>
      <vt:lpstr>Déclaration de politique générale commune au Gouvernement de la RBC et au Collège réuni de la CCC  – Législature 2019-2024</vt:lpstr>
      <vt:lpstr>Trois grands axes</vt:lpstr>
      <vt:lpstr>Axe 1 - Conditions d’une vie conforme à la dignité humaine  </vt:lpstr>
      <vt:lpstr>Logement</vt:lpstr>
      <vt:lpstr>Logement</vt:lpstr>
      <vt:lpstr>Logement</vt:lpstr>
      <vt:lpstr>Emploi</vt:lpstr>
      <vt:lpstr>Emploi</vt:lpstr>
      <vt:lpstr>Emploi</vt:lpstr>
      <vt:lpstr>Emploi</vt:lpstr>
      <vt:lpstr>Santé et précarité</vt:lpstr>
      <vt:lpstr>Santé et précarité</vt:lpstr>
      <vt:lpstr>Santé et précarité</vt:lpstr>
      <vt:lpstr>Santé et précarité</vt:lpstr>
      <vt:lpstr>Santé et précarité</vt:lpstr>
      <vt:lpstr>Discriminations</vt:lpstr>
      <vt:lpstr>Enseignement</vt:lpstr>
      <vt:lpstr>Axe 2 – Développement économique et social, et transition environnementale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DPG au Gouvernement de la RBC et au Collège réuni de la CCC</dc:title>
  <dc:creator>Olivier Gillis</dc:creator>
  <cp:lastModifiedBy>Wittke Evelyne</cp:lastModifiedBy>
  <cp:revision>76</cp:revision>
  <dcterms:created xsi:type="dcterms:W3CDTF">2019-09-17T07:20:57Z</dcterms:created>
  <dcterms:modified xsi:type="dcterms:W3CDTF">2019-09-20T11:16:52Z</dcterms:modified>
</cp:coreProperties>
</file>