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61" r:id="rId2"/>
    <p:sldId id="346" r:id="rId3"/>
    <p:sldId id="347" r:id="rId4"/>
    <p:sldId id="367" r:id="rId5"/>
    <p:sldId id="350" r:id="rId6"/>
    <p:sldId id="371" r:id="rId7"/>
    <p:sldId id="351" r:id="rId8"/>
    <p:sldId id="372" r:id="rId9"/>
    <p:sldId id="369" r:id="rId10"/>
    <p:sldId id="354" r:id="rId11"/>
    <p:sldId id="352" r:id="rId12"/>
    <p:sldId id="353" r:id="rId13"/>
    <p:sldId id="356" r:id="rId14"/>
    <p:sldId id="357" r:id="rId15"/>
    <p:sldId id="370" r:id="rId16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4179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984">
          <p15:clr>
            <a:srgbClr val="A4A3A4"/>
          </p15:clr>
        </p15:guide>
        <p15:guide id="6" orient="horz" pos="1104">
          <p15:clr>
            <a:srgbClr val="A4A3A4"/>
          </p15:clr>
        </p15:guide>
        <p15:guide id="7" orient="horz" pos="1008">
          <p15:clr>
            <a:srgbClr val="A4A3A4"/>
          </p15:clr>
        </p15:guide>
        <p15:guide id="8" orient="horz" pos="2448">
          <p15:clr>
            <a:srgbClr val="A4A3A4"/>
          </p15:clr>
        </p15:guide>
        <p15:guide id="9" orient="horz" pos="2544">
          <p15:clr>
            <a:srgbClr val="A4A3A4"/>
          </p15:clr>
        </p15:guide>
        <p15:guide id="10" orient="horz" pos="336">
          <p15:clr>
            <a:srgbClr val="A4A3A4"/>
          </p15:clr>
        </p15:guide>
        <p15:guide id="11" pos="2832">
          <p15:clr>
            <a:srgbClr val="A4A3A4"/>
          </p15:clr>
        </p15:guide>
        <p15:guide id="12" pos="336">
          <p15:clr>
            <a:srgbClr val="A4A3A4"/>
          </p15:clr>
        </p15:guide>
        <p15:guide id="13" pos="5424">
          <p15:clr>
            <a:srgbClr val="A4A3A4"/>
          </p15:clr>
        </p15:guide>
        <p15:guide id="14" pos="2928">
          <p15:clr>
            <a:srgbClr val="A4A3A4"/>
          </p15:clr>
        </p15:guide>
        <p15:guide id="15" pos="1968">
          <p15:clr>
            <a:srgbClr val="A4A3A4"/>
          </p15:clr>
        </p15:guide>
        <p15:guide id="16" pos="2070">
          <p15:clr>
            <a:srgbClr val="A4A3A4"/>
          </p15:clr>
        </p15:guide>
        <p15:guide id="17" pos="3792">
          <p15:clr>
            <a:srgbClr val="A4A3A4"/>
          </p15:clr>
        </p15:guide>
        <p15:guide id="18" pos="1104">
          <p15:clr>
            <a:srgbClr val="A4A3A4"/>
          </p15:clr>
        </p15:guide>
        <p15:guide id="19" pos="4656">
          <p15:clr>
            <a:srgbClr val="A4A3A4"/>
          </p15:clr>
        </p15:guide>
        <p15:guide id="20" pos="4560">
          <p15:clr>
            <a:srgbClr val="A4A3A4"/>
          </p15:clr>
        </p15:guide>
        <p15:guide id="21" pos="3696">
          <p15:clr>
            <a:srgbClr val="A4A3A4"/>
          </p15:clr>
        </p15:guide>
        <p15:guide id="22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8" autoAdjust="0"/>
  </p:normalViewPr>
  <p:slideViewPr>
    <p:cSldViewPr>
      <p:cViewPr varScale="1">
        <p:scale>
          <a:sx n="92" d="100"/>
          <a:sy n="92" d="100"/>
        </p:scale>
        <p:origin x="1326" y="90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61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35F05CFF-548C-4E04-B325-CF1209D66BDC}" type="datetimeFigureOut">
              <a:rPr lang="en-GB" smtClean="0">
                <a:latin typeface="Arial" pitchFamily="34" charset="0"/>
                <a:cs typeface="Arial" pitchFamily="34" charset="0"/>
              </a:rPr>
              <a:pPr/>
              <a:t>06/10/2017</a:t>
            </a:fld>
            <a:endParaRPr lang="fr-B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4EE90EF7-3E10-491C-87C2-59674BB3AAF6}" type="slidenum">
              <a:rPr lang="en-GB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fr-B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99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en-GB" smtClean="0"/>
              <a:pPr/>
              <a:t>06/10/2017</a:t>
            </a:fld>
            <a:endParaRPr lang="fr-B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en-GB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259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44538" y="836613"/>
            <a:ext cx="5559425" cy="4170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dirty="0"/>
              <a:t>PwC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2C06E8-48A6-4E03-8711-C45C0018F498}" type="slidenum">
              <a:rPr lang="en-GB" smtClean="0"/>
              <a:pPr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9468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err="1"/>
              <a:t>www.pwc.com</a:t>
            </a:r>
            <a:endParaRPr lang="en-GB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65D3-135B-4D74-8ED3-8B9328F48706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14ECDE-2FC4-4FA1-A251-ECCD63BFE486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B90181B2-0DE4-4345-9BE5-001EDB647C7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solidFill>
                  <a:schemeClr val="lt1"/>
                </a:solidFill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14DA-3E8B-4848-BB77-FBB169681B2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7C6182E8-8483-46DF-9D34-B337A2BF9236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solidFill>
                  <a:schemeClr val="lt1"/>
                </a:solidFill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006068B-4EA2-4CDB-AE30-0A6081E8F666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solidFill>
                  <a:schemeClr val="lt1"/>
                </a:solidFill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/>
              <a:t>www.pwc.com</a:t>
            </a:r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GB" noProof="0" dirty="0"/>
              <a:t>Click icon to add picture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/>
              <a:t>www.pwc.com</a:t>
            </a:r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/>
              <a:t>www.pwc.com</a:t>
            </a:r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en-GB" noProof="0" dirty="0"/>
              <a:t>Click icon to add picture</a:t>
            </a:r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the presentation’s main title</a:t>
            </a:r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/>
              <a:t>www.pwc.com</a:t>
            </a:r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/>
              <a:t>Add legal and copyright disclaimers here.</a:t>
            </a:r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C94516A-DA2B-44DF-BEDF-A76158660926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AB092F8-1C8F-413D-9695-B9138C3521D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E1A717B-B1E9-403B-A418-CC0E9A6CF490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E2770D9-BB5B-46E0-8769-6C35961EDFFA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CEA8060-19DA-4CAF-86A1-7491FD0DA4B8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1"/>
              <a:t>Click to edit Master title style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1"/>
              <a:t>Click to edit Master text styles</a:t>
            </a:r>
          </a:p>
          <a:p>
            <a:pPr lvl="1"/>
            <a:r>
              <a:rPr lang="en-GB" noProof="1"/>
              <a:t>Second level</a:t>
            </a:r>
          </a:p>
          <a:p>
            <a:pPr lvl="2"/>
            <a:r>
              <a:rPr lang="en-GB" noProof="1"/>
              <a:t>Third level</a:t>
            </a:r>
          </a:p>
          <a:p>
            <a:pPr lvl="3"/>
            <a:r>
              <a:rPr lang="en-GB" noProof="1"/>
              <a:t>Fourth level</a:t>
            </a:r>
          </a:p>
          <a:p>
            <a:pPr lvl="4"/>
            <a:r>
              <a:rPr lang="en-GB" noProof="1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1"/>
              <a:t>Click to edit Master text styles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EAF37FF-90A1-4DA2-9F0D-FB0B866C849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2BE8-84C0-4827-AF1E-7490F2C9EC6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000" b="0" i="0" u="none" baseline="0" smtClean="0">
                <a:latin typeface="Arial" panose="020B0604020202020204" pitchFamily="34" charset="0"/>
              </a:rPr>
              <a:t>PwC</a:t>
            </a:r>
            <a:endParaRPr kumimoji="0" lang="fr-BE" sz="1000" b="0" i="0" u="none" baseline="0" dirty="0" err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edit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SPP Intégration Sociale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octobre 2017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782B36F-24CC-463D-9336-811782BE7D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70367" y="836712"/>
            <a:ext cx="6791456" cy="760670"/>
          </a:xfrm>
        </p:spPr>
        <p:txBody>
          <a:bodyPr/>
          <a:lstStyle/>
          <a:p>
            <a:r>
              <a:rPr lang="fr-BE" sz="2800" dirty="0"/>
              <a:t>SPP Intégration sociale</a:t>
            </a:r>
            <a:r>
              <a:rPr sz="3600" dirty="0"/>
              <a:t/>
            </a:r>
            <a:br>
              <a:rPr sz="3600" dirty="0"/>
            </a:br>
            <a:r>
              <a:rPr lang="fr-BE" sz="2400" b="0" dirty="0"/>
              <a:t>Évaluation des fonds énergie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70367" y="2708919"/>
            <a:ext cx="5554660" cy="320609"/>
          </a:xfrm>
        </p:spPr>
        <p:txBody>
          <a:bodyPr/>
          <a:lstStyle/>
          <a:p>
            <a:r>
              <a:rPr lang="fr-BE" sz="1600" dirty="0" smtClean="0"/>
              <a:t>Janvier – juin 2017</a:t>
            </a:r>
            <a:endParaRPr lang="fr-BE" sz="1600" dirty="0"/>
          </a:p>
          <a:p>
            <a:endParaRPr lang="fr-BE" sz="2400" dirty="0"/>
          </a:p>
          <a:p>
            <a:r>
              <a:rPr sz="3600" dirty="0"/>
              <a:t/>
            </a:r>
            <a:br>
              <a:rPr sz="3600" dirty="0"/>
            </a:br>
            <a:endParaRPr lang="fr-BE" sz="2400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844" y="3029529"/>
            <a:ext cx="5040707" cy="2811281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987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Résultats de </a:t>
            </a:r>
            <a:r>
              <a:rPr lang="fr-BE" dirty="0" smtClean="0"/>
              <a:t>l’étude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0352" y="1623999"/>
            <a:ext cx="3537592" cy="4397289"/>
          </a:xfrm>
          <a:noFill/>
        </p:spPr>
        <p:txBody>
          <a:bodyPr lIns="0" rIns="144000" anchor="ctr" anchorCtr="0"/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BE" sz="1800" dirty="0" smtClean="0"/>
              <a:t>Subventionnement </a:t>
            </a:r>
            <a:r>
              <a:rPr lang="fr-BE" sz="1800" dirty="0" smtClean="0"/>
              <a:t>du gaz et de l’électricité </a:t>
            </a:r>
            <a:r>
              <a:rPr lang="fr-BE" sz="1800" dirty="0" smtClean="0"/>
              <a:t>lié </a:t>
            </a:r>
            <a:r>
              <a:rPr lang="fr-BE" sz="1800" dirty="0" smtClean="0"/>
              <a:t>au prix </a:t>
            </a:r>
            <a:r>
              <a:rPr lang="fr-BE" sz="1800" dirty="0" smtClean="0"/>
              <a:t>sur </a:t>
            </a:r>
            <a:r>
              <a:rPr lang="fr-BE" sz="1800" dirty="0" smtClean="0"/>
              <a:t>le </a:t>
            </a:r>
            <a:r>
              <a:rPr lang="fr-BE" sz="1800" dirty="0" smtClean="0"/>
              <a:t>marché</a:t>
            </a:r>
          </a:p>
          <a:p>
            <a:pPr marL="617220" lvl="1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BE" sz="1800" dirty="0" smtClean="0"/>
              <a:t>Pas </a:t>
            </a:r>
            <a:r>
              <a:rPr lang="fr-BE" sz="1800" dirty="0" smtClean="0"/>
              <a:t> pour le mazout </a:t>
            </a:r>
          </a:p>
          <a:p>
            <a:pPr lvl="1" indent="0" algn="just">
              <a:buClr>
                <a:schemeClr val="accent1"/>
              </a:buClr>
              <a:buNone/>
            </a:pPr>
            <a:endParaRPr lang="fr-BE" sz="1800" dirty="0" smtClean="0"/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BE" sz="1800" dirty="0" smtClean="0"/>
              <a:t>Consommateurs de </a:t>
            </a:r>
            <a:r>
              <a:rPr lang="fr-BE" sz="1800" dirty="0" smtClean="0"/>
              <a:t>mazout </a:t>
            </a:r>
            <a:r>
              <a:rPr lang="fr-BE" sz="1800" dirty="0" smtClean="0"/>
              <a:t>particulièrement </a:t>
            </a:r>
            <a:r>
              <a:rPr lang="fr-BE" sz="1800" dirty="0" smtClean="0"/>
              <a:t>affectés par une augmentation du </a:t>
            </a:r>
            <a:r>
              <a:rPr lang="fr-BE" sz="1800" dirty="0" smtClean="0"/>
              <a:t>prix</a:t>
            </a:r>
          </a:p>
          <a:p>
            <a:pPr indent="0" algn="just">
              <a:buClr>
                <a:schemeClr val="accent1"/>
              </a:buClr>
            </a:pPr>
            <a:endParaRPr lang="fr-BE" sz="1800" dirty="0" smtClean="0"/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BE" sz="1800" dirty="0" smtClean="0"/>
              <a:t>Inflexibilité </a:t>
            </a:r>
            <a:r>
              <a:rPr lang="fr-BE" sz="1800" dirty="0" smtClean="0"/>
              <a:t>de la subvention </a:t>
            </a:r>
            <a:r>
              <a:rPr lang="fr-BE" sz="1800" dirty="0" smtClean="0"/>
              <a:t>favorable </a:t>
            </a:r>
            <a:r>
              <a:rPr lang="fr-BE" sz="1800" dirty="0" smtClean="0"/>
              <a:t>aux consommateurs de </a:t>
            </a:r>
            <a:r>
              <a:rPr lang="fr-BE" sz="1800" dirty="0" smtClean="0"/>
              <a:t>mazout quand prix du pétrole bas</a:t>
            </a:r>
            <a:endParaRPr lang="fr-BE" sz="18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59" y="1909175"/>
            <a:ext cx="4398641" cy="4256129"/>
          </a:xfrm>
          <a:prstGeom prst="rect">
            <a:avLst/>
          </a:prstGeom>
          <a:ln w="12700"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289890" y="1444508"/>
            <a:ext cx="4242778" cy="400316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ctr">
              <a:spcAft>
                <a:spcPts val="900"/>
              </a:spcAft>
            </a:pPr>
            <a:r>
              <a:rPr lang="fr-FR" sz="1200" b="1" dirty="0" smtClean="0">
                <a:latin typeface="Georgia" pitchFamily="18" charset="0"/>
              </a:rPr>
              <a:t>Evolution </a:t>
            </a:r>
            <a:r>
              <a:rPr lang="fr-FR" sz="1200" b="1" dirty="0">
                <a:latin typeface="Georgia" pitchFamily="18" charset="0"/>
              </a:rPr>
              <a:t>des subventionnements annuels (€/</a:t>
            </a:r>
            <a:r>
              <a:rPr lang="fr-FR" sz="1200" b="1" dirty="0" err="1">
                <a:latin typeface="Georgia" pitchFamily="18" charset="0"/>
              </a:rPr>
              <a:t>MWh</a:t>
            </a:r>
            <a:r>
              <a:rPr lang="fr-FR" sz="1200" b="1" dirty="0">
                <a:latin typeface="Georgia" pitchFamily="18" charset="0"/>
              </a:rPr>
              <a:t>) et du prix des combustibles</a:t>
            </a:r>
            <a:endParaRPr lang="fr-BE" sz="1200" b="1" dirty="0" err="1" smtClean="0">
              <a:latin typeface="Georgia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8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Résultats de </a:t>
            </a:r>
            <a:r>
              <a:rPr lang="fr-BE" dirty="0" smtClean="0"/>
              <a:t>l’étude</a:t>
            </a:r>
            <a:endParaRPr lang="fr-BE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653247"/>
              </p:ext>
            </p:extLst>
          </p:nvPr>
        </p:nvGraphicFramePr>
        <p:xfrm>
          <a:off x="531876" y="2279527"/>
          <a:ext cx="8080248" cy="2001228"/>
        </p:xfrm>
        <a:graphic>
          <a:graphicData uri="http://schemas.openxmlformats.org/drawingml/2006/table">
            <a:tbl>
              <a:tblPr firstRow="1" bandRow="1">
                <a:tableStyleId>{69D073F8-1565-44D7-B386-08B59EADF2EE}</a:tableStyleId>
              </a:tblPr>
              <a:tblGrid>
                <a:gridCol w="1627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08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0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08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2834">
                <a:tc>
                  <a:txBody>
                    <a:bodyPr/>
                    <a:lstStyle/>
                    <a:p>
                      <a:endParaRPr lang="fr-BE" sz="16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>
                          <a:solidFill>
                            <a:schemeClr val="accent5"/>
                          </a:solidFill>
                        </a:rPr>
                        <a:t>Subventionnement unitaire</a:t>
                      </a:r>
                      <a:r>
                        <a:rPr sz="2000" b="1" dirty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fr-BE" sz="1600" b="1" dirty="0">
                          <a:solidFill>
                            <a:schemeClr val="accent5"/>
                          </a:solidFill>
                        </a:rPr>
                        <a:t>(c€/kWh)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>
                          <a:solidFill>
                            <a:schemeClr val="accent1"/>
                          </a:solidFill>
                        </a:rPr>
                        <a:t>Subventionnement </a:t>
                      </a:r>
                      <a:r>
                        <a:rPr lang="fr-BE" sz="1600" b="1" dirty="0" smtClean="0">
                          <a:solidFill>
                            <a:schemeClr val="accent1"/>
                          </a:solidFill>
                        </a:rPr>
                        <a:t>annuel</a:t>
                      </a:r>
                      <a:r>
                        <a:rPr lang="fr-BE" sz="16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fr-BE" sz="1600" b="1" dirty="0" smtClean="0">
                          <a:solidFill>
                            <a:schemeClr val="accent1"/>
                          </a:solidFill>
                        </a:rPr>
                        <a:t>(</a:t>
                      </a:r>
                      <a:r>
                        <a:rPr lang="fr-BE" sz="1600" b="1" dirty="0">
                          <a:solidFill>
                            <a:schemeClr val="accent1"/>
                          </a:solidFill>
                        </a:rPr>
                        <a:t>€/an)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>
                          <a:solidFill>
                            <a:schemeClr val="accent6"/>
                          </a:solidFill>
                        </a:rPr>
                        <a:t>Facture annuelle (bénéficiaire)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721">
                <a:tc>
                  <a:txBody>
                    <a:bodyPr/>
                    <a:lstStyle/>
                    <a:p>
                      <a:r>
                        <a:rPr lang="fr-BE" sz="1600" b="1" dirty="0">
                          <a:solidFill>
                            <a:schemeClr val="accent5"/>
                          </a:solidFill>
                        </a:rPr>
                        <a:t>Gaz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solidFill>
                            <a:schemeClr val="accent5"/>
                          </a:solidFill>
                        </a:rPr>
                        <a:t>1,6 c€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solidFill>
                            <a:schemeClr val="accent1"/>
                          </a:solidFill>
                        </a:rPr>
                        <a:t>275 €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>
                          <a:solidFill>
                            <a:schemeClr val="accent6"/>
                          </a:solidFill>
                        </a:rPr>
                        <a:t>612 €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9307">
                <a:tc>
                  <a:txBody>
                    <a:bodyPr/>
                    <a:lstStyle/>
                    <a:p>
                      <a:r>
                        <a:rPr lang="fr-BE" sz="1600" b="1" dirty="0">
                          <a:solidFill>
                            <a:schemeClr val="accent5"/>
                          </a:solidFill>
                        </a:rPr>
                        <a:t>Électricité</a:t>
                      </a:r>
                      <a:r>
                        <a:rPr sz="2000" b="1" dirty="0">
                          <a:solidFill>
                            <a:schemeClr val="accent5"/>
                          </a:solidFill>
                        </a:rPr>
                        <a:t> </a:t>
                      </a:r>
                      <a:endParaRPr lang="fr-BE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solidFill>
                            <a:schemeClr val="accent5"/>
                          </a:solidFill>
                        </a:rPr>
                        <a:t>8,3 c€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solidFill>
                            <a:schemeClr val="accent1"/>
                          </a:solidFill>
                        </a:rPr>
                        <a:t>829 €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solidFill>
                            <a:schemeClr val="accent6"/>
                          </a:solidFill>
                        </a:rPr>
                        <a:t>1 610 €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619">
                <a:tc>
                  <a:txBody>
                    <a:bodyPr/>
                    <a:lstStyle/>
                    <a:p>
                      <a:r>
                        <a:rPr lang="fr-BE" sz="1600" b="1" dirty="0">
                          <a:solidFill>
                            <a:schemeClr val="accent5"/>
                          </a:solidFill>
                        </a:rPr>
                        <a:t>Mazout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solidFill>
                            <a:schemeClr val="accent5"/>
                          </a:solidFill>
                        </a:rPr>
                        <a:t>1,3 c€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solidFill>
                            <a:schemeClr val="accent1"/>
                          </a:solidFill>
                        </a:rPr>
                        <a:t>210 €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solidFill>
                            <a:schemeClr val="accent6"/>
                          </a:solidFill>
                        </a:rPr>
                        <a:t>549 €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5766" y="4367112"/>
            <a:ext cx="8084307" cy="1805088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0" tIns="72000" rIns="72000" bIns="72000" rtlCol="0">
            <a:noAutofit/>
          </a:bodyPr>
          <a:lstStyle/>
          <a:p>
            <a:pPr marL="11430" indent="-285750" algn="just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BE" dirty="0" smtClean="0">
                <a:latin typeface="Georgia" pitchFamily="18" charset="0"/>
              </a:rPr>
              <a:t>Actuellement </a:t>
            </a:r>
            <a:r>
              <a:rPr lang="fr-BE" dirty="0" smtClean="0">
                <a:latin typeface="Georgia" pitchFamily="18" charset="0"/>
              </a:rPr>
              <a:t>: le </a:t>
            </a:r>
            <a:r>
              <a:rPr lang="fr-BE" dirty="0">
                <a:latin typeface="Georgia" pitchFamily="18" charset="0"/>
              </a:rPr>
              <a:t>consommateur précarisé de mazout </a:t>
            </a:r>
            <a:r>
              <a:rPr lang="fr-BE" dirty="0" smtClean="0">
                <a:latin typeface="Georgia" pitchFamily="18" charset="0"/>
              </a:rPr>
              <a:t>paye la facture la plus basse </a:t>
            </a:r>
          </a:p>
          <a:p>
            <a:pPr marL="11430" indent="-285750" algn="just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BE" dirty="0" smtClean="0">
                <a:latin typeface="Georgia" pitchFamily="18" charset="0"/>
              </a:rPr>
              <a:t>MAIS sensible au </a:t>
            </a:r>
            <a:r>
              <a:rPr lang="fr-BE" dirty="0">
                <a:latin typeface="Georgia" pitchFamily="18" charset="0"/>
              </a:rPr>
              <a:t>prix du pétrole sur le </a:t>
            </a:r>
            <a:r>
              <a:rPr lang="fr-BE" dirty="0" smtClean="0">
                <a:latin typeface="Georgia" pitchFamily="18" charset="0"/>
              </a:rPr>
              <a:t>marché</a:t>
            </a:r>
          </a:p>
          <a:p>
            <a:pPr marL="11430" indent="-285750" algn="just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BE" dirty="0" smtClean="0">
                <a:latin typeface="Georgia" pitchFamily="18" charset="0"/>
              </a:rPr>
              <a:t>Même si subventionnent unitaire de l’électricité est le plus grand, le consommateur d’électricité paye la plus grande facture</a:t>
            </a:r>
            <a:endParaRPr lang="fr-BE" dirty="0">
              <a:latin typeface="Georgia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dirty="0" smtClean="0"/>
              <a:t>SPP Intégration Sociale</a:t>
            </a:r>
            <a:endParaRPr lang="fr-BE" dirty="0"/>
          </a:p>
        </p:txBody>
      </p:sp>
      <p:sp>
        <p:nvSpPr>
          <p:cNvPr id="17" name="TextBox 16"/>
          <p:cNvSpPr txBox="1"/>
          <p:nvPr/>
        </p:nvSpPr>
        <p:spPr>
          <a:xfrm>
            <a:off x="515034" y="1374067"/>
            <a:ext cx="8065772" cy="533095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fr-BE" sz="2400" i="1" dirty="0" smtClean="0">
                <a:solidFill>
                  <a:schemeClr val="accent1"/>
                </a:solidFill>
                <a:latin typeface="Georgia" pitchFamily="18" charset="0"/>
              </a:rPr>
              <a:t>Facture </a:t>
            </a:r>
            <a:r>
              <a:rPr lang="fr-BE" sz="2400" i="1" dirty="0" smtClean="0">
                <a:solidFill>
                  <a:schemeClr val="accent1"/>
                </a:solidFill>
                <a:latin typeface="Georgia" pitchFamily="18" charset="0"/>
              </a:rPr>
              <a:t>énergétique et subvention </a:t>
            </a:r>
            <a:r>
              <a:rPr lang="fr-BE" sz="2400" i="1" dirty="0" smtClean="0">
                <a:solidFill>
                  <a:schemeClr val="accent1"/>
                </a:solidFill>
                <a:latin typeface="Georgia" pitchFamily="18" charset="0"/>
              </a:rPr>
              <a:t>d’un consommateur moyen: </a:t>
            </a:r>
            <a:endParaRPr lang="fr-BE" sz="2400" i="1" dirty="0" smtClean="0">
              <a:solidFill>
                <a:schemeClr val="accent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2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Résultats de </a:t>
            </a:r>
            <a:r>
              <a:rPr lang="fr-BE" dirty="0" smtClean="0"/>
              <a:t>l’étude – Moyens</a:t>
            </a:r>
            <a:endParaRPr lang="fr-B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dirty="0" smtClean="0"/>
              <a:t>SPP Intégration Sociale</a:t>
            </a:r>
            <a:endParaRPr lang="fr-BE" dirty="0"/>
          </a:p>
        </p:txBody>
      </p:sp>
      <p:grpSp>
        <p:nvGrpSpPr>
          <p:cNvPr id="18" name="Group 17"/>
          <p:cNvGrpSpPr/>
          <p:nvPr/>
        </p:nvGrpSpPr>
        <p:grpSpPr>
          <a:xfrm>
            <a:off x="536059" y="2508714"/>
            <a:ext cx="8074541" cy="3256290"/>
            <a:chOff x="1717039" y="1894567"/>
            <a:chExt cx="5794608" cy="2608218"/>
          </a:xfrm>
        </p:grpSpPr>
        <p:grpSp>
          <p:nvGrpSpPr>
            <p:cNvPr id="16" name="Group 15"/>
            <p:cNvGrpSpPr/>
            <p:nvPr/>
          </p:nvGrpSpPr>
          <p:grpSpPr>
            <a:xfrm>
              <a:off x="1717040" y="2355215"/>
              <a:ext cx="5709920" cy="2147570"/>
              <a:chOff x="1717040" y="2355215"/>
              <a:chExt cx="5709920" cy="2147570"/>
            </a:xfrm>
          </p:grpSpPr>
          <p:pic>
            <p:nvPicPr>
              <p:cNvPr id="14" name="Picture 13"/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7040" y="2355215"/>
                <a:ext cx="5709920" cy="2147570"/>
              </a:xfrm>
              <a:prstGeom prst="rect">
                <a:avLst/>
              </a:prstGeom>
              <a:noFill/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601106" y="4221088"/>
                <a:ext cx="707198" cy="21602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noAutofit/>
              </a:bodyPr>
              <a:lstStyle/>
              <a:p>
                <a:pPr indent="-274320">
                  <a:spcAft>
                    <a:spcPts val="900"/>
                  </a:spcAft>
                </a:pPr>
                <a:r>
                  <a:rPr lang="fr-BE" sz="1200" i="1" dirty="0">
                    <a:latin typeface="Georgia" pitchFamily="18" charset="0"/>
                  </a:rPr>
                  <a:t>n = 230</a:t>
                </a:r>
                <a:endParaRPr lang="fr-BE" sz="1200" i="1" dirty="0" smtClean="0">
                  <a:latin typeface="Georgia" pitchFamily="18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717039" y="1894567"/>
              <a:ext cx="5794608" cy="46064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indent="-274320">
                <a:spcAft>
                  <a:spcPts val="900"/>
                </a:spcAft>
              </a:pPr>
              <a:r>
                <a:rPr lang="fr-FR" sz="1200" dirty="0" smtClean="0">
                  <a:latin typeface="Georgia" pitchFamily="18" charset="0"/>
                </a:rPr>
                <a:t>Réponse </a:t>
              </a:r>
              <a:r>
                <a:rPr lang="fr-FR" sz="1200" dirty="0">
                  <a:latin typeface="Georgia" pitchFamily="18" charset="0"/>
                </a:rPr>
                <a:t>à la Question 20 de l’enquête - Estimez-vous que les moyens mis à disposition de votre CPAS par le Fonds Energie sont suffisants pour…</a:t>
              </a:r>
              <a:endParaRPr lang="fr-BE" sz="1200" dirty="0" err="1" smtClean="0">
                <a:latin typeface="Georgia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13700" y="1274434"/>
            <a:ext cx="8196900" cy="674685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0" tIns="72000" rIns="72000" bIns="72000" rtlCol="0">
            <a:noAutofit/>
          </a:bodyPr>
          <a:lstStyle/>
          <a:p>
            <a:pPr algn="just">
              <a:spcAft>
                <a:spcPts val="900"/>
              </a:spcAft>
              <a:buClr>
                <a:schemeClr val="accent1"/>
              </a:buClr>
            </a:pPr>
            <a:r>
              <a:rPr lang="fr-BE" sz="2400" i="1" dirty="0" smtClean="0">
                <a:solidFill>
                  <a:schemeClr val="accent1"/>
                </a:solidFill>
                <a:latin typeface="Georgia" pitchFamily="18" charset="0"/>
              </a:rPr>
              <a:t>Manque </a:t>
            </a:r>
            <a:r>
              <a:rPr lang="fr-BE" sz="2400" i="1" dirty="0" smtClean="0">
                <a:solidFill>
                  <a:schemeClr val="accent1"/>
                </a:solidFill>
                <a:latin typeface="Georgia" pitchFamily="18" charset="0"/>
              </a:rPr>
              <a:t>global de moyens pour lutter efficacement contre la précarité énergétique... </a:t>
            </a:r>
            <a:endParaRPr lang="fr-BE" sz="2400" i="1" dirty="0">
              <a:solidFill>
                <a:schemeClr val="accent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762000"/>
          </a:xfrm>
        </p:spPr>
        <p:txBody>
          <a:bodyPr/>
          <a:lstStyle/>
          <a:p>
            <a:r>
              <a:rPr dirty="0"/>
              <a:t>Conclusions</a:t>
            </a:r>
            <a:r>
              <a:t/>
            </a:r>
            <a:br/>
            <a:endParaRPr lang="fr-BE" dirty="0"/>
          </a:p>
        </p:txBody>
      </p:sp>
      <p:grpSp>
        <p:nvGrpSpPr>
          <p:cNvPr id="32" name="Group 31"/>
          <p:cNvGrpSpPr/>
          <p:nvPr/>
        </p:nvGrpSpPr>
        <p:grpSpPr>
          <a:xfrm>
            <a:off x="4560005" y="4311696"/>
            <a:ext cx="4312883" cy="1696857"/>
            <a:chOff x="179512" y="2474899"/>
            <a:chExt cx="4217002" cy="850234"/>
          </a:xfrm>
        </p:grpSpPr>
        <p:sp>
          <p:nvSpPr>
            <p:cNvPr id="33" name="Rectangle 32"/>
            <p:cNvSpPr/>
            <p:nvPr/>
          </p:nvSpPr>
          <p:spPr bwMode="ltGray">
            <a:xfrm>
              <a:off x="179512" y="3254977"/>
              <a:ext cx="366000" cy="701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56581" y="2474899"/>
              <a:ext cx="3839933" cy="780077"/>
              <a:chOff x="556581" y="2474899"/>
              <a:chExt cx="3839933" cy="780077"/>
            </a:xfrm>
          </p:grpSpPr>
          <p:sp>
            <p:nvSpPr>
              <p:cNvPr id="35" name="Rectangle 34"/>
              <p:cNvSpPr/>
              <p:nvPr/>
            </p:nvSpPr>
            <p:spPr bwMode="ltGray">
              <a:xfrm>
                <a:off x="560512" y="2623286"/>
                <a:ext cx="3836002" cy="63169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91" tIns="71991" rIns="71991" bIns="71991" rtlCol="0" anchor="ctr" anchorCtr="0"/>
              <a:lstStyle/>
              <a:p>
                <a:pPr indent="-358775" algn="just"/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Rôle des CPAS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restreint (travail d’intermédiaire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administratif)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pour le Fonds Social Chauffage</a:t>
                </a:r>
                <a:endParaRPr lang="fr-BE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56581" y="2474899"/>
                <a:ext cx="1875961" cy="148903"/>
              </a:xfrm>
              <a:prstGeom prst="rect">
                <a:avLst/>
              </a:prstGeom>
              <a:noFill/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L="35996" indent="71991">
                  <a:spcAft>
                    <a:spcPts val="900"/>
                  </a:spcAft>
                </a:pPr>
                <a:r>
                  <a:rPr lang="fr-BE" sz="1600" b="1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j-lt"/>
                  </a:rPr>
                  <a:t>Rôle des CPAS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4613962" y="1556793"/>
            <a:ext cx="3884567" cy="1710230"/>
            <a:chOff x="859761" y="1606296"/>
            <a:chExt cx="3884567" cy="1710230"/>
          </a:xfrm>
        </p:grpSpPr>
        <p:grpSp>
          <p:nvGrpSpPr>
            <p:cNvPr id="24" name="Group 23"/>
            <p:cNvGrpSpPr/>
            <p:nvPr/>
          </p:nvGrpSpPr>
          <p:grpSpPr>
            <a:xfrm>
              <a:off x="1252934" y="1606296"/>
              <a:ext cx="3491394" cy="1564586"/>
              <a:chOff x="560512" y="2149828"/>
              <a:chExt cx="3491394" cy="1564586"/>
            </a:xfrm>
          </p:grpSpPr>
          <p:sp>
            <p:nvSpPr>
              <p:cNvPr id="25" name="Rectangle 24"/>
              <p:cNvSpPr/>
              <p:nvPr/>
            </p:nvSpPr>
            <p:spPr bwMode="ltGray">
              <a:xfrm>
                <a:off x="560512" y="2499252"/>
                <a:ext cx="3491394" cy="1215162"/>
              </a:xfrm>
              <a:prstGeom prst="rect">
                <a:avLst/>
              </a:prstGeom>
              <a:solidFill>
                <a:schemeClr val="accent3"/>
              </a:solidFill>
              <a:ln w="190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91" tIns="71991" rIns="71991" bIns="71991" rtlCol="0" anchor="ctr" anchorCtr="0"/>
              <a:lstStyle/>
              <a:p>
                <a:pPr indent="-358775" algn="just">
                  <a:spcAft>
                    <a:spcPts val="900"/>
                  </a:spcAft>
                </a:pP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Différences entre les Fonds: bénéficiaires et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activités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financées</a:t>
                </a:r>
                <a:endParaRPr lang="fr-FR" sz="1600" dirty="0">
                  <a:solidFill>
                    <a:schemeClr val="bg1"/>
                  </a:solidFill>
                  <a:latin typeface="+mj-lt"/>
                </a:endParaRPr>
              </a:p>
              <a:p>
                <a:pPr indent="-358775" algn="just">
                  <a:spcAft>
                    <a:spcPts val="900"/>
                  </a:spcAft>
                </a:pP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Entraîne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des traitements inégaux vis-à-vis des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bénéficiaires</a:t>
                </a:r>
                <a:endParaRPr lang="fr-BE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67416" y="2149828"/>
                <a:ext cx="1718201" cy="349424"/>
              </a:xfrm>
              <a:prstGeom prst="rect">
                <a:avLst/>
              </a:prstGeom>
              <a:noFill/>
              <a:ln w="19050">
                <a:solidFill>
                  <a:schemeClr val="accent3"/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L="35996" indent="71991">
                  <a:spcAft>
                    <a:spcPts val="900"/>
                  </a:spcAft>
                </a:pPr>
                <a:r>
                  <a:rPr lang="fr-BE" sz="1600" b="1" dirty="0">
                    <a:solidFill>
                      <a:schemeClr val="accent3"/>
                    </a:solidFill>
                    <a:latin typeface="+mj-lt"/>
                  </a:rPr>
                  <a:t>Différences</a:t>
                </a:r>
              </a:p>
            </p:txBody>
          </p:sp>
        </p:grpSp>
        <p:sp>
          <p:nvSpPr>
            <p:cNvPr id="47" name="Rectangle 46"/>
            <p:cNvSpPr/>
            <p:nvPr/>
          </p:nvSpPr>
          <p:spPr bwMode="ltGray">
            <a:xfrm>
              <a:off x="859761" y="3176512"/>
              <a:ext cx="374322" cy="140014"/>
            </a:xfrm>
            <a:prstGeom prst="rect">
              <a:avLst/>
            </a:prstGeom>
            <a:solidFill>
              <a:schemeClr val="accent3"/>
            </a:solidFill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26893" y="1533852"/>
            <a:ext cx="3907009" cy="1241888"/>
            <a:chOff x="3861681" y="682516"/>
            <a:chExt cx="2667207" cy="1047681"/>
          </a:xfrm>
        </p:grpSpPr>
        <p:grpSp>
          <p:nvGrpSpPr>
            <p:cNvPr id="9" name="Group 8"/>
            <p:cNvGrpSpPr/>
            <p:nvPr/>
          </p:nvGrpSpPr>
          <p:grpSpPr>
            <a:xfrm>
              <a:off x="4236003" y="682516"/>
              <a:ext cx="2292885" cy="897879"/>
              <a:chOff x="560512" y="2261480"/>
              <a:chExt cx="2292885" cy="897879"/>
            </a:xfrm>
          </p:grpSpPr>
          <p:sp>
            <p:nvSpPr>
              <p:cNvPr id="20" name="Rectangle 19"/>
              <p:cNvSpPr/>
              <p:nvPr/>
            </p:nvSpPr>
            <p:spPr bwMode="ltGray">
              <a:xfrm>
                <a:off x="560512" y="2499251"/>
                <a:ext cx="2292885" cy="660108"/>
              </a:xfrm>
              <a:prstGeom prst="rect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91" tIns="71991" rIns="71991" bIns="71991" rtlCol="0" anchor="ctr" anchorCtr="0"/>
              <a:lstStyle/>
              <a:p>
                <a:pPr indent="-358775" algn="just">
                  <a:spcAft>
                    <a:spcPts val="900"/>
                  </a:spcAft>
                </a:pP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Fonds utiles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et pertinents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mais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posent de nombreux défis au niveau de leur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fonctionnement</a:t>
                </a:r>
                <a:endParaRPr lang="fr-BE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60512" y="2261480"/>
                <a:ext cx="1021244" cy="228600"/>
              </a:xfrm>
              <a:prstGeom prst="rect">
                <a:avLst/>
              </a:prstGeom>
              <a:noFill/>
              <a:ln w="19050">
                <a:solidFill>
                  <a:schemeClr val="accent4"/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L="35996" indent="71991">
                  <a:spcAft>
                    <a:spcPts val="900"/>
                  </a:spcAft>
                </a:pPr>
                <a:r>
                  <a:rPr lang="fr-BE" sz="1600" b="1" dirty="0">
                    <a:solidFill>
                      <a:schemeClr val="accent4"/>
                    </a:solidFill>
                    <a:latin typeface="+mj-lt"/>
                  </a:rPr>
                  <a:t>Général</a:t>
                </a:r>
              </a:p>
            </p:txBody>
          </p:sp>
        </p:grpSp>
        <p:sp>
          <p:nvSpPr>
            <p:cNvPr id="48" name="Rectangle 47"/>
            <p:cNvSpPr/>
            <p:nvPr/>
          </p:nvSpPr>
          <p:spPr bwMode="ltGray">
            <a:xfrm>
              <a:off x="3861681" y="1583025"/>
              <a:ext cx="374322" cy="147172"/>
            </a:xfrm>
            <a:prstGeom prst="rect">
              <a:avLst/>
            </a:prstGeom>
            <a:solidFill>
              <a:schemeClr val="accent4"/>
            </a:solidFill>
            <a:ln w="31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22344" y="3434284"/>
            <a:ext cx="4493672" cy="2013556"/>
            <a:chOff x="4808989" y="2043828"/>
            <a:chExt cx="3988875" cy="1403327"/>
          </a:xfrm>
        </p:grpSpPr>
        <p:grpSp>
          <p:nvGrpSpPr>
            <p:cNvPr id="29" name="Group 28"/>
            <p:cNvGrpSpPr/>
            <p:nvPr/>
          </p:nvGrpSpPr>
          <p:grpSpPr>
            <a:xfrm>
              <a:off x="5183311" y="2043828"/>
              <a:ext cx="3614553" cy="1259850"/>
              <a:chOff x="559867" y="2348231"/>
              <a:chExt cx="3534196" cy="770754"/>
            </a:xfrm>
          </p:grpSpPr>
          <p:sp>
            <p:nvSpPr>
              <p:cNvPr id="30" name="Rectangle 29"/>
              <p:cNvSpPr/>
              <p:nvPr/>
            </p:nvSpPr>
            <p:spPr bwMode="ltGray">
              <a:xfrm>
                <a:off x="560512" y="2499254"/>
                <a:ext cx="3533551" cy="619731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91" tIns="71991" rIns="71991" bIns="71991" rtlCol="0" anchor="ctr" anchorCtr="0"/>
              <a:lstStyle/>
              <a:p>
                <a:pPr indent="-358775" algn="just">
                  <a:spcAft>
                    <a:spcPts val="900"/>
                  </a:spcAft>
                </a:pP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Fonds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Social Chauffage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: public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cible  relativement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large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(catégorie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1 du Fonds Social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Chauffage suscite des débats)</a:t>
                </a:r>
                <a:endParaRPr lang="fr-FR" sz="1600" dirty="0">
                  <a:solidFill>
                    <a:schemeClr val="bg1"/>
                  </a:solidFill>
                  <a:latin typeface="+mj-lt"/>
                </a:endParaRPr>
              </a:p>
              <a:p>
                <a:pPr indent="-358775" algn="just">
                  <a:spcAft>
                    <a:spcPts val="900"/>
                  </a:spcAft>
                </a:pP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Tarif Social: accès plus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restreint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mais subvention plus généreuse</a:t>
                </a:r>
                <a:endParaRPr lang="fr-FR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59867" y="2348231"/>
                <a:ext cx="1344025" cy="148903"/>
              </a:xfrm>
              <a:prstGeom prst="rect">
                <a:avLst/>
              </a:prstGeom>
              <a:noFill/>
              <a:ln w="19050">
                <a:solidFill>
                  <a:srgbClr val="FFC000"/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L="35996" indent="71991">
                  <a:spcAft>
                    <a:spcPts val="900"/>
                  </a:spcAft>
                </a:pPr>
                <a:r>
                  <a:rPr lang="fr-BE" sz="1600" b="1" dirty="0">
                    <a:solidFill>
                      <a:srgbClr val="FFC000"/>
                    </a:solidFill>
                    <a:latin typeface="+mj-lt"/>
                  </a:rPr>
                  <a:t>Public cible</a:t>
                </a:r>
              </a:p>
            </p:txBody>
          </p:sp>
        </p:grpSp>
        <p:sp>
          <p:nvSpPr>
            <p:cNvPr id="49" name="Rectangle 48"/>
            <p:cNvSpPr/>
            <p:nvPr/>
          </p:nvSpPr>
          <p:spPr bwMode="ltGray">
            <a:xfrm>
              <a:off x="4808989" y="3307141"/>
              <a:ext cx="374322" cy="140014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502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762000"/>
          </a:xfrm>
        </p:spPr>
        <p:txBody>
          <a:bodyPr/>
          <a:lstStyle/>
          <a:p>
            <a:r>
              <a:rPr dirty="0"/>
              <a:t>Conclusions</a:t>
            </a:r>
            <a:r>
              <a:t/>
            </a:r>
            <a:br/>
            <a:endParaRPr lang="fr-BE" dirty="0"/>
          </a:p>
        </p:txBody>
      </p:sp>
      <p:grpSp>
        <p:nvGrpSpPr>
          <p:cNvPr id="52" name="Group 51"/>
          <p:cNvGrpSpPr/>
          <p:nvPr/>
        </p:nvGrpSpPr>
        <p:grpSpPr>
          <a:xfrm>
            <a:off x="466599" y="3875438"/>
            <a:ext cx="4352326" cy="1589218"/>
            <a:chOff x="4396138" y="4204932"/>
            <a:chExt cx="4352326" cy="1401542"/>
          </a:xfrm>
        </p:grpSpPr>
        <p:grpSp>
          <p:nvGrpSpPr>
            <p:cNvPr id="39" name="Group 38"/>
            <p:cNvGrpSpPr/>
            <p:nvPr/>
          </p:nvGrpSpPr>
          <p:grpSpPr>
            <a:xfrm>
              <a:off x="4783607" y="4204932"/>
              <a:ext cx="3964857" cy="1253785"/>
              <a:chOff x="560512" y="2303486"/>
              <a:chExt cx="3898657" cy="951490"/>
            </a:xfrm>
          </p:grpSpPr>
          <p:sp>
            <p:nvSpPr>
              <p:cNvPr id="40" name="Rectangle 39"/>
              <p:cNvSpPr/>
              <p:nvPr/>
            </p:nvSpPr>
            <p:spPr bwMode="ltGray">
              <a:xfrm>
                <a:off x="560512" y="2499252"/>
                <a:ext cx="3898657" cy="755724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91" tIns="71991" rIns="71991" bIns="71991" rtlCol="0" anchor="ctr" anchorCtr="0"/>
              <a:lstStyle/>
              <a:p>
                <a:pPr indent="-358775" algn="just">
                  <a:spcAft>
                    <a:spcPts val="900"/>
                  </a:spcAft>
                </a:pP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Besoin d’une harmonisation: des catégories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de personnes ciblées, de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fonctionnement des Fonds </a:t>
                </a:r>
                <a:r>
                  <a:rPr lang="fr-FR" sz="1600" dirty="0">
                    <a:solidFill>
                      <a:schemeClr val="bg1"/>
                    </a:solidFill>
                    <a:latin typeface="+mj-lt"/>
                  </a:rPr>
                  <a:t>et d’activités réalisées par les </a:t>
                </a: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CPAS</a:t>
                </a:r>
                <a:endParaRPr lang="fr-BE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60512" y="2303486"/>
                <a:ext cx="1814907" cy="195040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75000"/>
                  </a:schemeClr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L="35996" indent="71991">
                  <a:spcAft>
                    <a:spcPts val="900"/>
                  </a:spcAft>
                </a:pPr>
                <a:r>
                  <a:rPr lang="fr-BE" sz="1600" b="1" dirty="0">
                    <a:solidFill>
                      <a:schemeClr val="accent4">
                        <a:lumMod val="75000"/>
                      </a:schemeClr>
                    </a:solidFill>
                    <a:latin typeface="+mj-lt"/>
                  </a:rPr>
                  <a:t>Harmonisation</a:t>
                </a:r>
              </a:p>
            </p:txBody>
          </p:sp>
        </p:grpSp>
        <p:sp>
          <p:nvSpPr>
            <p:cNvPr id="50" name="Rectangle 49"/>
            <p:cNvSpPr/>
            <p:nvPr/>
          </p:nvSpPr>
          <p:spPr bwMode="ltGray">
            <a:xfrm>
              <a:off x="4396138" y="5466460"/>
              <a:ext cx="374322" cy="14001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148064" y="4548358"/>
            <a:ext cx="3462536" cy="1278978"/>
            <a:chOff x="305572" y="4739387"/>
            <a:chExt cx="3268000" cy="1278978"/>
          </a:xfrm>
        </p:grpSpPr>
        <p:grpSp>
          <p:nvGrpSpPr>
            <p:cNvPr id="44" name="Group 43"/>
            <p:cNvGrpSpPr/>
            <p:nvPr/>
          </p:nvGrpSpPr>
          <p:grpSpPr>
            <a:xfrm>
              <a:off x="672990" y="4739387"/>
              <a:ext cx="2900582" cy="1133848"/>
              <a:chOff x="560512" y="2261253"/>
              <a:chExt cx="2900582" cy="993723"/>
            </a:xfrm>
          </p:grpSpPr>
          <p:sp>
            <p:nvSpPr>
              <p:cNvPr id="45" name="Rectangle 44"/>
              <p:cNvSpPr/>
              <p:nvPr/>
            </p:nvSpPr>
            <p:spPr bwMode="ltGray">
              <a:xfrm>
                <a:off x="560512" y="2499252"/>
                <a:ext cx="2900582" cy="755724"/>
              </a:xfrm>
              <a:prstGeom prst="rect">
                <a:avLst/>
              </a:prstGeom>
              <a:solidFill>
                <a:schemeClr val="accent5"/>
              </a:solidFill>
              <a:ln w="1905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91" tIns="71991" rIns="71991" bIns="71991" rtlCol="0" anchor="ctr" anchorCtr="0"/>
              <a:lstStyle/>
              <a:p>
                <a:pPr indent="-358775" algn="just">
                  <a:spcAft>
                    <a:spcPts val="900"/>
                  </a:spcAft>
                </a:pPr>
                <a:r>
                  <a:rPr lang="fr-FR" sz="1600" dirty="0" smtClean="0">
                    <a:solidFill>
                      <a:schemeClr val="bg1"/>
                    </a:solidFill>
                    <a:latin typeface="+mj-lt"/>
                  </a:rPr>
                  <a:t>Moyens considérés comme insuffisants</a:t>
                </a:r>
                <a:endParaRPr lang="fr-BE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7416" y="2261253"/>
                <a:ext cx="2276210" cy="228600"/>
              </a:xfrm>
              <a:prstGeom prst="rect">
                <a:avLst/>
              </a:prstGeom>
              <a:noFill/>
              <a:ln w="19050">
                <a:solidFill>
                  <a:schemeClr val="accent5"/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L="35996" indent="71991">
                  <a:spcAft>
                    <a:spcPts val="900"/>
                  </a:spcAft>
                </a:pPr>
                <a:r>
                  <a:rPr lang="fr-BE" sz="1600" b="1" dirty="0">
                    <a:solidFill>
                      <a:schemeClr val="accent5"/>
                    </a:solidFill>
                    <a:latin typeface="+mj-lt"/>
                  </a:rPr>
                  <a:t>Moyens à disposition</a:t>
                </a:r>
              </a:p>
            </p:txBody>
          </p:sp>
        </p:grpSp>
        <p:sp>
          <p:nvSpPr>
            <p:cNvPr id="51" name="Rectangle 50"/>
            <p:cNvSpPr/>
            <p:nvPr/>
          </p:nvSpPr>
          <p:spPr bwMode="ltGray">
            <a:xfrm>
              <a:off x="305572" y="5878351"/>
              <a:ext cx="374322" cy="140014"/>
            </a:xfrm>
            <a:prstGeom prst="rect">
              <a:avLst/>
            </a:prstGeom>
            <a:solidFill>
              <a:schemeClr val="accent5"/>
            </a:solidFill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55976" y="2315490"/>
            <a:ext cx="4352326" cy="1401542"/>
            <a:chOff x="4396138" y="4204932"/>
            <a:chExt cx="4352326" cy="1401542"/>
          </a:xfrm>
        </p:grpSpPr>
        <p:grpSp>
          <p:nvGrpSpPr>
            <p:cNvPr id="38" name="Group 37"/>
            <p:cNvGrpSpPr/>
            <p:nvPr/>
          </p:nvGrpSpPr>
          <p:grpSpPr>
            <a:xfrm>
              <a:off x="4783607" y="4204932"/>
              <a:ext cx="3964857" cy="1253785"/>
              <a:chOff x="560512" y="2303486"/>
              <a:chExt cx="3898657" cy="951490"/>
            </a:xfrm>
          </p:grpSpPr>
          <p:sp>
            <p:nvSpPr>
              <p:cNvPr id="43" name="Rectangle 42"/>
              <p:cNvSpPr/>
              <p:nvPr/>
            </p:nvSpPr>
            <p:spPr bwMode="ltGray">
              <a:xfrm>
                <a:off x="560512" y="2499252"/>
                <a:ext cx="3898657" cy="755724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91" tIns="71991" rIns="71991" bIns="71991" rtlCol="0" anchor="ctr" anchorCtr="0"/>
              <a:lstStyle/>
              <a:p>
                <a:pPr indent="-358775" algn="just">
                  <a:spcAft>
                    <a:spcPts val="900"/>
                  </a:spcAft>
                </a:pPr>
                <a:r>
                  <a:rPr lang="fr-BE" sz="1600" dirty="0" smtClean="0">
                    <a:solidFill>
                      <a:schemeClr val="bg1"/>
                    </a:solidFill>
                    <a:latin typeface="+mj-lt"/>
                  </a:rPr>
                  <a:t>Autonomie des CPAS </a:t>
                </a:r>
                <a:r>
                  <a:rPr lang="fr-BE" sz="1600" dirty="0">
                    <a:solidFill>
                      <a:schemeClr val="bg1"/>
                    </a:solidFill>
                    <a:latin typeface="+mj-lt"/>
                  </a:rPr>
                  <a:t>dans </a:t>
                </a:r>
                <a:r>
                  <a:rPr lang="fr-BE" sz="1600" dirty="0" smtClean="0">
                    <a:solidFill>
                      <a:schemeClr val="bg1"/>
                    </a:solidFill>
                    <a:latin typeface="+mj-lt"/>
                  </a:rPr>
                  <a:t>le Fonds </a:t>
                </a:r>
                <a:r>
                  <a:rPr lang="fr-BE" sz="1600" dirty="0">
                    <a:solidFill>
                      <a:schemeClr val="bg1"/>
                    </a:solidFill>
                    <a:latin typeface="+mj-lt"/>
                  </a:rPr>
                  <a:t>Gaz et </a:t>
                </a:r>
                <a:r>
                  <a:rPr lang="fr-BE" sz="1600" dirty="0" smtClean="0">
                    <a:solidFill>
                      <a:schemeClr val="bg1"/>
                    </a:solidFill>
                    <a:latin typeface="+mj-lt"/>
                  </a:rPr>
                  <a:t>Électricité</a:t>
                </a:r>
                <a:endParaRPr lang="fr-BE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60512" y="2303486"/>
                <a:ext cx="1448316" cy="195040"/>
              </a:xfrm>
              <a:prstGeom prst="rect">
                <a:avLst/>
              </a:prstGeom>
              <a:noFill/>
              <a:ln w="19050">
                <a:solidFill>
                  <a:schemeClr val="accent6"/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L="35996" indent="71991">
                  <a:spcAft>
                    <a:spcPts val="900"/>
                  </a:spcAft>
                </a:pPr>
                <a:r>
                  <a:rPr lang="fr-BE" sz="1600" b="1" dirty="0">
                    <a:solidFill>
                      <a:schemeClr val="accent6"/>
                    </a:solidFill>
                    <a:latin typeface="+mj-lt"/>
                  </a:rPr>
                  <a:t>Autonomie</a:t>
                </a:r>
              </a:p>
            </p:txBody>
          </p:sp>
        </p:grpSp>
        <p:sp>
          <p:nvSpPr>
            <p:cNvPr id="42" name="Rectangle 41"/>
            <p:cNvSpPr/>
            <p:nvPr/>
          </p:nvSpPr>
          <p:spPr bwMode="ltGray">
            <a:xfrm>
              <a:off x="4396138" y="5466460"/>
              <a:ext cx="374322" cy="140014"/>
            </a:xfrm>
            <a:prstGeom prst="rect">
              <a:avLst/>
            </a:prstGeom>
            <a:solidFill>
              <a:schemeClr val="accent6"/>
            </a:solidFill>
            <a:ln w="31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chemeClr val="accent6"/>
                </a:solidFill>
                <a:latin typeface="Georgia" pitchFamily="18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79438" y="1556792"/>
            <a:ext cx="3818482" cy="1524751"/>
            <a:chOff x="4396140" y="4150179"/>
            <a:chExt cx="3818482" cy="1524751"/>
          </a:xfrm>
        </p:grpSpPr>
        <p:grpSp>
          <p:nvGrpSpPr>
            <p:cNvPr id="58" name="Group 57"/>
            <p:cNvGrpSpPr/>
            <p:nvPr/>
          </p:nvGrpSpPr>
          <p:grpSpPr>
            <a:xfrm>
              <a:off x="4783607" y="4150179"/>
              <a:ext cx="3431015" cy="1384737"/>
              <a:chOff x="560512" y="2261935"/>
              <a:chExt cx="3373728" cy="1050869"/>
            </a:xfrm>
          </p:grpSpPr>
          <p:sp>
            <p:nvSpPr>
              <p:cNvPr id="60" name="Rectangle 59"/>
              <p:cNvSpPr/>
              <p:nvPr/>
            </p:nvSpPr>
            <p:spPr bwMode="ltGray">
              <a:xfrm>
                <a:off x="560513" y="2499252"/>
                <a:ext cx="3373727" cy="813552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91" tIns="71991" rIns="71991" bIns="71991" rtlCol="0" anchor="ctr" anchorCtr="0"/>
              <a:lstStyle/>
              <a:p>
                <a:pPr indent="-358775" algn="just">
                  <a:spcAft>
                    <a:spcPts val="900"/>
                  </a:spcAft>
                </a:pPr>
                <a:r>
                  <a:rPr lang="fr-BE" sz="1600" dirty="0">
                    <a:latin typeface="+mj-lt"/>
                  </a:rPr>
                  <a:t>Manque d’encadrement des acteurs impliqués pour l’échelonnement de </a:t>
                </a:r>
                <a:r>
                  <a:rPr lang="fr-BE" sz="1600" dirty="0" smtClean="0">
                    <a:latin typeface="+mj-lt"/>
                  </a:rPr>
                  <a:t>paiements</a:t>
                </a:r>
                <a:endParaRPr lang="fr-BE" sz="16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60512" y="2261935"/>
                <a:ext cx="1928139" cy="236591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L="35996" indent="71991">
                  <a:spcAft>
                    <a:spcPts val="900"/>
                  </a:spcAft>
                </a:pPr>
                <a:r>
                  <a:rPr lang="fr-BE" sz="1600" b="1" dirty="0">
                    <a:solidFill>
                      <a:schemeClr val="accent1"/>
                    </a:solidFill>
                    <a:latin typeface="+mj-lt"/>
                  </a:rPr>
                  <a:t>Échelonnements</a:t>
                </a:r>
              </a:p>
            </p:txBody>
          </p:sp>
        </p:grpSp>
        <p:sp>
          <p:nvSpPr>
            <p:cNvPr id="59" name="Rectangle 58"/>
            <p:cNvSpPr/>
            <p:nvPr/>
          </p:nvSpPr>
          <p:spPr bwMode="ltGray">
            <a:xfrm>
              <a:off x="4396140" y="5534916"/>
              <a:ext cx="374322" cy="140014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62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Recommandations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grpSp>
        <p:nvGrpSpPr>
          <p:cNvPr id="12" name="Group 11"/>
          <p:cNvGrpSpPr/>
          <p:nvPr/>
        </p:nvGrpSpPr>
        <p:grpSpPr>
          <a:xfrm>
            <a:off x="413017" y="1658066"/>
            <a:ext cx="4176464" cy="1440491"/>
            <a:chOff x="4396140" y="4770541"/>
            <a:chExt cx="3818482" cy="904389"/>
          </a:xfrm>
        </p:grpSpPr>
        <p:sp>
          <p:nvSpPr>
            <p:cNvPr id="16" name="Rectangle 15"/>
            <p:cNvSpPr/>
            <p:nvPr/>
          </p:nvSpPr>
          <p:spPr bwMode="ltGray">
            <a:xfrm>
              <a:off x="4783608" y="4770541"/>
              <a:ext cx="3431014" cy="764377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91" tIns="71991" rIns="71991" bIns="71991" rtlCol="0" anchor="ctr" anchorCtr="0"/>
            <a:lstStyle/>
            <a:p>
              <a:pPr indent="-358775" algn="just">
                <a:spcAft>
                  <a:spcPts val="900"/>
                </a:spcAft>
              </a:pPr>
              <a:r>
                <a:rPr lang="fr-FR" sz="1600" b="1" i="1" dirty="0" smtClean="0">
                  <a:latin typeface="+mj-lt"/>
                </a:rPr>
                <a:t>1. Remédier </a:t>
              </a:r>
              <a:r>
                <a:rPr lang="fr-FR" sz="1600" b="1" i="1" dirty="0">
                  <a:latin typeface="+mj-lt"/>
                </a:rPr>
                <a:t>au traitement inégal actuel entre les </a:t>
              </a:r>
              <a:r>
                <a:rPr lang="fr-FR" sz="1600" b="1" i="1" dirty="0" smtClean="0">
                  <a:latin typeface="+mj-lt"/>
                </a:rPr>
                <a:t>consommateurs </a:t>
              </a:r>
              <a:endParaRPr lang="fr-FR" sz="1600" b="1" i="1" dirty="0" smtClean="0">
                <a:latin typeface="+mj-lt"/>
              </a:endParaRPr>
            </a:p>
          </p:txBody>
        </p:sp>
        <p:sp>
          <p:nvSpPr>
            <p:cNvPr id="14" name="Rectangle 13"/>
            <p:cNvSpPr/>
            <p:nvPr/>
          </p:nvSpPr>
          <p:spPr bwMode="ltGray">
            <a:xfrm>
              <a:off x="4396140" y="5534916"/>
              <a:ext cx="374322" cy="140014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77455" y="2152595"/>
            <a:ext cx="3744416" cy="1314011"/>
            <a:chOff x="4409286" y="4792229"/>
            <a:chExt cx="3172398" cy="894524"/>
          </a:xfrm>
        </p:grpSpPr>
        <p:sp>
          <p:nvSpPr>
            <p:cNvPr id="25" name="Rectangle 24"/>
            <p:cNvSpPr/>
            <p:nvPr/>
          </p:nvSpPr>
          <p:spPr bwMode="ltGray">
            <a:xfrm>
              <a:off x="4783608" y="4792229"/>
              <a:ext cx="2798076" cy="790842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91" tIns="71991" rIns="71991" bIns="71991" rtlCol="0" anchor="ctr" anchorCtr="0"/>
            <a:lstStyle/>
            <a:p>
              <a:pPr indent="-241200">
                <a:spcAft>
                  <a:spcPts val="600"/>
                </a:spcAft>
              </a:pPr>
              <a:r>
                <a:rPr lang="fr-FR" sz="1600" b="1" i="1" dirty="0" smtClean="0">
                  <a:solidFill>
                    <a:schemeClr val="bg1"/>
                  </a:solidFill>
                  <a:latin typeface="+mj-lt"/>
                </a:rPr>
                <a:t>2. Lier </a:t>
              </a:r>
              <a:r>
                <a:rPr lang="fr-FR" sz="1600" b="1" i="1" dirty="0">
                  <a:solidFill>
                    <a:schemeClr val="bg1"/>
                  </a:solidFill>
                  <a:latin typeface="+mj-lt"/>
                </a:rPr>
                <a:t>l’octroi d’un tarif social pour le mazout à l’échelonnement des factures</a:t>
              </a:r>
            </a:p>
          </p:txBody>
        </p:sp>
        <p:sp>
          <p:nvSpPr>
            <p:cNvPr id="26" name="Rectangle 25"/>
            <p:cNvSpPr/>
            <p:nvPr/>
          </p:nvSpPr>
          <p:spPr bwMode="ltGray">
            <a:xfrm>
              <a:off x="4409286" y="5592519"/>
              <a:ext cx="374322" cy="94234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31640" y="3909948"/>
            <a:ext cx="4848285" cy="642480"/>
            <a:chOff x="4547301" y="5628282"/>
            <a:chExt cx="2244866" cy="437374"/>
          </a:xfrm>
        </p:grpSpPr>
        <p:sp>
          <p:nvSpPr>
            <p:cNvPr id="30" name="Rectangle 29"/>
            <p:cNvSpPr/>
            <p:nvPr/>
          </p:nvSpPr>
          <p:spPr bwMode="ltGray">
            <a:xfrm>
              <a:off x="4783607" y="5628282"/>
              <a:ext cx="2008560" cy="343140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91" tIns="71991" rIns="71991" bIns="71991" rtlCol="0" anchor="ctr" anchorCtr="0"/>
            <a:lstStyle/>
            <a:p>
              <a:pPr indent="-241200"/>
              <a:r>
                <a:rPr lang="fr-BE" sz="1600" b="1" i="1" dirty="0" smtClean="0">
                  <a:solidFill>
                    <a:schemeClr val="bg1"/>
                  </a:solidFill>
                  <a:latin typeface="+mj-lt"/>
                </a:rPr>
                <a:t>3. Renforcer </a:t>
              </a:r>
              <a:r>
                <a:rPr lang="fr-BE" sz="1600" b="1" i="1" dirty="0">
                  <a:solidFill>
                    <a:schemeClr val="bg1"/>
                  </a:solidFill>
                  <a:latin typeface="+mj-lt"/>
                </a:rPr>
                <a:t>l’encadrement des CPAS</a:t>
              </a:r>
              <a:endParaRPr lang="fr-BE" sz="1100" b="1" i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Rectangle 30"/>
            <p:cNvSpPr/>
            <p:nvPr/>
          </p:nvSpPr>
          <p:spPr bwMode="ltGray">
            <a:xfrm>
              <a:off x="4547301" y="5971422"/>
              <a:ext cx="236307" cy="94234"/>
            </a:xfrm>
            <a:prstGeom prst="rect">
              <a:avLst/>
            </a:prstGeom>
            <a:solidFill>
              <a:schemeClr val="accent5"/>
            </a:solidFill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982039" y="5021711"/>
            <a:ext cx="5832647" cy="1101361"/>
            <a:chOff x="4530871" y="5158370"/>
            <a:chExt cx="3282842" cy="716392"/>
          </a:xfrm>
        </p:grpSpPr>
        <p:sp>
          <p:nvSpPr>
            <p:cNvPr id="33" name="Rectangle 32"/>
            <p:cNvSpPr/>
            <p:nvPr/>
          </p:nvSpPr>
          <p:spPr bwMode="ltGray">
            <a:xfrm>
              <a:off x="4783608" y="5158370"/>
              <a:ext cx="3030105" cy="616972"/>
            </a:xfrm>
            <a:prstGeom prst="rect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1991" tIns="71991" rIns="71991" bIns="71991" rtlCol="0" anchor="ctr" anchorCtr="0"/>
            <a:lstStyle/>
            <a:p>
              <a:pPr indent="-241200"/>
              <a:r>
                <a:rPr lang="fr-BE" sz="1600" b="1" i="1" dirty="0" smtClean="0">
                  <a:solidFill>
                    <a:schemeClr val="bg1"/>
                  </a:solidFill>
                  <a:latin typeface="+mj-lt"/>
                </a:rPr>
                <a:t>Besoin d’une </a:t>
              </a:r>
              <a:r>
                <a:rPr lang="fr-BE" sz="1600" b="1" i="1" dirty="0">
                  <a:solidFill>
                    <a:schemeClr val="bg1"/>
                  </a:solidFill>
                  <a:latin typeface="+mj-lt"/>
                </a:rPr>
                <a:t>approche holistique de lutte contre la pauvreté </a:t>
              </a:r>
              <a:r>
                <a:rPr lang="fr-BE" sz="1600" b="1" i="1" dirty="0" smtClean="0">
                  <a:solidFill>
                    <a:schemeClr val="bg1"/>
                  </a:solidFill>
                  <a:latin typeface="+mj-lt"/>
                </a:rPr>
                <a:t>énergétique</a:t>
              </a:r>
              <a:endParaRPr lang="fr-BE" sz="1600" b="1" i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 bwMode="ltGray">
            <a:xfrm>
              <a:off x="4530871" y="5775342"/>
              <a:ext cx="252737" cy="99420"/>
            </a:xfrm>
            <a:prstGeom prst="rect">
              <a:avLst/>
            </a:prstGeom>
            <a:solidFill>
              <a:schemeClr val="accent4"/>
            </a:solidFill>
            <a:ln w="31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rtlCol="0" anchor="t" anchorCtr="0"/>
            <a:lstStyle/>
            <a:p>
              <a:endParaRPr lang="fr-BE" sz="1100" dirty="0">
                <a:solidFill>
                  <a:srgbClr val="FFFFFF"/>
                </a:solidFill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03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Objet de l’étude et méthodologie utilisée</a:t>
            </a:r>
            <a:endParaRPr lang="fr-BE" dirty="0"/>
          </a:p>
        </p:txBody>
      </p:sp>
      <p:grpSp>
        <p:nvGrpSpPr>
          <p:cNvPr id="10" name="Group 9"/>
          <p:cNvGrpSpPr/>
          <p:nvPr/>
        </p:nvGrpSpPr>
        <p:grpSpPr>
          <a:xfrm>
            <a:off x="827584" y="1556792"/>
            <a:ext cx="7783016" cy="1734255"/>
            <a:chOff x="827584" y="1600199"/>
            <a:chExt cx="7783016" cy="1171169"/>
          </a:xfrm>
        </p:grpSpPr>
        <p:sp>
          <p:nvSpPr>
            <p:cNvPr id="7" name="Rectangle 6"/>
            <p:cNvSpPr/>
            <p:nvPr/>
          </p:nvSpPr>
          <p:spPr bwMode="ltGray">
            <a:xfrm>
              <a:off x="2987824" y="1600199"/>
              <a:ext cx="5622776" cy="117116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BE" dirty="0" smtClean="0">
                  <a:solidFill>
                    <a:schemeClr val="tx1"/>
                  </a:solidFill>
                  <a:latin typeface="Georgia" pitchFamily="18" charset="0"/>
                </a:rPr>
                <a:t>Evaluation des fonds et tarifs sociaux en matière d’énergie</a:t>
              </a:r>
            </a:p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fr-BE" dirty="0" smtClean="0">
                  <a:solidFill>
                    <a:schemeClr val="tx1"/>
                  </a:solidFill>
                  <a:latin typeface="Georgia" pitchFamily="18" charset="0"/>
                </a:rPr>
                <a:t>Tarif social pour le gaz et l’électricité </a:t>
              </a:r>
            </a:p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fr-BE" dirty="0" smtClean="0">
                  <a:solidFill>
                    <a:schemeClr val="tx1"/>
                  </a:solidFill>
                  <a:latin typeface="Georgia" pitchFamily="18" charset="0"/>
                </a:rPr>
                <a:t>Fonds Gaz et Electricité</a:t>
              </a:r>
            </a:p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fr-BE" dirty="0" smtClean="0">
                  <a:solidFill>
                    <a:schemeClr val="tx1"/>
                  </a:solidFill>
                  <a:latin typeface="Georgia" pitchFamily="18" charset="0"/>
                </a:rPr>
                <a:t>Fonds Social Chauffage</a:t>
              </a:r>
            </a:p>
          </p:txBody>
        </p:sp>
        <p:sp>
          <p:nvSpPr>
            <p:cNvPr id="8" name="Rectangle 7"/>
            <p:cNvSpPr/>
            <p:nvPr/>
          </p:nvSpPr>
          <p:spPr bwMode="ltGray">
            <a:xfrm>
              <a:off x="827584" y="1600200"/>
              <a:ext cx="2160240" cy="117116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2400" i="1" dirty="0" smtClean="0">
                  <a:solidFill>
                    <a:schemeClr val="bg1"/>
                  </a:solidFill>
                  <a:latin typeface="Georgia" pitchFamily="18" charset="0"/>
                </a:rPr>
                <a:t>Objet de l’étude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27584" y="3645024"/>
            <a:ext cx="7783016" cy="1570460"/>
            <a:chOff x="827584" y="1600199"/>
            <a:chExt cx="7783016" cy="117116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987824" y="1600199"/>
              <a:ext cx="5622776" cy="1171169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Clr>
                  <a:schemeClr val="accent5"/>
                </a:buClr>
                <a:buFont typeface="Arial" panose="020B0604020202020204" pitchFamily="34" charset="0"/>
                <a:buChar char="•"/>
              </a:pPr>
              <a:r>
                <a:rPr lang="fr-BE" dirty="0" smtClean="0">
                  <a:solidFill>
                    <a:schemeClr val="tx1"/>
                  </a:solidFill>
                  <a:latin typeface="Georgia" pitchFamily="18" charset="0"/>
                </a:rPr>
                <a:t>Revue documentaire</a:t>
              </a:r>
            </a:p>
            <a:p>
              <a:pPr marL="285750" indent="-285750">
                <a:buClr>
                  <a:schemeClr val="accent5"/>
                </a:buClr>
                <a:buFont typeface="Arial" panose="020B0604020202020204" pitchFamily="34" charset="0"/>
                <a:buChar char="•"/>
              </a:pPr>
              <a:r>
                <a:rPr lang="fr-BE" dirty="0" smtClean="0">
                  <a:solidFill>
                    <a:schemeClr val="tx1"/>
                  </a:solidFill>
                  <a:latin typeface="Georgia" pitchFamily="18" charset="0"/>
                </a:rPr>
                <a:t>Interactions </a:t>
              </a:r>
              <a:r>
                <a:rPr lang="fr-BE" dirty="0" smtClean="0">
                  <a:solidFill>
                    <a:schemeClr val="tx1"/>
                  </a:solidFill>
                  <a:latin typeface="Georgia" pitchFamily="18" charset="0"/>
                </a:rPr>
                <a:t>avec les parties </a:t>
              </a:r>
              <a:r>
                <a:rPr lang="fr-BE" dirty="0" smtClean="0">
                  <a:solidFill>
                    <a:schemeClr val="tx1"/>
                  </a:solidFill>
                  <a:latin typeface="Georgia" pitchFamily="18" charset="0"/>
                </a:rPr>
                <a:t>prenantes</a:t>
              </a:r>
              <a:endParaRPr lang="fr-BE" dirty="0" smtClean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ltGray">
            <a:xfrm>
              <a:off x="827584" y="1600200"/>
              <a:ext cx="2160240" cy="1171168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2400" i="1" dirty="0" smtClean="0">
                  <a:solidFill>
                    <a:schemeClr val="bg1"/>
                  </a:solidFill>
                  <a:latin typeface="Georgia" pitchFamily="18" charset="0"/>
                </a:rPr>
                <a:t>Méthodologie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11960" y="5425445"/>
            <a:ext cx="3965376" cy="191003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fr-FR" dirty="0" smtClean="0">
                <a:solidFill>
                  <a:schemeClr val="accent5"/>
                </a:solidFill>
                <a:latin typeface="Georgia" pitchFamily="18" charset="0"/>
                <a:sym typeface="Wingdings" panose="05000000000000000000" pitchFamily="2" charset="2"/>
              </a:rPr>
              <a:t>Analyse </a:t>
            </a:r>
            <a:r>
              <a:rPr lang="fr-FR" dirty="0">
                <a:solidFill>
                  <a:schemeClr val="accent5"/>
                </a:solidFill>
                <a:latin typeface="Georgia" pitchFamily="18" charset="0"/>
                <a:sym typeface="Wingdings" panose="05000000000000000000" pitchFamily="2" charset="2"/>
              </a:rPr>
              <a:t>quantitative et </a:t>
            </a:r>
            <a:r>
              <a:rPr lang="fr-FR" dirty="0" smtClean="0">
                <a:solidFill>
                  <a:schemeClr val="accent5"/>
                </a:solidFill>
                <a:latin typeface="Georgia" pitchFamily="18" charset="0"/>
                <a:sym typeface="Wingdings" panose="05000000000000000000" pitchFamily="2" charset="2"/>
              </a:rPr>
              <a:t>qualitative</a:t>
            </a:r>
            <a:endParaRPr lang="fr-FR" dirty="0">
              <a:solidFill>
                <a:schemeClr val="accent5"/>
              </a:solidFill>
              <a:latin typeface="Georgia" pitchFamily="18" charset="0"/>
            </a:endParaRPr>
          </a:p>
        </p:txBody>
      </p:sp>
      <p:sp>
        <p:nvSpPr>
          <p:cNvPr id="16" name="Bent-Up Arrow 15"/>
          <p:cNvSpPr/>
          <p:nvPr/>
        </p:nvSpPr>
        <p:spPr bwMode="ltGray">
          <a:xfrm rot="5400000">
            <a:off x="3419455" y="5143893"/>
            <a:ext cx="589782" cy="732964"/>
          </a:xfrm>
          <a:prstGeom prst="bentUpArrow">
            <a:avLst>
              <a:gd name="adj1" fmla="val 18822"/>
              <a:gd name="adj2" fmla="val 32150"/>
              <a:gd name="adj3" fmla="val 27860"/>
            </a:avLst>
          </a:prstGeom>
          <a:solidFill>
            <a:schemeClr val="accent5"/>
          </a:solidFill>
          <a:ln w="31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000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94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Résultats de l’étude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0352" y="1351165"/>
            <a:ext cx="8077200" cy="699912"/>
          </a:xfrm>
          <a:ln>
            <a:noFill/>
            <a:prstDash val="lgDash"/>
          </a:ln>
        </p:spPr>
        <p:txBody>
          <a:bodyPr lIns="72000" rIns="72000"/>
          <a:lstStyle/>
          <a:p>
            <a:pPr indent="0"/>
            <a:r>
              <a:rPr lang="fr-FR" sz="2400" i="1" dirty="0" smtClean="0">
                <a:solidFill>
                  <a:schemeClr val="accent1"/>
                </a:solidFill>
              </a:rPr>
              <a:t>Fonds </a:t>
            </a:r>
            <a:r>
              <a:rPr lang="fr-FR" sz="2400" i="1" dirty="0" smtClean="0">
                <a:solidFill>
                  <a:schemeClr val="accent1"/>
                </a:solidFill>
              </a:rPr>
              <a:t>et Tarifs </a:t>
            </a:r>
            <a:r>
              <a:rPr lang="fr-FR" sz="2400" i="1" dirty="0" smtClean="0">
                <a:solidFill>
                  <a:schemeClr val="accent1"/>
                </a:solidFill>
              </a:rPr>
              <a:t>utiles </a:t>
            </a:r>
            <a:r>
              <a:rPr lang="fr-FR" sz="2400" i="1" dirty="0">
                <a:solidFill>
                  <a:schemeClr val="accent1"/>
                </a:solidFill>
              </a:rPr>
              <a:t>et </a:t>
            </a:r>
            <a:r>
              <a:rPr lang="fr-FR" sz="2400" i="1" dirty="0" smtClean="0">
                <a:solidFill>
                  <a:schemeClr val="accent1"/>
                </a:solidFill>
              </a:rPr>
              <a:t>pertinents</a:t>
            </a:r>
            <a:endParaRPr lang="fr-FR" sz="2400" i="1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139" y="2716442"/>
            <a:ext cx="5624786" cy="3141858"/>
          </a:xfrm>
          <a:prstGeom prst="rect">
            <a:avLst/>
          </a:prstGeom>
          <a:noFill/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1784488" y="1988840"/>
            <a:ext cx="5624786" cy="6046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 indent="0" algn="ctr"/>
            <a:r>
              <a:rPr lang="fr-FR" dirty="0"/>
              <a:t>B</a:t>
            </a:r>
            <a:r>
              <a:rPr lang="fr-FR" dirty="0" smtClean="0"/>
              <a:t>énéficient à </a:t>
            </a:r>
            <a:r>
              <a:rPr lang="fr-FR" dirty="0" smtClean="0"/>
              <a:t>un nombre important et </a:t>
            </a:r>
            <a:r>
              <a:rPr lang="fr-FR" dirty="0" smtClean="0"/>
              <a:t>grandissant </a:t>
            </a:r>
            <a:r>
              <a:rPr lang="fr-FR" dirty="0" smtClean="0"/>
              <a:t>de </a:t>
            </a:r>
            <a:r>
              <a:rPr lang="fr-FR" dirty="0" smtClean="0"/>
              <a:t>personnes... </a:t>
            </a:r>
            <a:endParaRPr lang="fr-FR" dirty="0" smtClean="0"/>
          </a:p>
          <a:p>
            <a:pPr marL="68580" indent="-342900" algn="ctr">
              <a:buFont typeface="Arial" panose="020B0604020202020204" pitchFamily="34" charset="0"/>
              <a:buChar char="•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194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Résultats de l’étude</a:t>
            </a:r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15" name="TextBox 14"/>
          <p:cNvSpPr txBox="1"/>
          <p:nvPr/>
        </p:nvSpPr>
        <p:spPr>
          <a:xfrm>
            <a:off x="611560" y="1700808"/>
            <a:ext cx="7776864" cy="72008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fr-BE" sz="2400" i="1" dirty="0" smtClean="0">
                <a:solidFill>
                  <a:schemeClr val="accent1"/>
                </a:solidFill>
                <a:latin typeface="Georgia" pitchFamily="18" charset="0"/>
              </a:rPr>
              <a:t>Mais </a:t>
            </a:r>
            <a:r>
              <a:rPr lang="fr-BE" sz="2400" i="1" dirty="0" smtClean="0">
                <a:solidFill>
                  <a:schemeClr val="accent1"/>
                </a:solidFill>
                <a:latin typeface="Georgia" pitchFamily="18" charset="0"/>
              </a:rPr>
              <a:t>logiques </a:t>
            </a:r>
            <a:r>
              <a:rPr lang="fr-BE" sz="2400" i="1" dirty="0" smtClean="0">
                <a:solidFill>
                  <a:schemeClr val="accent1"/>
                </a:solidFill>
                <a:latin typeface="Georgia" pitchFamily="18" charset="0"/>
              </a:rPr>
              <a:t>d’intervention différentes...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941240" y="2519949"/>
            <a:ext cx="3532992" cy="3069291"/>
            <a:chOff x="4941240" y="2294868"/>
            <a:chExt cx="3532992" cy="3069291"/>
          </a:xfrm>
        </p:grpSpPr>
        <p:grpSp>
          <p:nvGrpSpPr>
            <p:cNvPr id="14" name="Group 13"/>
            <p:cNvGrpSpPr/>
            <p:nvPr/>
          </p:nvGrpSpPr>
          <p:grpSpPr>
            <a:xfrm>
              <a:off x="4941240" y="2294868"/>
              <a:ext cx="3532992" cy="1800200"/>
              <a:chOff x="4944676" y="1412776"/>
              <a:chExt cx="3532992" cy="1800200"/>
            </a:xfrm>
          </p:grpSpPr>
          <p:sp>
            <p:nvSpPr>
              <p:cNvPr id="11" name="Oval 10"/>
              <p:cNvSpPr/>
              <p:nvPr/>
            </p:nvSpPr>
            <p:spPr bwMode="ltGray">
              <a:xfrm>
                <a:off x="5739064" y="1673755"/>
                <a:ext cx="1944216" cy="118397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600" dirty="0" smtClean="0">
                    <a:solidFill>
                      <a:schemeClr val="accent6"/>
                    </a:solidFill>
                    <a:latin typeface="Georgia" pitchFamily="18" charset="0"/>
                  </a:rPr>
                  <a:t>Fonds Gaz et Electricité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 bwMode="ltGray">
              <a:xfrm>
                <a:off x="4944676" y="1412776"/>
                <a:ext cx="3532992" cy="1800200"/>
              </a:xfrm>
              <a:prstGeom prst="roundRect">
                <a:avLst/>
              </a:prstGeom>
              <a:noFill/>
              <a:ln w="3175">
                <a:solidFill>
                  <a:schemeClr val="accent6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2000" dirty="0" err="1" smtClean="0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008648" y="4572071"/>
              <a:ext cx="3398176" cy="7920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indent="-274320" algn="ctr">
                <a:spcAft>
                  <a:spcPts val="900"/>
                </a:spcAft>
              </a:pPr>
              <a:r>
                <a:rPr lang="fr-FR" b="1" dirty="0" smtClean="0">
                  <a:solidFill>
                    <a:schemeClr val="accent6"/>
                  </a:solidFill>
                  <a:latin typeface="Georgia" pitchFamily="18" charset="0"/>
                </a:rPr>
                <a:t>Appréciation </a:t>
              </a:r>
              <a:r>
                <a:rPr lang="fr-FR" b="1" dirty="0">
                  <a:solidFill>
                    <a:schemeClr val="accent6"/>
                  </a:solidFill>
                  <a:latin typeface="Georgia" pitchFamily="18" charset="0"/>
                </a:rPr>
                <a:t>individuelle </a:t>
              </a:r>
              <a:r>
                <a:rPr lang="fr-FR" dirty="0" smtClean="0">
                  <a:solidFill>
                    <a:schemeClr val="accent6"/>
                  </a:solidFill>
                  <a:latin typeface="Georgia" pitchFamily="18" charset="0"/>
                </a:rPr>
                <a:t>réalisée par </a:t>
              </a:r>
              <a:r>
                <a:rPr lang="fr-FR" dirty="0">
                  <a:solidFill>
                    <a:schemeClr val="accent6"/>
                  </a:solidFill>
                  <a:latin typeface="Georgia" pitchFamily="18" charset="0"/>
                </a:rPr>
                <a:t>chaque </a:t>
              </a:r>
              <a:r>
                <a:rPr lang="fr-FR" dirty="0" smtClean="0">
                  <a:solidFill>
                    <a:schemeClr val="accent6"/>
                  </a:solidFill>
                  <a:latin typeface="Georgia" pitchFamily="18" charset="0"/>
                </a:rPr>
                <a:t>CPAS</a:t>
              </a:r>
              <a:endParaRPr lang="fr-BE" dirty="0" smtClean="0">
                <a:solidFill>
                  <a:schemeClr val="accent6"/>
                </a:solidFill>
                <a:latin typeface="Georgia" pitchFamily="18" charset="0"/>
              </a:endParaRPr>
            </a:p>
          </p:txBody>
        </p:sp>
        <p:sp>
          <p:nvSpPr>
            <p:cNvPr id="18" name="Down Arrow 17"/>
            <p:cNvSpPr/>
            <p:nvPr/>
          </p:nvSpPr>
          <p:spPr bwMode="ltGray">
            <a:xfrm>
              <a:off x="6527716" y="4104656"/>
              <a:ext cx="360040" cy="398878"/>
            </a:xfrm>
            <a:prstGeom prst="downArrow">
              <a:avLst/>
            </a:prstGeom>
            <a:solidFill>
              <a:schemeClr val="accent6"/>
            </a:solidFill>
            <a:ln w="31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2000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0352" y="2519949"/>
            <a:ext cx="4185664" cy="3069291"/>
            <a:chOff x="530352" y="2294868"/>
            <a:chExt cx="4185664" cy="3069291"/>
          </a:xfrm>
        </p:grpSpPr>
        <p:grpSp>
          <p:nvGrpSpPr>
            <p:cNvPr id="13" name="Group 12"/>
            <p:cNvGrpSpPr/>
            <p:nvPr/>
          </p:nvGrpSpPr>
          <p:grpSpPr>
            <a:xfrm>
              <a:off x="530352" y="2294868"/>
              <a:ext cx="4185664" cy="1800200"/>
              <a:chOff x="530352" y="1412776"/>
              <a:chExt cx="4185664" cy="1800200"/>
            </a:xfrm>
          </p:grpSpPr>
          <p:sp>
            <p:nvSpPr>
              <p:cNvPr id="4" name="Oval 3"/>
              <p:cNvSpPr/>
              <p:nvPr/>
            </p:nvSpPr>
            <p:spPr bwMode="ltGray">
              <a:xfrm>
                <a:off x="755576" y="1484783"/>
                <a:ext cx="1944216" cy="125118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600" dirty="0" smtClean="0">
                    <a:solidFill>
                      <a:schemeClr val="accent5"/>
                    </a:solidFill>
                    <a:latin typeface="Georgia" pitchFamily="18" charset="0"/>
                  </a:rPr>
                  <a:t>Tarif Social pour le gaz et l’électricité</a:t>
                </a:r>
              </a:p>
            </p:txBody>
          </p:sp>
          <p:sp>
            <p:nvSpPr>
              <p:cNvPr id="10" name="Oval 9"/>
              <p:cNvSpPr/>
              <p:nvPr/>
            </p:nvSpPr>
            <p:spPr bwMode="ltGray">
              <a:xfrm>
                <a:off x="2627784" y="1961787"/>
                <a:ext cx="1944216" cy="115058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600" dirty="0" smtClean="0">
                    <a:solidFill>
                      <a:schemeClr val="accent5"/>
                    </a:solidFill>
                    <a:latin typeface="Georgia" pitchFamily="18" charset="0"/>
                  </a:rPr>
                  <a:t>Fonds Social Chauffage</a:t>
                </a:r>
              </a:p>
            </p:txBody>
          </p:sp>
          <p:sp>
            <p:nvSpPr>
              <p:cNvPr id="6" name="Rounded Rectangle 5"/>
              <p:cNvSpPr/>
              <p:nvPr/>
            </p:nvSpPr>
            <p:spPr bwMode="ltGray">
              <a:xfrm>
                <a:off x="530352" y="1412776"/>
                <a:ext cx="4185664" cy="1800200"/>
              </a:xfrm>
              <a:prstGeom prst="roundRect">
                <a:avLst/>
              </a:prstGeom>
              <a:noFill/>
              <a:ln w="3175">
                <a:solidFill>
                  <a:schemeClr val="accent5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 sz="2000" dirty="0" err="1" smtClean="0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714972" y="4572071"/>
              <a:ext cx="3816424" cy="792088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indent="-274320" algn="ctr">
                <a:spcAft>
                  <a:spcPts val="900"/>
                </a:spcAft>
              </a:pPr>
              <a:r>
                <a:rPr lang="fr-FR" b="1" dirty="0" smtClean="0">
                  <a:solidFill>
                    <a:schemeClr val="accent5"/>
                  </a:solidFill>
                  <a:latin typeface="Georgia" pitchFamily="18" charset="0"/>
                </a:rPr>
                <a:t>Droit </a:t>
              </a:r>
              <a:r>
                <a:rPr lang="fr-FR" b="1" dirty="0">
                  <a:solidFill>
                    <a:schemeClr val="accent5"/>
                  </a:solidFill>
                  <a:latin typeface="Georgia" pitchFamily="18" charset="0"/>
                </a:rPr>
                <a:t>objectif</a:t>
              </a:r>
              <a:r>
                <a:rPr lang="fr-FR" dirty="0">
                  <a:solidFill>
                    <a:schemeClr val="accent5"/>
                  </a:solidFill>
                  <a:latin typeface="Georgia" pitchFamily="18" charset="0"/>
                </a:rPr>
                <a:t> pour un groupe de bénéficiaires bien </a:t>
              </a:r>
              <a:r>
                <a:rPr lang="fr-FR" dirty="0" smtClean="0">
                  <a:solidFill>
                    <a:schemeClr val="accent5"/>
                  </a:solidFill>
                  <a:latin typeface="Georgia" pitchFamily="18" charset="0"/>
                </a:rPr>
                <a:t>défini</a:t>
              </a:r>
              <a:endParaRPr lang="fr-BE" dirty="0" smtClean="0">
                <a:solidFill>
                  <a:schemeClr val="accent5"/>
                </a:solidFill>
                <a:latin typeface="Georgia" pitchFamily="18" charset="0"/>
              </a:endParaRPr>
            </a:p>
          </p:txBody>
        </p:sp>
        <p:sp>
          <p:nvSpPr>
            <p:cNvPr id="19" name="Down Arrow 18"/>
            <p:cNvSpPr/>
            <p:nvPr/>
          </p:nvSpPr>
          <p:spPr bwMode="ltGray">
            <a:xfrm>
              <a:off x="2443164" y="4095068"/>
              <a:ext cx="360040" cy="398878"/>
            </a:xfrm>
            <a:prstGeom prst="downArrow">
              <a:avLst/>
            </a:prstGeom>
            <a:solidFill>
              <a:schemeClr val="accent5"/>
            </a:solidFill>
            <a:ln w="31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2000" dirty="0" err="1" smtClean="0">
                <a:solidFill>
                  <a:schemeClr val="accent5"/>
                </a:solidFill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43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Résultats de </a:t>
            </a:r>
            <a:r>
              <a:rPr lang="fr-BE" dirty="0" smtClean="0"/>
              <a:t>l’étude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464496" y="1555406"/>
            <a:ext cx="8077200" cy="1297530"/>
          </a:xfrm>
        </p:spPr>
        <p:txBody>
          <a:bodyPr/>
          <a:lstStyle/>
          <a:p>
            <a:pPr indent="0"/>
            <a:r>
              <a:rPr lang="fr-BE" sz="2400" i="1" dirty="0" smtClean="0">
                <a:solidFill>
                  <a:schemeClr val="accent1"/>
                </a:solidFill>
              </a:rPr>
              <a:t>CPAS estiment leur plus-value comme limitée </a:t>
            </a:r>
            <a:r>
              <a:rPr lang="en-GB" sz="2400" i="1" dirty="0" smtClean="0">
                <a:solidFill>
                  <a:schemeClr val="accent1"/>
                </a:solidFill>
              </a:rPr>
              <a:t>pour</a:t>
            </a:r>
            <a:r>
              <a:rPr lang="fr-FR" sz="2400" i="1" dirty="0" smtClean="0">
                <a:solidFill>
                  <a:schemeClr val="accent1"/>
                </a:solidFill>
              </a:rPr>
              <a:t> </a:t>
            </a:r>
            <a:r>
              <a:rPr lang="fr-FR" sz="2400" i="1" dirty="0">
                <a:solidFill>
                  <a:schemeClr val="accent1"/>
                </a:solidFill>
              </a:rPr>
              <a:t>l’allocation </a:t>
            </a:r>
            <a:r>
              <a:rPr lang="fr-FR" sz="2400" i="1" dirty="0" smtClean="0">
                <a:solidFill>
                  <a:schemeClr val="accent1"/>
                </a:solidFill>
              </a:rPr>
              <a:t>chauffage</a:t>
            </a:r>
            <a:endParaRPr lang="fr-BE" sz="2400" i="1" dirty="0">
              <a:solidFill>
                <a:schemeClr val="accent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4496" y="2737388"/>
            <a:ext cx="8146104" cy="2995868"/>
            <a:chOff x="530352" y="1430089"/>
            <a:chExt cx="8146104" cy="2995868"/>
          </a:xfrm>
        </p:grpSpPr>
        <p:grpSp>
          <p:nvGrpSpPr>
            <p:cNvPr id="9" name="Group 8"/>
            <p:cNvGrpSpPr/>
            <p:nvPr/>
          </p:nvGrpSpPr>
          <p:grpSpPr>
            <a:xfrm>
              <a:off x="530352" y="1430089"/>
              <a:ext cx="8146104" cy="2995868"/>
              <a:chOff x="530352" y="1324890"/>
              <a:chExt cx="8146104" cy="2995868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31521" y="1629690"/>
                <a:ext cx="8097450" cy="2691068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530352" y="1324890"/>
                <a:ext cx="8146104" cy="288922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noAutofit/>
              </a:bodyPr>
              <a:lstStyle/>
              <a:p>
                <a:pPr indent="-274320">
                  <a:spcAft>
                    <a:spcPts val="900"/>
                  </a:spcAft>
                </a:pPr>
                <a:r>
                  <a:rPr lang="fr-FR" sz="1200" dirty="0" smtClean="0">
                    <a:latin typeface="Georgia" pitchFamily="18" charset="0"/>
                  </a:rPr>
                  <a:t>Réponses </a:t>
                </a:r>
                <a:r>
                  <a:rPr lang="fr-FR" sz="1200" dirty="0">
                    <a:latin typeface="Georgia" pitchFamily="18" charset="0"/>
                  </a:rPr>
                  <a:t>à la Question 4 de l’enquête - Quelle est la plus-value de votre CPAS dans le fonctionnement du Fonds Mazout ?</a:t>
                </a:r>
                <a:endParaRPr lang="fr-BE" sz="1200" dirty="0" err="1" smtClean="0">
                  <a:latin typeface="Georgia" pitchFamily="18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7884368" y="4178121"/>
              <a:ext cx="576064" cy="21602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indent="-274320">
                <a:spcAft>
                  <a:spcPts val="900"/>
                </a:spcAft>
              </a:pPr>
              <a:r>
                <a:rPr lang="fr-BE" sz="1200" i="1" dirty="0">
                  <a:latin typeface="Georgia" pitchFamily="18" charset="0"/>
                </a:rPr>
                <a:t>n = 230</a:t>
              </a:r>
              <a:endParaRPr lang="fr-BE" sz="1200" i="1" dirty="0" smtClean="0">
                <a:latin typeface="Georgia" pitchFamily="18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3749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Résultats de </a:t>
            </a:r>
            <a:r>
              <a:rPr lang="fr-BE" dirty="0" smtClean="0"/>
              <a:t>l’étude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617204"/>
            <a:ext cx="8077200" cy="659668"/>
          </a:xfrm>
        </p:spPr>
        <p:txBody>
          <a:bodyPr/>
          <a:lstStyle/>
          <a:p>
            <a:pPr indent="0"/>
            <a:r>
              <a:rPr lang="fr-BE" sz="2400" i="1" dirty="0" smtClean="0">
                <a:solidFill>
                  <a:schemeClr val="accent1"/>
                </a:solidFill>
              </a:rPr>
              <a:t>CPAS en faveur d’une réorganisation du Fonds Social Chauffage</a:t>
            </a:r>
            <a:endParaRPr lang="fr-BE" sz="2400" i="1" dirty="0">
              <a:solidFill>
                <a:schemeClr val="accent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dirty="0" smtClean="0"/>
              <a:t>SPP Intégration Sociale</a:t>
            </a:r>
            <a:endParaRPr lang="fr-BE" dirty="0"/>
          </a:p>
        </p:txBody>
      </p:sp>
      <p:sp>
        <p:nvSpPr>
          <p:cNvPr id="14" name="TextBox 13"/>
          <p:cNvSpPr txBox="1"/>
          <p:nvPr/>
        </p:nvSpPr>
        <p:spPr>
          <a:xfrm>
            <a:off x="1183024" y="3568955"/>
            <a:ext cx="6777952" cy="134374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430" indent="-285750" algn="just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Georgia" pitchFamily="18" charset="0"/>
              </a:rPr>
              <a:t>Ou d’un </a:t>
            </a:r>
            <a:r>
              <a:rPr lang="fr-FR" sz="2400" dirty="0">
                <a:latin typeface="Georgia" pitchFamily="18" charset="0"/>
              </a:rPr>
              <a:t>fonctionnement </a:t>
            </a:r>
            <a:r>
              <a:rPr lang="fr-FR" sz="2400" dirty="0" smtClean="0">
                <a:latin typeface="Georgia" pitchFamily="18" charset="0"/>
              </a:rPr>
              <a:t>comparable au </a:t>
            </a:r>
            <a:r>
              <a:rPr lang="fr-FR" sz="2400" dirty="0">
                <a:latin typeface="Georgia" pitchFamily="18" charset="0"/>
              </a:rPr>
              <a:t>Fonds Gaz et </a:t>
            </a:r>
            <a:r>
              <a:rPr lang="fr-FR" sz="2400" dirty="0" smtClean="0">
                <a:latin typeface="Georgia" pitchFamily="18" charset="0"/>
              </a:rPr>
              <a:t>Electricité</a:t>
            </a:r>
          </a:p>
          <a:p>
            <a:pPr marL="468630" lvl="1" indent="-285750" algn="just">
              <a:spcAft>
                <a:spcPts val="9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Georgia" pitchFamily="18" charset="0"/>
              </a:rPr>
              <a:t>rôle </a:t>
            </a:r>
            <a:r>
              <a:rPr lang="fr-FR" sz="2400" dirty="0">
                <a:latin typeface="Georgia" pitchFamily="18" charset="0"/>
              </a:rPr>
              <a:t>de contrôle, de conseil et de prévention </a:t>
            </a:r>
            <a:r>
              <a:rPr lang="fr-FR" sz="2400" dirty="0" smtClean="0">
                <a:latin typeface="Georgia" pitchFamily="18" charset="0"/>
              </a:rPr>
              <a:t>élargi</a:t>
            </a:r>
          </a:p>
          <a:p>
            <a:pPr marL="468630" lvl="1" indent="-285750" algn="just">
              <a:spcAft>
                <a:spcPts val="9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Georgia" pitchFamily="18" charset="0"/>
              </a:rPr>
              <a:t>accompagnement des demandeurs</a:t>
            </a:r>
            <a:endParaRPr lang="fr-BE" sz="2400" dirty="0" smtClean="0">
              <a:latin typeface="Georgia" pitchFamily="18" charset="0"/>
            </a:endParaRPr>
          </a:p>
        </p:txBody>
      </p:sp>
      <p:sp>
        <p:nvSpPr>
          <p:cNvPr id="4" name="Rectangle 3"/>
          <p:cNvSpPr/>
          <p:nvPr/>
        </p:nvSpPr>
        <p:spPr bwMode="ltGray">
          <a:xfrm>
            <a:off x="458344" y="2327176"/>
            <a:ext cx="5625824" cy="136815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" indent="-285750" algn="just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  <a:latin typeface="Georgia" pitchFamily="18" charset="0"/>
              </a:rPr>
              <a:t>Proposition d’un octroi automatisé </a:t>
            </a:r>
            <a:endParaRPr lang="fr-FR" sz="24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4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Résultats de </a:t>
            </a:r>
            <a:r>
              <a:rPr lang="fr-BE" dirty="0" smtClean="0"/>
              <a:t>l’étude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41061" y="1220081"/>
            <a:ext cx="8077200" cy="870992"/>
          </a:xfrm>
        </p:spPr>
        <p:txBody>
          <a:bodyPr/>
          <a:lstStyle/>
          <a:p>
            <a:pPr indent="0"/>
            <a:r>
              <a:rPr lang="fr-FR" sz="2200" i="1" dirty="0" smtClean="0">
                <a:solidFill>
                  <a:schemeClr val="accent1"/>
                </a:solidFill>
              </a:rPr>
              <a:t>Fonds </a:t>
            </a:r>
            <a:r>
              <a:rPr lang="fr-FR" sz="2200" i="1" dirty="0">
                <a:solidFill>
                  <a:schemeClr val="accent1"/>
                </a:solidFill>
              </a:rPr>
              <a:t>Social Chauffage </a:t>
            </a:r>
            <a:r>
              <a:rPr lang="fr-FR" sz="2200" i="1" dirty="0" smtClean="0">
                <a:solidFill>
                  <a:schemeClr val="accent1"/>
                </a:solidFill>
              </a:rPr>
              <a:t>: public </a:t>
            </a:r>
            <a:r>
              <a:rPr lang="fr-FR" sz="2200" i="1" dirty="0">
                <a:solidFill>
                  <a:schemeClr val="accent1"/>
                </a:solidFill>
              </a:rPr>
              <a:t>cible déterminé sur base de conditions faisant référence à des critères </a:t>
            </a:r>
            <a:r>
              <a:rPr lang="fr-FR" sz="2200" i="1" dirty="0" smtClean="0">
                <a:solidFill>
                  <a:schemeClr val="accent1"/>
                </a:solidFill>
              </a:rPr>
              <a:t>que les </a:t>
            </a:r>
            <a:r>
              <a:rPr lang="fr-FR" sz="2200" i="1" dirty="0" smtClean="0">
                <a:solidFill>
                  <a:schemeClr val="accent1"/>
                </a:solidFill>
              </a:rPr>
              <a:t>CPAS estiment non </a:t>
            </a:r>
            <a:r>
              <a:rPr lang="fr-FR" sz="2200" i="1" dirty="0" smtClean="0">
                <a:solidFill>
                  <a:schemeClr val="accent1"/>
                </a:solidFill>
              </a:rPr>
              <a:t>optimaux...</a:t>
            </a:r>
            <a:endParaRPr lang="fr-BE" sz="2200" i="1" dirty="0">
              <a:solidFill>
                <a:schemeClr val="accent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19642" y="2383077"/>
            <a:ext cx="8098619" cy="3062147"/>
            <a:chOff x="530352" y="1308043"/>
            <a:chExt cx="8098619" cy="306214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918" y="1741931"/>
              <a:ext cx="8096053" cy="262825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30352" y="1308043"/>
              <a:ext cx="8098619" cy="288922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indent="-274320">
                <a:spcAft>
                  <a:spcPts val="900"/>
                </a:spcAft>
              </a:pPr>
              <a:r>
                <a:rPr lang="fr-FR" sz="1200" dirty="0" smtClean="0">
                  <a:latin typeface="Georgia" pitchFamily="18" charset="0"/>
                </a:rPr>
                <a:t>Réponses </a:t>
              </a:r>
              <a:r>
                <a:rPr lang="fr-FR" sz="1200" dirty="0">
                  <a:latin typeface="Georgia" pitchFamily="18" charset="0"/>
                </a:rPr>
                <a:t>à la Question 2 de l’enquête - Estimez-vous que les catégories de personnes pouvant bénéficier des aides du Fonds Mazout sont pertinentes ?</a:t>
              </a:r>
              <a:endParaRPr lang="fr-BE" sz="1200" dirty="0" err="1" smtClean="0">
                <a:latin typeface="Georgia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84368" y="4094822"/>
              <a:ext cx="559416" cy="209323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indent="-274320">
                <a:spcAft>
                  <a:spcPts val="900"/>
                </a:spcAft>
              </a:pPr>
              <a:r>
                <a:rPr lang="fr-BE" sz="1200" i="1" dirty="0">
                  <a:latin typeface="Georgia" pitchFamily="18" charset="0"/>
                </a:rPr>
                <a:t>n = 230</a:t>
              </a:r>
              <a:endParaRPr lang="fr-BE" sz="1200" i="1" dirty="0" smtClean="0">
                <a:latin typeface="Georgia" pitchFamily="18" charset="0"/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530352" y="5596880"/>
            <a:ext cx="8090958" cy="504056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430" indent="-285750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Georgia" pitchFamily="18" charset="0"/>
              </a:rPr>
              <a:t>Constat surtout mis en avant pour les </a:t>
            </a:r>
            <a:r>
              <a:rPr lang="fr-FR" sz="1600" dirty="0">
                <a:latin typeface="Georgia" pitchFamily="18" charset="0"/>
              </a:rPr>
              <a:t>personnes ayant droit à une intervention (statut BIM et autres</a:t>
            </a:r>
            <a:r>
              <a:rPr lang="fr-FR" sz="1600" dirty="0" smtClean="0">
                <a:latin typeface="Georgia" pitchFamily="18" charset="0"/>
              </a:rPr>
              <a:t>). </a:t>
            </a:r>
            <a:endParaRPr lang="fr-BE" sz="16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67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Résultats de l’étude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0352" y="1165097"/>
            <a:ext cx="8077200" cy="898426"/>
          </a:xfrm>
        </p:spPr>
        <p:txBody>
          <a:bodyPr/>
          <a:lstStyle/>
          <a:p>
            <a:r>
              <a:rPr lang="fr-BE" sz="2400" i="1" dirty="0" smtClean="0">
                <a:solidFill>
                  <a:schemeClr val="accent1"/>
                </a:solidFill>
              </a:rPr>
              <a:t>CPAS </a:t>
            </a:r>
            <a:r>
              <a:rPr lang="fr-BE" sz="2400" i="1" dirty="0">
                <a:solidFill>
                  <a:schemeClr val="accent1"/>
                </a:solidFill>
              </a:rPr>
              <a:t>estiment leur plus-value comme </a:t>
            </a:r>
            <a:r>
              <a:rPr lang="fr-FR" sz="2400" i="1" dirty="0">
                <a:solidFill>
                  <a:schemeClr val="accent1"/>
                </a:solidFill>
              </a:rPr>
              <a:t>importante</a:t>
            </a:r>
            <a:r>
              <a:rPr lang="fr-BE" sz="2400" i="1" dirty="0" smtClean="0">
                <a:solidFill>
                  <a:schemeClr val="accent1"/>
                </a:solidFill>
              </a:rPr>
              <a:t> </a:t>
            </a:r>
            <a:r>
              <a:rPr lang="en-GB" sz="2400" i="1" dirty="0">
                <a:solidFill>
                  <a:schemeClr val="accent1"/>
                </a:solidFill>
              </a:rPr>
              <a:t>pour</a:t>
            </a:r>
            <a:r>
              <a:rPr lang="fr-FR" sz="2400" i="1" dirty="0">
                <a:solidFill>
                  <a:schemeClr val="accent1"/>
                </a:solidFill>
              </a:rPr>
              <a:t> </a:t>
            </a:r>
            <a:r>
              <a:rPr lang="fr-BE" sz="2400" i="1" dirty="0">
                <a:solidFill>
                  <a:schemeClr val="accent1"/>
                </a:solidFill>
              </a:rPr>
              <a:t>le Fonds Gaz et </a:t>
            </a:r>
            <a:r>
              <a:rPr lang="fr-BE" sz="2400" i="1" dirty="0" smtClean="0">
                <a:solidFill>
                  <a:schemeClr val="accent1"/>
                </a:solidFill>
              </a:rPr>
              <a:t>Electricité</a:t>
            </a:r>
            <a:endParaRPr lang="fr-FR" sz="2400" i="1" dirty="0">
              <a:solidFill>
                <a:schemeClr val="accent1"/>
              </a:solidFill>
            </a:endParaRPr>
          </a:p>
          <a:p>
            <a:endParaRPr lang="fr-BE" sz="2400" i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smtClean="0"/>
              <a:t>SPP Intégration Sociale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10" name="TextBox 9"/>
          <p:cNvSpPr txBox="1"/>
          <p:nvPr/>
        </p:nvSpPr>
        <p:spPr>
          <a:xfrm>
            <a:off x="530352" y="5373216"/>
            <a:ext cx="8146104" cy="741266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11430" indent="-285750" algn="just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BE" dirty="0" smtClean="0">
                <a:latin typeface="Georgia" pitchFamily="18" charset="0"/>
              </a:rPr>
              <a:t>Autonomie appréciée par les CPAS</a:t>
            </a:r>
            <a:endParaRPr lang="fr-BE" dirty="0" smtClean="0">
              <a:latin typeface="Georgia" pitchFamily="18" charset="0"/>
            </a:endParaRPr>
          </a:p>
          <a:p>
            <a:pPr marL="11430" indent="-285750" algn="just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BE" dirty="0" smtClean="0">
                <a:latin typeface="Georgia" pitchFamily="18" charset="0"/>
              </a:rPr>
              <a:t>Cadre </a:t>
            </a:r>
            <a:r>
              <a:rPr lang="fr-BE" dirty="0" smtClean="0">
                <a:latin typeface="Georgia" pitchFamily="18" charset="0"/>
              </a:rPr>
              <a:t>légal </a:t>
            </a:r>
            <a:r>
              <a:rPr lang="fr-BE" dirty="0">
                <a:latin typeface="Georgia" pitchFamily="18" charset="0"/>
              </a:rPr>
              <a:t>respecté </a:t>
            </a:r>
            <a:r>
              <a:rPr lang="fr-BE" dirty="0" smtClean="0">
                <a:latin typeface="Georgia" pitchFamily="18" charset="0"/>
              </a:rPr>
              <a:t>MAIS disparités de traitement des ayants-droit</a:t>
            </a:r>
            <a:endParaRPr lang="fr-BE" dirty="0" smtClean="0">
              <a:latin typeface="Georgia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0352" y="2132856"/>
            <a:ext cx="8080248" cy="2976144"/>
            <a:chOff x="530352" y="1893016"/>
            <a:chExt cx="8080248" cy="2976144"/>
          </a:xfrm>
        </p:grpSpPr>
        <p:grpSp>
          <p:nvGrpSpPr>
            <p:cNvPr id="9" name="Group 8"/>
            <p:cNvGrpSpPr/>
            <p:nvPr/>
          </p:nvGrpSpPr>
          <p:grpSpPr>
            <a:xfrm>
              <a:off x="530352" y="1893016"/>
              <a:ext cx="8080248" cy="2976144"/>
              <a:chOff x="395536" y="2866014"/>
              <a:chExt cx="8080248" cy="2976144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95536" y="3290501"/>
                <a:ext cx="8080248" cy="2551657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395536" y="2866014"/>
                <a:ext cx="8080248" cy="34828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noAutofit/>
              </a:bodyPr>
              <a:lstStyle/>
              <a:p>
                <a:pPr algn="ctr"/>
                <a:r>
                  <a:rPr lang="fr-BE" sz="1200" dirty="0">
                    <a:latin typeface="+mj-lt"/>
                  </a:rPr>
                  <a:t>Réponses à la Question 17 - Quelle est, selon vous, la plus-value de votre CPAS au niveau de chacune des mesures qui lui incombent dans le cadre du Fonds énergie ?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7848600" y="4621324"/>
              <a:ext cx="576064" cy="21602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noAutofit/>
            </a:bodyPr>
            <a:lstStyle/>
            <a:p>
              <a:pPr indent="-274320">
                <a:spcAft>
                  <a:spcPts val="900"/>
                </a:spcAft>
              </a:pPr>
              <a:r>
                <a:rPr lang="fr-BE" sz="1200" i="1" dirty="0">
                  <a:latin typeface="Georgia" pitchFamily="18" charset="0"/>
                </a:rPr>
                <a:t>n = 230</a:t>
              </a:r>
              <a:endParaRPr lang="fr-BE" sz="1200" i="1" dirty="0" smtClean="0"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7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726976"/>
          </a:xfrm>
        </p:spPr>
        <p:txBody>
          <a:bodyPr/>
          <a:lstStyle/>
          <a:p>
            <a:r>
              <a:rPr lang="fr-BE" dirty="0"/>
              <a:t>Résultats de </a:t>
            </a:r>
            <a:r>
              <a:rPr lang="fr-BE" dirty="0" smtClean="0"/>
              <a:t>l’étude</a:t>
            </a:r>
            <a:endParaRPr lang="fr-BE" dirty="0"/>
          </a:p>
        </p:txBody>
      </p:sp>
      <p:sp>
        <p:nvSpPr>
          <p:cNvPr id="8" name="TextBox 7"/>
          <p:cNvSpPr txBox="1"/>
          <p:nvPr/>
        </p:nvSpPr>
        <p:spPr>
          <a:xfrm>
            <a:off x="510402" y="1340768"/>
            <a:ext cx="8100198" cy="963606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72000" tIns="36000" rIns="72000" bIns="36000" rtlCol="0" anchor="ctr" anchorCtr="0">
            <a:noAutofit/>
          </a:bodyPr>
          <a:lstStyle/>
          <a:p>
            <a:pPr algn="just">
              <a:spcAft>
                <a:spcPts val="900"/>
              </a:spcAft>
              <a:buClr>
                <a:schemeClr val="accent1"/>
              </a:buClr>
            </a:pPr>
            <a:r>
              <a:rPr lang="fr-FR" sz="2400" i="1" dirty="0" smtClean="0">
                <a:solidFill>
                  <a:schemeClr val="accent1"/>
                </a:solidFill>
                <a:latin typeface="Georgia" pitchFamily="18" charset="0"/>
              </a:rPr>
              <a:t>Différences </a:t>
            </a:r>
            <a:r>
              <a:rPr lang="fr-FR" sz="2400" i="1" dirty="0" smtClean="0">
                <a:solidFill>
                  <a:schemeClr val="accent1"/>
                </a:solidFill>
                <a:latin typeface="Georgia" pitchFamily="18" charset="0"/>
              </a:rPr>
              <a:t>de traitement des consommateurs </a:t>
            </a:r>
            <a:r>
              <a:rPr lang="fr-FR" sz="2400" i="1" dirty="0" smtClean="0">
                <a:solidFill>
                  <a:schemeClr val="accent1"/>
                </a:solidFill>
                <a:latin typeface="Georgia" pitchFamily="18" charset="0"/>
              </a:rPr>
              <a:t>en </a:t>
            </a:r>
            <a:r>
              <a:rPr lang="fr-FR" sz="2400" i="1" dirty="0" smtClean="0">
                <a:solidFill>
                  <a:schemeClr val="accent1"/>
                </a:solidFill>
                <a:latin typeface="Georgia" pitchFamily="18" charset="0"/>
              </a:rPr>
              <a:t>termes de </a:t>
            </a:r>
            <a:r>
              <a:rPr lang="fr-FR" sz="2400" i="1" dirty="0" smtClean="0">
                <a:solidFill>
                  <a:schemeClr val="accent1"/>
                </a:solidFill>
                <a:latin typeface="Georgia" pitchFamily="18" charset="0"/>
              </a:rPr>
              <a:t>montants octroyés</a:t>
            </a:r>
            <a:endParaRPr lang="fr-FR" sz="2400" i="1" dirty="0" smtClean="0">
              <a:solidFill>
                <a:schemeClr val="accent1"/>
              </a:solidFill>
              <a:latin typeface="Georg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850CFC-BF95-4E6A-8E47-60F6A2A64E80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fr-BE" smtClean="0"/>
              <a:t>octobre 2017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BE" dirty="0" smtClean="0"/>
              <a:t>SPP Intégration Sociale</a:t>
            </a:r>
            <a:endParaRPr lang="fr-BE" dirty="0"/>
          </a:p>
        </p:txBody>
      </p:sp>
      <p:pic>
        <p:nvPicPr>
          <p:cNvPr id="15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36912"/>
            <a:ext cx="4032871" cy="2728896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530351" y="4468183"/>
            <a:ext cx="3739739" cy="1227158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72000" tIns="36000" rIns="72000" bIns="36000" rtlCol="0" anchor="ctr" anchorCtr="0">
            <a:noAutofit/>
          </a:bodyPr>
          <a:lstStyle/>
          <a:p>
            <a:pPr marL="11430" indent="-285750" algn="just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dirty="0" smtClean="0">
                <a:latin typeface="Georgia" pitchFamily="18" charset="0"/>
              </a:rPr>
              <a:t>Consommateurs </a:t>
            </a:r>
            <a:r>
              <a:rPr lang="fr-FR" dirty="0" smtClean="0">
                <a:latin typeface="Georgia" pitchFamily="18" charset="0"/>
              </a:rPr>
              <a:t>de gaz et d’électricité peuvent </a:t>
            </a:r>
            <a:r>
              <a:rPr lang="fr-FR" dirty="0" smtClean="0">
                <a:latin typeface="Georgia" pitchFamily="18" charset="0"/>
              </a:rPr>
              <a:t>également bénéficier du </a:t>
            </a:r>
            <a:r>
              <a:rPr lang="fr-FR" dirty="0" smtClean="0">
                <a:latin typeface="Georgia" pitchFamily="18" charset="0"/>
              </a:rPr>
              <a:t>Fonds Gaz et </a:t>
            </a:r>
            <a:r>
              <a:rPr lang="fr-FR" dirty="0" smtClean="0">
                <a:latin typeface="Georgia" pitchFamily="18" charset="0"/>
              </a:rPr>
              <a:t>Electricité</a:t>
            </a:r>
            <a:endParaRPr lang="fr-BE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400" y="3392591"/>
            <a:ext cx="3739739" cy="1079040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72000" tIns="36000" rIns="72000" bIns="36000" rtlCol="0" anchor="ctr" anchorCtr="0">
            <a:noAutofit/>
          </a:bodyPr>
          <a:lstStyle/>
          <a:p>
            <a:pPr marL="11430" indent="-285750" algn="just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dirty="0" smtClean="0">
                <a:latin typeface="Georgia" pitchFamily="18" charset="0"/>
              </a:rPr>
              <a:t>Subventionnement </a:t>
            </a:r>
            <a:r>
              <a:rPr lang="fr-FR" dirty="0">
                <a:latin typeface="Georgia" pitchFamily="18" charset="0"/>
              </a:rPr>
              <a:t>unitaire du gaz et de l’électricité </a:t>
            </a:r>
            <a:r>
              <a:rPr lang="fr-FR" dirty="0" smtClean="0">
                <a:latin typeface="Georgia" pitchFamily="18" charset="0"/>
              </a:rPr>
              <a:t>supérieur au mazout</a:t>
            </a:r>
            <a:endParaRPr lang="fr-FR" dirty="0" smtClean="0"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351" y="2416074"/>
            <a:ext cx="3739739" cy="976517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72000" tIns="36000" rIns="72000" bIns="36000" rtlCol="0" anchor="ctr" anchorCtr="0">
            <a:noAutofit/>
          </a:bodyPr>
          <a:lstStyle/>
          <a:p>
            <a:pPr marL="11430" indent="-285750" algn="just"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dirty="0">
                <a:latin typeface="Georgia" pitchFamily="18" charset="0"/>
              </a:rPr>
              <a:t>A</a:t>
            </a:r>
            <a:r>
              <a:rPr lang="fr-FR" dirty="0" smtClean="0">
                <a:latin typeface="Georgia" pitchFamily="18" charset="0"/>
              </a:rPr>
              <a:t>ccès plus </a:t>
            </a:r>
            <a:r>
              <a:rPr lang="fr-FR" dirty="0" smtClean="0">
                <a:latin typeface="Georgia" pitchFamily="18" charset="0"/>
              </a:rPr>
              <a:t>restreint </a:t>
            </a:r>
            <a:r>
              <a:rPr lang="fr-FR" dirty="0" smtClean="0">
                <a:latin typeface="Georgia" pitchFamily="18" charset="0"/>
              </a:rPr>
              <a:t>pour </a:t>
            </a:r>
            <a:r>
              <a:rPr lang="fr-FR" dirty="0" smtClean="0">
                <a:latin typeface="Georgia" pitchFamily="18" charset="0"/>
              </a:rPr>
              <a:t>le Tarif Social que pour l’allocation </a:t>
            </a:r>
            <a:r>
              <a:rPr lang="fr-FR" dirty="0" smtClean="0">
                <a:latin typeface="Georgia" pitchFamily="18" charset="0"/>
              </a:rPr>
              <a:t>chauffage</a:t>
            </a:r>
            <a:endParaRPr lang="fr-BE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C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DC6900"/>
      </a:hlink>
      <a:folHlink>
        <a:srgbClr val="DC690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PwC Presentation</Template>
  <TotalTime>393</TotalTime>
  <Words>781</Words>
  <Application>Microsoft Office PowerPoint</Application>
  <PresentationFormat>On-screen Show (4:3)</PresentationFormat>
  <Paragraphs>151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Georgia</vt:lpstr>
      <vt:lpstr>Wingdings</vt:lpstr>
      <vt:lpstr>PwC</vt:lpstr>
      <vt:lpstr>SPP Intégration sociale Évaluation des fonds énergie</vt:lpstr>
      <vt:lpstr>Objet de l’étude et méthodologie utilisée</vt:lpstr>
      <vt:lpstr>Résultats de l’étude</vt:lpstr>
      <vt:lpstr>Résultats de l’étude</vt:lpstr>
      <vt:lpstr>Résultats de l’étude</vt:lpstr>
      <vt:lpstr>Résultats de l’étude</vt:lpstr>
      <vt:lpstr>Résultats de l’étude</vt:lpstr>
      <vt:lpstr>Résultats de l’étude</vt:lpstr>
      <vt:lpstr>Résultats de l’étude</vt:lpstr>
      <vt:lpstr>Résultats de l’étude</vt:lpstr>
      <vt:lpstr>Résultats de l’étude</vt:lpstr>
      <vt:lpstr>Résultats de l’étude – Moyens</vt:lpstr>
      <vt:lpstr>Conclusions </vt:lpstr>
      <vt:lpstr>Conclusions </vt:lpstr>
      <vt:lpstr>Recommandations</vt:lpstr>
    </vt:vector>
  </TitlesOfParts>
  <Company>alias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SPP</dc:title>
  <dc:creator>alias</dc:creator>
  <cp:lastModifiedBy>Elisabeth Leduc</cp:lastModifiedBy>
  <cp:revision>573</cp:revision>
  <cp:lastPrinted>2017-08-07T08:35:39Z</cp:lastPrinted>
  <dcterms:created xsi:type="dcterms:W3CDTF">2017-04-11T09:51:25Z</dcterms:created>
  <dcterms:modified xsi:type="dcterms:W3CDTF">2017-10-06T15:33:56Z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6</vt:lpwstr>
  </property>
</Properties>
</file>