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63" r:id="rId5"/>
    <p:sldId id="264" r:id="rId6"/>
    <p:sldId id="265" r:id="rId7"/>
    <p:sldId id="266" r:id="rId8"/>
    <p:sldId id="274" r:id="rId9"/>
    <p:sldId id="275" r:id="rId10"/>
    <p:sldId id="268" r:id="rId11"/>
    <p:sldId id="270" r:id="rId12"/>
    <p:sldId id="271" r:id="rId13"/>
    <p:sldId id="269" r:id="rId14"/>
    <p:sldId id="272" r:id="rId15"/>
    <p:sldId id="273" r:id="rId16"/>
  </p:sldIdLst>
  <p:sldSz cx="9144000" cy="6858000" type="screen4x3"/>
  <p:notesSz cx="6645275" cy="992505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8685"/>
    <a:srgbClr val="F8C444"/>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snapToObjects="1">
      <p:cViewPr varScale="1">
        <p:scale>
          <a:sx n="113" d="100"/>
          <a:sy n="113"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79619" cy="49797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64118" y="0"/>
            <a:ext cx="2879619" cy="497976"/>
          </a:xfrm>
          <a:prstGeom prst="rect">
            <a:avLst/>
          </a:prstGeom>
        </p:spPr>
        <p:txBody>
          <a:bodyPr vert="horz" lIns="91440" tIns="45720" rIns="91440" bIns="45720" rtlCol="0"/>
          <a:lstStyle>
            <a:lvl1pPr algn="r">
              <a:defRPr sz="1200"/>
            </a:lvl1pPr>
          </a:lstStyle>
          <a:p>
            <a:fld id="{493F293B-F8DE-4F53-B4AD-DF8F6365A5FE}" type="datetimeFigureOut">
              <a:rPr lang="nl-BE" smtClean="0"/>
              <a:t>14/06/2019</a:t>
            </a:fld>
            <a:endParaRPr lang="nl-BE"/>
          </a:p>
        </p:txBody>
      </p:sp>
      <p:sp>
        <p:nvSpPr>
          <p:cNvPr id="4" name="Tijdelijke aanduiding voor dia-afbeelding 3"/>
          <p:cNvSpPr>
            <a:spLocks noGrp="1" noRot="1" noChangeAspect="1"/>
          </p:cNvSpPr>
          <p:nvPr>
            <p:ph type="sldImg" idx="2"/>
          </p:nvPr>
        </p:nvSpPr>
        <p:spPr>
          <a:xfrm>
            <a:off x="1089025" y="1239838"/>
            <a:ext cx="4467225" cy="3351212"/>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4528" y="4776431"/>
            <a:ext cx="5316220" cy="390798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7076"/>
            <a:ext cx="2879619" cy="49797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64118" y="9427076"/>
            <a:ext cx="2879619" cy="497975"/>
          </a:xfrm>
          <a:prstGeom prst="rect">
            <a:avLst/>
          </a:prstGeom>
        </p:spPr>
        <p:txBody>
          <a:bodyPr vert="horz" lIns="91440" tIns="45720" rIns="91440" bIns="45720" rtlCol="0" anchor="b"/>
          <a:lstStyle>
            <a:lvl1pPr algn="r">
              <a:defRPr sz="1200"/>
            </a:lvl1pPr>
          </a:lstStyle>
          <a:p>
            <a:fld id="{8503B9B4-DF37-4EED-887D-94CAB3A80F03}" type="slidenum">
              <a:rPr lang="nl-BE" smtClean="0"/>
              <a:t>‹N°›</a:t>
            </a:fld>
            <a:endParaRPr lang="nl-BE"/>
          </a:p>
        </p:txBody>
      </p:sp>
    </p:spTree>
    <p:extLst>
      <p:ext uri="{BB962C8B-B14F-4D97-AF65-F5344CB8AC3E}">
        <p14:creationId xmlns:p14="http://schemas.microsoft.com/office/powerpoint/2010/main" val="410542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503B9B4-DF37-4EED-887D-94CAB3A80F03}" type="slidenum">
              <a:rPr lang="nl-BE" smtClean="0"/>
              <a:t>1</a:t>
            </a:fld>
            <a:endParaRPr lang="nl-BE"/>
          </a:p>
        </p:txBody>
      </p:sp>
    </p:spTree>
    <p:extLst>
      <p:ext uri="{BB962C8B-B14F-4D97-AF65-F5344CB8AC3E}">
        <p14:creationId xmlns:p14="http://schemas.microsoft.com/office/powerpoint/2010/main" val="1936210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Zoals gezegd werd de interne expertise aangesproken bij de federale administraties en</a:t>
            </a:r>
            <a:r>
              <a:rPr lang="nl-BE" baseline="0" dirty="0" smtClean="0"/>
              <a:t> instellingen voor de verschillende deelaspecten van de evaluatie. Hun bijdragen worden nu herwerkt tot een finaal rapport dat vervolgens aan de minister bevoegd voor armoedebestrijding zal bezorgd worden. Vervolgens zal beslist worden hoe dit rapport zal gecommuniceerd worden. </a:t>
            </a:r>
            <a:endParaRPr lang="nl-BE" dirty="0"/>
          </a:p>
        </p:txBody>
      </p:sp>
      <p:sp>
        <p:nvSpPr>
          <p:cNvPr id="4" name="Tijdelijke aanduiding voor dianummer 3"/>
          <p:cNvSpPr>
            <a:spLocks noGrp="1"/>
          </p:cNvSpPr>
          <p:nvPr>
            <p:ph type="sldNum" sz="quarter" idx="10"/>
          </p:nvPr>
        </p:nvSpPr>
        <p:spPr/>
        <p:txBody>
          <a:bodyPr/>
          <a:lstStyle/>
          <a:p>
            <a:fld id="{8503B9B4-DF37-4EED-887D-94CAB3A80F03}" type="slidenum">
              <a:rPr lang="nl-BE" smtClean="0"/>
              <a:t>10</a:t>
            </a:fld>
            <a:endParaRPr lang="nl-BE"/>
          </a:p>
        </p:txBody>
      </p:sp>
    </p:spTree>
    <p:extLst>
      <p:ext uri="{BB962C8B-B14F-4D97-AF65-F5344CB8AC3E}">
        <p14:creationId xmlns:p14="http://schemas.microsoft.com/office/powerpoint/2010/main" val="379027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Bij de evaluatiebevraging</a:t>
            </a:r>
            <a:r>
              <a:rPr lang="nl-BE" baseline="0" dirty="0" smtClean="0"/>
              <a:t> werd er ook al aandacht geschonken aan aanbevelingen voor een volgend plan.</a:t>
            </a:r>
          </a:p>
          <a:p>
            <a:r>
              <a:rPr lang="nl-BE" baseline="0" dirty="0" smtClean="0"/>
              <a:t>Een federaal plan vraagt om federale beleidsmaatregelen die een reële impact beogen op armoedebestrijding. Lage arbeidsparticipatie en het hoge percentage deeltijds werkende vrouwen blijft een uitdaging.</a:t>
            </a:r>
          </a:p>
          <a:p>
            <a:r>
              <a:rPr lang="nl-BE" baseline="0" dirty="0" smtClean="0"/>
              <a:t>De uitvoering en opvolging van het plan vraagt om betrokkenheid van overheidsdiensten, ervaringsdeskundigen en middenveld. Er moet een duidelijke visie zijn met kwantitatieve doelstellingen, planning en budget. Ook dient vooraf de impactmeting van een bepaalde maatregel te worden bestudeerd.</a:t>
            </a:r>
          </a:p>
          <a:p>
            <a:endParaRPr lang="nl-BE" baseline="0" dirty="0" smtClean="0"/>
          </a:p>
        </p:txBody>
      </p:sp>
      <p:sp>
        <p:nvSpPr>
          <p:cNvPr id="4" name="Tijdelijke aanduiding voor dianummer 3"/>
          <p:cNvSpPr>
            <a:spLocks noGrp="1"/>
          </p:cNvSpPr>
          <p:nvPr>
            <p:ph type="sldNum" sz="quarter" idx="10"/>
          </p:nvPr>
        </p:nvSpPr>
        <p:spPr/>
        <p:txBody>
          <a:bodyPr/>
          <a:lstStyle/>
          <a:p>
            <a:fld id="{8503B9B4-DF37-4EED-887D-94CAB3A80F03}" type="slidenum">
              <a:rPr lang="nl-BE" smtClean="0"/>
              <a:t>11</a:t>
            </a:fld>
            <a:endParaRPr lang="nl-BE"/>
          </a:p>
        </p:txBody>
      </p:sp>
    </p:spTree>
    <p:extLst>
      <p:ext uri="{BB962C8B-B14F-4D97-AF65-F5344CB8AC3E}">
        <p14:creationId xmlns:p14="http://schemas.microsoft.com/office/powerpoint/2010/main" val="189402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503B9B4-DF37-4EED-887D-94CAB3A80F03}" type="slidenum">
              <a:rPr lang="nl-BE" smtClean="0"/>
              <a:t>12</a:t>
            </a:fld>
            <a:endParaRPr lang="nl-BE"/>
          </a:p>
        </p:txBody>
      </p:sp>
    </p:spTree>
    <p:extLst>
      <p:ext uri="{BB962C8B-B14F-4D97-AF65-F5344CB8AC3E}">
        <p14:creationId xmlns:p14="http://schemas.microsoft.com/office/powerpoint/2010/main" val="308244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Wat is de aanleiding</a:t>
            </a:r>
            <a:r>
              <a:rPr lang="nl-BE" baseline="0" dirty="0" smtClean="0"/>
              <a:t> van deze evaluatie en hoe werd dit aangepakt? </a:t>
            </a:r>
          </a:p>
          <a:p>
            <a:r>
              <a:rPr lang="nl-BE" baseline="0" dirty="0" smtClean="0"/>
              <a:t>Het rapport omvat grof gezegd 3 luiken: een slotrapportage, de evaluaties en aanbevelingen</a:t>
            </a:r>
            <a:endParaRPr lang="nl-BE" dirty="0"/>
          </a:p>
        </p:txBody>
      </p:sp>
      <p:sp>
        <p:nvSpPr>
          <p:cNvPr id="4" name="Tijdelijke aanduiding voor dianummer 3"/>
          <p:cNvSpPr>
            <a:spLocks noGrp="1"/>
          </p:cNvSpPr>
          <p:nvPr>
            <p:ph type="sldNum" sz="quarter" idx="10"/>
          </p:nvPr>
        </p:nvSpPr>
        <p:spPr/>
        <p:txBody>
          <a:bodyPr/>
          <a:lstStyle/>
          <a:p>
            <a:fld id="{8503B9B4-DF37-4EED-887D-94CAB3A80F03}" type="slidenum">
              <a:rPr lang="nl-BE" smtClean="0"/>
              <a:t>2</a:t>
            </a:fld>
            <a:endParaRPr lang="nl-BE"/>
          </a:p>
        </p:txBody>
      </p:sp>
    </p:spTree>
    <p:extLst>
      <p:ext uri="{BB962C8B-B14F-4D97-AF65-F5344CB8AC3E}">
        <p14:creationId xmlns:p14="http://schemas.microsoft.com/office/powerpoint/2010/main" val="20704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Een eerste punt: wat is de aanleiding van deze</a:t>
            </a:r>
            <a:r>
              <a:rPr lang="nl-BE" baseline="0" dirty="0" smtClean="0"/>
              <a:t> evaluatie? Wel in het 3</a:t>
            </a:r>
            <a:r>
              <a:rPr lang="nl-BE" baseline="30000" dirty="0" smtClean="0"/>
              <a:t>e</a:t>
            </a:r>
            <a:r>
              <a:rPr lang="nl-BE" baseline="0" dirty="0" smtClean="0"/>
              <a:t> federaal plan is actie 61 opgenomen.</a:t>
            </a:r>
          </a:p>
          <a:p>
            <a:r>
              <a:rPr lang="nl-BE" baseline="0" dirty="0" smtClean="0"/>
              <a:t>Hierin staat namelijk dat op het einde van de legislatuur 1) een slotrapportage volgt, 2) een evaluatie volgt en deze kan dienen voor 3) een mogelijk nieuw plan. En dit is dan het 3 luik van het rapport geworden.</a:t>
            </a:r>
          </a:p>
          <a:p>
            <a:endParaRPr lang="nl-BE" baseline="0" dirty="0" smtClean="0"/>
          </a:p>
          <a:p>
            <a:r>
              <a:rPr lang="nl-BE" baseline="0" dirty="0" smtClean="0"/>
              <a:t>Wat er moet gebeuren is dus duidelijk bepaald, maar niet hoe. De methodologie van deze evaluatie diende dus nog vorm en inhoud te krijgen.</a:t>
            </a:r>
          </a:p>
        </p:txBody>
      </p:sp>
      <p:sp>
        <p:nvSpPr>
          <p:cNvPr id="4" name="Tijdelijke aanduiding voor dianummer 3"/>
          <p:cNvSpPr>
            <a:spLocks noGrp="1"/>
          </p:cNvSpPr>
          <p:nvPr>
            <p:ph type="sldNum" sz="quarter" idx="10"/>
          </p:nvPr>
        </p:nvSpPr>
        <p:spPr/>
        <p:txBody>
          <a:bodyPr/>
          <a:lstStyle/>
          <a:p>
            <a:fld id="{8503B9B4-DF37-4EED-887D-94CAB3A80F03}" type="slidenum">
              <a:rPr lang="nl-BE" smtClean="0"/>
              <a:t>3</a:t>
            </a:fld>
            <a:endParaRPr lang="nl-BE"/>
          </a:p>
        </p:txBody>
      </p:sp>
    </p:spTree>
    <p:extLst>
      <p:ext uri="{BB962C8B-B14F-4D97-AF65-F5344CB8AC3E}">
        <p14:creationId xmlns:p14="http://schemas.microsoft.com/office/powerpoint/2010/main" val="68709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Actie 61 omschrijft 3 initiatieven die op het einde van de legislatuur moeten worden uitgevoerd. </a:t>
            </a:r>
          </a:p>
          <a:p>
            <a:r>
              <a:rPr lang="nl-BE" dirty="0" smtClean="0"/>
              <a:t>Vooreerst</a:t>
            </a:r>
            <a:r>
              <a:rPr lang="nl-BE" baseline="0" dirty="0" smtClean="0"/>
              <a:t> de slotrapportage. Hier waren we het intern op de dienst, en ter volledigheid dient hier ook te worden gezegd dat deze methodologie is afgetoetst met toenmalige staatssecretaris voor armoedebestrijding </a:t>
            </a:r>
            <a:r>
              <a:rPr lang="nl-BE" baseline="0" dirty="0" err="1" smtClean="0"/>
              <a:t>Zuhal</a:t>
            </a:r>
            <a:r>
              <a:rPr lang="nl-BE" baseline="0" dirty="0" smtClean="0"/>
              <a:t> Demir, snel over eens. Namelijk een </a:t>
            </a:r>
            <a:r>
              <a:rPr lang="nl-BE" b="1" baseline="0" dirty="0" smtClean="0"/>
              <a:t>slotrapportage</a:t>
            </a:r>
            <a:r>
              <a:rPr lang="nl-BE" baseline="0" dirty="0" smtClean="0"/>
              <a:t> zou inhouden een kwantitatieve </a:t>
            </a:r>
            <a:r>
              <a:rPr lang="nl-BE" baseline="0" dirty="0" err="1" smtClean="0"/>
              <a:t>oplijsting</a:t>
            </a:r>
            <a:r>
              <a:rPr lang="nl-BE" baseline="0" dirty="0" smtClean="0"/>
              <a:t> van de doelstellingen en acties in het plan, zoals hoeveel acties zijn afgerond of lopende, wie is de bevoegde minister, enz. Dit wordt zo meteen verder kort toegelicht.</a:t>
            </a:r>
          </a:p>
          <a:p>
            <a:r>
              <a:rPr lang="nl-BE" baseline="0" dirty="0" smtClean="0"/>
              <a:t>Dan, de </a:t>
            </a:r>
            <a:r>
              <a:rPr lang="nl-BE" b="1" baseline="0" dirty="0" smtClean="0"/>
              <a:t>evaluatie</a:t>
            </a:r>
            <a:r>
              <a:rPr lang="nl-BE" baseline="0" dirty="0" smtClean="0"/>
              <a:t>oefening was moeilijker aangezien nergens was toegelicht hoe dit diende te gebeuren. In se betekent een evaluatie meten of het plan geleid heeft waarvoor het werd opgemaakt in eerste instantie; of m.a.w. dat er dus een impactanalyse wordt gemaakt.</a:t>
            </a:r>
          </a:p>
          <a:p>
            <a:r>
              <a:rPr lang="nl-BE" baseline="0" dirty="0" smtClean="0"/>
              <a:t>Dit is een moeilijke oefening omwille van verschillende redenen, zoals ook zal blijken wanneer de evaluatie wordt toegelicht, maar vooral ook omdat een </a:t>
            </a:r>
            <a:r>
              <a:rPr lang="nl-BE" baseline="0" dirty="0" err="1" smtClean="0"/>
              <a:t>cuasaal</a:t>
            </a:r>
            <a:r>
              <a:rPr lang="nl-BE" baseline="0" dirty="0" smtClean="0"/>
              <a:t> verband moeilijk te maken valt, gezien er ook met andere variabelen rekening moet worden gehouden, denk bijvoorbeeld aan demografische ontwikkelingen, bijvoorbeeld zoals de vergrijzing, migratie, …</a:t>
            </a:r>
          </a:p>
          <a:p>
            <a:r>
              <a:rPr lang="nl-BE" dirty="0" smtClean="0"/>
              <a:t>Weliswaar vraagt een evaluatierapport een analyse van de situatie</a:t>
            </a:r>
            <a:r>
              <a:rPr lang="nl-BE" baseline="0" dirty="0" smtClean="0"/>
              <a:t> voor het plan en de huidige situatie.</a:t>
            </a:r>
          </a:p>
          <a:p>
            <a:r>
              <a:rPr lang="nl-BE" baseline="0" dirty="0" smtClean="0"/>
              <a:t>Dit is ook gebeurt op basis van de EU SILC gegevens voor de meting van de armoede.</a:t>
            </a:r>
          </a:p>
          <a:p>
            <a:r>
              <a:rPr lang="nl-BE" baseline="0" dirty="0" smtClean="0"/>
              <a:t>De belangrijkste bevindingen hierover worden zo meteen toegelicht.</a:t>
            </a:r>
          </a:p>
          <a:p>
            <a:endParaRPr lang="nl-BE" baseline="0" dirty="0" smtClean="0"/>
          </a:p>
          <a:p>
            <a:r>
              <a:rPr lang="nl-BE" baseline="0" dirty="0" smtClean="0"/>
              <a:t>De idee groeide dan al snel om de evaluatie te doen door aanspraak te doen op de </a:t>
            </a:r>
            <a:r>
              <a:rPr lang="nl-BE" b="1" baseline="0" dirty="0" smtClean="0"/>
              <a:t>interne expertise </a:t>
            </a:r>
            <a:r>
              <a:rPr lang="nl-BE" baseline="0" dirty="0" smtClean="0"/>
              <a:t>binnen de federale administraties en instellingen.</a:t>
            </a:r>
          </a:p>
          <a:p>
            <a:r>
              <a:rPr lang="nl-BE" baseline="0" dirty="0" smtClean="0"/>
              <a:t>In de opvolgingsfiches werd informatie gevraagd over de acties op vlak van communicatie, duurzaamheid, budget en nog een aantal aspecten. Bijgevolg werd binnen de federale overheid gezocht naar diensten die over de nodige expertise beschikken aangaande deze aspecten opdat deze dan ook afzonderlijk kunnen geëvalueerd worden. Deze methodologie zorgt er niet enkel voor dat zodoende het plan ook zijn totaliteit werd geëvalueerd maar vooral werd de betrokkenheid en bijgevolg ook de motivatie van de verschillende instellingen aangesproken.</a:t>
            </a:r>
          </a:p>
          <a:p>
            <a:endParaRPr lang="nl-BE" baseline="0" dirty="0" smtClean="0"/>
          </a:p>
          <a:p>
            <a:endParaRPr lang="nl-BE" baseline="0" dirty="0" smtClean="0"/>
          </a:p>
          <a:p>
            <a:endParaRPr lang="nl-BE" baseline="0" dirty="0" smtClean="0"/>
          </a:p>
          <a:p>
            <a:endParaRPr lang="nl-BE" dirty="0" smtClean="0"/>
          </a:p>
        </p:txBody>
      </p:sp>
      <p:sp>
        <p:nvSpPr>
          <p:cNvPr id="4" name="Tijdelijke aanduiding voor dianummer 3"/>
          <p:cNvSpPr>
            <a:spLocks noGrp="1"/>
          </p:cNvSpPr>
          <p:nvPr>
            <p:ph type="sldNum" sz="quarter" idx="10"/>
          </p:nvPr>
        </p:nvSpPr>
        <p:spPr/>
        <p:txBody>
          <a:bodyPr/>
          <a:lstStyle/>
          <a:p>
            <a:fld id="{8503B9B4-DF37-4EED-887D-94CAB3A80F03}" type="slidenum">
              <a:rPr lang="nl-BE" smtClean="0"/>
              <a:t>4</a:t>
            </a:fld>
            <a:endParaRPr lang="nl-BE"/>
          </a:p>
        </p:txBody>
      </p:sp>
    </p:spTree>
    <p:extLst>
      <p:ext uri="{BB962C8B-B14F-4D97-AF65-F5344CB8AC3E}">
        <p14:creationId xmlns:p14="http://schemas.microsoft.com/office/powerpoint/2010/main" val="297655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sz="1200" kern="1200" dirty="0" smtClean="0">
                <a:solidFill>
                  <a:schemeClr val="tx1"/>
                </a:solidFill>
                <a:effectLst/>
                <a:latin typeface="+mn-lt"/>
                <a:ea typeface="+mn-ea"/>
                <a:cs typeface="+mn-cs"/>
              </a:rPr>
              <a:t>Dus</a:t>
            </a:r>
            <a:r>
              <a:rPr lang="nl-BE" sz="1200" kern="1200" baseline="0" dirty="0" smtClean="0">
                <a:solidFill>
                  <a:schemeClr val="tx1"/>
                </a:solidFill>
                <a:effectLst/>
                <a:latin typeface="+mn-lt"/>
                <a:ea typeface="+mn-ea"/>
                <a:cs typeface="+mn-cs"/>
              </a:rPr>
              <a:t> zoals gezegd omschrijft de slotrapportage voornamelijk een kwantitatief luik.</a:t>
            </a:r>
          </a:p>
          <a:p>
            <a:endParaRPr lang="nl-BE" sz="1200" kern="1200" baseline="0" dirty="0" smtClean="0">
              <a:solidFill>
                <a:schemeClr val="tx1"/>
              </a:solidFill>
              <a:effectLst/>
              <a:latin typeface="+mn-lt"/>
              <a:ea typeface="+mn-ea"/>
              <a:cs typeface="+mn-cs"/>
            </a:endParaRPr>
          </a:p>
          <a:p>
            <a:r>
              <a:rPr lang="nl-BE" sz="1200" kern="1200" baseline="0" dirty="0" smtClean="0">
                <a:solidFill>
                  <a:schemeClr val="tx1"/>
                </a:solidFill>
                <a:effectLst/>
                <a:latin typeface="+mn-lt"/>
                <a:ea typeface="+mn-ea"/>
                <a:cs typeface="+mn-cs"/>
              </a:rPr>
              <a:t>Binnen het kader van de Europa 2020 strategie wordt armoede en sociale uitsluiting opgevolgd aan de hand van 3 indicatoren: inkomensarmoede, ernstige materiële deprivatie en huishoudens met een zeer lage werkintensiteit. Samen vormen deze drie indicatoren de sleutelindicator van de Europa doelstelling, zijnde ‘risico op armoede of sociale uitsluiting’.</a:t>
            </a:r>
          </a:p>
          <a:p>
            <a:r>
              <a:rPr lang="nl-BE" sz="1200" kern="1200" baseline="0" dirty="0" smtClean="0">
                <a:solidFill>
                  <a:schemeClr val="tx1"/>
                </a:solidFill>
                <a:effectLst/>
                <a:latin typeface="+mn-lt"/>
                <a:ea typeface="+mn-ea"/>
                <a:cs typeface="+mn-cs"/>
              </a:rPr>
              <a:t>De gegevens worden verzameld door de EU SILC enquête dat een veel gebruikt instrument is om armoede in België en Europa in kaart te brengen. Meer bepaald gaat het om een jaarlijkse enquête die peilt naar de inkomens- en levensomstandigheden. </a:t>
            </a:r>
          </a:p>
          <a:p>
            <a:r>
              <a:rPr lang="nl-BE" sz="1200" kern="1200" baseline="0" dirty="0" smtClean="0">
                <a:solidFill>
                  <a:schemeClr val="tx1"/>
                </a:solidFill>
                <a:effectLst/>
                <a:latin typeface="+mn-lt"/>
                <a:ea typeface="+mn-ea"/>
                <a:cs typeface="+mn-cs"/>
              </a:rPr>
              <a:t>De EU SILC geeft een goed beeld hoe het staat met armoede en sociale uitsluiting in België.</a:t>
            </a:r>
          </a:p>
          <a:p>
            <a:endParaRPr lang="nl-BE" sz="1200" kern="1200" baseline="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België streeft in het kader van de Europa 2020-strategie na om het aantal personen met risico op armoede of sociale uitsluiting te verminderen met 380.000 personen tot 1.814.000. Uit deze grafiek blijkt duidelijk dat deze doelstelling niet gehaald zal worden. Door armoede op te volgen als een absolute vermindering van het aantal personen, kan de stijging tegenover 2008 in feite verklaard worden door de bevolkingsgroei. In relatieve termen is het risico op armoede of sociale uitsluiting daarentegen min of meer stabiel gebleven. </a:t>
            </a:r>
          </a:p>
          <a:p>
            <a:r>
              <a:rPr lang="nl-BE" sz="1200" kern="1200" dirty="0" smtClean="0">
                <a:solidFill>
                  <a:schemeClr val="tx1"/>
                </a:solidFill>
                <a:effectLst/>
                <a:latin typeface="+mn-lt"/>
                <a:ea typeface="+mn-ea"/>
                <a:cs typeface="+mn-cs"/>
              </a:rPr>
              <a:t>Zo was het risico op armoede of sociale uitsluiting 20,8 % in 2008 en 20,3 % in 2017. Dat wil zeggen dat 1 op 5 personen leven in een huishouden met inkomensarmoede, ernstige</a:t>
            </a:r>
            <a:r>
              <a:rPr lang="nl-BE" sz="1200" kern="1200" baseline="0" dirty="0" smtClean="0">
                <a:solidFill>
                  <a:schemeClr val="tx1"/>
                </a:solidFill>
                <a:effectLst/>
                <a:latin typeface="+mn-lt"/>
                <a:ea typeface="+mn-ea"/>
                <a:cs typeface="+mn-cs"/>
              </a:rPr>
              <a:t> materiële deprivatie en/of een zeer lage werkintensiteit. </a:t>
            </a:r>
            <a:endParaRPr lang="nl-BE" sz="1200" kern="1200" dirty="0" smtClean="0">
              <a:solidFill>
                <a:schemeClr val="tx1"/>
              </a:solidFill>
              <a:effectLst/>
              <a:latin typeface="+mn-lt"/>
              <a:ea typeface="+mn-ea"/>
              <a:cs typeface="+mn-cs"/>
            </a:endParaRPr>
          </a:p>
          <a:p>
            <a:endParaRPr lang="fr-BE" altLang="fr-FR"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fld id="{C7E104DA-FB95-4C46-937B-3937D6651043}" type="slidenum">
              <a:rPr lang="fr-BE" altLang="fr-FR" sz="1200" smtClean="0"/>
              <a:pPr/>
              <a:t>5</a:t>
            </a:fld>
            <a:endParaRPr lang="nl-BE" altLang="fr-FR" sz="1200" smtClean="0"/>
          </a:p>
        </p:txBody>
      </p:sp>
    </p:spTree>
    <p:extLst>
      <p:ext uri="{BB962C8B-B14F-4D97-AF65-F5344CB8AC3E}">
        <p14:creationId xmlns:p14="http://schemas.microsoft.com/office/powerpoint/2010/main" val="85451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fld id="{C7E104DA-FB95-4C46-937B-3937D6651043}" type="slidenum">
              <a:rPr lang="fr-BE" altLang="fr-FR" sz="1200" smtClean="0"/>
              <a:pPr/>
              <a:t>6</a:t>
            </a:fld>
            <a:endParaRPr lang="nl-BE" altLang="fr-FR" sz="1200" smtClean="0"/>
          </a:p>
        </p:txBody>
      </p:sp>
    </p:spTree>
    <p:extLst>
      <p:ext uri="{BB962C8B-B14F-4D97-AF65-F5344CB8AC3E}">
        <p14:creationId xmlns:p14="http://schemas.microsoft.com/office/powerpoint/2010/main" val="73251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a:t>
            </a:r>
            <a:r>
              <a:rPr lang="nl-BE" baseline="0" dirty="0" smtClean="0"/>
              <a:t> de volledigheid moet worden gezegd dat van die 61 acties een zestal acties betrekking hebben op de noodzaak tot opvolging van het plan en dus niet onder een strategische doelstelling vallen.</a:t>
            </a:r>
          </a:p>
          <a:p>
            <a:endParaRPr lang="nl-BE" baseline="0" dirty="0" smtClean="0"/>
          </a:p>
          <a:p>
            <a:r>
              <a:rPr lang="nl-BE" baseline="0" dirty="0" smtClean="0"/>
              <a:t>Sociale bescherming en gezondheidszorg zijn 2 belangrijke federale hefbomen in de strijd tegen armoede. Een sterke sociale bescherming verzekert een voldoende hoog inkomen en beschermt de bevolking tegen sociale risico’s. </a:t>
            </a:r>
          </a:p>
          <a:p>
            <a:endParaRPr lang="nl-BE" baseline="0" dirty="0" smtClean="0"/>
          </a:p>
          <a:p>
            <a:r>
              <a:rPr lang="nl-BE" baseline="0" dirty="0" smtClean="0"/>
              <a:t>Maar armoedebestrijding vraagt ook acties op andere beleidsdomeinen, denk aan justitie voor bijvoorbeeld de toegankelijkheid tot tweedelijns rechtsbijstand en financiën voor bijvoorbeeld alimentatievergoeding. </a:t>
            </a:r>
          </a:p>
          <a:p>
            <a:r>
              <a:rPr lang="nl-BE" baseline="0" dirty="0" smtClean="0"/>
              <a:t>Vaak hebben acties op deze beleidsdomeinen weinig invloed op de AROPE indicator (de Europese indicator voor armoederisico of sociale uitsluiting); maar toch kunnen zij voor mensen in armoede belangrijke gevolgen hebben; namelijk verhogen van zelfredzaamheid (zoals bij het project MIRIAM) en het uitbouwen van een sociaal netwerk voorkomt dat mensen zich niet uitgesloten voelen. Belangrijk dat er met het psychologisch en sociaal aspect van armoede wordt rekening gehouden. </a:t>
            </a:r>
          </a:p>
          <a:p>
            <a:endParaRPr lang="nl-BE" dirty="0"/>
          </a:p>
        </p:txBody>
      </p:sp>
      <p:sp>
        <p:nvSpPr>
          <p:cNvPr id="4" name="Tijdelijke aanduiding voor dianummer 3"/>
          <p:cNvSpPr>
            <a:spLocks noGrp="1"/>
          </p:cNvSpPr>
          <p:nvPr>
            <p:ph type="sldNum" sz="quarter" idx="10"/>
          </p:nvPr>
        </p:nvSpPr>
        <p:spPr/>
        <p:txBody>
          <a:bodyPr/>
          <a:lstStyle/>
          <a:p>
            <a:fld id="{8503B9B4-DF37-4EED-887D-94CAB3A80F03}" type="slidenum">
              <a:rPr lang="nl-BE" smtClean="0"/>
              <a:t>7</a:t>
            </a:fld>
            <a:endParaRPr lang="nl-BE"/>
          </a:p>
        </p:txBody>
      </p:sp>
    </p:spTree>
    <p:extLst>
      <p:ext uri="{BB962C8B-B14F-4D97-AF65-F5344CB8AC3E}">
        <p14:creationId xmlns:p14="http://schemas.microsoft.com/office/powerpoint/2010/main" val="65921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Deze</a:t>
            </a:r>
            <a:r>
              <a:rPr lang="nl-BE" baseline="0" dirty="0" smtClean="0"/>
              <a:t> grafiek toont aan dat wanneer we de 24 acties van de eerste strategische doelstelling van het plan, namelijk de sociale bescherming, in verhouding brengen met alle 61 acties, zien we dat een groot deel (een 4</a:t>
            </a:r>
            <a:r>
              <a:rPr lang="nl-BE" baseline="30000" dirty="0" smtClean="0"/>
              <a:t>e</a:t>
            </a:r>
            <a:r>
              <a:rPr lang="nl-BE" baseline="0" dirty="0" smtClean="0"/>
              <a:t>) onder de bevoegdheid van de minister van sociale zaken valt. Maar we zien ook dat acties gericht op sociale bescherming ook initiatieven vraagt van andere ministers. Bijvoorbeeld justitie voor de collectieve schuldenregeling of minister van economie voor sociale tarieven.</a:t>
            </a:r>
          </a:p>
          <a:p>
            <a:endParaRPr lang="nl-BE" baseline="0" dirty="0" smtClean="0"/>
          </a:p>
          <a:p>
            <a:r>
              <a:rPr lang="nl-BE" baseline="0" dirty="0" smtClean="0"/>
              <a:t>NB: grafiek wordt nog nagekeken ter volledigheid gezien sommige acties een gedeelde ministeriële verantwoordelijkheid hebben. </a:t>
            </a:r>
            <a:endParaRPr lang="nl-BE" dirty="0"/>
          </a:p>
        </p:txBody>
      </p:sp>
      <p:sp>
        <p:nvSpPr>
          <p:cNvPr id="4" name="Tijdelijke aanduiding voor dianummer 3"/>
          <p:cNvSpPr>
            <a:spLocks noGrp="1"/>
          </p:cNvSpPr>
          <p:nvPr>
            <p:ph type="sldNum" sz="quarter" idx="10"/>
          </p:nvPr>
        </p:nvSpPr>
        <p:spPr/>
        <p:txBody>
          <a:bodyPr/>
          <a:lstStyle/>
          <a:p>
            <a:fld id="{8503B9B4-DF37-4EED-887D-94CAB3A80F03}" type="slidenum">
              <a:rPr lang="nl-BE" smtClean="0"/>
              <a:t>8</a:t>
            </a:fld>
            <a:endParaRPr lang="nl-BE"/>
          </a:p>
        </p:txBody>
      </p:sp>
    </p:spTree>
    <p:extLst>
      <p:ext uri="{BB962C8B-B14F-4D97-AF65-F5344CB8AC3E}">
        <p14:creationId xmlns:p14="http://schemas.microsoft.com/office/powerpoint/2010/main" val="80669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11 van de afgeronde</a:t>
            </a:r>
            <a:r>
              <a:rPr lang="nl-BE" baseline="0" dirty="0" smtClean="0"/>
              <a:t> acties zijn maatregelen binnen de 1</a:t>
            </a:r>
            <a:r>
              <a:rPr lang="nl-BE" baseline="30000" dirty="0" smtClean="0"/>
              <a:t>e</a:t>
            </a:r>
            <a:r>
              <a:rPr lang="nl-BE" baseline="0" dirty="0" smtClean="0"/>
              <a:t> strategische doelstelling ‘sociale bescherming’ en gaat om voornamelijk de optrekking van de laagste uitkeringen, noden van kwetsbare zelfstandigen.</a:t>
            </a:r>
          </a:p>
          <a:p>
            <a:r>
              <a:rPr lang="nl-BE" baseline="0" dirty="0" smtClean="0"/>
              <a:t>Acties lopende tot einde van de legislatuur is bijvoorbeeld de tijdelijke winteropvang.</a:t>
            </a:r>
          </a:p>
          <a:p>
            <a:endParaRPr lang="nl-BE" baseline="0" dirty="0" smtClean="0"/>
          </a:p>
          <a:p>
            <a:r>
              <a:rPr lang="nl-BE" baseline="0" dirty="0" smtClean="0"/>
              <a:t>Opvallend bij de lopende acties is dat 3 acties van de strategische doelstelling ‘ bestrijding kinderarmoede’ nog lopende zijn, ofwel 60%. Dit gegeven en wetende dat de actie ‘opstellen van een nationaal kinderarmoedeplan’ is opgeheven, zou kunnen concluderen dat er op dit vlak weinig van de voorziene acties is uitgevoerd.</a:t>
            </a:r>
          </a:p>
          <a:p>
            <a:endParaRPr lang="nl-BE" baseline="0" dirty="0" smtClean="0"/>
          </a:p>
          <a:p>
            <a:r>
              <a:rPr lang="nl-BE" baseline="0" dirty="0" smtClean="0"/>
              <a:t>Restacties heeft vooral te maken met een regering in lopende zaken, of opgeheven omwille van een </a:t>
            </a:r>
            <a:r>
              <a:rPr lang="nl-BE" baseline="0" dirty="0" err="1" smtClean="0"/>
              <a:t>arres</a:t>
            </a:r>
            <a:r>
              <a:rPr lang="nl-BE" baseline="0" dirty="0" smtClean="0"/>
              <a:t> van het Grondwettelijke Hof in verband met gemeenschapsdienst voor </a:t>
            </a:r>
            <a:r>
              <a:rPr lang="nl-BE" baseline="0" dirty="0" err="1" smtClean="0"/>
              <a:t>leefloners</a:t>
            </a:r>
            <a:r>
              <a:rPr lang="nl-BE" baseline="0" dirty="0" smtClean="0"/>
              <a:t> binnen het GPMI.</a:t>
            </a:r>
            <a:endParaRPr lang="nl-BE" dirty="0"/>
          </a:p>
        </p:txBody>
      </p:sp>
      <p:sp>
        <p:nvSpPr>
          <p:cNvPr id="4" name="Tijdelijke aanduiding voor dianummer 3"/>
          <p:cNvSpPr>
            <a:spLocks noGrp="1"/>
          </p:cNvSpPr>
          <p:nvPr>
            <p:ph type="sldNum" sz="quarter" idx="10"/>
          </p:nvPr>
        </p:nvSpPr>
        <p:spPr/>
        <p:txBody>
          <a:bodyPr/>
          <a:lstStyle/>
          <a:p>
            <a:fld id="{8503B9B4-DF37-4EED-887D-94CAB3A80F03}" type="slidenum">
              <a:rPr lang="nl-BE" smtClean="0"/>
              <a:t>9</a:t>
            </a:fld>
            <a:endParaRPr lang="nl-BE"/>
          </a:p>
        </p:txBody>
      </p:sp>
    </p:spTree>
    <p:extLst>
      <p:ext uri="{BB962C8B-B14F-4D97-AF65-F5344CB8AC3E}">
        <p14:creationId xmlns:p14="http://schemas.microsoft.com/office/powerpoint/2010/main" val="3460674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55863" y="5443538"/>
            <a:ext cx="42306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626110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7185" y="2124391"/>
            <a:ext cx="7669630" cy="1470025"/>
          </a:xfrm>
          <a:prstGeom prst="rect">
            <a:avLst/>
          </a:prstGeom>
        </p:spPr>
        <p:txBody>
          <a:bodyPr/>
          <a:lstStyle>
            <a:lvl1pPr>
              <a:defRPr sz="4800" b="1" i="0" baseline="0">
                <a:solidFill>
                  <a:srgbClr val="929292"/>
                </a:solidFill>
                <a:latin typeface="Gill Sans Std"/>
              </a:defRPr>
            </a:lvl1pPr>
          </a:lstStyle>
          <a:p>
            <a:r>
              <a:rPr lang="nl-BE" smtClean="0"/>
              <a:t>Click to edit Master title style</a:t>
            </a:r>
            <a:endParaRPr lang="en-US" dirty="0"/>
          </a:p>
        </p:txBody>
      </p:sp>
      <p:sp>
        <p:nvSpPr>
          <p:cNvPr id="3" name="Subtitle 2"/>
          <p:cNvSpPr>
            <a:spLocks noGrp="1"/>
          </p:cNvSpPr>
          <p:nvPr>
            <p:ph type="subTitle" idx="1"/>
          </p:nvPr>
        </p:nvSpPr>
        <p:spPr>
          <a:xfrm>
            <a:off x="737185" y="3794900"/>
            <a:ext cx="7669630" cy="1492296"/>
          </a:xfrm>
          <a:prstGeom prst="rect">
            <a:avLst/>
          </a:prstGeom>
        </p:spPr>
        <p:txBody>
          <a:bodyPr/>
          <a:lstStyle>
            <a:lvl1pPr marL="0" indent="0" algn="ctr">
              <a:buNone/>
              <a:defRPr b="1" i="0">
                <a:solidFill>
                  <a:schemeClr val="accent2"/>
                </a:solidFill>
                <a:latin typeface="Gill Sans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dirty="0"/>
          </a:p>
        </p:txBody>
      </p:sp>
    </p:spTree>
    <p:extLst>
      <p:ext uri="{BB962C8B-B14F-4D97-AF65-F5344CB8AC3E}">
        <p14:creationId xmlns:p14="http://schemas.microsoft.com/office/powerpoint/2010/main" val="100022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22E13C-30B1-41EC-B3FF-B1523EBA6AA1}" type="datetimeFigureOut">
              <a:rPr lang="fr-BE" smtClean="0"/>
              <a:t>14/06/2019</a:t>
            </a:fld>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2C3510-B9B1-4D8D-812D-7D27E00185FD}" type="slidenum">
              <a:rPr lang="fr-BE" smtClean="0"/>
              <a:t>‹N°›</a:t>
            </a:fld>
            <a:endParaRPr lang="fr-BE"/>
          </a:p>
        </p:txBody>
      </p:sp>
    </p:spTree>
    <p:extLst>
      <p:ext uri="{BB962C8B-B14F-4D97-AF65-F5344CB8AC3E}">
        <p14:creationId xmlns:p14="http://schemas.microsoft.com/office/powerpoint/2010/main" val="181760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2313"/>
            <a:ext cx="8229600" cy="648656"/>
          </a:xfrm>
          <a:prstGeom prst="rect">
            <a:avLst/>
          </a:prstGeom>
        </p:spPr>
        <p:txBody>
          <a:bodyPr/>
          <a:lstStyle>
            <a:lvl1pPr algn="l">
              <a:defRPr sz="3200" baseline="0">
                <a:solidFill>
                  <a:schemeClr val="accent2"/>
                </a:solidFill>
                <a:latin typeface="Gill Sans Std"/>
              </a:defRPr>
            </a:lvl1pPr>
          </a:lstStyle>
          <a:p>
            <a:r>
              <a:rPr lang="nl-BE" smtClean="0"/>
              <a:t>Click to edit Master title style</a:t>
            </a:r>
            <a:endParaRPr lang="en-US" dirty="0"/>
          </a:p>
        </p:txBody>
      </p:sp>
      <p:sp>
        <p:nvSpPr>
          <p:cNvPr id="3" name="Content Placeholder 2"/>
          <p:cNvSpPr>
            <a:spLocks noGrp="1"/>
          </p:cNvSpPr>
          <p:nvPr>
            <p:ph idx="1"/>
          </p:nvPr>
        </p:nvSpPr>
        <p:spPr>
          <a:xfrm>
            <a:off x="457200" y="1448804"/>
            <a:ext cx="8229600" cy="1511816"/>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9" name="Content Placeholder 2"/>
          <p:cNvSpPr>
            <a:spLocks noGrp="1"/>
          </p:cNvSpPr>
          <p:nvPr>
            <p:ph idx="11"/>
          </p:nvPr>
        </p:nvSpPr>
        <p:spPr>
          <a:xfrm>
            <a:off x="457200" y="3122564"/>
            <a:ext cx="8229600" cy="2537939"/>
          </a:xfrm>
          <a:prstGeom prst="rect">
            <a:avLst/>
          </a:prstGeom>
        </p:spPr>
        <p:txBody>
          <a:bodyPr/>
          <a:lstStyle>
            <a:lvl1pPr marL="342900" indent="-342900">
              <a:buClr>
                <a:schemeClr val="accent1"/>
              </a:buClr>
              <a:buFont typeface="Arial"/>
              <a:buChar char="•"/>
              <a:defRPr sz="2400">
                <a:solidFill>
                  <a:schemeClr val="accent1"/>
                </a:solidFill>
                <a:latin typeface="Gill Sans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Tree>
    <p:extLst>
      <p:ext uri="{BB962C8B-B14F-4D97-AF65-F5344CB8AC3E}">
        <p14:creationId xmlns:p14="http://schemas.microsoft.com/office/powerpoint/2010/main" val="120100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910138" y="3622675"/>
            <a:ext cx="3776662"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22313"/>
            <a:ext cx="8229600" cy="648656"/>
          </a:xfrm>
          <a:prstGeom prst="rect">
            <a:avLst/>
          </a:prstGeom>
        </p:spPr>
        <p:txBody>
          <a:bodyPr/>
          <a:lstStyle>
            <a:lvl1pPr algn="l">
              <a:defRPr sz="3200" baseline="0">
                <a:solidFill>
                  <a:schemeClr val="accent2"/>
                </a:solidFill>
                <a:latin typeface="Gill Sans Std"/>
              </a:defRPr>
            </a:lvl1pPr>
          </a:lstStyle>
          <a:p>
            <a:r>
              <a:rPr lang="nl-BE" smtClean="0"/>
              <a:t>Click to edit Master title style</a:t>
            </a:r>
            <a:endParaRPr lang="en-US" dirty="0"/>
          </a:p>
        </p:txBody>
      </p:sp>
      <p:sp>
        <p:nvSpPr>
          <p:cNvPr id="3" name="Content Placeholder 2"/>
          <p:cNvSpPr>
            <a:spLocks noGrp="1"/>
          </p:cNvSpPr>
          <p:nvPr>
            <p:ph idx="1"/>
          </p:nvPr>
        </p:nvSpPr>
        <p:spPr>
          <a:xfrm>
            <a:off x="457200" y="1448804"/>
            <a:ext cx="8229600" cy="1273646"/>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13" name="Content Placeholder 2"/>
          <p:cNvSpPr>
            <a:spLocks noGrp="1"/>
          </p:cNvSpPr>
          <p:nvPr>
            <p:ph idx="10"/>
          </p:nvPr>
        </p:nvSpPr>
        <p:spPr>
          <a:xfrm>
            <a:off x="5076589" y="3261959"/>
            <a:ext cx="3610211" cy="359935"/>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5" name="Picture Placeholder 4"/>
          <p:cNvSpPr>
            <a:spLocks noGrp="1"/>
          </p:cNvSpPr>
          <p:nvPr>
            <p:ph type="pic" sz="quarter" idx="11"/>
          </p:nvPr>
        </p:nvSpPr>
        <p:spPr>
          <a:xfrm>
            <a:off x="457200" y="2820988"/>
            <a:ext cx="4452937" cy="3306762"/>
          </a:xfrm>
          <a:prstGeom prst="rect">
            <a:avLst/>
          </a:prstGeom>
          <a:ln>
            <a:solidFill>
              <a:schemeClr val="accent2"/>
            </a:solidFill>
          </a:ln>
        </p:spPr>
        <p:txBody>
          <a:bodyPr vert="horz"/>
          <a:lstStyle/>
          <a:p>
            <a:pPr lvl="0"/>
            <a:endParaRPr lang="en-US" noProof="0" dirty="0"/>
          </a:p>
        </p:txBody>
      </p:sp>
    </p:spTree>
    <p:extLst>
      <p:ext uri="{BB962C8B-B14F-4D97-AF65-F5344CB8AC3E}">
        <p14:creationId xmlns:p14="http://schemas.microsoft.com/office/powerpoint/2010/main" val="18277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smtClean="0"/>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Tree>
    <p:extLst>
      <p:ext uri="{BB962C8B-B14F-4D97-AF65-F5344CB8AC3E}">
        <p14:creationId xmlns:p14="http://schemas.microsoft.com/office/powerpoint/2010/main" val="217445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66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2313"/>
            <a:ext cx="8229600" cy="648656"/>
          </a:xfrm>
          <a:prstGeom prst="rect">
            <a:avLst/>
          </a:prstGeom>
        </p:spPr>
        <p:txBody>
          <a:bodyPr/>
          <a:lstStyle>
            <a:lvl1pPr algn="l">
              <a:defRPr sz="2400" baseline="0">
                <a:solidFill>
                  <a:schemeClr val="accent1"/>
                </a:solidFill>
                <a:latin typeface="Gill Sans Std"/>
              </a:defRPr>
            </a:lvl1pPr>
          </a:lstStyle>
          <a:p>
            <a:r>
              <a:rPr lang="nl-BE" smtClean="0"/>
              <a:t>Click to edit Master title style</a:t>
            </a:r>
            <a:endParaRPr lang="en-US" dirty="0"/>
          </a:p>
        </p:txBody>
      </p:sp>
      <p:sp>
        <p:nvSpPr>
          <p:cNvPr id="11" name="Picture Placeholder 10"/>
          <p:cNvSpPr>
            <a:spLocks noGrp="1"/>
          </p:cNvSpPr>
          <p:nvPr>
            <p:ph type="pic" sz="quarter" idx="10"/>
          </p:nvPr>
        </p:nvSpPr>
        <p:spPr>
          <a:xfrm>
            <a:off x="457200" y="1552575"/>
            <a:ext cx="8229600" cy="4391025"/>
          </a:xfrm>
          <a:prstGeom prst="rect">
            <a:avLst/>
          </a:prstGeom>
        </p:spPr>
        <p:txBody>
          <a:bodyPr vert="horz"/>
          <a:lstStyle/>
          <a:p>
            <a:pPr lvl="0"/>
            <a:endParaRPr lang="en-US" noProof="0"/>
          </a:p>
        </p:txBody>
      </p:sp>
    </p:spTree>
    <p:extLst>
      <p:ext uri="{BB962C8B-B14F-4D97-AF65-F5344CB8AC3E}">
        <p14:creationId xmlns:p14="http://schemas.microsoft.com/office/powerpoint/2010/main" val="355049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0"/>
          </p:nvPr>
        </p:nvSpPr>
        <p:spPr>
          <a:xfrm>
            <a:off x="457200" y="357799"/>
            <a:ext cx="8229600" cy="2837759"/>
          </a:xfrm>
          <a:prstGeom prst="rect">
            <a:avLst/>
          </a:prstGeom>
        </p:spPr>
        <p:txBody>
          <a:bodyPr vert="horz"/>
          <a:lstStyle/>
          <a:p>
            <a:pPr lvl="0"/>
            <a:endParaRPr lang="en-US" noProof="0"/>
          </a:p>
        </p:txBody>
      </p:sp>
      <p:sp>
        <p:nvSpPr>
          <p:cNvPr id="5" name="Picture Placeholder 10"/>
          <p:cNvSpPr>
            <a:spLocks noGrp="1"/>
          </p:cNvSpPr>
          <p:nvPr>
            <p:ph type="pic" sz="quarter" idx="11"/>
          </p:nvPr>
        </p:nvSpPr>
        <p:spPr>
          <a:xfrm>
            <a:off x="457200" y="3462055"/>
            <a:ext cx="4116356" cy="2837759"/>
          </a:xfrm>
          <a:prstGeom prst="rect">
            <a:avLst/>
          </a:prstGeom>
        </p:spPr>
        <p:txBody>
          <a:bodyPr vert="horz"/>
          <a:lstStyle/>
          <a:p>
            <a:pPr lvl="0"/>
            <a:endParaRPr lang="en-US" noProof="0"/>
          </a:p>
        </p:txBody>
      </p:sp>
      <p:sp>
        <p:nvSpPr>
          <p:cNvPr id="6" name="Content Placeholder 2"/>
          <p:cNvSpPr>
            <a:spLocks noGrp="1"/>
          </p:cNvSpPr>
          <p:nvPr>
            <p:ph idx="12"/>
          </p:nvPr>
        </p:nvSpPr>
        <p:spPr>
          <a:xfrm>
            <a:off x="4781068" y="3462055"/>
            <a:ext cx="3905732" cy="2530654"/>
          </a:xfrm>
          <a:prstGeom prst="rect">
            <a:avLst/>
          </a:prstGeom>
        </p:spPr>
        <p:txBody>
          <a:bodyPr/>
          <a:lstStyle>
            <a:lvl1pPr marL="342900" indent="-342900">
              <a:buClr>
                <a:schemeClr val="accent1"/>
              </a:buClr>
              <a:buFont typeface="Arial"/>
              <a:buChar char="•"/>
              <a:defRPr sz="1600">
                <a:solidFill>
                  <a:schemeClr val="accent1"/>
                </a:solidFill>
                <a:latin typeface="Gill Sans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Tree>
    <p:extLst>
      <p:ext uri="{BB962C8B-B14F-4D97-AF65-F5344CB8AC3E}">
        <p14:creationId xmlns:p14="http://schemas.microsoft.com/office/powerpoint/2010/main" val="44149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smtClean="0"/>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Tree>
    <p:extLst>
      <p:ext uri="{BB962C8B-B14F-4D97-AF65-F5344CB8AC3E}">
        <p14:creationId xmlns:p14="http://schemas.microsoft.com/office/powerpoint/2010/main" val="12059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cxnSp>
        <p:nvCxnSpPr>
          <p:cNvPr id="6" name="Straight Connector 5"/>
          <p:cNvCxnSpPr/>
          <p:nvPr userDrawn="1"/>
        </p:nvCxnSpPr>
        <p:spPr>
          <a:xfrm>
            <a:off x="4591050" y="5391150"/>
            <a:ext cx="4095750" cy="0"/>
          </a:xfrm>
          <a:prstGeom prst="line">
            <a:avLst/>
          </a:prstGeom>
          <a:ln w="6350" cmpd="sng">
            <a:solidFill>
              <a:srgbClr val="F8C444"/>
            </a:solidFill>
          </a:ln>
          <a:effectLst/>
        </p:spPr>
        <p:style>
          <a:lnRef idx="2">
            <a:schemeClr val="accent1"/>
          </a:lnRef>
          <a:fillRef idx="0">
            <a:schemeClr val="accent1"/>
          </a:fillRef>
          <a:effectRef idx="1">
            <a:schemeClr val="accent1"/>
          </a:effectRef>
          <a:fontRef idx="minor">
            <a:schemeClr val="tx1"/>
          </a:fontRef>
        </p:style>
      </p:cxn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4"/>
          <p:cNvSpPr>
            <a:spLocks noGrp="1"/>
          </p:cNvSpPr>
          <p:nvPr>
            <p:ph type="pic" sz="quarter" idx="11"/>
          </p:nvPr>
        </p:nvSpPr>
        <p:spPr>
          <a:xfrm>
            <a:off x="546101" y="423863"/>
            <a:ext cx="4044950" cy="6083300"/>
          </a:xfrm>
          <a:prstGeom prst="rect">
            <a:avLst/>
          </a:prstGeom>
          <a:ln>
            <a:solidFill>
              <a:schemeClr val="accent2"/>
            </a:solidFill>
          </a:ln>
        </p:spPr>
        <p:txBody>
          <a:bodyPr vert="horz"/>
          <a:lstStyle/>
          <a:p>
            <a:pPr lvl="0"/>
            <a:endParaRPr lang="en-US" noProof="0" dirty="0"/>
          </a:p>
        </p:txBody>
      </p:sp>
      <p:sp>
        <p:nvSpPr>
          <p:cNvPr id="16" name="Title 1"/>
          <p:cNvSpPr>
            <a:spLocks noGrp="1"/>
          </p:cNvSpPr>
          <p:nvPr>
            <p:ph type="title"/>
          </p:nvPr>
        </p:nvSpPr>
        <p:spPr>
          <a:xfrm>
            <a:off x="4776788" y="423862"/>
            <a:ext cx="3910012" cy="1003763"/>
          </a:xfrm>
          <a:prstGeom prst="rect">
            <a:avLst/>
          </a:prstGeom>
        </p:spPr>
        <p:txBody>
          <a:bodyPr/>
          <a:lstStyle>
            <a:lvl1pPr algn="l">
              <a:defRPr sz="3200" baseline="0">
                <a:solidFill>
                  <a:schemeClr val="accent2"/>
                </a:solidFill>
                <a:latin typeface="Gill Sans Std"/>
              </a:defRPr>
            </a:lvl1pPr>
          </a:lstStyle>
          <a:p>
            <a:r>
              <a:rPr lang="nl-BE" smtClean="0"/>
              <a:t>Click to edit Master title style</a:t>
            </a:r>
            <a:endParaRPr lang="en-US" dirty="0"/>
          </a:p>
        </p:txBody>
      </p:sp>
      <p:sp>
        <p:nvSpPr>
          <p:cNvPr id="17" name="Content Placeholder 2"/>
          <p:cNvSpPr>
            <a:spLocks noGrp="1"/>
          </p:cNvSpPr>
          <p:nvPr>
            <p:ph idx="12"/>
          </p:nvPr>
        </p:nvSpPr>
        <p:spPr>
          <a:xfrm>
            <a:off x="4776788" y="1548405"/>
            <a:ext cx="3910012" cy="3572788"/>
          </a:xfrm>
          <a:prstGeom prst="rect">
            <a:avLst/>
          </a:prstGeom>
        </p:spPr>
        <p:txBody>
          <a:bodyPr/>
          <a:lstStyle>
            <a:lvl1pPr marL="0" indent="0">
              <a:buClr>
                <a:schemeClr val="accent1"/>
              </a:buClr>
              <a:buFont typeface="Arial"/>
              <a:buNone/>
              <a:defRPr sz="2400">
                <a:solidFill>
                  <a:schemeClr val="accent1"/>
                </a:solidFill>
                <a:latin typeface="Gill Sans Std"/>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
        <p:nvSpPr>
          <p:cNvPr id="18" name="Content Placeholder 2"/>
          <p:cNvSpPr>
            <a:spLocks noGrp="1"/>
          </p:cNvSpPr>
          <p:nvPr>
            <p:ph idx="10"/>
          </p:nvPr>
        </p:nvSpPr>
        <p:spPr>
          <a:xfrm>
            <a:off x="4776788" y="5541517"/>
            <a:ext cx="3910012" cy="586233"/>
          </a:xfrm>
          <a:prstGeom prst="rect">
            <a:avLst/>
          </a:prstGeom>
        </p:spPr>
        <p:txBody>
          <a:bodyPr/>
          <a:lstStyle>
            <a:lvl1pPr marL="0" indent="0">
              <a:buClr>
                <a:schemeClr val="accent1"/>
              </a:buClr>
              <a:buFont typeface="Arial"/>
              <a:buNone/>
              <a:defRPr sz="1400">
                <a:solidFill>
                  <a:schemeClr val="accent1"/>
                </a:solidFill>
                <a:latin typeface="Gill Sans Std Light"/>
              </a:defRPr>
            </a:lvl1pPr>
            <a:lvl2pPr>
              <a:defRPr sz="2400">
                <a:solidFill>
                  <a:schemeClr val="accent1"/>
                </a:solidFill>
                <a:latin typeface="Gill Sans Std"/>
              </a:defRPr>
            </a:lvl2pPr>
            <a:lvl3pPr>
              <a:defRPr sz="2400">
                <a:solidFill>
                  <a:schemeClr val="accent1"/>
                </a:solidFill>
                <a:latin typeface="Gill Sans Std"/>
              </a:defRPr>
            </a:lvl3pPr>
            <a:lvl4pPr>
              <a:defRPr sz="2400">
                <a:solidFill>
                  <a:schemeClr val="accent1"/>
                </a:solidFill>
                <a:latin typeface="Gill Sans Std"/>
              </a:defRPr>
            </a:lvl4pPr>
            <a:lvl5pPr>
              <a:defRPr sz="2400">
                <a:solidFill>
                  <a:schemeClr val="accent1"/>
                </a:solidFill>
                <a:latin typeface="Gill Sans Std"/>
              </a:defRPr>
            </a:lvl5pPr>
          </a:lstStyle>
          <a:p>
            <a:pPr lvl="0"/>
            <a:r>
              <a:rPr lang="nl-BE" smtClean="0"/>
              <a:t>Click to edit Master text styles</a:t>
            </a:r>
          </a:p>
        </p:txBody>
      </p:sp>
    </p:spTree>
    <p:extLst>
      <p:ext uri="{BB962C8B-B14F-4D97-AF65-F5344CB8AC3E}">
        <p14:creationId xmlns:p14="http://schemas.microsoft.com/office/powerpoint/2010/main" val="88132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xfrm>
            <a:off x="736600" y="702644"/>
            <a:ext cx="7670800" cy="2367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latin typeface="Gill Sans Std" panose="020B0502020104020203" pitchFamily="34" charset="0"/>
                <a:ea typeface="ＭＳ Ｐゴシック" panose="020B0600070205080204" pitchFamily="34" charset="-128"/>
              </a:rPr>
              <a:t>Evaluatie</a:t>
            </a:r>
            <a:r>
              <a:rPr lang="en-US" altLang="en-US" dirty="0" smtClean="0">
                <a:latin typeface="Gill Sans Std" panose="020B0502020104020203" pitchFamily="34" charset="0"/>
                <a:ea typeface="ＭＳ Ｐゴシック" panose="020B0600070205080204" pitchFamily="34" charset="-128"/>
              </a:rPr>
              <a:t> </a:t>
            </a:r>
            <a:br>
              <a:rPr lang="en-US" altLang="en-US" dirty="0" smtClean="0">
                <a:latin typeface="Gill Sans Std" panose="020B0502020104020203" pitchFamily="34" charset="0"/>
                <a:ea typeface="ＭＳ Ｐゴシック" panose="020B0600070205080204" pitchFamily="34" charset="-128"/>
              </a:rPr>
            </a:br>
            <a:r>
              <a:rPr lang="en-US" altLang="en-US" dirty="0" err="1" smtClean="0">
                <a:latin typeface="Gill Sans Std" panose="020B0502020104020203" pitchFamily="34" charset="0"/>
                <a:ea typeface="ＭＳ Ｐゴシック" panose="020B0600070205080204" pitchFamily="34" charset="-128"/>
              </a:rPr>
              <a:t>derde</a:t>
            </a:r>
            <a:r>
              <a:rPr lang="en-US" altLang="en-US" dirty="0" smtClean="0">
                <a:latin typeface="Gill Sans Std" panose="020B0502020104020203" pitchFamily="34" charset="0"/>
                <a:ea typeface="ＭＳ Ｐゴシック" panose="020B0600070205080204" pitchFamily="34" charset="-128"/>
              </a:rPr>
              <a:t> </a:t>
            </a:r>
            <a:r>
              <a:rPr lang="en-US" altLang="en-US" dirty="0" err="1" smtClean="0">
                <a:latin typeface="Gill Sans Std" panose="020B0502020104020203" pitchFamily="34" charset="0"/>
                <a:ea typeface="ＭＳ Ｐゴシック" panose="020B0600070205080204" pitchFamily="34" charset="-128"/>
              </a:rPr>
              <a:t>federaal</a:t>
            </a:r>
            <a:r>
              <a:rPr lang="en-US" altLang="en-US" dirty="0" smtClean="0">
                <a:latin typeface="Gill Sans Std" panose="020B0502020104020203" pitchFamily="34" charset="0"/>
                <a:ea typeface="ＭＳ Ｐゴシック" panose="020B0600070205080204" pitchFamily="34" charset="-128"/>
              </a:rPr>
              <a:t> plan </a:t>
            </a:r>
            <a:r>
              <a:rPr lang="en-US" altLang="en-US" dirty="0" err="1" smtClean="0">
                <a:latin typeface="Gill Sans Std" panose="020B0502020104020203" pitchFamily="34" charset="0"/>
                <a:ea typeface="ＭＳ Ｐゴシック" panose="020B0600070205080204" pitchFamily="34" charset="-128"/>
              </a:rPr>
              <a:t>armoedebestrijding</a:t>
            </a:r>
            <a:endParaRPr lang="en-US" altLang="en-US" dirty="0" smtClean="0">
              <a:latin typeface="Gill Sans Std" panose="020B0502020104020203" pitchFamily="34" charset="0"/>
              <a:ea typeface="ＭＳ Ｐゴシック" panose="020B0600070205080204" pitchFamily="34" charset="-128"/>
            </a:endParaRPr>
          </a:p>
        </p:txBody>
      </p:sp>
      <p:sp>
        <p:nvSpPr>
          <p:cNvPr id="11267" name="Subtitle 2"/>
          <p:cNvSpPr>
            <a:spLocks noGrp="1"/>
          </p:cNvSpPr>
          <p:nvPr>
            <p:ph type="subTitle" idx="1"/>
          </p:nvPr>
        </p:nvSpPr>
        <p:spPr bwMode="auto">
          <a:xfrm>
            <a:off x="219396" y="3234088"/>
            <a:ext cx="8188004" cy="19259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err="1" smtClean="0">
                <a:latin typeface="Gill Sans Std" panose="020B0502020104020203" pitchFamily="34" charset="0"/>
                <a:ea typeface="ＭＳ Ｐゴシック" panose="020B0600070205080204" pitchFamily="34" charset="-128"/>
              </a:rPr>
              <a:t>Belgisch</a:t>
            </a:r>
            <a:r>
              <a:rPr lang="en-US" altLang="en-US" sz="2800" dirty="0" smtClean="0">
                <a:latin typeface="Gill Sans Std" panose="020B0502020104020203" pitchFamily="34" charset="0"/>
                <a:ea typeface="ＭＳ Ｐゴシック" panose="020B0600070205080204" pitchFamily="34" charset="-128"/>
              </a:rPr>
              <a:t> Platform </a:t>
            </a:r>
          </a:p>
          <a:p>
            <a:pPr eaLnBrk="1" hangingPunct="1"/>
            <a:r>
              <a:rPr lang="en-US" altLang="en-US" sz="2800" dirty="0" err="1" smtClean="0">
                <a:latin typeface="Gill Sans Std" panose="020B0502020104020203" pitchFamily="34" charset="0"/>
                <a:ea typeface="ＭＳ Ｐゴシック" panose="020B0600070205080204" pitchFamily="34" charset="-128"/>
              </a:rPr>
              <a:t>tegen</a:t>
            </a:r>
            <a:r>
              <a:rPr lang="en-US" altLang="en-US" sz="2800" dirty="0" smtClean="0">
                <a:latin typeface="Gill Sans Std" panose="020B0502020104020203" pitchFamily="34" charset="0"/>
                <a:ea typeface="ＭＳ Ｐゴシック" panose="020B0600070205080204" pitchFamily="34" charset="-128"/>
              </a:rPr>
              <a:t> </a:t>
            </a:r>
            <a:r>
              <a:rPr lang="en-US" altLang="en-US" sz="2800" dirty="0" err="1" smtClean="0">
                <a:latin typeface="Gill Sans Std" panose="020B0502020104020203" pitchFamily="34" charset="0"/>
                <a:ea typeface="ＭＳ Ｐゴシック" panose="020B0600070205080204" pitchFamily="34" charset="-128"/>
              </a:rPr>
              <a:t>armoede</a:t>
            </a:r>
            <a:r>
              <a:rPr lang="en-US" altLang="en-US" sz="2800" dirty="0" smtClean="0">
                <a:latin typeface="Gill Sans Std" panose="020B0502020104020203" pitchFamily="34" charset="0"/>
                <a:ea typeface="ＭＳ Ｐゴシック" panose="020B0600070205080204" pitchFamily="34" charset="-128"/>
              </a:rPr>
              <a:t> </a:t>
            </a:r>
            <a:r>
              <a:rPr lang="en-US" altLang="en-US" sz="2800" dirty="0" err="1" smtClean="0">
                <a:latin typeface="Gill Sans Std" panose="020B0502020104020203" pitchFamily="34" charset="0"/>
                <a:ea typeface="ＭＳ Ｐゴシック" panose="020B0600070205080204" pitchFamily="34" charset="-128"/>
              </a:rPr>
              <a:t>en</a:t>
            </a:r>
            <a:r>
              <a:rPr lang="en-US" altLang="en-US" sz="2800" dirty="0" smtClean="0">
                <a:latin typeface="Gill Sans Std" panose="020B0502020104020203" pitchFamily="34" charset="0"/>
                <a:ea typeface="ＭＳ Ｐゴシック" panose="020B0600070205080204" pitchFamily="34" charset="-128"/>
              </a:rPr>
              <a:t> </a:t>
            </a:r>
            <a:r>
              <a:rPr lang="en-US" altLang="en-US" sz="2800" dirty="0" err="1" smtClean="0">
                <a:latin typeface="Gill Sans Std" panose="020B0502020104020203" pitchFamily="34" charset="0"/>
                <a:ea typeface="ＭＳ Ｐゴシック" panose="020B0600070205080204" pitchFamily="34" charset="-128"/>
              </a:rPr>
              <a:t>sociale</a:t>
            </a:r>
            <a:r>
              <a:rPr lang="en-US" altLang="en-US" sz="2800" dirty="0" smtClean="0">
                <a:latin typeface="Gill Sans Std" panose="020B0502020104020203" pitchFamily="34" charset="0"/>
                <a:ea typeface="ＭＳ Ｐゴシック" panose="020B0600070205080204" pitchFamily="34" charset="-128"/>
              </a:rPr>
              <a:t> </a:t>
            </a:r>
            <a:r>
              <a:rPr lang="en-US" altLang="en-US" sz="2800" dirty="0" err="1" smtClean="0">
                <a:latin typeface="Gill Sans Std" panose="020B0502020104020203" pitchFamily="34" charset="0"/>
                <a:ea typeface="ＭＳ Ｐゴシック" panose="020B0600070205080204" pitchFamily="34" charset="-128"/>
              </a:rPr>
              <a:t>uitsluiting</a:t>
            </a:r>
            <a:r>
              <a:rPr lang="en-US" altLang="en-US" sz="2800" dirty="0" smtClean="0">
                <a:latin typeface="Gill Sans Std" panose="020B0502020104020203" pitchFamily="34" charset="0"/>
                <a:ea typeface="ＭＳ Ｐゴシック" panose="020B0600070205080204" pitchFamily="34" charset="-128"/>
              </a:rPr>
              <a:t> EU 2020</a:t>
            </a:r>
            <a:endParaRPr lang="en-US" altLang="en-US" sz="2800" dirty="0">
              <a:latin typeface="Gill Sans Std" panose="020B0502020104020203" pitchFamily="34" charset="0"/>
              <a:ea typeface="ＭＳ Ｐゴシック" panose="020B0600070205080204" pitchFamily="34" charset="-128"/>
            </a:endParaRPr>
          </a:p>
          <a:p>
            <a:pPr eaLnBrk="1" hangingPunct="1"/>
            <a:endParaRPr lang="en-US" altLang="en-US" sz="2400" dirty="0" smtClean="0">
              <a:latin typeface="Gill Sans Std" panose="020B0502020104020203" pitchFamily="34" charset="0"/>
              <a:ea typeface="ＭＳ Ｐゴシック" panose="020B0600070205080204" pitchFamily="34" charset="-128"/>
            </a:endParaRPr>
          </a:p>
          <a:p>
            <a:pPr eaLnBrk="1" hangingPunct="1"/>
            <a:r>
              <a:rPr lang="en-US" altLang="en-US" sz="2400" dirty="0" smtClean="0">
                <a:latin typeface="Gill Sans Std" panose="020B0502020104020203" pitchFamily="34" charset="0"/>
                <a:ea typeface="ＭＳ Ｐゴシック" panose="020B0600070205080204" pitchFamily="34" charset="-128"/>
              </a:rPr>
              <a:t>14/06/2019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722313"/>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latin typeface="Gill Sans Std" panose="020B0502020104020203" pitchFamily="34" charset="0"/>
                <a:ea typeface="ＭＳ Ｐゴシック" panose="020B0600070205080204" pitchFamily="34" charset="-128"/>
              </a:rPr>
              <a:t>Evaluaties</a:t>
            </a:r>
            <a:endParaRPr lang="en-US" altLang="en-US" dirty="0" smtClean="0">
              <a:latin typeface="Gill Sans Std" panose="020B0502020104020203" pitchFamily="34" charset="0"/>
              <a:ea typeface="ＭＳ Ｐゴシック" panose="020B0600070205080204" pitchFamily="34" charset="-128"/>
            </a:endParaRPr>
          </a:p>
        </p:txBody>
      </p:sp>
      <p:sp>
        <p:nvSpPr>
          <p:cNvPr id="12292" name="Content Placeholder 3"/>
          <p:cNvSpPr>
            <a:spLocks noGrp="1"/>
          </p:cNvSpPr>
          <p:nvPr>
            <p:ph idx="11"/>
          </p:nvPr>
        </p:nvSpPr>
        <p:spPr bwMode="auto">
          <a:xfrm>
            <a:off x="160255" y="1371600"/>
            <a:ext cx="8785781" cy="47746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algn="just" eaLnBrk="1" hangingPunct="1">
              <a:buNone/>
            </a:pPr>
            <a:r>
              <a:rPr lang="nl-BE" altLang="en-US" sz="2000" dirty="0" smtClean="0">
                <a:latin typeface="Gill Sans Light" pitchFamily="-109" charset="0"/>
                <a:ea typeface="ＭＳ Ｐゴシック" panose="020B0600070205080204" pitchFamily="34" charset="-128"/>
              </a:rPr>
              <a:t>- Stakeholdersbetrokkenheid</a:t>
            </a:r>
            <a:r>
              <a:rPr lang="nl-BE" altLang="en-US" sz="2000" dirty="0">
                <a:latin typeface="Gill Sans Light" pitchFamily="-109" charset="0"/>
                <a:ea typeface="ＭＳ Ｐゴシック" panose="020B0600070205080204" pitchFamily="34" charset="-128"/>
              </a:rPr>
              <a:t>, Caroline Vanderhoeven (Belgisch Netwerk Armoedebestrijding) i.s.m. Emily Clissold en Henk Van </a:t>
            </a:r>
            <a:r>
              <a:rPr lang="nl-BE" altLang="en-US" sz="2000" dirty="0" err="1">
                <a:latin typeface="Gill Sans Light" pitchFamily="-109" charset="0"/>
                <a:ea typeface="ＭＳ Ｐゴシック" panose="020B0600070205080204" pitchFamily="34" charset="-128"/>
              </a:rPr>
              <a:t>Hootegem</a:t>
            </a:r>
            <a:r>
              <a:rPr lang="nl-BE" altLang="en-US" sz="2000" dirty="0">
                <a:latin typeface="Gill Sans Light" pitchFamily="-109" charset="0"/>
                <a:ea typeface="ＭＳ Ｐゴシック" panose="020B0600070205080204" pitchFamily="34" charset="-128"/>
              </a:rPr>
              <a:t> van het Steunpunt tot bestrijding van armoede, bestaansonzekerheid en sociale uitsluiting.</a:t>
            </a:r>
          </a:p>
          <a:p>
            <a:pPr marL="457200" lvl="1" indent="0" algn="just" eaLnBrk="1" hangingPunct="1">
              <a:buNone/>
            </a:pPr>
            <a:r>
              <a:rPr lang="nl-BE" altLang="en-US" sz="2000" dirty="0" smtClean="0">
                <a:latin typeface="Gill Sans Light" pitchFamily="-109" charset="0"/>
                <a:ea typeface="ＭＳ Ｐゴシック" panose="020B0600070205080204" pitchFamily="34" charset="-128"/>
              </a:rPr>
              <a:t>- Indicatoren</a:t>
            </a:r>
            <a:r>
              <a:rPr lang="nl-BE" altLang="en-US" sz="2000" dirty="0">
                <a:latin typeface="Gill Sans Light" pitchFamily="-109" charset="0"/>
                <a:ea typeface="ＭＳ Ｐゴシック" panose="020B0600070205080204" pitchFamily="34" charset="-128"/>
              </a:rPr>
              <a:t>, Jeroen Barrez (Studiedienst POD Maatschappelijke Integratie).</a:t>
            </a:r>
          </a:p>
          <a:p>
            <a:pPr marL="457200" lvl="1" indent="0" algn="just" eaLnBrk="1" hangingPunct="1">
              <a:buNone/>
            </a:pPr>
            <a:r>
              <a:rPr lang="nl-BE" altLang="en-US" sz="2000" dirty="0" smtClean="0">
                <a:latin typeface="Gill Sans Light" pitchFamily="-109" charset="0"/>
                <a:ea typeface="ＭＳ Ｐゴシック" panose="020B0600070205080204" pitchFamily="34" charset="-128"/>
              </a:rPr>
              <a:t>- Duurzaamheid</a:t>
            </a:r>
            <a:r>
              <a:rPr lang="nl-BE" altLang="en-US" sz="2000" dirty="0">
                <a:latin typeface="Gill Sans Light" pitchFamily="-109" charset="0"/>
                <a:ea typeface="ＭＳ Ｐゴシック" panose="020B0600070205080204" pitchFamily="34" charset="-128"/>
              </a:rPr>
              <a:t>, Cedric Van de Walle en Martine </a:t>
            </a:r>
            <a:r>
              <a:rPr lang="nl-BE" altLang="en-US" sz="2000" dirty="0" err="1">
                <a:latin typeface="Gill Sans Light" pitchFamily="-109" charset="0"/>
                <a:ea typeface="ＭＳ Ｐゴシック" panose="020B0600070205080204" pitchFamily="34" charset="-128"/>
              </a:rPr>
              <a:t>Vandervennet</a:t>
            </a:r>
            <a:r>
              <a:rPr lang="nl-BE" altLang="en-US" sz="2000" dirty="0">
                <a:latin typeface="Gill Sans Light" pitchFamily="-109" charset="0"/>
                <a:ea typeface="ＭＳ Ｐゴシック" panose="020B0600070205080204" pitchFamily="34" charset="-128"/>
              </a:rPr>
              <a:t> (Federaal Instituut voor Duurzame Ontwikkeling).</a:t>
            </a:r>
          </a:p>
          <a:p>
            <a:pPr marL="457200" lvl="1" indent="0" algn="just" eaLnBrk="1" hangingPunct="1">
              <a:buNone/>
            </a:pPr>
            <a:r>
              <a:rPr lang="nl-BE" altLang="en-US" sz="2000" dirty="0" smtClean="0">
                <a:latin typeface="Gill Sans Light" pitchFamily="-109" charset="0"/>
                <a:ea typeface="ＭＳ Ｐゴシック" panose="020B0600070205080204" pitchFamily="34" charset="-128"/>
              </a:rPr>
              <a:t>- Beleidsevaluatie </a:t>
            </a:r>
            <a:r>
              <a:rPr lang="nl-BE" altLang="en-US" sz="2000" dirty="0">
                <a:latin typeface="Gill Sans Light" pitchFamily="-109" charset="0"/>
                <a:ea typeface="ＭＳ Ｐゴシック" panose="020B0600070205080204" pitchFamily="34" charset="-128"/>
              </a:rPr>
              <a:t>en Budget, Isabelle Verschueren  (FOD BOSA).</a:t>
            </a:r>
          </a:p>
          <a:p>
            <a:pPr marL="457200" lvl="1" indent="0" algn="just" eaLnBrk="1" hangingPunct="1">
              <a:buNone/>
            </a:pPr>
            <a:r>
              <a:rPr lang="nl-BE" altLang="en-US" sz="2000" dirty="0" smtClean="0">
                <a:latin typeface="Gill Sans Light" pitchFamily="-109" charset="0"/>
                <a:ea typeface="ＭＳ Ｐゴシック" panose="020B0600070205080204" pitchFamily="34" charset="-128"/>
              </a:rPr>
              <a:t>- Communicatie</a:t>
            </a:r>
            <a:r>
              <a:rPr lang="nl-BE" altLang="en-US" sz="2000" dirty="0">
                <a:latin typeface="Gill Sans Light" pitchFamily="-109" charset="0"/>
                <a:ea typeface="ＭＳ Ｐゴシック" panose="020B0600070205080204" pitchFamily="34" charset="-128"/>
              </a:rPr>
              <a:t>, Jan Deconinck (POD Maatschappelijke Integratie)</a:t>
            </a:r>
          </a:p>
          <a:p>
            <a:pPr marL="457200" lvl="1" indent="0" algn="just" eaLnBrk="1" hangingPunct="1">
              <a:buNone/>
            </a:pPr>
            <a:r>
              <a:rPr lang="nl-BE" altLang="en-US" sz="2000" dirty="0" smtClean="0">
                <a:latin typeface="Gill Sans Light" pitchFamily="-109" charset="0"/>
                <a:ea typeface="ＭＳ Ｐゴシック" panose="020B0600070205080204" pitchFamily="34" charset="-128"/>
              </a:rPr>
              <a:t>- Gender</a:t>
            </a:r>
            <a:r>
              <a:rPr lang="nl-BE" altLang="en-US" sz="2000" dirty="0">
                <a:latin typeface="Gill Sans Light" pitchFamily="-109" charset="0"/>
                <a:ea typeface="ＭＳ Ｐゴシック" panose="020B0600070205080204" pitchFamily="34" charset="-128"/>
              </a:rPr>
              <a:t>, Nicolas Bailly (Instituut </a:t>
            </a:r>
            <a:r>
              <a:rPr lang="nl-BE" altLang="en-US" sz="2000">
                <a:latin typeface="Gill Sans Light" pitchFamily="-109" charset="0"/>
                <a:ea typeface="ＭＳ Ｐゴシック" panose="020B0600070205080204" pitchFamily="34" charset="-128"/>
              </a:rPr>
              <a:t>voor </a:t>
            </a:r>
            <a:r>
              <a:rPr lang="nl-BE" altLang="en-US" sz="2000" smtClean="0">
                <a:latin typeface="Gill Sans Light" pitchFamily="-109" charset="0"/>
                <a:ea typeface="ＭＳ Ｐゴシック" panose="020B0600070205080204" pitchFamily="34" charset="-128"/>
              </a:rPr>
              <a:t>de Gelijkheid </a:t>
            </a:r>
            <a:r>
              <a:rPr lang="nl-BE" altLang="en-US" sz="2000" dirty="0">
                <a:latin typeface="Gill Sans Light" pitchFamily="-109" charset="0"/>
                <a:ea typeface="ＭＳ Ｐゴシック" panose="020B0600070205080204" pitchFamily="34" charset="-128"/>
              </a:rPr>
              <a:t>van </a:t>
            </a:r>
            <a:r>
              <a:rPr lang="nl-BE" altLang="en-US" sz="2000" dirty="0" smtClean="0">
                <a:latin typeface="Gill Sans Light" pitchFamily="-109" charset="0"/>
                <a:ea typeface="ＭＳ Ｐゴシック" panose="020B0600070205080204" pitchFamily="34" charset="-128"/>
              </a:rPr>
              <a:t>Vrouwen en Mannen</a:t>
            </a:r>
            <a:endParaRPr lang="nl-BE" altLang="en-US" sz="2000" dirty="0">
              <a:latin typeface="Gill Sans Light" pitchFamily="-109" charset="0"/>
              <a:ea typeface="ＭＳ Ｐゴシック" panose="020B0600070205080204" pitchFamily="34" charset="-128"/>
            </a:endParaRPr>
          </a:p>
          <a:p>
            <a:pPr marL="457200" lvl="1" indent="0" eaLnBrk="1" hangingPunct="1">
              <a:buNone/>
            </a:pPr>
            <a:endParaRPr lang="en-US" altLang="en-US" dirty="0" smtClean="0">
              <a:latin typeface="Gill Sans Light" pitchFamily="-109" charset="0"/>
              <a:ea typeface="ＭＳ Ｐゴシック" panose="020B0600070205080204" pitchFamily="34" charset="-128"/>
            </a:endParaRPr>
          </a:p>
        </p:txBody>
      </p:sp>
    </p:spTree>
    <p:extLst>
      <p:ext uri="{BB962C8B-B14F-4D97-AF65-F5344CB8AC3E}">
        <p14:creationId xmlns:p14="http://schemas.microsoft.com/office/powerpoint/2010/main" val="88818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722313"/>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latin typeface="Gill Sans Std" panose="020B0502020104020203" pitchFamily="34" charset="0"/>
                <a:ea typeface="ＭＳ Ｐゴシック" panose="020B0600070205080204" pitchFamily="34" charset="-128"/>
              </a:rPr>
              <a:t>Aanbevelingen</a:t>
            </a:r>
            <a:endParaRPr lang="en-US" altLang="en-US" dirty="0" smtClean="0">
              <a:latin typeface="Gill Sans Std" panose="020B0502020104020203" pitchFamily="34" charset="0"/>
              <a:ea typeface="ＭＳ Ｐゴシック" panose="020B0600070205080204" pitchFamily="34" charset="-128"/>
            </a:endParaRPr>
          </a:p>
        </p:txBody>
      </p:sp>
      <p:sp>
        <p:nvSpPr>
          <p:cNvPr id="12292" name="Content Placeholder 3"/>
          <p:cNvSpPr>
            <a:spLocks noGrp="1"/>
          </p:cNvSpPr>
          <p:nvPr>
            <p:ph idx="11"/>
          </p:nvPr>
        </p:nvSpPr>
        <p:spPr bwMode="auto">
          <a:xfrm>
            <a:off x="160255" y="1371600"/>
            <a:ext cx="8785781" cy="47746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just" eaLnBrk="1" hangingPunct="1">
              <a:buFontTx/>
              <a:buChar char="-"/>
            </a:pPr>
            <a:r>
              <a:rPr lang="en-US" altLang="en-US" dirty="0" smtClean="0">
                <a:latin typeface="Gill Sans Light" pitchFamily="-109" charset="0"/>
                <a:ea typeface="ＭＳ Ｐゴシック" panose="020B0600070205080204" pitchFamily="34" charset="-128"/>
              </a:rPr>
              <a:t>Impact van de </a:t>
            </a:r>
            <a:r>
              <a:rPr lang="en-US" altLang="en-US" dirty="0" err="1" smtClean="0">
                <a:latin typeface="Gill Sans Light" pitchFamily="-109" charset="0"/>
                <a:ea typeface="ＭＳ Ｐゴシック" panose="020B0600070205080204" pitchFamily="34" charset="-128"/>
              </a:rPr>
              <a:t>beleidsmaatregelen</a:t>
            </a:r>
            <a:r>
              <a:rPr lang="en-US" altLang="en-US" dirty="0" smtClean="0">
                <a:latin typeface="Gill Sans Light" pitchFamily="-109" charset="0"/>
                <a:ea typeface="ＭＳ Ｐゴシック" panose="020B0600070205080204" pitchFamily="34" charset="-128"/>
              </a:rPr>
              <a:t> op </a:t>
            </a:r>
            <a:r>
              <a:rPr lang="en-US" altLang="en-US" dirty="0" err="1" smtClean="0">
                <a:latin typeface="Gill Sans Light" pitchFamily="-109" charset="0"/>
                <a:ea typeface="ＭＳ Ｐゴシック" panose="020B0600070205080204" pitchFamily="34" charset="-128"/>
              </a:rPr>
              <a:t>armoedebestrijding</a:t>
            </a:r>
            <a:r>
              <a:rPr lang="en-US" altLang="en-US" dirty="0" smtClean="0">
                <a:latin typeface="Gill Sans Light" pitchFamily="-109" charset="0"/>
                <a:ea typeface="ＭＳ Ｐゴシック" panose="020B0600070205080204" pitchFamily="34" charset="-128"/>
              </a:rPr>
              <a:t>:</a:t>
            </a:r>
          </a:p>
          <a:p>
            <a:pPr lvl="2" algn="just" eaLnBrk="1" hangingPunct="1">
              <a:buFontTx/>
              <a:buChar char="-"/>
            </a:pPr>
            <a:r>
              <a:rPr lang="en-US" altLang="en-US" dirty="0" err="1" smtClean="0">
                <a:latin typeface="Gill Sans Light" pitchFamily="-109" charset="0"/>
                <a:ea typeface="ＭＳ Ｐゴシック" panose="020B0600070205080204" pitchFamily="34" charset="-128"/>
              </a:rPr>
              <a:t>Federale</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hefbomen</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werk</a:t>
            </a:r>
            <a:r>
              <a:rPr lang="en-US" altLang="en-US" dirty="0" smtClean="0">
                <a:latin typeface="Gill Sans Light" pitchFamily="-109" charset="0"/>
                <a:ea typeface="ＭＳ Ｐゴシック" panose="020B0600070205080204" pitchFamily="34" charset="-128"/>
              </a:rPr>
              <a:t>, </a:t>
            </a:r>
            <a:r>
              <a:rPr lang="nl-BE" altLang="en-US" dirty="0" smtClean="0">
                <a:latin typeface="Gill Sans Light" pitchFamily="-109" charset="0"/>
                <a:ea typeface="ＭＳ Ｐゴシック" panose="020B0600070205080204" pitchFamily="34" charset="-128"/>
              </a:rPr>
              <a:t>sociale </a:t>
            </a:r>
            <a:r>
              <a:rPr lang="nl-BE" altLang="en-US" dirty="0">
                <a:latin typeface="Gill Sans Light" pitchFamily="-109" charset="0"/>
                <a:ea typeface="ＭＳ Ｐゴシック" panose="020B0600070205080204" pitchFamily="34" charset="-128"/>
              </a:rPr>
              <a:t>bescherming en fiscaliteit voor inkomensarmoede, toegang tot de verschillende overheidsdiensten, met name justitie en </a:t>
            </a:r>
            <a:r>
              <a:rPr lang="nl-BE" altLang="en-US" dirty="0" smtClean="0">
                <a:latin typeface="Gill Sans Light" pitchFamily="-109" charset="0"/>
                <a:ea typeface="ＭＳ Ｐゴシック" panose="020B0600070205080204" pitchFamily="34" charset="-128"/>
              </a:rPr>
              <a:t>gezondheid; met aandacht voor bepaalde subgroepen.</a:t>
            </a:r>
          </a:p>
          <a:p>
            <a:pPr marL="914400" lvl="2" indent="0" algn="just" eaLnBrk="1" hangingPunct="1">
              <a:buNone/>
            </a:pPr>
            <a:endParaRPr lang="en-US" altLang="en-US" dirty="0" smtClean="0">
              <a:latin typeface="Gill Sans Light" pitchFamily="-109" charset="0"/>
              <a:ea typeface="ＭＳ Ｐゴシック" panose="020B0600070205080204" pitchFamily="34" charset="-128"/>
            </a:endParaRPr>
          </a:p>
          <a:p>
            <a:pPr lvl="1" algn="just" eaLnBrk="1" hangingPunct="1">
              <a:buFontTx/>
              <a:buChar char="-"/>
            </a:pPr>
            <a:r>
              <a:rPr lang="en-US" altLang="en-US" dirty="0" err="1" smtClean="0">
                <a:latin typeface="Gill Sans Light" pitchFamily="-109" charset="0"/>
                <a:ea typeface="ＭＳ Ｐゴシック" panose="020B0600070205080204" pitchFamily="34" charset="-128"/>
              </a:rPr>
              <a:t>Uitvoering</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en</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opvolging</a:t>
            </a:r>
            <a:r>
              <a:rPr lang="en-US" altLang="en-US" dirty="0" smtClean="0">
                <a:latin typeface="Gill Sans Light" pitchFamily="-109" charset="0"/>
                <a:ea typeface="ＭＳ Ｐゴシック" panose="020B0600070205080204" pitchFamily="34" charset="-128"/>
              </a:rPr>
              <a:t> van het plan: </a:t>
            </a:r>
            <a:r>
              <a:rPr lang="en-US" altLang="en-US" dirty="0" err="1" smtClean="0">
                <a:latin typeface="Gill Sans Light" pitchFamily="-109" charset="0"/>
                <a:ea typeface="ＭＳ Ｐゴシック" panose="020B0600070205080204" pitchFamily="34" charset="-128"/>
              </a:rPr>
              <a:t>inclusief</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proces</a:t>
            </a:r>
            <a:endParaRPr lang="en-US" altLang="en-US" dirty="0" smtClean="0">
              <a:latin typeface="Gill Sans Light" pitchFamily="-109" charset="0"/>
              <a:ea typeface="ＭＳ Ｐゴシック" panose="020B0600070205080204" pitchFamily="34" charset="-128"/>
            </a:endParaRPr>
          </a:p>
          <a:p>
            <a:pPr marL="914400" lvl="2" indent="0" algn="just" eaLnBrk="1" hangingPunct="1">
              <a:buNone/>
            </a:pPr>
            <a:endParaRPr lang="en-US" altLang="en-US" dirty="0" smtClean="0">
              <a:latin typeface="Gill Sans Light" pitchFamily="-109" charset="0"/>
              <a:ea typeface="ＭＳ Ｐゴシック" panose="020B0600070205080204" pitchFamily="34" charset="-128"/>
            </a:endParaRPr>
          </a:p>
          <a:p>
            <a:pPr lvl="1" algn="just" eaLnBrk="1" hangingPunct="1">
              <a:buFontTx/>
              <a:buChar char="-"/>
            </a:pPr>
            <a:r>
              <a:rPr lang="en-US" altLang="en-US" dirty="0" err="1" smtClean="0">
                <a:latin typeface="Gill Sans Light" pitchFamily="-109" charset="0"/>
                <a:ea typeface="ＭＳ Ｐゴシック" panose="020B0600070205080204" pitchFamily="34" charset="-128"/>
              </a:rPr>
              <a:t>Voorwaarden</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en</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werkpunten</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voor</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een</a:t>
            </a:r>
            <a:r>
              <a:rPr lang="en-US" altLang="en-US" dirty="0" smtClean="0">
                <a:latin typeface="Gill Sans Light" pitchFamily="-109" charset="0"/>
                <a:ea typeface="ＭＳ Ｐゴシック" panose="020B0600070205080204" pitchFamily="34" charset="-128"/>
              </a:rPr>
              <a:t> adequate </a:t>
            </a:r>
            <a:r>
              <a:rPr lang="en-US" altLang="en-US" dirty="0" err="1" smtClean="0">
                <a:latin typeface="Gill Sans Light" pitchFamily="-109" charset="0"/>
                <a:ea typeface="ＭＳ Ｐゴシック" panose="020B0600070205080204" pitchFamily="34" charset="-128"/>
              </a:rPr>
              <a:t>evaluatie</a:t>
            </a:r>
            <a:r>
              <a:rPr lang="en-US" altLang="en-US" dirty="0" smtClean="0">
                <a:latin typeface="Gill Sans Light" pitchFamily="-109" charset="0"/>
                <a:ea typeface="ＭＳ Ｐゴシック" panose="020B0600070205080204" pitchFamily="34" charset="-128"/>
              </a:rPr>
              <a:t>: ex ante </a:t>
            </a:r>
            <a:r>
              <a:rPr lang="en-US" altLang="en-US" dirty="0" err="1" smtClean="0">
                <a:latin typeface="Gill Sans Light" pitchFamily="-109" charset="0"/>
                <a:ea typeface="ＭＳ Ｐゴシック" panose="020B0600070205080204" pitchFamily="34" charset="-128"/>
              </a:rPr>
              <a:t>én</a:t>
            </a:r>
            <a:r>
              <a:rPr lang="en-US" altLang="en-US" dirty="0" smtClean="0">
                <a:latin typeface="Gill Sans Light" pitchFamily="-109" charset="0"/>
                <a:ea typeface="ＭＳ Ｐゴシック" panose="020B0600070205080204" pitchFamily="34" charset="-128"/>
              </a:rPr>
              <a:t> ex post. </a:t>
            </a:r>
          </a:p>
          <a:p>
            <a:pPr marL="457200" lvl="1" indent="0" eaLnBrk="1" hangingPunct="1">
              <a:buNone/>
            </a:pPr>
            <a:endParaRPr lang="en-US" altLang="en-US" dirty="0" smtClean="0">
              <a:latin typeface="Gill Sans Light" pitchFamily="-109" charset="0"/>
              <a:ea typeface="ＭＳ Ｐゴシック" panose="020B0600070205080204" pitchFamily="34" charset="-128"/>
            </a:endParaRPr>
          </a:p>
        </p:txBody>
      </p:sp>
    </p:spTree>
    <p:extLst>
      <p:ext uri="{BB962C8B-B14F-4D97-AF65-F5344CB8AC3E}">
        <p14:creationId xmlns:p14="http://schemas.microsoft.com/office/powerpoint/2010/main" val="74373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722313"/>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latin typeface="Gill Sans Std" panose="020B0502020104020203" pitchFamily="34" charset="0"/>
                <a:ea typeface="ＭＳ Ｐゴシック" panose="020B0600070205080204" pitchFamily="34" charset="-128"/>
              </a:rPr>
              <a:t>Varia</a:t>
            </a:r>
            <a:endParaRPr lang="en-US" altLang="en-US" dirty="0" smtClean="0">
              <a:latin typeface="Gill Sans Std" panose="020B0502020104020203" pitchFamily="34" charset="0"/>
              <a:ea typeface="ＭＳ Ｐゴシック" panose="020B0600070205080204" pitchFamily="34" charset="-128"/>
            </a:endParaRPr>
          </a:p>
        </p:txBody>
      </p:sp>
      <p:sp>
        <p:nvSpPr>
          <p:cNvPr id="12292" name="Content Placeholder 3"/>
          <p:cNvSpPr>
            <a:spLocks noGrp="1"/>
          </p:cNvSpPr>
          <p:nvPr>
            <p:ph idx="11"/>
          </p:nvPr>
        </p:nvSpPr>
        <p:spPr bwMode="auto">
          <a:xfrm>
            <a:off x="160255" y="1371600"/>
            <a:ext cx="8785781" cy="47746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eaLnBrk="1" hangingPunct="1">
              <a:buNone/>
            </a:pPr>
            <a:endParaRPr lang="en-US" altLang="en-US" dirty="0" smtClean="0">
              <a:latin typeface="Gill Sans Light" pitchFamily="-109" charset="0"/>
              <a:ea typeface="ＭＳ Ｐゴシック" panose="020B0600070205080204" pitchFamily="34" charset="-128"/>
            </a:endParaRPr>
          </a:p>
          <a:p>
            <a:pPr marL="457200" lvl="1" indent="0" eaLnBrk="1" hangingPunct="1">
              <a:buNone/>
            </a:pPr>
            <a:endParaRPr lang="en-US" altLang="en-US" dirty="0" smtClean="0">
              <a:latin typeface="Gill Sans Light" pitchFamily="-109" charset="0"/>
              <a:ea typeface="ＭＳ Ｐゴシック" panose="020B0600070205080204" pitchFamily="34" charset="-128"/>
            </a:endParaRPr>
          </a:p>
          <a:p>
            <a:pPr marL="457200" lvl="1" indent="0" eaLnBrk="1" hangingPunct="1">
              <a:buNone/>
            </a:pPr>
            <a:r>
              <a:rPr lang="en-US" altLang="en-US" dirty="0" err="1" smtClean="0">
                <a:latin typeface="Gill Sans Light" pitchFamily="-109" charset="0"/>
                <a:ea typeface="ＭＳ Ｐゴシック" panose="020B0600070205080204" pitchFamily="34" charset="-128"/>
              </a:rPr>
              <a:t>Voor</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vragen</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en</a:t>
            </a:r>
            <a:r>
              <a:rPr lang="en-US" altLang="en-US" dirty="0" smtClean="0">
                <a:latin typeface="Gill Sans Light" pitchFamily="-109" charset="0"/>
                <a:ea typeface="ＭＳ Ｐゴシック" panose="020B0600070205080204" pitchFamily="34" charset="-128"/>
              </a:rPr>
              <a:t> info: anita.opfergelt@mi-is.be</a:t>
            </a:r>
          </a:p>
          <a:p>
            <a:pPr marL="457200" lvl="1" indent="0" eaLnBrk="1" hangingPunct="1">
              <a:buNone/>
            </a:pPr>
            <a:endParaRPr lang="en-US" altLang="en-US" dirty="0" smtClean="0">
              <a:latin typeface="Gill Sans Light" pitchFamily="-109" charset="0"/>
              <a:ea typeface="ＭＳ Ｐゴシック" panose="020B0600070205080204" pitchFamily="34" charset="-128"/>
            </a:endParaRPr>
          </a:p>
          <a:p>
            <a:pPr marL="457200" lvl="1" indent="0" eaLnBrk="1" hangingPunct="1">
              <a:buNone/>
            </a:pPr>
            <a:endParaRPr lang="en-US" altLang="en-US" dirty="0" smtClean="0">
              <a:latin typeface="Gill Sans Light" pitchFamily="-109" charset="0"/>
              <a:ea typeface="ＭＳ Ｐゴシック" panose="020B0600070205080204" pitchFamily="34" charset="-128"/>
            </a:endParaRPr>
          </a:p>
        </p:txBody>
      </p:sp>
    </p:spTree>
    <p:extLst>
      <p:ext uri="{BB962C8B-B14F-4D97-AF65-F5344CB8AC3E}">
        <p14:creationId xmlns:p14="http://schemas.microsoft.com/office/powerpoint/2010/main" val="91110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722313"/>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latin typeface="Gill Sans Std" panose="020B0502020104020203" pitchFamily="34" charset="0"/>
                <a:ea typeface="ＭＳ Ｐゴシック" panose="020B0600070205080204" pitchFamily="34" charset="-128"/>
              </a:rPr>
              <a:t>Inhoud</a:t>
            </a:r>
            <a:endParaRPr lang="en-US" altLang="en-US" dirty="0" smtClean="0">
              <a:latin typeface="Gill Sans Std" panose="020B0502020104020203" pitchFamily="34" charset="0"/>
              <a:ea typeface="ＭＳ Ｐゴシック" panose="020B0600070205080204" pitchFamily="34" charset="-128"/>
            </a:endParaRPr>
          </a:p>
        </p:txBody>
      </p:sp>
      <p:sp>
        <p:nvSpPr>
          <p:cNvPr id="12292" name="Content Placeholder 3"/>
          <p:cNvSpPr>
            <a:spLocks noGrp="1"/>
          </p:cNvSpPr>
          <p:nvPr>
            <p:ph idx="11"/>
          </p:nvPr>
        </p:nvSpPr>
        <p:spPr bwMode="auto">
          <a:xfrm>
            <a:off x="457200" y="1602557"/>
            <a:ext cx="8229600" cy="40584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en-US" dirty="0" err="1" smtClean="0">
                <a:latin typeface="Gill Sans Light" pitchFamily="-109" charset="0"/>
                <a:ea typeface="ＭＳ Ｐゴシック" panose="020B0600070205080204" pitchFamily="34" charset="-128"/>
              </a:rPr>
              <a:t>Achtergrond</a:t>
            </a:r>
            <a:endParaRPr lang="en-US" altLang="en-US" dirty="0" smtClean="0">
              <a:latin typeface="Gill Sans Light" pitchFamily="-109" charset="0"/>
              <a:ea typeface="ＭＳ Ｐゴシック" panose="020B0600070205080204" pitchFamily="34" charset="-128"/>
            </a:endParaRPr>
          </a:p>
          <a:p>
            <a:pPr eaLnBrk="1" hangingPunct="1">
              <a:buFont typeface="Arial" panose="020B0604020202020204" pitchFamily="34" charset="0"/>
              <a:buChar char="•"/>
            </a:pPr>
            <a:r>
              <a:rPr lang="en-US" altLang="en-US" dirty="0" err="1">
                <a:latin typeface="Gill Sans Light" pitchFamily="-109" charset="0"/>
                <a:ea typeface="ＭＳ Ｐゴシック" panose="020B0600070205080204" pitchFamily="34" charset="-128"/>
              </a:rPr>
              <a:t>M</a:t>
            </a:r>
            <a:r>
              <a:rPr lang="en-US" altLang="en-US" dirty="0" err="1" smtClean="0">
                <a:latin typeface="Gill Sans Light" pitchFamily="-109" charset="0"/>
                <a:ea typeface="ＭＳ Ｐゴシック" panose="020B0600070205080204" pitchFamily="34" charset="-128"/>
              </a:rPr>
              <a:t>ethodologie</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uitgangspunten</a:t>
            </a:r>
            <a:endParaRPr lang="en-US" altLang="en-US" dirty="0" smtClean="0">
              <a:latin typeface="Gill Sans Light" pitchFamily="-109" charset="0"/>
              <a:ea typeface="ＭＳ Ｐゴシック" panose="020B0600070205080204" pitchFamily="34" charset="-128"/>
            </a:endParaRPr>
          </a:p>
          <a:p>
            <a:pPr eaLnBrk="1" hangingPunct="1">
              <a:buFont typeface="Arial" panose="020B0604020202020204" pitchFamily="34" charset="0"/>
              <a:buChar char="•"/>
            </a:pPr>
            <a:r>
              <a:rPr lang="en-US" altLang="en-US" dirty="0" err="1" smtClean="0">
                <a:latin typeface="Gill Sans Light" pitchFamily="-109" charset="0"/>
                <a:ea typeface="ＭＳ Ｐゴシック" panose="020B0600070205080204" pitchFamily="34" charset="-128"/>
              </a:rPr>
              <a:t>Slotrapportage</a:t>
            </a:r>
            <a:endParaRPr lang="en-US" altLang="en-US" dirty="0" smtClean="0">
              <a:latin typeface="Gill Sans Light" pitchFamily="-109" charset="0"/>
              <a:ea typeface="ＭＳ Ｐゴシック" panose="020B0600070205080204" pitchFamily="34" charset="-128"/>
            </a:endParaRPr>
          </a:p>
          <a:p>
            <a:pPr eaLnBrk="1" hangingPunct="1">
              <a:buFont typeface="Arial" panose="020B0604020202020204" pitchFamily="34" charset="0"/>
              <a:buChar char="•"/>
            </a:pPr>
            <a:r>
              <a:rPr lang="en-US" altLang="en-US" dirty="0" err="1" smtClean="0">
                <a:latin typeface="Gill Sans Light" pitchFamily="-109" charset="0"/>
                <a:ea typeface="ＭＳ Ｐゴシック" panose="020B0600070205080204" pitchFamily="34" charset="-128"/>
              </a:rPr>
              <a:t>Evaluaties</a:t>
            </a:r>
            <a:endParaRPr lang="en-US" altLang="en-US" dirty="0" smtClean="0">
              <a:latin typeface="Gill Sans Light" pitchFamily="-109" charset="0"/>
              <a:ea typeface="ＭＳ Ｐゴシック" panose="020B0600070205080204" pitchFamily="34" charset="-128"/>
            </a:endParaRPr>
          </a:p>
          <a:p>
            <a:pPr eaLnBrk="1" hangingPunct="1">
              <a:buFont typeface="Arial" panose="020B0604020202020204" pitchFamily="34" charset="0"/>
              <a:buChar char="•"/>
            </a:pPr>
            <a:r>
              <a:rPr lang="en-US" altLang="en-US" dirty="0" err="1" smtClean="0">
                <a:latin typeface="Gill Sans Light" pitchFamily="-109" charset="0"/>
                <a:ea typeface="ＭＳ Ｐゴシック" panose="020B0600070205080204" pitchFamily="34" charset="-128"/>
              </a:rPr>
              <a:t>Aanbevelingen</a:t>
            </a:r>
            <a:endParaRPr lang="en-US" altLang="en-US" dirty="0" smtClean="0">
              <a:latin typeface="Gill Sans Light" pitchFamily="-109" charset="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722313"/>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latin typeface="Gill Sans Std" panose="020B0502020104020203" pitchFamily="34" charset="0"/>
                <a:ea typeface="ＭＳ Ｐゴシック" panose="020B0600070205080204" pitchFamily="34" charset="-128"/>
              </a:rPr>
              <a:t>Achtergrond</a:t>
            </a:r>
            <a:endParaRPr lang="en-US" altLang="en-US" dirty="0" smtClean="0">
              <a:latin typeface="Gill Sans Std" panose="020B0502020104020203" pitchFamily="34" charset="0"/>
              <a:ea typeface="ＭＳ Ｐゴシック" panose="020B0600070205080204" pitchFamily="34" charset="-128"/>
            </a:endParaRPr>
          </a:p>
        </p:txBody>
      </p:sp>
      <p:sp>
        <p:nvSpPr>
          <p:cNvPr id="12292" name="Content Placeholder 3"/>
          <p:cNvSpPr>
            <a:spLocks noGrp="1"/>
          </p:cNvSpPr>
          <p:nvPr>
            <p:ph idx="11"/>
          </p:nvPr>
        </p:nvSpPr>
        <p:spPr bwMode="auto">
          <a:xfrm>
            <a:off x="457200" y="1923067"/>
            <a:ext cx="8229600" cy="37379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None/>
            </a:pPr>
            <a:r>
              <a:rPr lang="en-US" altLang="en-US" dirty="0" err="1" smtClean="0">
                <a:latin typeface="Gill Sans Light" pitchFamily="-109" charset="0"/>
                <a:ea typeface="ＭＳ Ｐゴシック" panose="020B0600070205080204" pitchFamily="34" charset="-128"/>
              </a:rPr>
              <a:t>Actie</a:t>
            </a:r>
            <a:r>
              <a:rPr lang="en-US" altLang="en-US" dirty="0" smtClean="0">
                <a:latin typeface="Gill Sans Light" pitchFamily="-109" charset="0"/>
                <a:ea typeface="ＭＳ Ｐゴシック" panose="020B0600070205080204" pitchFamily="34" charset="-128"/>
              </a:rPr>
              <a:t> 61: “Op het </a:t>
            </a:r>
            <a:r>
              <a:rPr lang="en-US" altLang="en-US" dirty="0" err="1" smtClean="0">
                <a:latin typeface="Gill Sans Light" pitchFamily="-109" charset="0"/>
                <a:ea typeface="ＭＳ Ｐゴシック" panose="020B0600070205080204" pitchFamily="34" charset="-128"/>
              </a:rPr>
              <a:t>einde</a:t>
            </a:r>
            <a:r>
              <a:rPr lang="en-US" altLang="en-US" dirty="0" smtClean="0">
                <a:latin typeface="Gill Sans Light" pitchFamily="-109" charset="0"/>
                <a:ea typeface="ＭＳ Ｐゴシック" panose="020B0600070205080204" pitchFamily="34" charset="-128"/>
              </a:rPr>
              <a:t> van de </a:t>
            </a:r>
            <a:r>
              <a:rPr lang="en-US" altLang="en-US" dirty="0" err="1" smtClean="0">
                <a:latin typeface="Gill Sans Light" pitchFamily="-109" charset="0"/>
                <a:ea typeface="ＭＳ Ｐゴシック" panose="020B0600070205080204" pitchFamily="34" charset="-128"/>
              </a:rPr>
              <a:t>legislatuur</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volgt</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een</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slotrapportage</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Deze</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zal</a:t>
            </a:r>
            <a:r>
              <a:rPr lang="en-US" altLang="en-US" dirty="0" smtClean="0">
                <a:latin typeface="Gill Sans Light" pitchFamily="-109" charset="0"/>
                <a:ea typeface="ＭＳ Ｐゴシック" panose="020B0600070205080204" pitchFamily="34" charset="-128"/>
              </a:rPr>
              <a:t> de </a:t>
            </a:r>
            <a:r>
              <a:rPr lang="nl-BE" altLang="en-US" dirty="0">
                <a:latin typeface="Gill Sans Light" pitchFamily="-109" charset="0"/>
                <a:ea typeface="ＭＳ Ｐゴシック" panose="020B0600070205080204" pitchFamily="34" charset="-128"/>
              </a:rPr>
              <a:t>basis vormen voor een evaluatie van het </a:t>
            </a:r>
            <a:r>
              <a:rPr lang="nl-BE" altLang="en-US" dirty="0" smtClean="0">
                <a:latin typeface="Gill Sans Light" pitchFamily="-109" charset="0"/>
                <a:ea typeface="ＭＳ Ｐゴシック" panose="020B0600070205080204" pitchFamily="34" charset="-128"/>
              </a:rPr>
              <a:t>derde Federale Plan Armoedebestrijding </a:t>
            </a:r>
            <a:r>
              <a:rPr lang="nl-BE" altLang="en-US" dirty="0">
                <a:latin typeface="Gill Sans Light" pitchFamily="-109" charset="0"/>
                <a:ea typeface="ＭＳ Ｐゴシック" panose="020B0600070205080204" pitchFamily="34" charset="-128"/>
              </a:rPr>
              <a:t>en kan gebruikt worden voor de opmaak van een eventueel vierde Federale Plan Armoedebestrijding</a:t>
            </a:r>
            <a:r>
              <a:rPr lang="nl-BE" altLang="en-US" dirty="0" smtClean="0">
                <a:latin typeface="Gill Sans Light" pitchFamily="-109" charset="0"/>
                <a:ea typeface="ＭＳ Ｐゴシック" panose="020B0600070205080204" pitchFamily="34" charset="-128"/>
              </a:rPr>
              <a:t>.”</a:t>
            </a:r>
            <a:endParaRPr lang="en-US" altLang="en-US" dirty="0" smtClean="0">
              <a:latin typeface="Gill Sans Light" pitchFamily="-109" charset="0"/>
              <a:ea typeface="ＭＳ Ｐゴシック" panose="020B0600070205080204" pitchFamily="34" charset="-128"/>
            </a:endParaRPr>
          </a:p>
        </p:txBody>
      </p:sp>
    </p:spTree>
    <p:extLst>
      <p:ext uri="{BB962C8B-B14F-4D97-AF65-F5344CB8AC3E}">
        <p14:creationId xmlns:p14="http://schemas.microsoft.com/office/powerpoint/2010/main" val="10920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722313"/>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latin typeface="Gill Sans Std" panose="020B0502020104020203" pitchFamily="34" charset="0"/>
                <a:ea typeface="ＭＳ Ｐゴシック" panose="020B0600070205080204" pitchFamily="34" charset="-128"/>
              </a:rPr>
              <a:t>Methodologie</a:t>
            </a:r>
            <a:r>
              <a:rPr lang="en-US" altLang="en-US" dirty="0" smtClean="0">
                <a:latin typeface="Gill Sans Std" panose="020B0502020104020203" pitchFamily="34" charset="0"/>
                <a:ea typeface="ＭＳ Ｐゴシック" panose="020B0600070205080204" pitchFamily="34" charset="-128"/>
              </a:rPr>
              <a:t>: </a:t>
            </a:r>
            <a:r>
              <a:rPr lang="en-US" altLang="en-US" dirty="0" err="1" smtClean="0">
                <a:latin typeface="Gill Sans Std" panose="020B0502020104020203" pitchFamily="34" charset="0"/>
                <a:ea typeface="ＭＳ Ｐゴシック" panose="020B0600070205080204" pitchFamily="34" charset="-128"/>
              </a:rPr>
              <a:t>uitgangspunten</a:t>
            </a:r>
            <a:endParaRPr lang="en-US" altLang="en-US" dirty="0" smtClean="0">
              <a:latin typeface="Gill Sans Std" panose="020B0502020104020203" pitchFamily="34" charset="0"/>
              <a:ea typeface="ＭＳ Ｐゴシック" panose="020B0600070205080204" pitchFamily="34" charset="-128"/>
            </a:endParaRPr>
          </a:p>
        </p:txBody>
      </p:sp>
      <p:sp>
        <p:nvSpPr>
          <p:cNvPr id="12292" name="Content Placeholder 3"/>
          <p:cNvSpPr>
            <a:spLocks noGrp="1"/>
          </p:cNvSpPr>
          <p:nvPr>
            <p:ph idx="11"/>
          </p:nvPr>
        </p:nvSpPr>
        <p:spPr bwMode="auto">
          <a:xfrm>
            <a:off x="457200" y="1602557"/>
            <a:ext cx="8229600" cy="40584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buFont typeface="Arial" panose="020B0604020202020204" pitchFamily="34" charset="0"/>
              <a:buChar char="•"/>
            </a:pPr>
            <a:r>
              <a:rPr lang="en-US" altLang="en-US" dirty="0" smtClean="0">
                <a:latin typeface="Gill Sans Light" pitchFamily="-109" charset="0"/>
                <a:ea typeface="ＭＳ Ｐゴシック" panose="020B0600070205080204" pitchFamily="34" charset="-128"/>
              </a:rPr>
              <a:t>3 </a:t>
            </a:r>
            <a:r>
              <a:rPr lang="en-US" altLang="en-US" dirty="0" err="1" smtClean="0">
                <a:latin typeface="Gill Sans Light" pitchFamily="-109" charset="0"/>
                <a:ea typeface="ＭＳ Ｐゴシック" panose="020B0600070205080204" pitchFamily="34" charset="-128"/>
              </a:rPr>
              <a:t>elementen</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slotrapportage</a:t>
            </a:r>
            <a:r>
              <a:rPr lang="en-US" altLang="en-US" dirty="0" smtClean="0">
                <a:latin typeface="Gill Sans Light" pitchFamily="-109" charset="0"/>
                <a:ea typeface="ＭＳ Ｐゴシック" panose="020B0600070205080204" pitchFamily="34" charset="-128"/>
              </a:rPr>
              <a:t> – </a:t>
            </a:r>
            <a:r>
              <a:rPr lang="en-US" altLang="en-US" dirty="0" err="1" smtClean="0">
                <a:latin typeface="Gill Sans Light" pitchFamily="-109" charset="0"/>
                <a:ea typeface="ＭＳ Ｐゴシック" panose="020B0600070205080204" pitchFamily="34" charset="-128"/>
              </a:rPr>
              <a:t>evaluatie</a:t>
            </a:r>
            <a:r>
              <a:rPr lang="en-US" altLang="en-US" dirty="0" smtClean="0">
                <a:latin typeface="Gill Sans Light" pitchFamily="-109" charset="0"/>
                <a:ea typeface="ＭＳ Ｐゴシック" panose="020B0600070205080204" pitchFamily="34" charset="-128"/>
              </a:rPr>
              <a:t> – 4e FPA</a:t>
            </a:r>
          </a:p>
          <a:p>
            <a:pPr algn="just" eaLnBrk="1" hangingPunct="1">
              <a:buFont typeface="Arial" panose="020B0604020202020204" pitchFamily="34" charset="0"/>
              <a:buChar char="•"/>
            </a:pPr>
            <a:r>
              <a:rPr lang="en-US" altLang="en-US" dirty="0" err="1" smtClean="0">
                <a:latin typeface="Gill Sans Light" pitchFamily="-109" charset="0"/>
                <a:ea typeface="ＭＳ Ｐゴシック" panose="020B0600070205080204" pitchFamily="34" charset="-128"/>
              </a:rPr>
              <a:t>Slotrapportage</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kwantitatieve</a:t>
            </a:r>
            <a:r>
              <a:rPr lang="en-US" altLang="en-US" dirty="0" smtClean="0">
                <a:latin typeface="Gill Sans Light" pitchFamily="-109" charset="0"/>
                <a:ea typeface="ＭＳ Ｐゴシック" panose="020B0600070205080204" pitchFamily="34" charset="-128"/>
              </a:rPr>
              <a:t> rapportage </a:t>
            </a:r>
            <a:r>
              <a:rPr lang="en-US" altLang="en-US" dirty="0" err="1" smtClean="0">
                <a:latin typeface="Gill Sans Light" pitchFamily="-109" charset="0"/>
                <a:ea typeface="ＭＳ Ｐゴシック" panose="020B0600070205080204" pitchFamily="34" charset="-128"/>
              </a:rPr>
              <a:t>mbt</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uitvoering</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doelstellingen</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en</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acties</a:t>
            </a:r>
            <a:endParaRPr lang="en-US" altLang="en-US" dirty="0" smtClean="0">
              <a:latin typeface="Gill Sans Light" pitchFamily="-109" charset="0"/>
              <a:ea typeface="ＭＳ Ｐゴシック" panose="020B0600070205080204" pitchFamily="34" charset="-128"/>
            </a:endParaRPr>
          </a:p>
          <a:p>
            <a:pPr algn="just" eaLnBrk="1" hangingPunct="1">
              <a:buFont typeface="Arial" panose="020B0604020202020204" pitchFamily="34" charset="0"/>
              <a:buChar char="•"/>
            </a:pPr>
            <a:r>
              <a:rPr lang="en-US" altLang="en-US" dirty="0" err="1" smtClean="0">
                <a:latin typeface="Gill Sans Light" pitchFamily="-109" charset="0"/>
                <a:ea typeface="ＭＳ Ｐゴシック" panose="020B0600070205080204" pitchFamily="34" charset="-128"/>
              </a:rPr>
              <a:t>Evaluatie</a:t>
            </a:r>
            <a:r>
              <a:rPr lang="en-US" altLang="en-US" dirty="0" smtClean="0">
                <a:latin typeface="Gill Sans Light" pitchFamily="-109" charset="0"/>
                <a:ea typeface="ＭＳ Ｐゴシック" panose="020B0600070205080204" pitchFamily="34" charset="-128"/>
              </a:rPr>
              <a:t>: </a:t>
            </a:r>
          </a:p>
          <a:p>
            <a:pPr lvl="1" algn="just" eaLnBrk="1" hangingPunct="1">
              <a:buFont typeface="Arial" panose="020B0604020202020204" pitchFamily="34" charset="0"/>
              <a:buChar char="•"/>
            </a:pPr>
            <a:r>
              <a:rPr lang="en-US" altLang="en-US" dirty="0" err="1" smtClean="0">
                <a:latin typeface="Gill Sans Light" pitchFamily="-109" charset="0"/>
                <a:ea typeface="ＭＳ Ｐゴシック" panose="020B0600070205080204" pitchFamily="34" charset="-128"/>
              </a:rPr>
              <a:t>Impactanalyse</a:t>
            </a:r>
            <a:r>
              <a:rPr lang="en-US" altLang="en-US" dirty="0" smtClean="0">
                <a:latin typeface="Gill Sans Light" pitchFamily="-109" charset="0"/>
                <a:ea typeface="ＭＳ Ｐゴシック" panose="020B0600070205080204" pitchFamily="34" charset="-128"/>
              </a:rPr>
              <a:t>?</a:t>
            </a:r>
          </a:p>
          <a:p>
            <a:pPr lvl="1" algn="just" eaLnBrk="1" hangingPunct="1">
              <a:buFont typeface="Arial" panose="020B0604020202020204" pitchFamily="34" charset="0"/>
              <a:buChar char="•"/>
            </a:pPr>
            <a:r>
              <a:rPr lang="en-US" altLang="en-US" dirty="0" smtClean="0">
                <a:latin typeface="Gill Sans Light" pitchFamily="-109" charset="0"/>
                <a:ea typeface="ＭＳ Ｐゴシック" panose="020B0600070205080204" pitchFamily="34" charset="-128"/>
              </a:rPr>
              <a:t>Interne expertise</a:t>
            </a:r>
          </a:p>
          <a:p>
            <a:pPr algn="just" eaLnBrk="1" hangingPunct="1">
              <a:buFont typeface="Arial" panose="020B0604020202020204" pitchFamily="34" charset="0"/>
              <a:buChar char="•"/>
            </a:pPr>
            <a:r>
              <a:rPr lang="en-US" altLang="en-US" dirty="0" smtClean="0">
                <a:latin typeface="Gill Sans Light" pitchFamily="-109" charset="0"/>
                <a:ea typeface="ＭＳ Ｐゴシック" panose="020B0600070205080204" pitchFamily="34" charset="-128"/>
              </a:rPr>
              <a:t>4e FPA?</a:t>
            </a:r>
          </a:p>
          <a:p>
            <a:pPr marL="457200" lvl="1" indent="0" eaLnBrk="1" hangingPunct="1">
              <a:buNone/>
            </a:pPr>
            <a:endParaRPr lang="en-US" altLang="en-US" dirty="0" smtClean="0">
              <a:latin typeface="Gill Sans Light" pitchFamily="-109" charset="0"/>
              <a:ea typeface="ＭＳ Ｐゴシック" panose="020B0600070205080204" pitchFamily="34" charset="-128"/>
            </a:endParaRPr>
          </a:p>
        </p:txBody>
      </p:sp>
    </p:spTree>
    <p:extLst>
      <p:ext uri="{BB962C8B-B14F-4D97-AF65-F5344CB8AC3E}">
        <p14:creationId xmlns:p14="http://schemas.microsoft.com/office/powerpoint/2010/main" val="101636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199" y="569913"/>
            <a:ext cx="8686801" cy="5843587"/>
          </a:xfrm>
        </p:spPr>
        <p:txBody>
          <a:bodyPr>
            <a:normAutofit fontScale="92500" lnSpcReduction="20000"/>
          </a:bodyPr>
          <a:lstStyle/>
          <a:p>
            <a:pPr marL="0" indent="0" algn="just">
              <a:lnSpc>
                <a:spcPct val="90000"/>
              </a:lnSpc>
              <a:spcBef>
                <a:spcPts val="0"/>
              </a:spcBef>
              <a:spcAft>
                <a:spcPts val="1200"/>
              </a:spcAft>
              <a:buNone/>
              <a:defRPr/>
            </a:pPr>
            <a:r>
              <a:rPr lang="nl-BE" altLang="fr-FR" b="1" dirty="0" smtClean="0">
                <a:solidFill>
                  <a:srgbClr val="FFC000"/>
                </a:solidFill>
                <a:latin typeface="Gill Sans Std Light" charset="0"/>
              </a:rPr>
              <a:t>Slotrapportage – EU SILC</a:t>
            </a:r>
          </a:p>
          <a:p>
            <a:pPr marL="0" indent="0" algn="just">
              <a:lnSpc>
                <a:spcPct val="90000"/>
              </a:lnSpc>
              <a:spcBef>
                <a:spcPts val="0"/>
              </a:spcBef>
              <a:spcAft>
                <a:spcPts val="1200"/>
              </a:spcAft>
              <a:buNone/>
              <a:defRPr/>
            </a:pPr>
            <a:r>
              <a:rPr lang="fr-FR" altLang="fr-FR" sz="2200" b="1" dirty="0" smtClean="0">
                <a:solidFill>
                  <a:srgbClr val="FFC000"/>
                </a:solidFill>
                <a:latin typeface="Gill Sans Std Light" charset="0"/>
              </a:rPr>
              <a:t>Indicateurs </a:t>
            </a:r>
            <a:r>
              <a:rPr lang="fr-FR" altLang="fr-FR" sz="2200" b="1" dirty="0">
                <a:solidFill>
                  <a:srgbClr val="FFC000"/>
                </a:solidFill>
                <a:latin typeface="Gill Sans Std Light" charset="0"/>
              </a:rPr>
              <a:t>clés Stratégie Europe 2020</a:t>
            </a:r>
            <a:endParaRPr lang="fr-BE" altLang="fr-FR" sz="2200" b="1" dirty="0">
              <a:solidFill>
                <a:srgbClr val="FFC000"/>
              </a:solidFill>
              <a:latin typeface="Gill Sans Std Light" charset="0"/>
            </a:endParaRPr>
          </a:p>
          <a:p>
            <a:pPr marL="0" indent="0" algn="just">
              <a:lnSpc>
                <a:spcPct val="90000"/>
              </a:lnSpc>
              <a:buNone/>
              <a:defRPr/>
            </a:pPr>
            <a:r>
              <a:rPr lang="fr-FR" altLang="fr-FR" sz="2000" dirty="0">
                <a:solidFill>
                  <a:srgbClr val="929292"/>
                </a:solidFill>
                <a:latin typeface="Gill Sans Std" charset="0"/>
                <a:ea typeface="ＭＳ Ｐゴシック" pitchFamily="34" charset="-128"/>
              </a:rPr>
              <a:t>Dans le cadre de la stratégie Europe 2020, la Belgique vise à réduire de 380.000 à 1.814.000 le nombre de personnes menacées de pauvreté ou d'exclusion sociale.</a:t>
            </a:r>
          </a:p>
          <a:p>
            <a:pPr algn="just">
              <a:lnSpc>
                <a:spcPct val="90000"/>
              </a:lnSpc>
              <a:defRPr/>
            </a:pPr>
            <a:endParaRPr lang="nl-BE" altLang="fr-FR" sz="2000" b="1" dirty="0">
              <a:solidFill>
                <a:srgbClr val="929292"/>
              </a:solidFill>
              <a:latin typeface="Gill Sans Std" charset="0"/>
              <a:ea typeface="ＭＳ Ｐゴシック" pitchFamily="34" charset="-128"/>
            </a:endParaRPr>
          </a:p>
          <a:p>
            <a:pPr algn="just">
              <a:lnSpc>
                <a:spcPct val="90000"/>
              </a:lnSpc>
              <a:defRPr/>
            </a:pPr>
            <a:endParaRPr lang="nl-BE" altLang="fr-FR" sz="2000" b="1" dirty="0" smtClean="0">
              <a:solidFill>
                <a:srgbClr val="929292"/>
              </a:solidFill>
              <a:latin typeface="Gill Sans Std" charset="0"/>
              <a:ea typeface="ＭＳ Ｐゴシック" pitchFamily="34" charset="-128"/>
            </a:endParaRPr>
          </a:p>
          <a:p>
            <a:pPr algn="just">
              <a:lnSpc>
                <a:spcPct val="90000"/>
              </a:lnSpc>
              <a:defRPr/>
            </a:pPr>
            <a:endParaRPr lang="nl-BE" altLang="fr-FR" sz="2000" b="1" dirty="0">
              <a:solidFill>
                <a:srgbClr val="929292"/>
              </a:solidFill>
              <a:latin typeface="Gill Sans Std" charset="0"/>
              <a:ea typeface="ＭＳ Ｐゴシック" pitchFamily="34" charset="-128"/>
            </a:endParaRPr>
          </a:p>
          <a:p>
            <a:pPr algn="just">
              <a:lnSpc>
                <a:spcPct val="90000"/>
              </a:lnSpc>
              <a:defRPr/>
            </a:pPr>
            <a:endParaRPr lang="nl-BE" altLang="fr-FR" sz="2000" b="1" dirty="0" smtClean="0">
              <a:solidFill>
                <a:srgbClr val="929292"/>
              </a:solidFill>
              <a:latin typeface="Gill Sans Std" charset="0"/>
              <a:ea typeface="ＭＳ Ｐゴシック" pitchFamily="34" charset="-128"/>
            </a:endParaRPr>
          </a:p>
          <a:p>
            <a:pPr algn="just">
              <a:lnSpc>
                <a:spcPct val="90000"/>
              </a:lnSpc>
              <a:defRPr/>
            </a:pPr>
            <a:endParaRPr lang="nl-BE" altLang="fr-FR" sz="2000" b="1" dirty="0">
              <a:solidFill>
                <a:srgbClr val="929292"/>
              </a:solidFill>
              <a:latin typeface="Gill Sans Std" charset="0"/>
              <a:ea typeface="ＭＳ Ｐゴシック" pitchFamily="34" charset="-128"/>
            </a:endParaRPr>
          </a:p>
          <a:p>
            <a:pPr algn="just">
              <a:lnSpc>
                <a:spcPct val="90000"/>
              </a:lnSpc>
              <a:defRPr/>
            </a:pPr>
            <a:endParaRPr lang="nl-BE" altLang="fr-FR" sz="2000" b="1" dirty="0" smtClean="0">
              <a:solidFill>
                <a:srgbClr val="929292"/>
              </a:solidFill>
              <a:latin typeface="Gill Sans Std" charset="0"/>
              <a:ea typeface="ＭＳ Ｐゴシック" pitchFamily="34" charset="-128"/>
            </a:endParaRPr>
          </a:p>
          <a:p>
            <a:pPr algn="just">
              <a:lnSpc>
                <a:spcPct val="90000"/>
              </a:lnSpc>
              <a:defRPr/>
            </a:pPr>
            <a:endParaRPr lang="nl-BE" altLang="fr-FR" sz="2000" b="1" dirty="0">
              <a:solidFill>
                <a:srgbClr val="929292"/>
              </a:solidFill>
              <a:latin typeface="Gill Sans Std" charset="0"/>
              <a:ea typeface="ＭＳ Ｐゴシック" pitchFamily="34" charset="-128"/>
            </a:endParaRPr>
          </a:p>
          <a:p>
            <a:pPr algn="just">
              <a:lnSpc>
                <a:spcPct val="90000"/>
              </a:lnSpc>
              <a:defRPr/>
            </a:pPr>
            <a:endParaRPr lang="nl-BE" altLang="fr-FR" sz="2000" b="1" dirty="0" smtClean="0">
              <a:solidFill>
                <a:srgbClr val="929292"/>
              </a:solidFill>
              <a:latin typeface="Gill Sans Std" charset="0"/>
              <a:ea typeface="ＭＳ Ｐゴシック" pitchFamily="34" charset="-128"/>
            </a:endParaRPr>
          </a:p>
          <a:p>
            <a:pPr algn="just">
              <a:lnSpc>
                <a:spcPct val="90000"/>
              </a:lnSpc>
              <a:defRPr/>
            </a:pPr>
            <a:endParaRPr lang="nl-BE" altLang="fr-FR" sz="2000" b="1" dirty="0">
              <a:solidFill>
                <a:srgbClr val="929292"/>
              </a:solidFill>
              <a:latin typeface="Gill Sans Std" charset="0"/>
              <a:ea typeface="ＭＳ Ｐゴシック" pitchFamily="34" charset="-128"/>
            </a:endParaRPr>
          </a:p>
          <a:p>
            <a:pPr algn="just">
              <a:lnSpc>
                <a:spcPct val="90000"/>
              </a:lnSpc>
              <a:defRPr/>
            </a:pPr>
            <a:endParaRPr lang="nl-BE" altLang="fr-FR" sz="2000" b="1" dirty="0" smtClean="0">
              <a:solidFill>
                <a:srgbClr val="929292"/>
              </a:solidFill>
              <a:latin typeface="Gill Sans Std" charset="0"/>
              <a:ea typeface="ＭＳ Ｐゴシック" pitchFamily="34" charset="-128"/>
            </a:endParaRPr>
          </a:p>
          <a:p>
            <a:pPr algn="just">
              <a:lnSpc>
                <a:spcPct val="90000"/>
              </a:lnSpc>
              <a:defRPr/>
            </a:pPr>
            <a:endParaRPr lang="nl-BE" altLang="fr-FR" sz="2000" b="1" dirty="0" smtClean="0">
              <a:solidFill>
                <a:srgbClr val="929292"/>
              </a:solidFill>
              <a:latin typeface="Gill Sans Std" charset="0"/>
              <a:ea typeface="ＭＳ Ｐゴシック" pitchFamily="34" charset="-128"/>
            </a:endParaRPr>
          </a:p>
          <a:p>
            <a:pPr marL="0" indent="0" algn="just">
              <a:lnSpc>
                <a:spcPct val="90000"/>
              </a:lnSpc>
              <a:buNone/>
              <a:defRPr/>
            </a:pPr>
            <a:endParaRPr lang="nl-BE" altLang="fr-FR" sz="2000" b="1" dirty="0" smtClean="0">
              <a:solidFill>
                <a:srgbClr val="929292"/>
              </a:solidFill>
              <a:latin typeface="Gill Sans Std" charset="0"/>
              <a:ea typeface="ＭＳ Ｐゴシック" pitchFamily="34" charset="-128"/>
            </a:endParaRPr>
          </a:p>
          <a:p>
            <a:pPr marL="0" indent="0" algn="just">
              <a:lnSpc>
                <a:spcPct val="90000"/>
              </a:lnSpc>
              <a:buNone/>
              <a:defRPr/>
            </a:pPr>
            <a:endParaRPr lang="nl-BE" altLang="fr-FR" sz="2000" b="1" dirty="0">
              <a:solidFill>
                <a:srgbClr val="929292"/>
              </a:solidFill>
              <a:latin typeface="Gill Sans Std" charset="0"/>
              <a:ea typeface="ＭＳ Ｐゴシック" pitchFamily="34" charset="-128"/>
            </a:endParaRPr>
          </a:p>
          <a:p>
            <a:pPr marL="0" indent="0" algn="just">
              <a:lnSpc>
                <a:spcPct val="90000"/>
              </a:lnSpc>
              <a:buNone/>
              <a:defRPr/>
            </a:pPr>
            <a:endParaRPr lang="fr-FR" altLang="fr-FR" sz="2000" dirty="0" smtClean="0">
              <a:solidFill>
                <a:srgbClr val="929292"/>
              </a:solidFill>
              <a:latin typeface="Gill Sans Std" charset="0"/>
              <a:ea typeface="ＭＳ Ｐゴシック" pitchFamily="34" charset="-128"/>
            </a:endParaRPr>
          </a:p>
          <a:p>
            <a:pPr marL="0" indent="0" algn="just">
              <a:lnSpc>
                <a:spcPct val="90000"/>
              </a:lnSpc>
              <a:buNone/>
              <a:defRPr/>
            </a:pPr>
            <a:endParaRPr lang="fr-FR" altLang="fr-FR" sz="2000" dirty="0">
              <a:solidFill>
                <a:srgbClr val="929292"/>
              </a:solidFill>
              <a:latin typeface="Gill Sans Std" charset="0"/>
              <a:ea typeface="ＭＳ Ｐゴシック" pitchFamily="34" charset="-128"/>
            </a:endParaRPr>
          </a:p>
          <a:p>
            <a:pPr marL="0" indent="0" algn="just">
              <a:lnSpc>
                <a:spcPct val="90000"/>
              </a:lnSpc>
              <a:buNone/>
              <a:defRPr/>
            </a:pPr>
            <a:r>
              <a:rPr lang="fr-FR" altLang="fr-FR" sz="2000" dirty="0" smtClean="0">
                <a:solidFill>
                  <a:srgbClr val="929292"/>
                </a:solidFill>
                <a:latin typeface="Gill Sans Std" charset="0"/>
                <a:ea typeface="ＭＳ Ｐゴシック" pitchFamily="34" charset="-128"/>
              </a:rPr>
              <a:t>Relativement </a:t>
            </a:r>
            <a:r>
              <a:rPr lang="fr-FR" altLang="fr-FR" sz="2000" dirty="0">
                <a:solidFill>
                  <a:srgbClr val="929292"/>
                </a:solidFill>
                <a:latin typeface="Gill Sans Std" charset="0"/>
                <a:ea typeface="ＭＳ Ｐゴシック" pitchFamily="34" charset="-128"/>
              </a:rPr>
              <a:t>stable au cours de la dernière </a:t>
            </a:r>
            <a:r>
              <a:rPr lang="fr-FR" altLang="fr-FR" sz="2000" dirty="0" smtClean="0">
                <a:solidFill>
                  <a:srgbClr val="929292"/>
                </a:solidFill>
                <a:latin typeface="Gill Sans Std" charset="0"/>
                <a:ea typeface="ＭＳ Ｐゴシック" pitchFamily="34" charset="-128"/>
              </a:rPr>
              <a:t>décennie: </a:t>
            </a:r>
            <a:r>
              <a:rPr lang="fr-FR" altLang="fr-FR" sz="2000" dirty="0">
                <a:solidFill>
                  <a:srgbClr val="929292"/>
                </a:solidFill>
                <a:latin typeface="Gill Sans Std" charset="0"/>
                <a:ea typeface="ＭＳ Ｐゴシック" pitchFamily="34" charset="-128"/>
              </a:rPr>
              <a:t>20,8 % en 2008 à 20,3 % en 2017.</a:t>
            </a:r>
            <a:endParaRPr lang="nl-BE" altLang="fr-FR" dirty="0">
              <a:solidFill>
                <a:srgbClr val="FFC000"/>
              </a:solidFill>
              <a:latin typeface="Gill Sans Std Light" charset="0"/>
              <a:ea typeface="ＭＳ Ｐゴシック" pitchFamily="34" charset="-128"/>
            </a:endParaRPr>
          </a:p>
        </p:txBody>
      </p:sp>
      <p:pic>
        <p:nvPicPr>
          <p:cNvPr id="102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7E15B62E-43C8-4E3A-8FBE-0C75D566F0F5}" type="slidenum">
              <a:rPr lang="en-US" altLang="fr-FR" sz="1200" smtClean="0">
                <a:solidFill>
                  <a:srgbClr val="898989"/>
                </a:solidFill>
              </a:rPr>
              <a:pPr>
                <a:spcBef>
                  <a:spcPct val="0"/>
                </a:spcBef>
                <a:buFontTx/>
                <a:buNone/>
              </a:pPr>
              <a:t>5</a:t>
            </a:fld>
            <a:endParaRPr lang="nl-BE" altLang="fr-FR" sz="1200" smtClean="0">
              <a:solidFill>
                <a:srgbClr val="898989"/>
              </a:solidFill>
            </a:endParaRPr>
          </a:p>
        </p:txBody>
      </p:sp>
      <p:pic>
        <p:nvPicPr>
          <p:cNvPr id="2" name="Afbeelding 1"/>
          <p:cNvPicPr>
            <a:picLocks noChangeAspect="1"/>
          </p:cNvPicPr>
          <p:nvPr/>
        </p:nvPicPr>
        <p:blipFill>
          <a:blip r:embed="rId4"/>
          <a:stretch>
            <a:fillRect/>
          </a:stretch>
        </p:blipFill>
        <p:spPr>
          <a:xfrm>
            <a:off x="899592" y="2184935"/>
            <a:ext cx="7437756" cy="3513221"/>
          </a:xfrm>
          <a:prstGeom prst="rect">
            <a:avLst/>
          </a:prstGeom>
        </p:spPr>
      </p:pic>
    </p:spTree>
    <p:extLst>
      <p:ext uri="{BB962C8B-B14F-4D97-AF65-F5344CB8AC3E}">
        <p14:creationId xmlns:p14="http://schemas.microsoft.com/office/powerpoint/2010/main" val="3570272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43535" y="116632"/>
            <a:ext cx="8229600" cy="6480720"/>
          </a:xfrm>
        </p:spPr>
        <p:txBody>
          <a:bodyPr>
            <a:normAutofit/>
          </a:bodyPr>
          <a:lstStyle/>
          <a:p>
            <a:pPr marL="0" indent="0">
              <a:lnSpc>
                <a:spcPct val="90000"/>
              </a:lnSpc>
              <a:spcBef>
                <a:spcPts val="0"/>
              </a:spcBef>
              <a:spcAft>
                <a:spcPts val="600"/>
              </a:spcAft>
              <a:buNone/>
              <a:defRPr/>
            </a:pPr>
            <a:r>
              <a:rPr lang="nl-BE" altLang="fr-FR" b="1" dirty="0" smtClean="0">
                <a:solidFill>
                  <a:srgbClr val="FFC000"/>
                </a:solidFill>
                <a:latin typeface="Gill Sans Std Light" charset="0"/>
              </a:rPr>
              <a:t>EU SILC</a:t>
            </a:r>
            <a:endParaRPr lang="fr-BE" altLang="fr-FR" b="1" dirty="0" smtClean="0">
              <a:solidFill>
                <a:srgbClr val="FFC000"/>
              </a:solidFill>
              <a:latin typeface="Gill Sans Std Light" charset="0"/>
            </a:endParaRPr>
          </a:p>
          <a:p>
            <a:pPr algn="just">
              <a:lnSpc>
                <a:spcPct val="90000"/>
              </a:lnSpc>
              <a:defRPr/>
            </a:pPr>
            <a:endParaRPr lang="nl-BE" altLang="fr-FR" sz="2400" b="1" dirty="0" smtClean="0">
              <a:solidFill>
                <a:srgbClr val="929292"/>
              </a:solidFill>
              <a:latin typeface="Gill Sans Std" charset="0"/>
            </a:endParaRPr>
          </a:p>
          <a:p>
            <a:pPr algn="just">
              <a:lnSpc>
                <a:spcPts val="3200"/>
              </a:lnSpc>
              <a:spcBef>
                <a:spcPts val="0"/>
              </a:spcBef>
              <a:defRPr/>
            </a:pPr>
            <a:r>
              <a:rPr lang="fr-FR" altLang="fr-FR" sz="2400" dirty="0">
                <a:solidFill>
                  <a:srgbClr val="929292"/>
                </a:solidFill>
                <a:latin typeface="Gill Sans Std" charset="0"/>
              </a:rPr>
              <a:t>Globalement, les taux de pauvreté sont </a:t>
            </a:r>
            <a:r>
              <a:rPr lang="fr-FR" altLang="fr-FR" sz="2400" dirty="0" smtClean="0">
                <a:solidFill>
                  <a:srgbClr val="929292"/>
                </a:solidFill>
                <a:latin typeface="Gill Sans Std" charset="0"/>
              </a:rPr>
              <a:t>stables. Par </a:t>
            </a:r>
            <a:r>
              <a:rPr lang="fr-FR" altLang="fr-FR" sz="2400" dirty="0">
                <a:solidFill>
                  <a:srgbClr val="929292"/>
                </a:solidFill>
                <a:latin typeface="Gill Sans Std" charset="0"/>
              </a:rPr>
              <a:t>rapport à d'autres pays, la Belgique obtient de mauvais résultats pour l'indicateur </a:t>
            </a:r>
            <a:r>
              <a:rPr lang="fr-FR" altLang="fr-FR" sz="2400" dirty="0" smtClean="0">
                <a:solidFill>
                  <a:srgbClr val="929292"/>
                </a:solidFill>
                <a:latin typeface="Gill Sans Std" charset="0"/>
              </a:rPr>
              <a:t>"ménages </a:t>
            </a:r>
            <a:r>
              <a:rPr lang="fr-FR" altLang="fr-FR" sz="2400" dirty="0">
                <a:solidFill>
                  <a:srgbClr val="929292"/>
                </a:solidFill>
                <a:latin typeface="Gill Sans Std" charset="0"/>
              </a:rPr>
              <a:t>à faible intensité de travail </a:t>
            </a:r>
            <a:r>
              <a:rPr lang="fr-FR" altLang="fr-FR" sz="2400" dirty="0" smtClean="0">
                <a:solidFill>
                  <a:srgbClr val="929292"/>
                </a:solidFill>
                <a:latin typeface="Gill Sans Std" charset="0"/>
              </a:rPr>
              <a:t>".</a:t>
            </a:r>
          </a:p>
          <a:p>
            <a:pPr marL="0" indent="0" algn="just">
              <a:lnSpc>
                <a:spcPts val="3200"/>
              </a:lnSpc>
              <a:spcBef>
                <a:spcPts val="0"/>
              </a:spcBef>
              <a:buNone/>
              <a:defRPr/>
            </a:pPr>
            <a:endParaRPr lang="fr-FR" altLang="fr-FR" sz="2400" dirty="0" smtClean="0">
              <a:solidFill>
                <a:srgbClr val="929292"/>
              </a:solidFill>
              <a:latin typeface="Gill Sans Std" charset="0"/>
            </a:endParaRPr>
          </a:p>
          <a:p>
            <a:pPr algn="just">
              <a:lnSpc>
                <a:spcPts val="3200"/>
              </a:lnSpc>
              <a:spcBef>
                <a:spcPts val="0"/>
              </a:spcBef>
              <a:defRPr/>
            </a:pPr>
            <a:r>
              <a:rPr lang="fr-FR" altLang="fr-FR" sz="2400" dirty="0">
                <a:solidFill>
                  <a:srgbClr val="929292"/>
                </a:solidFill>
                <a:latin typeface="Gill Sans Std" charset="0"/>
              </a:rPr>
              <a:t>Les objectifs EU2020 pour la Belgique ne seront pas </a:t>
            </a:r>
            <a:r>
              <a:rPr lang="fr-FR" altLang="fr-FR" sz="2400" dirty="0" smtClean="0">
                <a:solidFill>
                  <a:srgbClr val="929292"/>
                </a:solidFill>
                <a:latin typeface="Gill Sans Std" charset="0"/>
              </a:rPr>
              <a:t>atteints</a:t>
            </a:r>
          </a:p>
          <a:p>
            <a:pPr marL="0" indent="0" algn="just">
              <a:lnSpc>
                <a:spcPts val="3200"/>
              </a:lnSpc>
              <a:spcBef>
                <a:spcPts val="0"/>
              </a:spcBef>
              <a:buNone/>
              <a:defRPr/>
            </a:pPr>
            <a:endParaRPr lang="fr-FR" altLang="fr-FR" sz="2400" dirty="0">
              <a:solidFill>
                <a:srgbClr val="929292"/>
              </a:solidFill>
              <a:latin typeface="Gill Sans Std" charset="0"/>
            </a:endParaRPr>
          </a:p>
          <a:p>
            <a:pPr algn="just">
              <a:lnSpc>
                <a:spcPts val="3200"/>
              </a:lnSpc>
              <a:spcBef>
                <a:spcPts val="0"/>
              </a:spcBef>
              <a:defRPr/>
            </a:pPr>
            <a:r>
              <a:rPr lang="fr-FR" altLang="fr-FR" sz="2400" dirty="0">
                <a:solidFill>
                  <a:srgbClr val="929292"/>
                </a:solidFill>
                <a:latin typeface="Gill Sans Std" charset="0"/>
              </a:rPr>
              <a:t>Derrière la stabilité, il y a des </a:t>
            </a:r>
            <a:r>
              <a:rPr lang="fr-FR" altLang="fr-FR" sz="2400" dirty="0" smtClean="0">
                <a:solidFill>
                  <a:srgbClr val="929292"/>
                </a:solidFill>
                <a:latin typeface="Gill Sans Std" charset="0"/>
              </a:rPr>
              <a:t>changements:</a:t>
            </a:r>
            <a:endParaRPr lang="fr-FR" altLang="fr-FR" sz="2400" dirty="0">
              <a:solidFill>
                <a:srgbClr val="929292"/>
              </a:solidFill>
              <a:latin typeface="Gill Sans Std" charset="0"/>
            </a:endParaRPr>
          </a:p>
          <a:p>
            <a:pPr lvl="1" algn="just">
              <a:lnSpc>
                <a:spcPts val="3200"/>
              </a:lnSpc>
              <a:spcBef>
                <a:spcPts val="0"/>
              </a:spcBef>
              <a:defRPr/>
            </a:pPr>
            <a:r>
              <a:rPr lang="fr-FR" altLang="fr-FR" sz="2000" dirty="0">
                <a:solidFill>
                  <a:srgbClr val="929292"/>
                </a:solidFill>
                <a:latin typeface="Gill Sans Std" charset="0"/>
              </a:rPr>
              <a:t>Augmentation du risque de pauvreté dans certains sous-groupes </a:t>
            </a:r>
            <a:r>
              <a:rPr lang="fr-FR" altLang="fr-FR" sz="2000" dirty="0" smtClean="0">
                <a:solidFill>
                  <a:srgbClr val="929292"/>
                </a:solidFill>
                <a:latin typeface="Gill Sans Std" charset="0"/>
              </a:rPr>
              <a:t>(ménages à </a:t>
            </a:r>
            <a:r>
              <a:rPr lang="fr-FR" altLang="fr-FR" sz="2000" dirty="0">
                <a:solidFill>
                  <a:srgbClr val="929292"/>
                </a:solidFill>
                <a:latin typeface="Gill Sans Std" charset="0"/>
              </a:rPr>
              <a:t>très faible intensité de travail, </a:t>
            </a:r>
            <a:r>
              <a:rPr lang="fr-FR" altLang="fr-FR" sz="2000" dirty="0" smtClean="0">
                <a:solidFill>
                  <a:srgbClr val="929292"/>
                </a:solidFill>
                <a:latin typeface="Gill Sans Std" charset="0"/>
              </a:rPr>
              <a:t>peu qualifiées</a:t>
            </a:r>
            <a:r>
              <a:rPr lang="fr-FR" altLang="fr-FR" sz="2000" dirty="0">
                <a:solidFill>
                  <a:srgbClr val="929292"/>
                </a:solidFill>
                <a:latin typeface="Gill Sans Std" charset="0"/>
              </a:rPr>
              <a:t>, parents isolés, ressortissants de </a:t>
            </a:r>
            <a:r>
              <a:rPr lang="fr-FR" altLang="fr-FR" sz="2000" dirty="0" smtClean="0">
                <a:solidFill>
                  <a:srgbClr val="929292"/>
                </a:solidFill>
                <a:latin typeface="Gill Sans Std" charset="0"/>
              </a:rPr>
              <a:t>dehors UE, </a:t>
            </a:r>
            <a:r>
              <a:rPr lang="fr-FR" altLang="fr-FR" sz="2000" dirty="0">
                <a:solidFill>
                  <a:srgbClr val="929292"/>
                </a:solidFill>
                <a:latin typeface="Gill Sans Std" charset="0"/>
              </a:rPr>
              <a:t>etc.) </a:t>
            </a:r>
          </a:p>
          <a:p>
            <a:pPr lvl="1" algn="just">
              <a:lnSpc>
                <a:spcPts val="3200"/>
              </a:lnSpc>
              <a:spcBef>
                <a:spcPts val="0"/>
              </a:spcBef>
              <a:defRPr/>
            </a:pPr>
            <a:r>
              <a:rPr lang="fr-FR" altLang="fr-FR" sz="2000" dirty="0">
                <a:solidFill>
                  <a:srgbClr val="929292"/>
                </a:solidFill>
                <a:latin typeface="Gill Sans Std" charset="0"/>
              </a:rPr>
              <a:t>Le risque de pauvreté des 16-24 ans augmente ↔ diminution chez les plus de 65 </a:t>
            </a:r>
            <a:r>
              <a:rPr lang="fr-FR" altLang="fr-FR" sz="2000" dirty="0" smtClean="0">
                <a:solidFill>
                  <a:srgbClr val="929292"/>
                </a:solidFill>
                <a:latin typeface="Gill Sans Std" charset="0"/>
              </a:rPr>
              <a:t>ans</a:t>
            </a:r>
            <a:endParaRPr lang="nl-BE" altLang="fr-FR" sz="2000" dirty="0" smtClean="0">
              <a:solidFill>
                <a:srgbClr val="929292"/>
              </a:solidFill>
              <a:latin typeface="Gill Sans Std" charset="0"/>
            </a:endParaRPr>
          </a:p>
          <a:p>
            <a:pPr marL="457200" lvl="1" indent="0" algn="just">
              <a:lnSpc>
                <a:spcPts val="3200"/>
              </a:lnSpc>
              <a:spcBef>
                <a:spcPts val="0"/>
              </a:spcBef>
              <a:buNone/>
              <a:defRPr/>
            </a:pPr>
            <a:endParaRPr lang="nl-BE" altLang="fr-FR" sz="2600" dirty="0" smtClean="0">
              <a:solidFill>
                <a:srgbClr val="929292"/>
              </a:solidFill>
              <a:latin typeface="Gill Sans Std" charset="0"/>
            </a:endParaRPr>
          </a:p>
        </p:txBody>
      </p:sp>
      <p:pic>
        <p:nvPicPr>
          <p:cNvPr id="102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127750"/>
            <a:ext cx="774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7E15B62E-43C8-4E3A-8FBE-0C75D566F0F5}" type="slidenum">
              <a:rPr lang="en-US" altLang="fr-FR" sz="1200" smtClean="0">
                <a:solidFill>
                  <a:srgbClr val="898989"/>
                </a:solidFill>
              </a:rPr>
              <a:pPr>
                <a:spcBef>
                  <a:spcPct val="0"/>
                </a:spcBef>
                <a:buFontTx/>
                <a:buNone/>
              </a:pPr>
              <a:t>6</a:t>
            </a:fld>
            <a:endParaRPr lang="nl-BE" altLang="fr-FR" sz="1200" dirty="0" smtClean="0">
              <a:solidFill>
                <a:srgbClr val="898989"/>
              </a:solidFill>
            </a:endParaRPr>
          </a:p>
        </p:txBody>
      </p:sp>
    </p:spTree>
    <p:extLst>
      <p:ext uri="{BB962C8B-B14F-4D97-AF65-F5344CB8AC3E}">
        <p14:creationId xmlns:p14="http://schemas.microsoft.com/office/powerpoint/2010/main" val="689447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722313"/>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latin typeface="Gill Sans Std" panose="020B0502020104020203" pitchFamily="34" charset="0"/>
                <a:ea typeface="ＭＳ Ｐゴシック" panose="020B0600070205080204" pitchFamily="34" charset="-128"/>
              </a:rPr>
              <a:t>Slotrapportage</a:t>
            </a:r>
            <a:endParaRPr lang="en-US" altLang="en-US" dirty="0" smtClean="0">
              <a:latin typeface="Gill Sans Std" panose="020B0502020104020203" pitchFamily="34" charset="0"/>
              <a:ea typeface="ＭＳ Ｐゴシック" panose="020B0600070205080204" pitchFamily="34" charset="-128"/>
            </a:endParaRPr>
          </a:p>
        </p:txBody>
      </p:sp>
      <p:sp>
        <p:nvSpPr>
          <p:cNvPr id="12292" name="Content Placeholder 3"/>
          <p:cNvSpPr>
            <a:spLocks noGrp="1"/>
          </p:cNvSpPr>
          <p:nvPr>
            <p:ph idx="11"/>
          </p:nvPr>
        </p:nvSpPr>
        <p:spPr bwMode="auto">
          <a:xfrm>
            <a:off x="0" y="1602557"/>
            <a:ext cx="9009246" cy="4596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just" eaLnBrk="1" hangingPunct="1">
              <a:buFontTx/>
              <a:buChar char="-"/>
            </a:pPr>
            <a:r>
              <a:rPr lang="en-US" altLang="en-US" sz="2000" dirty="0" smtClean="0">
                <a:latin typeface="Gill Sans Light" pitchFamily="-109" charset="0"/>
                <a:ea typeface="ＭＳ Ｐゴシック" panose="020B0600070205080204" pitchFamily="34" charset="-128"/>
              </a:rPr>
              <a:t>Het 3e FPA </a:t>
            </a:r>
            <a:r>
              <a:rPr lang="en-US" altLang="en-US" sz="2000" dirty="0" err="1" smtClean="0">
                <a:latin typeface="Gill Sans Light" pitchFamily="-109" charset="0"/>
                <a:ea typeface="ＭＳ Ｐゴシック" panose="020B0600070205080204" pitchFamily="34" charset="-128"/>
              </a:rPr>
              <a:t>omvat</a:t>
            </a:r>
            <a:r>
              <a:rPr lang="en-US" altLang="en-US" sz="2000" dirty="0" smtClean="0">
                <a:latin typeface="Gill Sans Light" pitchFamily="-109" charset="0"/>
                <a:ea typeface="ＭＳ Ｐゴシック" panose="020B0600070205080204" pitchFamily="34" charset="-128"/>
              </a:rPr>
              <a:t> 6 SD </a:t>
            </a:r>
            <a:r>
              <a:rPr lang="en-US" altLang="en-US" sz="2000" dirty="0" err="1" smtClean="0">
                <a:latin typeface="Gill Sans Light" pitchFamily="-109" charset="0"/>
                <a:ea typeface="ＭＳ Ｐゴシック" panose="020B0600070205080204" pitchFamily="34" charset="-128"/>
              </a:rPr>
              <a:t>en</a:t>
            </a:r>
            <a:r>
              <a:rPr lang="en-US" altLang="en-US" sz="2000" dirty="0" smtClean="0">
                <a:latin typeface="Gill Sans Light" pitchFamily="-109" charset="0"/>
                <a:ea typeface="ＭＳ Ｐゴシック" panose="020B0600070205080204" pitchFamily="34" charset="-128"/>
              </a:rPr>
              <a:t> 61 </a:t>
            </a:r>
            <a:r>
              <a:rPr lang="en-US" altLang="en-US" sz="2000" dirty="0" err="1" smtClean="0">
                <a:latin typeface="Gill Sans Light" pitchFamily="-109" charset="0"/>
                <a:ea typeface="ＭＳ Ｐゴシック" panose="020B0600070205080204" pitchFamily="34" charset="-128"/>
              </a:rPr>
              <a:t>acties</a:t>
            </a:r>
            <a:r>
              <a:rPr lang="en-US" altLang="en-US" sz="2000" dirty="0" smtClean="0">
                <a:latin typeface="Gill Sans Light" pitchFamily="-109" charset="0"/>
                <a:ea typeface="ＭＳ Ｐゴシック" panose="020B0600070205080204" pitchFamily="34" charset="-128"/>
              </a:rPr>
              <a:t>.</a:t>
            </a:r>
          </a:p>
          <a:p>
            <a:pPr lvl="2" algn="just" eaLnBrk="1" hangingPunct="1">
              <a:buFontTx/>
              <a:buChar char="-"/>
            </a:pPr>
            <a:r>
              <a:rPr lang="en-US" altLang="en-US" sz="1800" dirty="0" err="1" smtClean="0">
                <a:latin typeface="Gill Sans Light" pitchFamily="-109" charset="0"/>
                <a:ea typeface="ＭＳ Ｐゴシック" panose="020B0600070205080204" pitchFamily="34" charset="-128"/>
              </a:rPr>
              <a:t>Sociale</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bescherming</a:t>
            </a:r>
            <a:endParaRPr lang="en-US" altLang="en-US" sz="1800" dirty="0" smtClean="0">
              <a:latin typeface="Gill Sans Light" pitchFamily="-109" charset="0"/>
              <a:ea typeface="ＭＳ Ｐゴシック" panose="020B0600070205080204" pitchFamily="34" charset="-128"/>
            </a:endParaRPr>
          </a:p>
          <a:p>
            <a:pPr lvl="2" algn="just" eaLnBrk="1" hangingPunct="1">
              <a:buFontTx/>
              <a:buChar char="-"/>
            </a:pPr>
            <a:r>
              <a:rPr lang="en-US" altLang="en-US" sz="1800" dirty="0" err="1" smtClean="0">
                <a:latin typeface="Gill Sans Light" pitchFamily="-109" charset="0"/>
                <a:ea typeface="ＭＳ Ｐゴシック" panose="020B0600070205080204" pitchFamily="34" charset="-128"/>
              </a:rPr>
              <a:t>Kinderarmoede</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bestrijden</a:t>
            </a:r>
            <a:endParaRPr lang="en-US" altLang="en-US" sz="1800" dirty="0" smtClean="0">
              <a:latin typeface="Gill Sans Light" pitchFamily="-109" charset="0"/>
              <a:ea typeface="ＭＳ Ｐゴシック" panose="020B0600070205080204" pitchFamily="34" charset="-128"/>
            </a:endParaRPr>
          </a:p>
          <a:p>
            <a:pPr lvl="2" algn="just" eaLnBrk="1" hangingPunct="1">
              <a:buFontTx/>
              <a:buChar char="-"/>
            </a:pPr>
            <a:r>
              <a:rPr lang="en-US" altLang="en-US" sz="1800" dirty="0" err="1" smtClean="0">
                <a:latin typeface="Gill Sans Light" pitchFamily="-109" charset="0"/>
                <a:ea typeface="ＭＳ Ｐゴシック" panose="020B0600070205080204" pitchFamily="34" charset="-128"/>
              </a:rPr>
              <a:t>Sociale</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en</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professionele</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activering</a:t>
            </a:r>
            <a:endParaRPr lang="en-US" altLang="en-US" sz="1800" dirty="0" smtClean="0">
              <a:latin typeface="Gill Sans Light" pitchFamily="-109" charset="0"/>
              <a:ea typeface="ＭＳ Ｐゴシック" panose="020B0600070205080204" pitchFamily="34" charset="-128"/>
            </a:endParaRPr>
          </a:p>
          <a:p>
            <a:pPr lvl="2" algn="just" eaLnBrk="1" hangingPunct="1">
              <a:buFontTx/>
              <a:buChar char="-"/>
            </a:pPr>
            <a:r>
              <a:rPr lang="en-US" altLang="en-US" sz="1800" dirty="0" err="1" smtClean="0">
                <a:latin typeface="Gill Sans Light" pitchFamily="-109" charset="0"/>
                <a:ea typeface="ＭＳ Ｐゴシック" panose="020B0600070205080204" pitchFamily="34" charset="-128"/>
              </a:rPr>
              <a:t>Dak</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en</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thuisloosheid</a:t>
            </a:r>
            <a:endParaRPr lang="en-US" altLang="en-US" sz="1800" dirty="0" smtClean="0">
              <a:latin typeface="Gill Sans Light" pitchFamily="-109" charset="0"/>
              <a:ea typeface="ＭＳ Ｐゴシック" panose="020B0600070205080204" pitchFamily="34" charset="-128"/>
            </a:endParaRPr>
          </a:p>
          <a:p>
            <a:pPr lvl="2" algn="just" eaLnBrk="1" hangingPunct="1">
              <a:buFontTx/>
              <a:buChar char="-"/>
            </a:pPr>
            <a:r>
              <a:rPr lang="en-US" altLang="en-US" sz="1800" dirty="0" err="1" smtClean="0">
                <a:latin typeface="Gill Sans Light" pitchFamily="-109" charset="0"/>
                <a:ea typeface="ＭＳ Ｐゴシック" panose="020B0600070205080204" pitchFamily="34" charset="-128"/>
              </a:rPr>
              <a:t>Toegankelijke</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en</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kwaliteitsvolle</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gezondheidszorg</a:t>
            </a:r>
            <a:endParaRPr lang="en-US" altLang="en-US" sz="1800" dirty="0" smtClean="0">
              <a:latin typeface="Gill Sans Light" pitchFamily="-109" charset="0"/>
              <a:ea typeface="ＭＳ Ｐゴシック" panose="020B0600070205080204" pitchFamily="34" charset="-128"/>
            </a:endParaRPr>
          </a:p>
          <a:p>
            <a:pPr lvl="2" algn="just" eaLnBrk="1" hangingPunct="1">
              <a:buFontTx/>
              <a:buChar char="-"/>
            </a:pPr>
            <a:r>
              <a:rPr lang="en-US" altLang="en-US" sz="1800" dirty="0" err="1" smtClean="0">
                <a:latin typeface="Gill Sans Light" pitchFamily="-109" charset="0"/>
                <a:ea typeface="ＭＳ Ｐゴシック" panose="020B0600070205080204" pitchFamily="34" charset="-128"/>
              </a:rPr>
              <a:t>Toegankelijkheid</a:t>
            </a:r>
            <a:r>
              <a:rPr lang="en-US" altLang="en-US" sz="1800" dirty="0" smtClean="0">
                <a:latin typeface="Gill Sans Light" pitchFamily="-109" charset="0"/>
                <a:ea typeface="ＭＳ Ｐゴシック" panose="020B0600070205080204" pitchFamily="34" charset="-128"/>
              </a:rPr>
              <a:t> </a:t>
            </a:r>
            <a:r>
              <a:rPr lang="en-US" altLang="en-US" sz="1800" dirty="0" err="1" smtClean="0">
                <a:latin typeface="Gill Sans Light" pitchFamily="-109" charset="0"/>
                <a:ea typeface="ＭＳ Ｐゴシック" panose="020B0600070205080204" pitchFamily="34" charset="-128"/>
              </a:rPr>
              <a:t>overheidsdiensten</a:t>
            </a:r>
            <a:endParaRPr lang="en-US" altLang="en-US" sz="1800" dirty="0" smtClean="0">
              <a:latin typeface="Gill Sans Light" pitchFamily="-109" charset="0"/>
              <a:ea typeface="ＭＳ Ｐゴシック" panose="020B0600070205080204" pitchFamily="34" charset="-128"/>
            </a:endParaRPr>
          </a:p>
          <a:p>
            <a:pPr lvl="1" algn="just" eaLnBrk="1" hangingPunct="1">
              <a:buFontTx/>
              <a:buChar char="-"/>
            </a:pPr>
            <a:r>
              <a:rPr lang="nl-BE" altLang="en-US" sz="2000" dirty="0">
                <a:latin typeface="Gill Sans Light" pitchFamily="-109" charset="0"/>
                <a:ea typeface="ＭＳ Ｐゴシック" panose="020B0600070205080204" pitchFamily="34" charset="-128"/>
              </a:rPr>
              <a:t>Ruim een derde van de acties uit het plan vallen onder de eerste strategische doelstelling sociale bescherming (SD 1). En in tweede orde ressorteren 11 acties onder de strategische doelstelling van de gezondheidszorg (SD 5</a:t>
            </a:r>
            <a:r>
              <a:rPr lang="nl-BE" altLang="en-US" sz="2000" dirty="0" smtClean="0">
                <a:latin typeface="Gill Sans Light" pitchFamily="-109" charset="0"/>
                <a:ea typeface="ＭＳ Ｐゴシック" panose="020B0600070205080204" pitchFamily="34" charset="-128"/>
              </a:rPr>
              <a:t>).</a:t>
            </a:r>
          </a:p>
          <a:p>
            <a:pPr lvl="1" algn="just" eaLnBrk="1" hangingPunct="1">
              <a:buFontTx/>
              <a:buChar char="-"/>
            </a:pPr>
            <a:r>
              <a:rPr lang="nl-BE" altLang="en-US" sz="2000" dirty="0" smtClean="0">
                <a:latin typeface="Gill Sans Light" pitchFamily="-109" charset="0"/>
                <a:ea typeface="ＭＳ Ｐゴシック" panose="020B0600070205080204" pitchFamily="34" charset="-128"/>
              </a:rPr>
              <a:t>Armoedebestrijding vraagt transversaal beleid: acties op andere beleidsdomeinen.</a:t>
            </a:r>
            <a:endParaRPr lang="en-US" altLang="en-US" sz="2000" dirty="0" smtClean="0">
              <a:latin typeface="Gill Sans Light" pitchFamily="-109" charset="0"/>
              <a:ea typeface="ＭＳ Ｐゴシック" panose="020B0600070205080204" pitchFamily="34" charset="-128"/>
            </a:endParaRPr>
          </a:p>
          <a:p>
            <a:pPr lvl="1" eaLnBrk="1" hangingPunct="1">
              <a:buFontTx/>
              <a:buChar char="-"/>
            </a:pPr>
            <a:endParaRPr lang="en-US" altLang="en-US" dirty="0" smtClean="0">
              <a:latin typeface="Gill Sans Light" pitchFamily="-109" charset="0"/>
              <a:ea typeface="ＭＳ Ｐゴシック" panose="020B0600070205080204" pitchFamily="34" charset="-128"/>
            </a:endParaRPr>
          </a:p>
        </p:txBody>
      </p:sp>
    </p:spTree>
    <p:extLst>
      <p:ext uri="{BB962C8B-B14F-4D97-AF65-F5344CB8AC3E}">
        <p14:creationId xmlns:p14="http://schemas.microsoft.com/office/powerpoint/2010/main" val="402454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722313"/>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latin typeface="Gill Sans Std" panose="020B0502020104020203" pitchFamily="34" charset="0"/>
                <a:ea typeface="ＭＳ Ｐゴシック" panose="020B0600070205080204" pitchFamily="34" charset="-128"/>
              </a:rPr>
              <a:t>Slotrapportage</a:t>
            </a:r>
            <a:endParaRPr lang="en-US" altLang="en-US" dirty="0" smtClean="0">
              <a:latin typeface="Gill Sans Std" panose="020B0502020104020203" pitchFamily="34" charset="0"/>
              <a:ea typeface="ＭＳ Ｐゴシック" panose="020B0600070205080204" pitchFamily="34" charset="-128"/>
            </a:endParaRPr>
          </a:p>
        </p:txBody>
      </p:sp>
      <p:sp>
        <p:nvSpPr>
          <p:cNvPr id="12292" name="Content Placeholder 3"/>
          <p:cNvSpPr>
            <a:spLocks noGrp="1"/>
          </p:cNvSpPr>
          <p:nvPr>
            <p:ph idx="11"/>
          </p:nvPr>
        </p:nvSpPr>
        <p:spPr bwMode="auto">
          <a:xfrm>
            <a:off x="457200" y="1451728"/>
            <a:ext cx="8229600" cy="42092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eaLnBrk="1" hangingPunct="1">
              <a:buNone/>
            </a:pPr>
            <a:r>
              <a:rPr lang="en-US" altLang="en-US" dirty="0" err="1" smtClean="0">
                <a:latin typeface="Gill Sans Light" pitchFamily="-109" charset="0"/>
                <a:ea typeface="ＭＳ Ｐゴシック" panose="020B0600070205080204" pitchFamily="34" charset="-128"/>
              </a:rPr>
              <a:t>Bevoegde</a:t>
            </a:r>
            <a:r>
              <a:rPr lang="en-US" altLang="en-US" dirty="0" smtClean="0">
                <a:latin typeface="Gill Sans Light" pitchFamily="-109" charset="0"/>
                <a:ea typeface="ＭＳ Ｐゴシック" panose="020B0600070205080204" pitchFamily="34" charset="-128"/>
              </a:rPr>
              <a:t> Minister: </a:t>
            </a:r>
          </a:p>
          <a:p>
            <a:pPr lvl="1" eaLnBrk="1" hangingPunct="1">
              <a:buFontTx/>
              <a:buChar char="-"/>
            </a:pPr>
            <a:endParaRPr lang="en-US" altLang="en-US" dirty="0" smtClean="0">
              <a:latin typeface="Gill Sans Light" pitchFamily="-109" charset="0"/>
              <a:ea typeface="ＭＳ Ｐゴシック" panose="020B0600070205080204" pitchFamily="34" charset="-128"/>
            </a:endParaRPr>
          </a:p>
        </p:txBody>
      </p:sp>
      <p:pic>
        <p:nvPicPr>
          <p:cNvPr id="2" name="Afbeelding 1"/>
          <p:cNvPicPr>
            <a:picLocks noChangeAspect="1"/>
          </p:cNvPicPr>
          <p:nvPr/>
        </p:nvPicPr>
        <p:blipFill>
          <a:blip r:embed="rId3"/>
          <a:stretch>
            <a:fillRect/>
          </a:stretch>
        </p:blipFill>
        <p:spPr>
          <a:xfrm>
            <a:off x="980388" y="1969244"/>
            <a:ext cx="6465329" cy="3691781"/>
          </a:xfrm>
          <a:prstGeom prst="rect">
            <a:avLst/>
          </a:prstGeom>
        </p:spPr>
      </p:pic>
    </p:spTree>
    <p:extLst>
      <p:ext uri="{BB962C8B-B14F-4D97-AF65-F5344CB8AC3E}">
        <p14:creationId xmlns:p14="http://schemas.microsoft.com/office/powerpoint/2010/main" val="36135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722313"/>
            <a:ext cx="82296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err="1" smtClean="0">
                <a:latin typeface="Gill Sans Std" panose="020B0502020104020203" pitchFamily="34" charset="0"/>
                <a:ea typeface="ＭＳ Ｐゴシック" panose="020B0600070205080204" pitchFamily="34" charset="-128"/>
              </a:rPr>
              <a:t>Slotrapportage</a:t>
            </a:r>
            <a:endParaRPr lang="en-US" altLang="en-US" dirty="0" smtClean="0">
              <a:latin typeface="Gill Sans Std" panose="020B0502020104020203" pitchFamily="34" charset="0"/>
              <a:ea typeface="ＭＳ Ｐゴシック" panose="020B0600070205080204" pitchFamily="34" charset="-128"/>
            </a:endParaRPr>
          </a:p>
        </p:txBody>
      </p:sp>
      <p:sp>
        <p:nvSpPr>
          <p:cNvPr id="12292" name="Content Placeholder 3"/>
          <p:cNvSpPr>
            <a:spLocks noGrp="1"/>
          </p:cNvSpPr>
          <p:nvPr>
            <p:ph idx="11"/>
          </p:nvPr>
        </p:nvSpPr>
        <p:spPr bwMode="auto">
          <a:xfrm>
            <a:off x="457200" y="1602557"/>
            <a:ext cx="8229600" cy="40584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Tx/>
              <a:buChar char="-"/>
            </a:pPr>
            <a:r>
              <a:rPr lang="en-US" altLang="en-US" dirty="0" smtClean="0">
                <a:latin typeface="Gill Sans Light" pitchFamily="-109" charset="0"/>
                <a:ea typeface="ＭＳ Ｐゴシック" panose="020B0600070205080204" pitchFamily="34" charset="-128"/>
              </a:rPr>
              <a:t>30 </a:t>
            </a:r>
            <a:r>
              <a:rPr lang="en-US" altLang="en-US" dirty="0" err="1">
                <a:latin typeface="Gill Sans Light" pitchFamily="-109" charset="0"/>
                <a:ea typeface="ＭＳ Ｐゴシック" panose="020B0600070205080204" pitchFamily="34" charset="-128"/>
              </a:rPr>
              <a:t>a</a:t>
            </a:r>
            <a:r>
              <a:rPr lang="en-US" altLang="en-US" dirty="0" err="1" smtClean="0">
                <a:latin typeface="Gill Sans Light" pitchFamily="-109" charset="0"/>
                <a:ea typeface="ＭＳ Ｐゴシック" panose="020B0600070205080204" pitchFamily="34" charset="-128"/>
              </a:rPr>
              <a:t>fgeronde</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acties</a:t>
            </a:r>
            <a:r>
              <a:rPr lang="en-US" altLang="en-US" dirty="0" smtClean="0">
                <a:latin typeface="Gill Sans Light" pitchFamily="-109" charset="0"/>
                <a:ea typeface="ＭＳ Ｐゴシック" panose="020B0600070205080204" pitchFamily="34" charset="-128"/>
              </a:rPr>
              <a:t> – </a:t>
            </a:r>
            <a:r>
              <a:rPr lang="en-US" altLang="en-US" dirty="0" err="1" smtClean="0">
                <a:latin typeface="Gill Sans Light" pitchFamily="-109" charset="0"/>
                <a:ea typeface="ＭＳ Ｐゴシック" panose="020B0600070205080204" pitchFamily="34" charset="-128"/>
              </a:rPr>
              <a:t>omvat</a:t>
            </a:r>
            <a:r>
              <a:rPr lang="en-US" altLang="en-US" dirty="0" smtClean="0">
                <a:latin typeface="Gill Sans Light" pitchFamily="-109" charset="0"/>
                <a:ea typeface="ＭＳ Ｐゴシック" panose="020B0600070205080204" pitchFamily="34" charset="-128"/>
              </a:rPr>
              <a:t> 8 </a:t>
            </a:r>
            <a:r>
              <a:rPr lang="en-US" altLang="en-US" dirty="0" err="1" smtClean="0">
                <a:latin typeface="Gill Sans Light" pitchFamily="-109" charset="0"/>
                <a:ea typeface="ＭＳ Ｐゴシック" panose="020B0600070205080204" pitchFamily="34" charset="-128"/>
              </a:rPr>
              <a:t>acties</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lopende</a:t>
            </a:r>
            <a:r>
              <a:rPr lang="en-US" altLang="en-US" dirty="0" smtClean="0">
                <a:latin typeface="Gill Sans Light" pitchFamily="-109" charset="0"/>
                <a:ea typeface="ＭＳ Ｐゴシック" panose="020B0600070205080204" pitchFamily="34" charset="-128"/>
              </a:rPr>
              <a:t> tot </a:t>
            </a:r>
            <a:r>
              <a:rPr lang="en-US" altLang="en-US" dirty="0" err="1" smtClean="0">
                <a:latin typeface="Gill Sans Light" pitchFamily="-109" charset="0"/>
                <a:ea typeface="ＭＳ Ｐゴシック" panose="020B0600070205080204" pitchFamily="34" charset="-128"/>
              </a:rPr>
              <a:t>einde</a:t>
            </a:r>
            <a:r>
              <a:rPr lang="en-US" altLang="en-US" dirty="0" smtClean="0">
                <a:latin typeface="Gill Sans Light" pitchFamily="-109" charset="0"/>
                <a:ea typeface="ＭＳ Ｐゴシック" panose="020B0600070205080204" pitchFamily="34" charset="-128"/>
              </a:rPr>
              <a:t> van de </a:t>
            </a:r>
            <a:r>
              <a:rPr lang="en-US" altLang="en-US" dirty="0" err="1" smtClean="0">
                <a:latin typeface="Gill Sans Light" pitchFamily="-109" charset="0"/>
                <a:ea typeface="ＭＳ Ｐゴシック" panose="020B0600070205080204" pitchFamily="34" charset="-128"/>
              </a:rPr>
              <a:t>legislatuur</a:t>
            </a:r>
            <a:endParaRPr lang="en-US" altLang="en-US" dirty="0" smtClean="0">
              <a:latin typeface="Gill Sans Light" pitchFamily="-109" charset="0"/>
              <a:ea typeface="ＭＳ Ｐゴシック" panose="020B0600070205080204" pitchFamily="34" charset="-128"/>
            </a:endParaRPr>
          </a:p>
          <a:p>
            <a:pPr lvl="1" eaLnBrk="1" hangingPunct="1">
              <a:buFontTx/>
              <a:buChar char="-"/>
            </a:pPr>
            <a:r>
              <a:rPr lang="en-US" altLang="en-US" dirty="0" smtClean="0">
                <a:latin typeface="Gill Sans Light" pitchFamily="-109" charset="0"/>
                <a:ea typeface="ＭＳ Ｐゴシック" panose="020B0600070205080204" pitchFamily="34" charset="-128"/>
              </a:rPr>
              <a:t>20 </a:t>
            </a:r>
            <a:r>
              <a:rPr lang="en-US" altLang="en-US" dirty="0" err="1" smtClean="0">
                <a:latin typeface="Gill Sans Light" pitchFamily="-109" charset="0"/>
                <a:ea typeface="ＭＳ Ｐゴシック" panose="020B0600070205080204" pitchFamily="34" charset="-128"/>
              </a:rPr>
              <a:t>acties</a:t>
            </a:r>
            <a:r>
              <a:rPr lang="en-US" altLang="en-US" dirty="0" smtClean="0">
                <a:latin typeface="Gill Sans Light" pitchFamily="-109" charset="0"/>
                <a:ea typeface="ＭＳ Ｐゴシック" panose="020B0600070205080204" pitchFamily="34" charset="-128"/>
              </a:rPr>
              <a:t> nog </a:t>
            </a:r>
            <a:r>
              <a:rPr lang="en-US" altLang="en-US" dirty="0" err="1" smtClean="0">
                <a:latin typeface="Gill Sans Light" pitchFamily="-109" charset="0"/>
                <a:ea typeface="ＭＳ Ｐゴシック" panose="020B0600070205080204" pitchFamily="34" charset="-128"/>
              </a:rPr>
              <a:t>lopende</a:t>
            </a:r>
            <a:endParaRPr lang="en-US" altLang="en-US" dirty="0" smtClean="0">
              <a:latin typeface="Gill Sans Light" pitchFamily="-109" charset="0"/>
              <a:ea typeface="ＭＳ Ｐゴシック" panose="020B0600070205080204" pitchFamily="34" charset="-128"/>
            </a:endParaRPr>
          </a:p>
          <a:p>
            <a:pPr lvl="1" eaLnBrk="1" hangingPunct="1">
              <a:buFontTx/>
              <a:buChar char="-"/>
            </a:pPr>
            <a:r>
              <a:rPr lang="en-US" altLang="en-US" dirty="0" smtClean="0">
                <a:latin typeface="Gill Sans Light" pitchFamily="-109" charset="0"/>
                <a:ea typeface="ＭＳ Ｐゴシック" panose="020B0600070205080204" pitchFamily="34" charset="-128"/>
              </a:rPr>
              <a:t>Rest 11 </a:t>
            </a:r>
            <a:r>
              <a:rPr lang="en-US" altLang="en-US" dirty="0" err="1" smtClean="0">
                <a:latin typeface="Gill Sans Light" pitchFamily="-109" charset="0"/>
                <a:ea typeface="ＭＳ Ｐゴシック" panose="020B0600070205080204" pitchFamily="34" charset="-128"/>
              </a:rPr>
              <a:t>acties</a:t>
            </a:r>
            <a:r>
              <a:rPr lang="en-US" altLang="en-US" dirty="0" smtClean="0">
                <a:latin typeface="Gill Sans Light" pitchFamily="-109" charset="0"/>
                <a:ea typeface="ＭＳ Ｐゴシック" panose="020B0600070205080204" pitchFamily="34" charset="-128"/>
              </a:rPr>
              <a:t>: </a:t>
            </a:r>
          </a:p>
          <a:p>
            <a:pPr lvl="2" eaLnBrk="1" hangingPunct="1">
              <a:buFontTx/>
              <a:buChar char="-"/>
            </a:pPr>
            <a:r>
              <a:rPr lang="en-US" altLang="en-US" dirty="0" smtClean="0">
                <a:latin typeface="Gill Sans Light" pitchFamily="-109" charset="0"/>
                <a:ea typeface="ＭＳ Ｐゴシック" panose="020B0600070205080204" pitchFamily="34" charset="-128"/>
              </a:rPr>
              <a:t>3 </a:t>
            </a:r>
            <a:r>
              <a:rPr lang="en-US" altLang="en-US" dirty="0" err="1" smtClean="0">
                <a:latin typeface="Gill Sans Light" pitchFamily="-109" charset="0"/>
                <a:ea typeface="ＭＳ Ｐゴシック" panose="020B0600070205080204" pitchFamily="34" charset="-128"/>
              </a:rPr>
              <a:t>acties</a:t>
            </a:r>
            <a:r>
              <a:rPr lang="en-US" altLang="en-US" dirty="0" smtClean="0">
                <a:latin typeface="Gill Sans Light" pitchFamily="-109" charset="0"/>
                <a:ea typeface="ＭＳ Ｐゴシック" panose="020B0600070205080204" pitchFamily="34" charset="-128"/>
              </a:rPr>
              <a:t> in </a:t>
            </a:r>
            <a:r>
              <a:rPr lang="en-US" altLang="en-US" dirty="0" err="1" smtClean="0">
                <a:latin typeface="Gill Sans Light" pitchFamily="-109" charset="0"/>
                <a:ea typeface="ＭＳ Ｐゴシック" panose="020B0600070205080204" pitchFamily="34" charset="-128"/>
              </a:rPr>
              <a:t>afwachting</a:t>
            </a:r>
            <a:endParaRPr lang="en-US" altLang="en-US" dirty="0" smtClean="0">
              <a:latin typeface="Gill Sans Light" pitchFamily="-109" charset="0"/>
              <a:ea typeface="ＭＳ Ｐゴシック" panose="020B0600070205080204" pitchFamily="34" charset="-128"/>
            </a:endParaRPr>
          </a:p>
          <a:p>
            <a:pPr lvl="2" eaLnBrk="1" hangingPunct="1">
              <a:buFontTx/>
              <a:buChar char="-"/>
            </a:pPr>
            <a:r>
              <a:rPr lang="en-US" altLang="en-US" dirty="0" smtClean="0">
                <a:latin typeface="Gill Sans Light" pitchFamily="-109" charset="0"/>
                <a:ea typeface="ＭＳ Ｐゴシック" panose="020B0600070205080204" pitchFamily="34" charset="-128"/>
              </a:rPr>
              <a:t>8 </a:t>
            </a:r>
            <a:r>
              <a:rPr lang="en-US" altLang="en-US" dirty="0" err="1" smtClean="0">
                <a:latin typeface="Gill Sans Light" pitchFamily="-109" charset="0"/>
                <a:ea typeface="ＭＳ Ｐゴシック" panose="020B0600070205080204" pitchFamily="34" charset="-128"/>
              </a:rPr>
              <a:t>acties</a:t>
            </a:r>
            <a:r>
              <a:rPr lang="en-US" altLang="en-US" dirty="0" smtClean="0">
                <a:latin typeface="Gill Sans Light" pitchFamily="-109" charset="0"/>
                <a:ea typeface="ＭＳ Ｐゴシック" panose="020B0600070205080204" pitchFamily="34" charset="-128"/>
              </a:rPr>
              <a:t> </a:t>
            </a:r>
            <a:r>
              <a:rPr lang="en-US" altLang="en-US" dirty="0" err="1" smtClean="0">
                <a:latin typeface="Gill Sans Light" pitchFamily="-109" charset="0"/>
                <a:ea typeface="ＭＳ Ｐゴシック" panose="020B0600070205080204" pitchFamily="34" charset="-128"/>
              </a:rPr>
              <a:t>opgeheven</a:t>
            </a:r>
            <a:endParaRPr lang="en-US" altLang="en-US" dirty="0" smtClean="0">
              <a:latin typeface="Gill Sans Light" pitchFamily="-109" charset="0"/>
              <a:ea typeface="ＭＳ Ｐゴシック" panose="020B0600070205080204" pitchFamily="34" charset="-128"/>
            </a:endParaRPr>
          </a:p>
          <a:p>
            <a:pPr lvl="2" eaLnBrk="1" hangingPunct="1">
              <a:buFontTx/>
              <a:buChar char="-"/>
            </a:pPr>
            <a:endParaRPr lang="en-US" altLang="en-US" dirty="0" smtClean="0">
              <a:latin typeface="Gill Sans Light" pitchFamily="-109" charset="0"/>
              <a:ea typeface="ＭＳ Ｐゴシック" panose="020B0600070205080204" pitchFamily="34" charset="-128"/>
            </a:endParaRPr>
          </a:p>
          <a:p>
            <a:pPr lvl="1" eaLnBrk="1" hangingPunct="1">
              <a:buFontTx/>
              <a:buChar char="-"/>
            </a:pPr>
            <a:endParaRPr lang="en-US" altLang="en-US" dirty="0" smtClean="0">
              <a:latin typeface="Gill Sans Light" pitchFamily="-109" charset="0"/>
              <a:ea typeface="ＭＳ Ｐゴシック" panose="020B0600070205080204" pitchFamily="34" charset="-128"/>
            </a:endParaRPr>
          </a:p>
          <a:p>
            <a:pPr marL="457200" lvl="1" indent="0" eaLnBrk="1" hangingPunct="1">
              <a:buNone/>
            </a:pPr>
            <a:endParaRPr lang="en-US" altLang="en-US" dirty="0" smtClean="0">
              <a:latin typeface="Gill Sans Light" pitchFamily="-109" charset="0"/>
              <a:ea typeface="ＭＳ Ｐゴシック" panose="020B0600070205080204" pitchFamily="34" charset="-128"/>
            </a:endParaRPr>
          </a:p>
        </p:txBody>
      </p:sp>
    </p:spTree>
    <p:extLst>
      <p:ext uri="{BB962C8B-B14F-4D97-AF65-F5344CB8AC3E}">
        <p14:creationId xmlns:p14="http://schemas.microsoft.com/office/powerpoint/2010/main" val="108243236"/>
      </p:ext>
    </p:extLst>
  </p:cSld>
  <p:clrMapOvr>
    <a:masterClrMapping/>
  </p:clrMapOvr>
</p:sld>
</file>

<file path=ppt/theme/theme1.xml><?xml version="1.0" encoding="utf-8"?>
<a:theme xmlns:a="http://schemas.openxmlformats.org/drawingml/2006/main" name="C1831-Template POD">
  <a:themeElements>
    <a:clrScheme name="Custom 7">
      <a:dk1>
        <a:srgbClr val="FFFFFE"/>
      </a:dk1>
      <a:lt1>
        <a:srgbClr val="FFFFFF"/>
      </a:lt1>
      <a:dk2>
        <a:srgbClr val="FFFFFE"/>
      </a:dk2>
      <a:lt2>
        <a:srgbClr val="FFFFFE"/>
      </a:lt2>
      <a:accent1>
        <a:srgbClr val="868685"/>
      </a:accent1>
      <a:accent2>
        <a:srgbClr val="F8C444"/>
      </a:accent2>
      <a:accent3>
        <a:srgbClr val="FFFFFE"/>
      </a:accent3>
      <a:accent4>
        <a:srgbClr val="FFFFFE"/>
      </a:accent4>
      <a:accent5>
        <a:srgbClr val="FFFFFE"/>
      </a:accent5>
      <a:accent6>
        <a:srgbClr val="FFFFFE"/>
      </a:accent6>
      <a:hlink>
        <a:srgbClr val="FFFFFE"/>
      </a:hlink>
      <a:folHlink>
        <a:srgbClr val="FFFF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f6fcff84add422ab57ee667e0330fd0 xmlns="3583f789-5800-4c06-9304-3d12c317971c">
      <Terms xmlns="http://schemas.microsoft.com/office/infopath/2007/PartnerControls">
        <TermInfo xmlns="http://schemas.microsoft.com/office/infopath/2007/PartnerControls">
          <TermName xmlns="http://schemas.microsoft.com/office/infopath/2007/PartnerControls">Style de maison NL/FR</TermName>
          <TermId xmlns="http://schemas.microsoft.com/office/infopath/2007/PartnerControls">044549d7-d9cf-4426-ad2a-bd722790aced</TermId>
        </TermInfo>
      </Terms>
    </hf6fcff84add422ab57ee667e0330fd0>
    <TaxCatchAll xmlns="3583f789-5800-4c06-9304-3d12c317971c">
      <Value>251</Value>
    </TaxCatchAll>
    <PublishingExpirationDate xmlns="http://schemas.microsoft.com/sharepoint/v3" xsi:nil="true"/>
    <PublishingStartDate xmlns="http://schemas.microsoft.com/sharepoint/v3" xsi:nil="true"/>
    <Langue xmlns="1f952755-a5b1-4419-a44a-eba2ca0d9a24">FR/NL</Lang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7C9F0237FD364381E4D89F695391A0" ma:contentTypeVersion="10" ma:contentTypeDescription="Create a new document." ma:contentTypeScope="" ma:versionID="4fca437bdfbca1a3741dab245b810102">
  <xsd:schema xmlns:xsd="http://www.w3.org/2001/XMLSchema" xmlns:xs="http://www.w3.org/2001/XMLSchema" xmlns:p="http://schemas.microsoft.com/office/2006/metadata/properties" xmlns:ns1="http://schemas.microsoft.com/sharepoint/v3" xmlns:ns2="1f952755-a5b1-4419-a44a-eba2ca0d9a24" xmlns:ns3="3583f789-5800-4c06-9304-3d12c317971c" targetNamespace="http://schemas.microsoft.com/office/2006/metadata/properties" ma:root="true" ma:fieldsID="47ad715a7b658c192d85757b208ef1d2" ns1:_="" ns2:_="" ns3:_="">
    <xsd:import namespace="http://schemas.microsoft.com/sharepoint/v3"/>
    <xsd:import namespace="1f952755-a5b1-4419-a44a-eba2ca0d9a24"/>
    <xsd:import namespace="3583f789-5800-4c06-9304-3d12c317971c"/>
    <xsd:element name="properties">
      <xsd:complexType>
        <xsd:sequence>
          <xsd:element name="documentManagement">
            <xsd:complexType>
              <xsd:all>
                <xsd:element ref="ns2:Langue" minOccurs="0"/>
                <xsd:element ref="ns1:PublishingStartDate" minOccurs="0"/>
                <xsd:element ref="ns1:PublishingExpirationDate" minOccurs="0"/>
                <xsd:element ref="ns3:hf6fcff84add422ab57ee667e0330fd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ma:readOnly="false">
      <xsd:simpleType>
        <xsd:restriction base="dms:Unknown"/>
      </xsd:simpleType>
    </xsd:element>
    <xsd:element name="PublishingExpirationDate" ma:index="10"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952755-a5b1-4419-a44a-eba2ca0d9a24" elementFormDefault="qualified">
    <xsd:import namespace="http://schemas.microsoft.com/office/2006/documentManagement/types"/>
    <xsd:import namespace="http://schemas.microsoft.com/office/infopath/2007/PartnerControls"/>
    <xsd:element name="Langue" ma:index="4" nillable="true" ma:displayName="Langue" ma:default="FR" ma:format="Dropdown" ma:internalName="Langue" ma:readOnly="false">
      <xsd:simpleType>
        <xsd:restriction base="dms:Choice">
          <xsd:enumeration value="FR"/>
          <xsd:enumeration value="NL"/>
          <xsd:enumeration value="FR/NL"/>
        </xsd:restriction>
      </xsd:simpleType>
    </xsd:element>
  </xsd:schema>
  <xsd:schema xmlns:xsd="http://www.w3.org/2001/XMLSchema" xmlns:xs="http://www.w3.org/2001/XMLSchema" xmlns:dms="http://schemas.microsoft.com/office/2006/documentManagement/types" xmlns:pc="http://schemas.microsoft.com/office/infopath/2007/PartnerControls" targetNamespace="3583f789-5800-4c06-9304-3d12c317971c" elementFormDefault="qualified">
    <xsd:import namespace="http://schemas.microsoft.com/office/2006/documentManagement/types"/>
    <xsd:import namespace="http://schemas.microsoft.com/office/infopath/2007/PartnerControls"/>
    <xsd:element name="hf6fcff84add422ab57ee667e0330fd0" ma:index="12" nillable="true" ma:taxonomy="true" ma:internalName="hf6fcff84add422ab57ee667e0330fd0" ma:taxonomyFieldName="_MPDocType" ma:displayName="_MPDocType" ma:readOnly="false" ma:default="" ma:fieldId="{1f6fcff8-4add-422a-b57e-e667e0330fd0}" ma:sspId="9ba3c553-c637-4d6f-b0e2-df4a63d7205d" ma:termSetId="5880fe7f-de69-44c8-be64-186c4752a36a" ma:anchorId="6a6fce04-2ec5-44f5-9a5a-e6efdeef382e" ma:open="false" ma:isKeyword="false">
      <xsd:complexType>
        <xsd:sequence>
          <xsd:element ref="pc:Terms" minOccurs="0" maxOccurs="1"/>
        </xsd:sequence>
      </xsd:complexType>
    </xsd:element>
    <xsd:element name="TaxCatchAll" ma:index="13" nillable="true" ma:displayName="Taxonomy Catch All Column" ma:hidden="true" ma:list="{b8cabea9-5802-44a3-bb39-31dbecc15962}" ma:internalName="TaxCatchAll" ma:showField="CatchAllData" ma:web="66385a81-fdfb-4ebe-bbb0-f73dc2efcd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Type de contenu"/>
        <xsd:element ref="dc:title" minOccurs="0" maxOccurs="1" ma:index="3"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B172F-F300-4F54-A4DD-788DD80B0A6B}">
  <ds:schemaRefs>
    <ds:schemaRef ds:uri="http://purl.org/dc/elements/1.1/"/>
    <ds:schemaRef ds:uri="http://schemas.microsoft.com/office/2006/documentManagement/types"/>
    <ds:schemaRef ds:uri="3583f789-5800-4c06-9304-3d12c317971c"/>
    <ds:schemaRef ds:uri="http://www.w3.org/XML/1998/namespace"/>
    <ds:schemaRef ds:uri="http://purl.org/dc/terms/"/>
    <ds:schemaRef ds:uri="http://schemas.microsoft.com/sharepoint/v3"/>
    <ds:schemaRef ds:uri="http://schemas.microsoft.com/office/infopath/2007/PartnerControls"/>
    <ds:schemaRef ds:uri="1f952755-a5b1-4419-a44a-eba2ca0d9a24"/>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1C25AB6-882D-4352-BBEE-B0F2C90923D5}">
  <ds:schemaRefs>
    <ds:schemaRef ds:uri="http://schemas.microsoft.com/sharepoint/v3/contenttype/forms"/>
  </ds:schemaRefs>
</ds:datastoreItem>
</file>

<file path=customXml/itemProps3.xml><?xml version="1.0" encoding="utf-8"?>
<ds:datastoreItem xmlns:ds="http://schemas.openxmlformats.org/officeDocument/2006/customXml" ds:itemID="{E62A99A9-4774-4F1C-AA6F-5B4F1C42F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952755-a5b1-4419-a44a-eba2ca0d9a24"/>
    <ds:schemaRef ds:uri="3583f789-5800-4c06-9304-3d12c3179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C1831-Template POD.potx</Template>
  <TotalTime>917</TotalTime>
  <Words>1808</Words>
  <Application>Microsoft Office PowerPoint</Application>
  <PresentationFormat>Affichage à l'écran (4:3)</PresentationFormat>
  <Paragraphs>144</Paragraphs>
  <Slides>12</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MS PGothic</vt:lpstr>
      <vt:lpstr>Arial</vt:lpstr>
      <vt:lpstr>Calibri</vt:lpstr>
      <vt:lpstr>Gill Sans Light</vt:lpstr>
      <vt:lpstr>Gill Sans Std</vt:lpstr>
      <vt:lpstr>Gill Sans Std Light</vt:lpstr>
      <vt:lpstr>C1831-Template POD</vt:lpstr>
      <vt:lpstr>Evaluatie  derde federaal plan armoedebestrijding</vt:lpstr>
      <vt:lpstr>Inhoud</vt:lpstr>
      <vt:lpstr>Achtergrond</vt:lpstr>
      <vt:lpstr>Methodologie: uitgangspunten</vt:lpstr>
      <vt:lpstr>Présentation PowerPoint</vt:lpstr>
      <vt:lpstr>Présentation PowerPoint</vt:lpstr>
      <vt:lpstr>Slotrapportage</vt:lpstr>
      <vt:lpstr>Slotrapportage</vt:lpstr>
      <vt:lpstr>Slotrapportage</vt:lpstr>
      <vt:lpstr>Evaluaties</vt:lpstr>
      <vt:lpstr>Aanbevelingen</vt:lpstr>
      <vt:lpstr>Varia</vt:lpstr>
    </vt:vector>
  </TitlesOfParts>
  <Company>Commotie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Dirk Breesch</dc:creator>
  <cp:lastModifiedBy>Wittke Evelyne</cp:lastModifiedBy>
  <cp:revision>78</cp:revision>
  <cp:lastPrinted>2019-05-28T12:37:24Z</cp:lastPrinted>
  <dcterms:created xsi:type="dcterms:W3CDTF">2014-02-25T15:25:47Z</dcterms:created>
  <dcterms:modified xsi:type="dcterms:W3CDTF">2019-06-14T13:58:22Z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0x010100EF7C9F0237FD364381E4D89F695391A0</vt:lpwstr>
  </property>
  <property fmtid="{D5CDD505-2E9C-101B-9397-08002B2CF9AE}" pid="3" name="_MPDocType">
    <vt:lpwstr>251;#Style de maison NL/FR|044549d7-d9cf-4426-ad2a-bd722790aced</vt:lpwstr>
  </property>
</Properties>
</file>