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432" r:id="rId3"/>
    <p:sldId id="467" r:id="rId4"/>
    <p:sldId id="433" r:id="rId5"/>
    <p:sldId id="434" r:id="rId6"/>
    <p:sldId id="424" r:id="rId7"/>
    <p:sldId id="414" r:id="rId8"/>
    <p:sldId id="404" r:id="rId9"/>
    <p:sldId id="463" r:id="rId10"/>
    <p:sldId id="435" r:id="rId11"/>
    <p:sldId id="439" r:id="rId12"/>
    <p:sldId id="438" r:id="rId13"/>
    <p:sldId id="437" r:id="rId14"/>
    <p:sldId id="464" r:id="rId15"/>
    <p:sldId id="436" r:id="rId16"/>
    <p:sldId id="440" r:id="rId17"/>
    <p:sldId id="446" r:id="rId18"/>
    <p:sldId id="465" r:id="rId19"/>
    <p:sldId id="445" r:id="rId20"/>
    <p:sldId id="441" r:id="rId21"/>
    <p:sldId id="466" r:id="rId22"/>
    <p:sldId id="442" r:id="rId23"/>
    <p:sldId id="444" r:id="rId24"/>
    <p:sldId id="468" r:id="rId25"/>
    <p:sldId id="443" r:id="rId26"/>
    <p:sldId id="447" r:id="rId27"/>
    <p:sldId id="448" r:id="rId28"/>
    <p:sldId id="449" r:id="rId29"/>
    <p:sldId id="450" r:id="rId30"/>
    <p:sldId id="451" r:id="rId31"/>
    <p:sldId id="452" r:id="rId32"/>
    <p:sldId id="453" r:id="rId33"/>
    <p:sldId id="454" r:id="rId34"/>
    <p:sldId id="455" r:id="rId35"/>
    <p:sldId id="469" r:id="rId36"/>
    <p:sldId id="462" r:id="rId37"/>
    <p:sldId id="461" r:id="rId38"/>
    <p:sldId id="460" r:id="rId39"/>
    <p:sldId id="316" r:id="rId40"/>
    <p:sldId id="419" r:id="rId41"/>
    <p:sldId id="413" r:id="rId4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F5F5F"/>
    <a:srgbClr val="666666"/>
    <a:srgbClr val="333333"/>
    <a:srgbClr val="4D4D4D"/>
    <a:srgbClr val="FEAE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5" autoAdjust="0"/>
    <p:restoredTop sz="95683" autoAdjust="0"/>
  </p:normalViewPr>
  <p:slideViewPr>
    <p:cSldViewPr>
      <p:cViewPr varScale="1">
        <p:scale>
          <a:sx n="82" d="100"/>
          <a:sy n="82" d="100"/>
        </p:scale>
        <p:origin x="826" y="58"/>
      </p:cViewPr>
      <p:guideLst>
        <p:guide orient="horz" pos="2160"/>
        <p:guide pos="2880"/>
      </p:guideLst>
    </p:cSldViewPr>
  </p:slideViewPr>
  <p:outlineViewPr>
    <p:cViewPr>
      <p:scale>
        <a:sx n="33" d="100"/>
        <a:sy n="33" d="100"/>
      </p:scale>
      <p:origin x="0" y="3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9526262-E4ED-47C5-A4DA-61E4387491D7}" type="slidenum">
              <a:rPr lang="en-GB"/>
              <a:pPr>
                <a:defRPr/>
              </a:pPr>
              <a:t>‹N°›</a:t>
            </a:fld>
            <a:endParaRPr lang="en-GB" dirty="0"/>
          </a:p>
        </p:txBody>
      </p:sp>
    </p:spTree>
    <p:extLst>
      <p:ext uri="{BB962C8B-B14F-4D97-AF65-F5344CB8AC3E}">
        <p14:creationId xmlns:p14="http://schemas.microsoft.com/office/powerpoint/2010/main" val="1530747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1FADC57-45EC-489C-A89D-8FAE91947A44}" type="slidenum">
              <a:rPr lang="en-GB"/>
              <a:pPr>
                <a:defRPr/>
              </a:pPr>
              <a:t>‹N°›</a:t>
            </a:fld>
            <a:endParaRPr lang="en-GB" dirty="0"/>
          </a:p>
        </p:txBody>
      </p:sp>
    </p:spTree>
    <p:extLst>
      <p:ext uri="{BB962C8B-B14F-4D97-AF65-F5344CB8AC3E}">
        <p14:creationId xmlns:p14="http://schemas.microsoft.com/office/powerpoint/2010/main" val="3443897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12A51D-C72F-4779-878C-CE1CAA7B79FB}" type="slidenum">
              <a:rPr lang="en-GB" sz="1200" smtClean="0"/>
              <a:pPr eaLnBrk="1" hangingPunct="1"/>
              <a:t>1</a:t>
            </a:fld>
            <a:endParaRPr lang="en-GB" sz="1200"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332912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0DEFD86-0417-4C75-BAAF-D9771B2766F4}" type="slidenum">
              <a:rPr lang="en-GB" sz="1200" smtClean="0"/>
              <a:pPr eaLnBrk="1" hangingPunct="1"/>
              <a:t>39</a:t>
            </a:fld>
            <a:endParaRPr lang="en-GB" sz="1200"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fr-FR" dirty="0" smtClean="0"/>
          </a:p>
        </p:txBody>
      </p:sp>
    </p:spTree>
    <p:extLst>
      <p:ext uri="{BB962C8B-B14F-4D97-AF65-F5344CB8AC3E}">
        <p14:creationId xmlns:p14="http://schemas.microsoft.com/office/powerpoint/2010/main" val="428076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6146" name="Rectangle 1026"/>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6149" name="Rectangle 1029"/>
          <p:cNvSpPr>
            <a:spLocks noGrp="1" noChangeArrowheads="1"/>
          </p:cNvSpPr>
          <p:nvPr>
            <p:ph type="ctrTitle"/>
          </p:nvPr>
        </p:nvSpPr>
        <p:spPr>
          <a:xfrm>
            <a:off x="685800" y="2286000"/>
            <a:ext cx="7772400" cy="1143000"/>
          </a:xfrm>
        </p:spPr>
        <p:txBody>
          <a:bodyPr/>
          <a:lstStyle>
            <a:lvl1pPr>
              <a:defRPr/>
            </a:lvl1pPr>
          </a:lstStyle>
          <a:p>
            <a:pPr lvl="0"/>
            <a:r>
              <a:rPr lang="en-GB" noProof="0" smtClean="0"/>
              <a:t>Click to edit Master title style</a:t>
            </a:r>
          </a:p>
        </p:txBody>
      </p:sp>
      <p:sp>
        <p:nvSpPr>
          <p:cNvPr id="4" name="Rectangle 1027"/>
          <p:cNvSpPr>
            <a:spLocks noGrp="1" noChangeArrowheads="1"/>
          </p:cNvSpPr>
          <p:nvPr>
            <p:ph type="sldNum" sz="quarter" idx="10"/>
          </p:nvPr>
        </p:nvSpPr>
        <p:spPr>
          <a:xfrm>
            <a:off x="6553200" y="6248400"/>
            <a:ext cx="1905000" cy="457200"/>
          </a:xfrm>
        </p:spPr>
        <p:txBody>
          <a:bodyPr/>
          <a:lstStyle>
            <a:lvl1pPr algn="r">
              <a:defRPr>
                <a:solidFill>
                  <a:schemeClr val="tx1"/>
                </a:solidFill>
              </a:defRPr>
            </a:lvl1pPr>
          </a:lstStyle>
          <a:p>
            <a:pPr>
              <a:defRPr/>
            </a:pPr>
            <a:fld id="{B2893D0C-2E5D-42EC-957D-950EF4D7060D}" type="slidenum">
              <a:rPr lang="en-GB"/>
              <a:pPr>
                <a:defRPr/>
              </a:pPr>
              <a:t>‹N°›</a:t>
            </a:fld>
            <a:endParaRPr lang="en-GB" dirty="0"/>
          </a:p>
        </p:txBody>
      </p:sp>
    </p:spTree>
    <p:extLst>
      <p:ext uri="{BB962C8B-B14F-4D97-AF65-F5344CB8AC3E}">
        <p14:creationId xmlns:p14="http://schemas.microsoft.com/office/powerpoint/2010/main" val="160322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F35613AE-A28B-42CD-ABA1-752C062418F0}" type="slidenum">
              <a:rPr lang="en-GB"/>
              <a:pPr>
                <a:defRPr/>
              </a:pPr>
              <a:t>‹N°›</a:t>
            </a:fld>
            <a:endParaRPr lang="en-GB" dirty="0"/>
          </a:p>
        </p:txBody>
      </p:sp>
    </p:spTree>
    <p:extLst>
      <p:ext uri="{BB962C8B-B14F-4D97-AF65-F5344CB8AC3E}">
        <p14:creationId xmlns:p14="http://schemas.microsoft.com/office/powerpoint/2010/main" val="41257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0" y="0"/>
            <a:ext cx="2095500" cy="5867400"/>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85800" y="0"/>
            <a:ext cx="61341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1BFE6002-6DED-4D90-8232-ADC1DBDC9C66}" type="slidenum">
              <a:rPr lang="en-GB"/>
              <a:pPr>
                <a:defRPr/>
              </a:pPr>
              <a:t>‹N°›</a:t>
            </a:fld>
            <a:endParaRPr lang="en-GB" dirty="0"/>
          </a:p>
        </p:txBody>
      </p:sp>
    </p:spTree>
    <p:extLst>
      <p:ext uri="{BB962C8B-B14F-4D97-AF65-F5344CB8AC3E}">
        <p14:creationId xmlns:p14="http://schemas.microsoft.com/office/powerpoint/2010/main" val="386633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95400" y="0"/>
            <a:ext cx="7772400" cy="838200"/>
          </a:xfrm>
        </p:spPr>
        <p:txBody>
          <a:bodyPr/>
          <a:lstStyle/>
          <a:p>
            <a:r>
              <a:rPr lang="fr-FR" smtClean="0"/>
              <a:t>Modifiez le style du titre</a:t>
            </a:r>
            <a:endParaRPr lang="fr-BE"/>
          </a:p>
        </p:txBody>
      </p:sp>
      <p:sp>
        <p:nvSpPr>
          <p:cNvPr id="3" name="Espace réservé du texte 2"/>
          <p:cNvSpPr>
            <a:spLocks noGrp="1"/>
          </p:cNvSpPr>
          <p:nvPr>
            <p:ph type="body" sz="half" idx="1"/>
          </p:nvPr>
        </p:nvSpPr>
        <p:spPr>
          <a:xfrm>
            <a:off x="685800" y="1143000"/>
            <a:ext cx="3810000" cy="4724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143000"/>
            <a:ext cx="3810000" cy="4724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6"/>
          <p:cNvSpPr>
            <a:spLocks noGrp="1" noChangeArrowheads="1"/>
          </p:cNvSpPr>
          <p:nvPr>
            <p:ph type="sldNum" sz="quarter" idx="10"/>
          </p:nvPr>
        </p:nvSpPr>
        <p:spPr>
          <a:ln/>
        </p:spPr>
        <p:txBody>
          <a:bodyPr/>
          <a:lstStyle>
            <a:lvl1pPr>
              <a:defRPr/>
            </a:lvl1pPr>
          </a:lstStyle>
          <a:p>
            <a:pPr>
              <a:defRPr/>
            </a:pPr>
            <a:fld id="{C255DB54-ED0C-48ED-94B2-CAF02437237E}" type="slidenum">
              <a:rPr lang="en-GB"/>
              <a:pPr>
                <a:defRPr/>
              </a:pPr>
              <a:t>‹N°›</a:t>
            </a:fld>
            <a:endParaRPr lang="en-GB" dirty="0"/>
          </a:p>
        </p:txBody>
      </p:sp>
    </p:spTree>
    <p:extLst>
      <p:ext uri="{BB962C8B-B14F-4D97-AF65-F5344CB8AC3E}">
        <p14:creationId xmlns:p14="http://schemas.microsoft.com/office/powerpoint/2010/main" val="148440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EB47CDE2-6434-481C-984F-C9B9FABE183F}" type="slidenum">
              <a:rPr lang="en-GB"/>
              <a:pPr>
                <a:defRPr/>
              </a:pPr>
              <a:t>‹N°›</a:t>
            </a:fld>
            <a:endParaRPr lang="en-GB" dirty="0"/>
          </a:p>
        </p:txBody>
      </p:sp>
    </p:spTree>
    <p:extLst>
      <p:ext uri="{BB962C8B-B14F-4D97-AF65-F5344CB8AC3E}">
        <p14:creationId xmlns:p14="http://schemas.microsoft.com/office/powerpoint/2010/main" val="385103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C6865B37-269B-45D1-AE2B-E1D28BAEB1C5}" type="slidenum">
              <a:rPr lang="en-GB"/>
              <a:pPr>
                <a:defRPr/>
              </a:pPr>
              <a:t>‹N°›</a:t>
            </a:fld>
            <a:endParaRPr lang="en-GB" dirty="0"/>
          </a:p>
        </p:txBody>
      </p:sp>
    </p:spTree>
    <p:extLst>
      <p:ext uri="{BB962C8B-B14F-4D97-AF65-F5344CB8AC3E}">
        <p14:creationId xmlns:p14="http://schemas.microsoft.com/office/powerpoint/2010/main" val="9926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85800" y="1143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143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6"/>
          <p:cNvSpPr>
            <a:spLocks noGrp="1" noChangeArrowheads="1"/>
          </p:cNvSpPr>
          <p:nvPr>
            <p:ph type="sldNum" sz="quarter" idx="10"/>
          </p:nvPr>
        </p:nvSpPr>
        <p:spPr>
          <a:ln/>
        </p:spPr>
        <p:txBody>
          <a:bodyPr/>
          <a:lstStyle>
            <a:lvl1pPr>
              <a:defRPr/>
            </a:lvl1pPr>
          </a:lstStyle>
          <a:p>
            <a:pPr>
              <a:defRPr/>
            </a:pPr>
            <a:fld id="{796D7844-CA3B-487C-A5BE-ED601DFAEC84}" type="slidenum">
              <a:rPr lang="en-GB"/>
              <a:pPr>
                <a:defRPr/>
              </a:pPr>
              <a:t>‹N°›</a:t>
            </a:fld>
            <a:endParaRPr lang="en-GB" dirty="0"/>
          </a:p>
        </p:txBody>
      </p:sp>
    </p:spTree>
    <p:extLst>
      <p:ext uri="{BB962C8B-B14F-4D97-AF65-F5344CB8AC3E}">
        <p14:creationId xmlns:p14="http://schemas.microsoft.com/office/powerpoint/2010/main" val="394923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6"/>
          <p:cNvSpPr>
            <a:spLocks noGrp="1" noChangeArrowheads="1"/>
          </p:cNvSpPr>
          <p:nvPr>
            <p:ph type="sldNum" sz="quarter" idx="10"/>
          </p:nvPr>
        </p:nvSpPr>
        <p:spPr>
          <a:ln/>
        </p:spPr>
        <p:txBody>
          <a:bodyPr/>
          <a:lstStyle>
            <a:lvl1pPr>
              <a:defRPr/>
            </a:lvl1pPr>
          </a:lstStyle>
          <a:p>
            <a:pPr>
              <a:defRPr/>
            </a:pPr>
            <a:fld id="{DF843EDE-4DA9-4C37-A067-29ABE85B112D}" type="slidenum">
              <a:rPr lang="en-GB"/>
              <a:pPr>
                <a:defRPr/>
              </a:pPr>
              <a:t>‹N°›</a:t>
            </a:fld>
            <a:endParaRPr lang="en-GB" dirty="0"/>
          </a:p>
        </p:txBody>
      </p:sp>
    </p:spTree>
    <p:extLst>
      <p:ext uri="{BB962C8B-B14F-4D97-AF65-F5344CB8AC3E}">
        <p14:creationId xmlns:p14="http://schemas.microsoft.com/office/powerpoint/2010/main" val="287510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Rectangle 6"/>
          <p:cNvSpPr>
            <a:spLocks noGrp="1" noChangeArrowheads="1"/>
          </p:cNvSpPr>
          <p:nvPr>
            <p:ph type="sldNum" sz="quarter" idx="10"/>
          </p:nvPr>
        </p:nvSpPr>
        <p:spPr>
          <a:ln/>
        </p:spPr>
        <p:txBody>
          <a:bodyPr/>
          <a:lstStyle>
            <a:lvl1pPr>
              <a:defRPr/>
            </a:lvl1pPr>
          </a:lstStyle>
          <a:p>
            <a:pPr>
              <a:defRPr/>
            </a:pPr>
            <a:fld id="{9C466E03-DFDF-4976-898F-702CEC2EE8CD}" type="slidenum">
              <a:rPr lang="en-GB"/>
              <a:pPr>
                <a:defRPr/>
              </a:pPr>
              <a:t>‹N°›</a:t>
            </a:fld>
            <a:endParaRPr lang="en-GB" dirty="0"/>
          </a:p>
        </p:txBody>
      </p:sp>
    </p:spTree>
    <p:extLst>
      <p:ext uri="{BB962C8B-B14F-4D97-AF65-F5344CB8AC3E}">
        <p14:creationId xmlns:p14="http://schemas.microsoft.com/office/powerpoint/2010/main" val="1248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B49DF5C-899F-48FB-9905-9585CFE7C5AE}" type="slidenum">
              <a:rPr lang="en-GB"/>
              <a:pPr>
                <a:defRPr/>
              </a:pPr>
              <a:t>‹N°›</a:t>
            </a:fld>
            <a:endParaRPr lang="en-GB" dirty="0"/>
          </a:p>
        </p:txBody>
      </p:sp>
    </p:spTree>
    <p:extLst>
      <p:ext uri="{BB962C8B-B14F-4D97-AF65-F5344CB8AC3E}">
        <p14:creationId xmlns:p14="http://schemas.microsoft.com/office/powerpoint/2010/main" val="164673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6AB47B09-57BE-494A-A61E-9D53F3A5F526}" type="slidenum">
              <a:rPr lang="en-GB"/>
              <a:pPr>
                <a:defRPr/>
              </a:pPr>
              <a:t>‹N°›</a:t>
            </a:fld>
            <a:endParaRPr lang="en-GB" dirty="0"/>
          </a:p>
        </p:txBody>
      </p:sp>
    </p:spTree>
    <p:extLst>
      <p:ext uri="{BB962C8B-B14F-4D97-AF65-F5344CB8AC3E}">
        <p14:creationId xmlns:p14="http://schemas.microsoft.com/office/powerpoint/2010/main" val="21680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ADFFC69C-EEB3-447A-998C-56ADEA3A615D}" type="slidenum">
              <a:rPr lang="en-GB"/>
              <a:pPr>
                <a:defRPr/>
              </a:pPr>
              <a:t>‹N°›</a:t>
            </a:fld>
            <a:endParaRPr lang="en-GB" dirty="0"/>
          </a:p>
        </p:txBody>
      </p:sp>
    </p:spTree>
    <p:extLst>
      <p:ext uri="{BB962C8B-B14F-4D97-AF65-F5344CB8AC3E}">
        <p14:creationId xmlns:p14="http://schemas.microsoft.com/office/powerpoint/2010/main" val="379811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logos_backg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419225"/>
            <a:ext cx="9144000" cy="543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8" descr="header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685800" y="1143000"/>
            <a:ext cx="77724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6858000" y="6477000"/>
            <a:ext cx="1219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mn-lt"/>
              </a:defRPr>
            </a:lvl1pPr>
          </a:lstStyle>
          <a:p>
            <a:pPr>
              <a:defRPr/>
            </a:pPr>
            <a:fld id="{46AAD863-F3A2-41A4-9E6F-AA560283E2C3}" type="slidenum">
              <a:rPr lang="en-GB"/>
              <a:pPr>
                <a:defRPr/>
              </a:pPr>
              <a:t>‹N°›</a:t>
            </a:fld>
            <a:endParaRPr lang="en-GB" dirty="0"/>
          </a:p>
        </p:txBody>
      </p:sp>
      <p:sp>
        <p:nvSpPr>
          <p:cNvPr id="2" name="Rectangle 2"/>
          <p:cNvSpPr>
            <a:spLocks noGrp="1" noChangeArrowheads="1"/>
          </p:cNvSpPr>
          <p:nvPr>
            <p:ph type="title"/>
          </p:nvPr>
        </p:nvSpPr>
        <p:spPr bwMode="auto">
          <a:xfrm>
            <a:off x="1295400" y="0"/>
            <a:ext cx="7772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r" rtl="0" eaLnBrk="0" fontAlgn="base" hangingPunct="0">
        <a:spcBef>
          <a:spcPct val="0"/>
        </a:spcBef>
        <a:spcAft>
          <a:spcPct val="0"/>
        </a:spcAft>
        <a:defRPr sz="3200">
          <a:solidFill>
            <a:srgbClr val="5F5F5F"/>
          </a:solidFill>
          <a:latin typeface="+mj-lt"/>
          <a:ea typeface="+mj-ea"/>
          <a:cs typeface="+mj-cs"/>
        </a:defRPr>
      </a:lvl1pPr>
      <a:lvl2pPr algn="r" rtl="0" eaLnBrk="0" fontAlgn="base" hangingPunct="0">
        <a:spcBef>
          <a:spcPct val="0"/>
        </a:spcBef>
        <a:spcAft>
          <a:spcPct val="0"/>
        </a:spcAft>
        <a:defRPr sz="3200">
          <a:solidFill>
            <a:srgbClr val="5F5F5F"/>
          </a:solidFill>
          <a:latin typeface="Arial" charset="0"/>
        </a:defRPr>
      </a:lvl2pPr>
      <a:lvl3pPr algn="r" rtl="0" eaLnBrk="0" fontAlgn="base" hangingPunct="0">
        <a:spcBef>
          <a:spcPct val="0"/>
        </a:spcBef>
        <a:spcAft>
          <a:spcPct val="0"/>
        </a:spcAft>
        <a:defRPr sz="3200">
          <a:solidFill>
            <a:srgbClr val="5F5F5F"/>
          </a:solidFill>
          <a:latin typeface="Arial" charset="0"/>
        </a:defRPr>
      </a:lvl3pPr>
      <a:lvl4pPr algn="r" rtl="0" eaLnBrk="0" fontAlgn="base" hangingPunct="0">
        <a:spcBef>
          <a:spcPct val="0"/>
        </a:spcBef>
        <a:spcAft>
          <a:spcPct val="0"/>
        </a:spcAft>
        <a:defRPr sz="3200">
          <a:solidFill>
            <a:srgbClr val="5F5F5F"/>
          </a:solidFill>
          <a:latin typeface="Arial" charset="0"/>
        </a:defRPr>
      </a:lvl4pPr>
      <a:lvl5pPr algn="r" rtl="0" eaLnBrk="0" fontAlgn="base" hangingPunct="0">
        <a:spcBef>
          <a:spcPct val="0"/>
        </a:spcBef>
        <a:spcAft>
          <a:spcPct val="0"/>
        </a:spcAft>
        <a:defRPr sz="3200">
          <a:solidFill>
            <a:srgbClr val="5F5F5F"/>
          </a:solidFill>
          <a:latin typeface="Arial" charset="0"/>
        </a:defRPr>
      </a:lvl5pPr>
      <a:lvl6pPr marL="457200" algn="r" rtl="0" fontAlgn="base">
        <a:spcBef>
          <a:spcPct val="0"/>
        </a:spcBef>
        <a:spcAft>
          <a:spcPct val="0"/>
        </a:spcAft>
        <a:defRPr sz="3200">
          <a:solidFill>
            <a:srgbClr val="5F5F5F"/>
          </a:solidFill>
          <a:latin typeface="Arial" charset="0"/>
        </a:defRPr>
      </a:lvl6pPr>
      <a:lvl7pPr marL="914400" algn="r" rtl="0" fontAlgn="base">
        <a:spcBef>
          <a:spcPct val="0"/>
        </a:spcBef>
        <a:spcAft>
          <a:spcPct val="0"/>
        </a:spcAft>
        <a:defRPr sz="3200">
          <a:solidFill>
            <a:srgbClr val="5F5F5F"/>
          </a:solidFill>
          <a:latin typeface="Arial" charset="0"/>
        </a:defRPr>
      </a:lvl7pPr>
      <a:lvl8pPr marL="1371600" algn="r" rtl="0" fontAlgn="base">
        <a:spcBef>
          <a:spcPct val="0"/>
        </a:spcBef>
        <a:spcAft>
          <a:spcPct val="0"/>
        </a:spcAft>
        <a:defRPr sz="3200">
          <a:solidFill>
            <a:srgbClr val="5F5F5F"/>
          </a:solidFill>
          <a:latin typeface="Arial" charset="0"/>
        </a:defRPr>
      </a:lvl8pPr>
      <a:lvl9pPr marL="1828800" algn="r" rtl="0" fontAlgn="base">
        <a:spcBef>
          <a:spcPct val="0"/>
        </a:spcBef>
        <a:spcAft>
          <a:spcPct val="0"/>
        </a:spcAft>
        <a:defRPr sz="3200">
          <a:solidFill>
            <a:srgbClr val="5F5F5F"/>
          </a:solidFill>
          <a:latin typeface="Arial" charset="0"/>
        </a:defRPr>
      </a:lvl9pPr>
    </p:titleStyle>
    <p:bodyStyle>
      <a:lvl1pPr marL="342900" indent="-342900" algn="l" rtl="0" eaLnBrk="0" fontAlgn="base" hangingPunct="0">
        <a:spcBef>
          <a:spcPct val="20000"/>
        </a:spcBef>
        <a:spcAft>
          <a:spcPct val="0"/>
        </a:spcAft>
        <a:buChar char="•"/>
        <a:defRPr sz="32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500" b="1">
          <a:solidFill>
            <a:schemeClr val="tx1"/>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b="1">
          <a:solidFill>
            <a:srgbClr val="FEAE00"/>
          </a:solidFill>
          <a:latin typeface="+mn-lt"/>
        </a:defRPr>
      </a:lvl5pPr>
      <a:lvl6pPr marL="2514600" indent="-228600" algn="l" rtl="0" fontAlgn="base">
        <a:spcBef>
          <a:spcPct val="20000"/>
        </a:spcBef>
        <a:spcAft>
          <a:spcPct val="0"/>
        </a:spcAft>
        <a:buChar char="»"/>
        <a:defRPr b="1">
          <a:solidFill>
            <a:srgbClr val="FEAE00"/>
          </a:solidFill>
          <a:latin typeface="+mn-lt"/>
        </a:defRPr>
      </a:lvl6pPr>
      <a:lvl7pPr marL="2971800" indent="-228600" algn="l" rtl="0" fontAlgn="base">
        <a:spcBef>
          <a:spcPct val="20000"/>
        </a:spcBef>
        <a:spcAft>
          <a:spcPct val="0"/>
        </a:spcAft>
        <a:buChar char="»"/>
        <a:defRPr b="1">
          <a:solidFill>
            <a:srgbClr val="FEAE00"/>
          </a:solidFill>
          <a:latin typeface="+mn-lt"/>
        </a:defRPr>
      </a:lvl7pPr>
      <a:lvl8pPr marL="3429000" indent="-228600" algn="l" rtl="0" fontAlgn="base">
        <a:spcBef>
          <a:spcPct val="20000"/>
        </a:spcBef>
        <a:spcAft>
          <a:spcPct val="0"/>
        </a:spcAft>
        <a:buChar char="»"/>
        <a:defRPr b="1">
          <a:solidFill>
            <a:srgbClr val="FEAE00"/>
          </a:solidFill>
          <a:latin typeface="+mn-lt"/>
        </a:defRPr>
      </a:lvl8pPr>
      <a:lvl9pPr marL="3886200" indent="-228600" algn="l" rtl="0" fontAlgn="base">
        <a:spcBef>
          <a:spcPct val="20000"/>
        </a:spcBef>
        <a:spcAft>
          <a:spcPct val="0"/>
        </a:spcAft>
        <a:buChar char="»"/>
        <a:defRPr b="1">
          <a:solidFill>
            <a:srgbClr val="FEAE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pt_co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489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2"/>
          <p:cNvSpPr>
            <a:spLocks noGrp="1" noChangeArrowheads="1"/>
          </p:cNvSpPr>
          <p:nvPr>
            <p:ph type="ctrTitle"/>
          </p:nvPr>
        </p:nvSpPr>
        <p:spPr>
          <a:xfrm>
            <a:off x="18604" y="3789040"/>
            <a:ext cx="8884096" cy="1297310"/>
          </a:xfrm>
        </p:spPr>
        <p:txBody>
          <a:bodyPr/>
          <a:lstStyle/>
          <a:p>
            <a:pPr eaLnBrk="1" hangingPunct="1"/>
            <a:r>
              <a:rPr lang="fr-BE" sz="3600" b="1" i="1" dirty="0" smtClean="0">
                <a:solidFill>
                  <a:srgbClr val="FEAE00"/>
                </a:solidFill>
              </a:rPr>
              <a:t/>
            </a:r>
            <a:br>
              <a:rPr lang="fr-BE" sz="3600" b="1" i="1" dirty="0" smtClean="0">
                <a:solidFill>
                  <a:srgbClr val="FEAE00"/>
                </a:solidFill>
              </a:rPr>
            </a:br>
            <a:r>
              <a:rPr lang="fr-BE" sz="3600" b="1" i="1" dirty="0" smtClean="0">
                <a:solidFill>
                  <a:srgbClr val="FEAE00"/>
                </a:solidFill>
                <a:effectLst>
                  <a:outerShdw blurRad="38100" dist="38100" dir="2700000" algn="tl">
                    <a:srgbClr val="000000">
                      <a:alpha val="43137"/>
                    </a:srgbClr>
                  </a:outerShdw>
                </a:effectLst>
              </a:rPr>
              <a:t>Groupe de travail </a:t>
            </a:r>
            <a:r>
              <a:rPr lang="fr-BE" sz="3600" b="1" i="1" dirty="0">
                <a:solidFill>
                  <a:srgbClr val="FEAE00"/>
                </a:solidFill>
                <a:effectLst>
                  <a:outerShdw blurRad="38100" dist="38100" dir="2700000" algn="tl">
                    <a:srgbClr val="000000">
                      <a:alpha val="43137"/>
                    </a:srgbClr>
                  </a:outerShdw>
                </a:effectLst>
              </a:rPr>
              <a:t>- </a:t>
            </a:r>
            <a:r>
              <a:rPr lang="fr-BE" sz="3600" b="1" i="1" dirty="0" err="1">
                <a:solidFill>
                  <a:srgbClr val="FEAE00"/>
                </a:solidFill>
                <a:effectLst>
                  <a:outerShdw blurRad="38100" dist="38100" dir="2700000" algn="tl">
                    <a:srgbClr val="000000">
                      <a:alpha val="43137"/>
                    </a:srgbClr>
                  </a:outerShdw>
                </a:effectLst>
              </a:rPr>
              <a:t>Werkgroep</a:t>
            </a:r>
            <a:r>
              <a:rPr lang="fr-BE" sz="3600" b="1" i="1" dirty="0">
                <a:solidFill>
                  <a:srgbClr val="FEAE00"/>
                </a:solidFill>
                <a:effectLst>
                  <a:outerShdw blurRad="38100" dist="38100" dir="2700000" algn="tl">
                    <a:srgbClr val="000000">
                      <a:alpha val="43137"/>
                    </a:srgbClr>
                  </a:outerShdw>
                </a:effectLst>
              </a:rPr>
              <a:t> :</a:t>
            </a:r>
            <a:r>
              <a:rPr lang="fr-BE" sz="3600" b="1" i="1" dirty="0" smtClean="0">
                <a:solidFill>
                  <a:srgbClr val="FEAE00"/>
                </a:solidFill>
                <a:effectLst>
                  <a:outerShdw blurRad="38100" dist="38100" dir="2700000" algn="tl">
                    <a:srgbClr val="000000">
                      <a:alpha val="43137"/>
                    </a:srgbClr>
                  </a:outerShdw>
                </a:effectLst>
              </a:rPr>
              <a:t/>
            </a:r>
            <a:br>
              <a:rPr lang="fr-BE" sz="3600" b="1" i="1" dirty="0" smtClean="0">
                <a:solidFill>
                  <a:srgbClr val="FEAE00"/>
                </a:solidFill>
                <a:effectLst>
                  <a:outerShdw blurRad="38100" dist="38100" dir="2700000" algn="tl">
                    <a:srgbClr val="000000">
                      <a:alpha val="43137"/>
                    </a:srgbClr>
                  </a:outerShdw>
                </a:effectLst>
              </a:rPr>
            </a:br>
            <a:r>
              <a:rPr lang="fr-BE" sz="2800" b="1" i="1" dirty="0">
                <a:solidFill>
                  <a:srgbClr val="FEAE00"/>
                </a:solidFill>
                <a:effectLst>
                  <a:outerShdw blurRad="38100" dist="38100" dir="2700000" algn="tl">
                    <a:srgbClr val="000000">
                      <a:alpha val="43137"/>
                    </a:srgbClr>
                  </a:outerShdw>
                </a:effectLst>
              </a:rPr>
              <a:t>“Prévention du </a:t>
            </a:r>
            <a:r>
              <a:rPr lang="fr-BE" sz="2800" b="1" i="1" dirty="0" err="1">
                <a:solidFill>
                  <a:srgbClr val="FEAE00"/>
                </a:solidFill>
                <a:effectLst>
                  <a:outerShdw blurRad="38100" dist="38100" dir="2700000" algn="tl">
                    <a:srgbClr val="000000">
                      <a:alpha val="43137"/>
                    </a:srgbClr>
                  </a:outerShdw>
                </a:effectLst>
              </a:rPr>
              <a:t>Sans-abrisme</a:t>
            </a:r>
            <a:r>
              <a:rPr lang="fr-BE" sz="2800" b="1" i="1" dirty="0">
                <a:solidFill>
                  <a:srgbClr val="FEAE00"/>
                </a:solidFill>
                <a:effectLst>
                  <a:outerShdw blurRad="38100" dist="38100" dir="2700000" algn="tl">
                    <a:srgbClr val="000000">
                      <a:alpha val="43137"/>
                    </a:srgbClr>
                  </a:outerShdw>
                </a:effectLst>
              </a:rPr>
              <a:t>” </a:t>
            </a:r>
            <a:r>
              <a:rPr lang="fr-BE" sz="2800" b="1" i="1" dirty="0" smtClean="0">
                <a:solidFill>
                  <a:srgbClr val="FEAE00"/>
                </a:solidFill>
                <a:effectLst>
                  <a:outerShdw blurRad="38100" dist="38100" dir="2700000" algn="tl">
                    <a:srgbClr val="000000">
                      <a:alpha val="43137"/>
                    </a:srgbClr>
                  </a:outerShdw>
                </a:effectLst>
              </a:rPr>
              <a:t> </a:t>
            </a:r>
            <a:br>
              <a:rPr lang="fr-BE" sz="2800" b="1" i="1" dirty="0" smtClean="0">
                <a:solidFill>
                  <a:srgbClr val="FEAE00"/>
                </a:solidFill>
                <a:effectLst>
                  <a:outerShdw blurRad="38100" dist="38100" dir="2700000" algn="tl">
                    <a:srgbClr val="000000">
                      <a:alpha val="43137"/>
                    </a:srgbClr>
                  </a:outerShdw>
                </a:effectLst>
              </a:rPr>
            </a:br>
            <a:r>
              <a:rPr lang="fr-BE" sz="2800" b="1" i="1" dirty="0" smtClean="0">
                <a:solidFill>
                  <a:srgbClr val="FEAE00"/>
                </a:solidFill>
                <a:effectLst>
                  <a:outerShdw blurRad="38100" dist="38100" dir="2700000" algn="tl">
                    <a:srgbClr val="000000">
                      <a:alpha val="43137"/>
                    </a:srgbClr>
                  </a:outerShdw>
                </a:effectLst>
              </a:rPr>
              <a:t>“</a:t>
            </a:r>
            <a:r>
              <a:rPr lang="fr-BE" sz="2800" b="1" i="1" dirty="0" err="1">
                <a:solidFill>
                  <a:srgbClr val="FEAE00"/>
                </a:solidFill>
                <a:effectLst>
                  <a:outerShdw blurRad="38100" dist="38100" dir="2700000" algn="tl">
                    <a:srgbClr val="000000">
                      <a:alpha val="43137"/>
                    </a:srgbClr>
                  </a:outerShdw>
                </a:effectLst>
              </a:rPr>
              <a:t>Preventie</a:t>
            </a:r>
            <a:r>
              <a:rPr lang="fr-BE" sz="2800" b="1" i="1" dirty="0">
                <a:solidFill>
                  <a:srgbClr val="FEAE00"/>
                </a:solidFill>
                <a:effectLst>
                  <a:outerShdw blurRad="38100" dist="38100" dir="2700000" algn="tl">
                    <a:srgbClr val="000000">
                      <a:alpha val="43137"/>
                    </a:srgbClr>
                  </a:outerShdw>
                </a:effectLst>
              </a:rPr>
              <a:t> van </a:t>
            </a:r>
            <a:r>
              <a:rPr lang="fr-BE" sz="2800" b="1" i="1" dirty="0" err="1">
                <a:solidFill>
                  <a:srgbClr val="FEAE00"/>
                </a:solidFill>
                <a:effectLst>
                  <a:outerShdw blurRad="38100" dist="38100" dir="2700000" algn="tl">
                    <a:srgbClr val="000000">
                      <a:alpha val="43137"/>
                    </a:srgbClr>
                  </a:outerShdw>
                </a:effectLst>
              </a:rPr>
              <a:t>dakloosheid</a:t>
            </a:r>
            <a:r>
              <a:rPr lang="fr-BE" sz="2800" b="1" i="1" dirty="0">
                <a:solidFill>
                  <a:srgbClr val="FEAE00"/>
                </a:solidFill>
                <a:effectLst>
                  <a:outerShdw blurRad="38100" dist="38100" dir="2700000" algn="tl">
                    <a:srgbClr val="000000">
                      <a:alpha val="43137"/>
                    </a:srgbClr>
                  </a:outerShdw>
                </a:effectLst>
              </a:rPr>
              <a:t>”</a:t>
            </a:r>
            <a:r>
              <a:rPr lang="fr-FR" sz="2800" b="1" i="1" dirty="0" smtClean="0">
                <a:solidFill>
                  <a:srgbClr val="FEAE00"/>
                </a:solidFill>
              </a:rPr>
              <a:t/>
            </a:r>
            <a:br>
              <a:rPr lang="fr-FR" sz="2800" b="1" i="1" dirty="0" smtClean="0">
                <a:solidFill>
                  <a:srgbClr val="FEAE00"/>
                </a:solidFill>
              </a:rPr>
            </a:br>
            <a:endParaRPr lang="fr-FR" sz="3600" b="1" i="1" dirty="0" smtClean="0">
              <a:solidFill>
                <a:srgbClr val="FEAE00"/>
              </a:solidFill>
            </a:endParaRPr>
          </a:p>
        </p:txBody>
      </p:sp>
      <p:sp>
        <p:nvSpPr>
          <p:cNvPr id="5124" name="Rectangle 3"/>
          <p:cNvSpPr>
            <a:spLocks noGrp="1" noChangeArrowheads="1"/>
          </p:cNvSpPr>
          <p:nvPr>
            <p:ph type="subTitle" idx="1"/>
          </p:nvPr>
        </p:nvSpPr>
        <p:spPr>
          <a:xfrm>
            <a:off x="152400" y="5229200"/>
            <a:ext cx="8740775" cy="409600"/>
          </a:xfrm>
        </p:spPr>
        <p:txBody>
          <a:bodyPr/>
          <a:lstStyle/>
          <a:p>
            <a:pPr algn="l" eaLnBrk="1" hangingPunct="1">
              <a:lnSpc>
                <a:spcPct val="80000"/>
              </a:lnSpc>
              <a:defRPr/>
            </a:pPr>
            <a:endParaRPr lang="fr-FR" sz="1200" b="1" dirty="0" smtClean="0">
              <a:solidFill>
                <a:srgbClr val="808080"/>
              </a:solidFill>
              <a:latin typeface="+mj-lt"/>
            </a:endParaRPr>
          </a:p>
          <a:p>
            <a:pPr algn="l" eaLnBrk="1" hangingPunct="1">
              <a:lnSpc>
                <a:spcPct val="80000"/>
              </a:lnSpc>
              <a:defRPr/>
            </a:pPr>
            <a:endParaRPr lang="fr-FR" sz="1200" b="1" i="1" dirty="0" smtClean="0">
              <a:solidFill>
                <a:srgbClr val="808080"/>
              </a:solidFill>
              <a:latin typeface="+mj-lt"/>
            </a:endParaRPr>
          </a:p>
        </p:txBody>
      </p:sp>
      <p:pic>
        <p:nvPicPr>
          <p:cNvPr id="3077" name="Picture 6" descr="POD_logo_gro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562600"/>
            <a:ext cx="1968500"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ZoneTexte 1"/>
          <p:cNvSpPr txBox="1"/>
          <p:nvPr/>
        </p:nvSpPr>
        <p:spPr>
          <a:xfrm>
            <a:off x="395536" y="6077651"/>
            <a:ext cx="3456384" cy="461665"/>
          </a:xfrm>
          <a:prstGeom prst="rect">
            <a:avLst/>
          </a:prstGeom>
          <a:noFill/>
        </p:spPr>
        <p:txBody>
          <a:bodyPr wrap="square" rtlCol="0">
            <a:spAutoFit/>
          </a:bodyPr>
          <a:lstStyle/>
          <a:p>
            <a:r>
              <a:rPr lang="fr-BE" b="1" dirty="0" smtClean="0">
                <a:effectLst>
                  <a:outerShdw blurRad="38100" dist="38100" dir="2700000" algn="tl">
                    <a:srgbClr val="000000">
                      <a:alpha val="43137"/>
                    </a:srgbClr>
                  </a:outerShdw>
                </a:effectLst>
              </a:rPr>
              <a:t>14/12/2017</a:t>
            </a:r>
            <a:endParaRPr lang="fr-BE" b="1" dirty="0">
              <a:effectLst>
                <a:outerShdw blurRad="38100" dist="38100" dir="2700000" algn="tl">
                  <a:srgbClr val="000000">
                    <a:alpha val="43137"/>
                  </a:srgbClr>
                </a:outerShdw>
              </a:effectLst>
            </a:endParaRPr>
          </a:p>
        </p:txBody>
      </p:sp>
    </p:spTree>
  </p:cSld>
  <p:clrMapOvr>
    <a:masterClrMapping/>
  </p:clrMapOvr>
  <p:transition spd="slow" advTm="15405">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b="1" dirty="0" smtClean="0"/>
              <a:t>L’EXPULSION </a:t>
            </a:r>
            <a:r>
              <a:rPr lang="fr-BE" sz="2400" b="1" dirty="0"/>
              <a:t>POUR NON-PAIEMENT DU LOYER</a:t>
            </a:r>
          </a:p>
        </p:txBody>
      </p:sp>
      <p:sp>
        <p:nvSpPr>
          <p:cNvPr id="3" name="Espace réservé du contenu 2"/>
          <p:cNvSpPr>
            <a:spLocks noGrp="1"/>
          </p:cNvSpPr>
          <p:nvPr>
            <p:ph sz="half" idx="1"/>
          </p:nvPr>
        </p:nvSpPr>
        <p:spPr>
          <a:xfrm>
            <a:off x="685800" y="1143000"/>
            <a:ext cx="8206680" cy="5382344"/>
          </a:xfrm>
        </p:spPr>
        <p:txBody>
          <a:bodyPr/>
          <a:lstStyle/>
          <a:p>
            <a:pPr marL="0" indent="0">
              <a:buNone/>
            </a:pPr>
            <a:r>
              <a:rPr lang="fr-BE" sz="2000" dirty="0"/>
              <a:t>Qu’elle soit légale (par huissier de Justice) ou illégale (par le propriétaire), l’expulsion du logement (social, privé ou de transit) fait suite à plusieurs cas de figure :</a:t>
            </a:r>
          </a:p>
          <a:p>
            <a:pPr lvl="0"/>
            <a:r>
              <a:rPr lang="fr-BE" sz="2000" b="1" dirty="0"/>
              <a:t>Difficultés financières</a:t>
            </a:r>
            <a:r>
              <a:rPr lang="fr-BE" sz="2000" dirty="0"/>
              <a:t> : faiblesse des revenus , excès de dépenses de base, mauvaise gestion financière, saisies sur salaire par le SECAL, etc. </a:t>
            </a:r>
          </a:p>
          <a:p>
            <a:pPr lvl="0"/>
            <a:r>
              <a:rPr lang="fr-BE" sz="2000" b="1" dirty="0"/>
              <a:t>Surendettement</a:t>
            </a:r>
            <a:r>
              <a:rPr lang="fr-BE" sz="2000" dirty="0"/>
              <a:t> : accumulation de dettes qui empêche in fine le paiement du loyer</a:t>
            </a:r>
          </a:p>
          <a:p>
            <a:pPr lvl="0"/>
            <a:r>
              <a:rPr lang="fr-BE" sz="2000" b="1" dirty="0"/>
              <a:t>Insalubrité du logement </a:t>
            </a:r>
            <a:r>
              <a:rPr lang="fr-BE" sz="2000" dirty="0"/>
              <a:t>: soit la Justice interdit au propriétaire de louer le logement insalubre et le locataire est prié de quitter les lieux, soit le logement est insalubre ou rendu et par rétorsion, le locataire refuse de payer le loyer, ce qui entraîne l’expulsion.</a:t>
            </a:r>
          </a:p>
          <a:p>
            <a:pPr lvl="0"/>
            <a:r>
              <a:rPr lang="fr-BE" sz="2000" b="1" dirty="0"/>
              <a:t>L’entrée en institution </a:t>
            </a:r>
            <a:r>
              <a:rPr lang="fr-BE" sz="2000" dirty="0"/>
              <a:t>telle que l’hôpital ou la prison empêche le locataire d’honorer son loyer</a:t>
            </a:r>
          </a:p>
          <a:p>
            <a:pPr lvl="0"/>
            <a:r>
              <a:rPr lang="fr-BE" sz="2000" b="1" dirty="0"/>
              <a:t>Propriétaire-voyou </a:t>
            </a:r>
            <a:r>
              <a:rPr lang="fr-BE" sz="2000" dirty="0"/>
              <a:t>qui expulse de manière abusive voire illégale</a:t>
            </a:r>
          </a:p>
          <a:p>
            <a:endParaRPr lang="fr-BE" dirty="0"/>
          </a:p>
        </p:txBody>
      </p:sp>
    </p:spTree>
    <p:extLst>
      <p:ext uri="{BB962C8B-B14F-4D97-AF65-F5344CB8AC3E}">
        <p14:creationId xmlns:p14="http://schemas.microsoft.com/office/powerpoint/2010/main" val="5022378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b="1" dirty="0"/>
              <a:t>L’EXPULSION POUR NON-PAIEMENT DU LOYER</a:t>
            </a:r>
            <a:endParaRPr lang="fr-BE" dirty="0"/>
          </a:p>
        </p:txBody>
      </p:sp>
      <p:sp>
        <p:nvSpPr>
          <p:cNvPr id="3" name="Espace réservé du contenu 2"/>
          <p:cNvSpPr>
            <a:spLocks noGrp="1"/>
          </p:cNvSpPr>
          <p:nvPr>
            <p:ph sz="half" idx="1"/>
          </p:nvPr>
        </p:nvSpPr>
        <p:spPr>
          <a:xfrm>
            <a:off x="685800" y="1143000"/>
            <a:ext cx="8134672" cy="4724400"/>
          </a:xfrm>
        </p:spPr>
        <p:txBody>
          <a:bodyPr/>
          <a:lstStyle/>
          <a:p>
            <a:pPr marL="0" indent="0">
              <a:buNone/>
            </a:pPr>
            <a:r>
              <a:rPr lang="fr-BE" sz="2000" b="1" i="1" dirty="0" smtClean="0"/>
              <a:t>RECOMMANDATIONS</a:t>
            </a:r>
          </a:p>
          <a:p>
            <a:pPr marL="0" indent="0">
              <a:buNone/>
            </a:pPr>
            <a:r>
              <a:rPr lang="fr-BE" sz="2000" dirty="0"/>
              <a:t/>
            </a:r>
            <a:br>
              <a:rPr lang="fr-BE" sz="2000" dirty="0"/>
            </a:br>
            <a:r>
              <a:rPr lang="fr-BE" sz="2000" b="1" i="1" dirty="0"/>
              <a:t>Sous l’égide des  Ministres du Bien-Etre, de la Justice et des Finances nous recommandons une collaboration entre les CPAS, les CAW, les PCS, les Mutualités, les services perceptions et recouvrements et les acteurs de l’Education permanente pour : </a:t>
            </a:r>
            <a:endParaRPr lang="fr-BE" sz="2000" b="1" i="1" dirty="0" smtClean="0"/>
          </a:p>
          <a:p>
            <a:pPr marL="0" indent="0">
              <a:buNone/>
            </a:pPr>
            <a:endParaRPr lang="fr-BE" sz="2000" dirty="0"/>
          </a:p>
          <a:p>
            <a:pPr lvl="0"/>
            <a:r>
              <a:rPr lang="fr-BE" sz="2000" b="1" i="1" dirty="0"/>
              <a:t>Accompagner individuellement les locataires en difficulté afin de développer une fonction d’accompagnateur des locataires qui pourrait servir de médiateur entre le bailleur et les locataires pour effectuer différentes démarches telles que visite du logement, prise de contact avec le bailleur, information sur les procédures judiciaires en Justice de Paix, etc. ; sorte de  « </a:t>
            </a:r>
            <a:r>
              <a:rPr lang="fr-BE" sz="2000" b="1" i="1" dirty="0" err="1"/>
              <a:t>trajektbegeleiding</a:t>
            </a:r>
            <a:r>
              <a:rPr lang="fr-BE" sz="2000" b="1" i="1" dirty="0"/>
              <a:t> ».</a:t>
            </a:r>
            <a:endParaRPr lang="fr-BE" sz="2000" dirty="0"/>
          </a:p>
          <a:p>
            <a:pPr marL="0" indent="0">
              <a:buNone/>
            </a:pPr>
            <a:endParaRPr lang="fr-BE" sz="2000" dirty="0"/>
          </a:p>
        </p:txBody>
      </p:sp>
    </p:spTree>
    <p:extLst>
      <p:ext uri="{BB962C8B-B14F-4D97-AF65-F5344CB8AC3E}">
        <p14:creationId xmlns:p14="http://schemas.microsoft.com/office/powerpoint/2010/main" val="259578124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b="1" dirty="0"/>
              <a:t>L’EXPULSION POUR NON-PAIEMENT DU LOYER</a:t>
            </a:r>
            <a:endParaRPr lang="fr-BE" dirty="0"/>
          </a:p>
        </p:txBody>
      </p:sp>
      <p:sp>
        <p:nvSpPr>
          <p:cNvPr id="3" name="Espace réservé du contenu 2"/>
          <p:cNvSpPr>
            <a:spLocks noGrp="1"/>
          </p:cNvSpPr>
          <p:nvPr>
            <p:ph sz="half" idx="1"/>
          </p:nvPr>
        </p:nvSpPr>
        <p:spPr>
          <a:xfrm>
            <a:off x="467544" y="980728"/>
            <a:ext cx="8424936" cy="5184576"/>
          </a:xfrm>
        </p:spPr>
        <p:txBody>
          <a:bodyPr/>
          <a:lstStyle/>
          <a:p>
            <a:pPr lvl="0"/>
            <a:r>
              <a:rPr lang="fr-BE" sz="2000" b="1" i="1" dirty="0"/>
              <a:t>Collaborer avec le SPF Justice afin de former les procureurs, greffiers et Juges de Paix – ainsi que l’ensemble des auxiliaires judicaires concernés sur les services et partenaires existants en matière de logement de sorte qu’ils puissent y recourir efficacement dans leurs prononcés.</a:t>
            </a:r>
            <a:endParaRPr lang="fr-BE" sz="2000" dirty="0"/>
          </a:p>
          <a:p>
            <a:pPr lvl="0"/>
            <a:r>
              <a:rPr lang="fr-BE" sz="2000" b="1" i="1" dirty="0"/>
              <a:t>Systématiser le recours à la Coordination sociale locale ( PCS) en cas de jugement pour mettre en place immédiatement en amont des suivis individuels adaptés. </a:t>
            </a:r>
            <a:endParaRPr lang="fr-BE" sz="2000" dirty="0"/>
          </a:p>
          <a:p>
            <a:pPr lvl="0"/>
            <a:r>
              <a:rPr lang="fr-BE" sz="2000" b="1" i="1" dirty="0"/>
              <a:t>Organiser des campagnes de sensibilisation dans les écoles et en éducation permanente afin d’informer et d’éduquer sur les droits et devoirs en matière de logement, notamment le droit au Revenu d’Intégration sociale, à l’adresse de référence, aux primes d’installations, etc.</a:t>
            </a:r>
            <a:endParaRPr lang="fr-BE" sz="2000" dirty="0"/>
          </a:p>
          <a:p>
            <a:pPr lvl="0"/>
            <a:r>
              <a:rPr lang="fr-BE" sz="2000" b="1" i="1" dirty="0"/>
              <a:t>Optimiser les « accueils larges intégrés » (ndlr : qui dépassent la demande) dans les services sociaux impliqués</a:t>
            </a:r>
            <a:endParaRPr lang="fr-BE" sz="2000" dirty="0"/>
          </a:p>
          <a:p>
            <a:pPr lvl="0"/>
            <a:endParaRPr lang="fr-BE" sz="1800" dirty="0"/>
          </a:p>
          <a:p>
            <a:pPr marL="0" indent="0">
              <a:buNone/>
            </a:pPr>
            <a:endParaRPr lang="fr-BE" sz="1800" dirty="0"/>
          </a:p>
        </p:txBody>
      </p:sp>
    </p:spTree>
    <p:extLst>
      <p:ext uri="{BB962C8B-B14F-4D97-AF65-F5344CB8AC3E}">
        <p14:creationId xmlns:p14="http://schemas.microsoft.com/office/powerpoint/2010/main" val="54685161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b="1" dirty="0"/>
              <a:t>L’EXPULSION POUR NON-PAIEMENT DU LOYER</a:t>
            </a:r>
            <a:endParaRPr lang="fr-BE" dirty="0"/>
          </a:p>
        </p:txBody>
      </p:sp>
      <p:sp>
        <p:nvSpPr>
          <p:cNvPr id="3" name="Espace réservé du contenu 2"/>
          <p:cNvSpPr>
            <a:spLocks noGrp="1"/>
          </p:cNvSpPr>
          <p:nvPr>
            <p:ph sz="half" idx="1"/>
          </p:nvPr>
        </p:nvSpPr>
        <p:spPr>
          <a:xfrm>
            <a:off x="685800" y="1052736"/>
            <a:ext cx="8206680" cy="5616624"/>
          </a:xfrm>
        </p:spPr>
        <p:txBody>
          <a:bodyPr/>
          <a:lstStyle/>
          <a:p>
            <a:r>
              <a:rPr lang="fr-BE" sz="2000" b="1" i="1" dirty="0"/>
              <a:t>Limiter la saisie des revenus par le SECAL (pour défaut de paiement  de pension alimentaire) au montant du seuil de pauvreté </a:t>
            </a:r>
            <a:r>
              <a:rPr lang="fr-BE" sz="2000" b="1" i="1" dirty="0" smtClean="0"/>
              <a:t>(RIS</a:t>
            </a:r>
            <a:r>
              <a:rPr lang="fr-BE" sz="2000" b="1" i="1" dirty="0"/>
              <a:t>)</a:t>
            </a:r>
            <a:endParaRPr lang="fr-BE" sz="2000" dirty="0"/>
          </a:p>
          <a:p>
            <a:pPr lvl="0"/>
            <a:r>
              <a:rPr lang="fr-BE" sz="2000" b="1" i="1" dirty="0" smtClean="0"/>
              <a:t>Sensibiliser au </a:t>
            </a:r>
            <a:r>
              <a:rPr lang="fr-BE" sz="2000" b="1" i="1" dirty="0"/>
              <a:t>surendettement et à la surconsommation en synergie avec les personnes </a:t>
            </a:r>
            <a:r>
              <a:rPr lang="fr-BE" sz="2000" b="1" i="1" dirty="0" smtClean="0"/>
              <a:t>surendettées</a:t>
            </a:r>
            <a:endParaRPr lang="fr-BE" sz="2000" dirty="0"/>
          </a:p>
          <a:p>
            <a:pPr lvl="0"/>
            <a:r>
              <a:rPr lang="fr-BE" sz="2000" b="1" i="1" dirty="0"/>
              <a:t>Instaurer une correspondance postale systématique et individuelle avec les locataires concernés par les procédures d’assainissement des logements insalubres en cours dont ils sont susceptibles de subir les effets.</a:t>
            </a:r>
            <a:endParaRPr lang="fr-BE" sz="2000" dirty="0"/>
          </a:p>
          <a:p>
            <a:pPr lvl="0"/>
            <a:r>
              <a:rPr lang="fr-BE" sz="2000" b="1" i="1" dirty="0"/>
              <a:t>Instaurer des partenariats entre les bailleurs des logements sociaux, les CPAS, les PCS, CAW </a:t>
            </a:r>
            <a:r>
              <a:rPr lang="fr-BE" sz="2000" b="1" dirty="0"/>
              <a:t>afin de pouvoir mettre en place un accompagnement immédiat en cas d’expulsion imminente</a:t>
            </a:r>
            <a:endParaRPr lang="fr-BE" sz="2000" dirty="0"/>
          </a:p>
          <a:p>
            <a:pPr lvl="0"/>
            <a:r>
              <a:rPr lang="fr-BE" sz="2000" b="1" i="1" dirty="0"/>
              <a:t>Soutenir et financer correctement les services de médiation de dettes </a:t>
            </a:r>
            <a:endParaRPr lang="fr-BE" sz="2000" b="1" i="1" dirty="0" smtClean="0"/>
          </a:p>
          <a:p>
            <a:pPr lvl="0"/>
            <a:r>
              <a:rPr lang="fr-BE" sz="2000" b="1" i="1" dirty="0" smtClean="0"/>
              <a:t>Légiférer </a:t>
            </a:r>
            <a:r>
              <a:rPr lang="fr-BE" sz="2000" b="1" i="1" dirty="0"/>
              <a:t>sur les frais </a:t>
            </a:r>
            <a:r>
              <a:rPr lang="fr-BE" sz="2000" b="1" i="1" dirty="0" smtClean="0"/>
              <a:t>d’huissiers</a:t>
            </a:r>
            <a:endParaRPr lang="fr-BE" sz="2000" dirty="0"/>
          </a:p>
        </p:txBody>
      </p:sp>
    </p:spTree>
    <p:extLst>
      <p:ext uri="{BB962C8B-B14F-4D97-AF65-F5344CB8AC3E}">
        <p14:creationId xmlns:p14="http://schemas.microsoft.com/office/powerpoint/2010/main" val="128911583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dirty="0">
                <a:latin typeface="Calibri" panose="020F0502020204030204" pitchFamily="34" charset="0"/>
                <a:ea typeface="Calibri" panose="020F0502020204030204" pitchFamily="34" charset="0"/>
                <a:cs typeface="Times New Roman" panose="02020603050405020304" pitchFamily="18" charset="0"/>
              </a:rPr>
              <a:t>LE NON-RENOUVELLEMENT DU CONTRAT DE LOCATION</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755575" y="1257439"/>
            <a:ext cx="7344817" cy="4056730"/>
          </a:xfrm>
          <a:prstGeom prst="rect">
            <a:avLst/>
          </a:prstGeom>
        </p:spPr>
      </p:pic>
      <p:pic>
        <p:nvPicPr>
          <p:cNvPr id="7" name="Image 6"/>
          <p:cNvPicPr>
            <a:picLocks noChangeAspect="1"/>
          </p:cNvPicPr>
          <p:nvPr/>
        </p:nvPicPr>
        <p:blipFill>
          <a:blip r:embed="rId3"/>
          <a:stretch>
            <a:fillRect/>
          </a:stretch>
        </p:blipFill>
        <p:spPr>
          <a:xfrm>
            <a:off x="611560" y="1247454"/>
            <a:ext cx="1905000" cy="2038350"/>
          </a:xfrm>
          <a:prstGeom prst="rect">
            <a:avLst/>
          </a:prstGeom>
        </p:spPr>
      </p:pic>
    </p:spTree>
    <p:extLst>
      <p:ext uri="{BB962C8B-B14F-4D97-AF65-F5344CB8AC3E}">
        <p14:creationId xmlns:p14="http://schemas.microsoft.com/office/powerpoint/2010/main" val="20433703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dirty="0">
                <a:latin typeface="Calibri" panose="020F0502020204030204" pitchFamily="34" charset="0"/>
                <a:ea typeface="Calibri" panose="020F0502020204030204" pitchFamily="34" charset="0"/>
                <a:cs typeface="Times New Roman" panose="02020603050405020304" pitchFamily="18" charset="0"/>
              </a:rPr>
              <a:t>LE NON-RENOUVELLEMENT DU CONTRAT DE LOCATION</a:t>
            </a:r>
            <a:endParaRPr lang="fr-BE" dirty="0"/>
          </a:p>
        </p:txBody>
      </p:sp>
      <p:sp>
        <p:nvSpPr>
          <p:cNvPr id="3" name="Espace réservé du contenu 2"/>
          <p:cNvSpPr>
            <a:spLocks noGrp="1"/>
          </p:cNvSpPr>
          <p:nvPr>
            <p:ph sz="half" idx="1"/>
          </p:nvPr>
        </p:nvSpPr>
        <p:spPr>
          <a:xfrm>
            <a:off x="685800" y="1143000"/>
            <a:ext cx="8382000" cy="4724400"/>
          </a:xfrm>
        </p:spPr>
        <p:txBody>
          <a:bodyPr/>
          <a:lstStyle/>
          <a:p>
            <a:pPr marL="0" indent="0">
              <a:buNone/>
            </a:pPr>
            <a:r>
              <a:rPr lang="fr-BE" sz="2400" b="1" i="1" dirty="0">
                <a:ea typeface="Calibri" panose="020F0502020204030204" pitchFamily="34" charset="0"/>
                <a:cs typeface="Times New Roman" panose="02020603050405020304" pitchFamily="18" charset="0"/>
              </a:rPr>
              <a:t>Dans ce cas de figure, les personnes souffrent d’exclusion pour diverses raisons qui font que le propriétaire ne souhaite pas renouveler le contrat. Dans ces situations, les personnes arrivent en rue soit parce qu’elles ne se sont pas mises en démarche pour trouver une solution de logement/hébergement soit parce qu’elles se sont mises en démarche mais n’ont simplement pas trouvé de logement correspondant à leurs critères.</a:t>
            </a:r>
            <a:endParaRPr lang="fr-BE" sz="2400" b="1" i="1" dirty="0"/>
          </a:p>
        </p:txBody>
      </p:sp>
    </p:spTree>
    <p:extLst>
      <p:ext uri="{BB962C8B-B14F-4D97-AF65-F5344CB8AC3E}">
        <p14:creationId xmlns:p14="http://schemas.microsoft.com/office/powerpoint/2010/main" val="259772913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dirty="0">
                <a:latin typeface="Calibri" panose="020F0502020204030204" pitchFamily="34" charset="0"/>
                <a:ea typeface="Calibri" panose="020F0502020204030204" pitchFamily="34" charset="0"/>
                <a:cs typeface="Times New Roman" panose="02020603050405020304" pitchFamily="18" charset="0"/>
              </a:rPr>
              <a:t>LE NON-RENOUVELLEMENT DU CONTRAT DE LOCATION</a:t>
            </a:r>
            <a:endParaRPr lang="fr-BE" dirty="0"/>
          </a:p>
        </p:txBody>
      </p:sp>
      <p:sp>
        <p:nvSpPr>
          <p:cNvPr id="3" name="Espace réservé du contenu 2"/>
          <p:cNvSpPr>
            <a:spLocks noGrp="1"/>
          </p:cNvSpPr>
          <p:nvPr>
            <p:ph sz="half" idx="1"/>
          </p:nvPr>
        </p:nvSpPr>
        <p:spPr>
          <a:xfrm>
            <a:off x="685800" y="980728"/>
            <a:ext cx="8206680" cy="5256584"/>
          </a:xfrm>
        </p:spPr>
        <p:txBody>
          <a:bodyPr/>
          <a:lstStyle/>
          <a:p>
            <a:pPr marL="0" indent="0">
              <a:lnSpc>
                <a:spcPct val="107000"/>
              </a:lnSpc>
              <a:spcAft>
                <a:spcPts val="800"/>
              </a:spcAft>
              <a:buNone/>
            </a:pPr>
            <a:r>
              <a:rPr lang="fr-BE" sz="2000" b="1" i="1" dirty="0" smtClean="0"/>
              <a:t>RECOMMANDATIONS</a:t>
            </a:r>
          </a:p>
          <a:p>
            <a:pPr marL="0" indent="0">
              <a:lnSpc>
                <a:spcPct val="107000"/>
              </a:lnSpc>
              <a:spcAft>
                <a:spcPts val="800"/>
              </a:spcAft>
              <a:buNone/>
            </a:pPr>
            <a:r>
              <a:rPr lang="fr-BE" sz="2000" b="1" i="1" dirty="0" smtClean="0">
                <a:latin typeface="+mj-lt"/>
                <a:ea typeface="Calibri" panose="020F0502020204030204" pitchFamily="34" charset="0"/>
                <a:cs typeface="Times New Roman" panose="02020603050405020304" pitchFamily="18" charset="0"/>
              </a:rPr>
              <a:t>Sous </a:t>
            </a:r>
            <a:r>
              <a:rPr lang="fr-BE" sz="2000" b="1" i="1" dirty="0">
                <a:latin typeface="+mj-lt"/>
                <a:ea typeface="Calibri" panose="020F0502020204030204" pitchFamily="34" charset="0"/>
                <a:cs typeface="Times New Roman" panose="02020603050405020304" pitchFamily="18" charset="0"/>
              </a:rPr>
              <a:t>l’égide des Ministres du Bien-être et </a:t>
            </a:r>
            <a:r>
              <a:rPr lang="fr-BE" sz="2000" b="1" i="1" dirty="0" smtClean="0">
                <a:latin typeface="+mj-lt"/>
                <a:ea typeface="Calibri" panose="020F0502020204030204" pitchFamily="34" charset="0"/>
                <a:cs typeface="Times New Roman" panose="02020603050405020304" pitchFamily="18" charset="0"/>
              </a:rPr>
              <a:t>du Logement, nous </a:t>
            </a:r>
            <a:r>
              <a:rPr lang="fr-BE" sz="2000" b="1" i="1" dirty="0">
                <a:latin typeface="+mj-lt"/>
                <a:ea typeface="Calibri" panose="020F0502020204030204" pitchFamily="34" charset="0"/>
                <a:cs typeface="Times New Roman" panose="02020603050405020304" pitchFamily="18" charset="0"/>
              </a:rPr>
              <a:t>recommandons une collaboration entre les bailleurs, les AIS, les CPAS, les CAW, les PCS afin </a:t>
            </a:r>
            <a:r>
              <a:rPr lang="fr-BE" sz="2000" b="1" i="1" dirty="0" smtClean="0">
                <a:latin typeface="+mj-lt"/>
                <a:ea typeface="Calibri" panose="020F0502020204030204" pitchFamily="34" charset="0"/>
                <a:cs typeface="Times New Roman" panose="02020603050405020304" pitchFamily="18" charset="0"/>
              </a:rPr>
              <a:t>de :</a:t>
            </a:r>
            <a:endParaRPr lang="fr-BE" sz="2000" b="1" i="1" dirty="0">
              <a:latin typeface="+mj-lt"/>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000" b="1" i="1" dirty="0">
                <a:latin typeface="+mj-lt"/>
                <a:ea typeface="Calibri" panose="020F0502020204030204" pitchFamily="34" charset="0"/>
                <a:cs typeface="Times New Roman" panose="02020603050405020304" pitchFamily="18" charset="0"/>
              </a:rPr>
              <a:t>Cadastrer les personnes en risque de perte de logement (retard de loyer) ou discriminés dans l’accès au logement de sorte à pouvoir programmer les besoins urgents en logement et en suivi social en créant des points de contact pour les bailleurs confrontés à des difficultés de paiement</a:t>
            </a:r>
          </a:p>
          <a:p>
            <a:pPr marL="0" indent="0">
              <a:buNone/>
            </a:pPr>
            <a:endParaRPr lang="fr-BE" sz="2000" dirty="0"/>
          </a:p>
        </p:txBody>
      </p:sp>
    </p:spTree>
    <p:extLst>
      <p:ext uri="{BB962C8B-B14F-4D97-AF65-F5344CB8AC3E}">
        <p14:creationId xmlns:p14="http://schemas.microsoft.com/office/powerpoint/2010/main" val="181996269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dirty="0">
                <a:latin typeface="Calibri" panose="020F0502020204030204" pitchFamily="34" charset="0"/>
                <a:ea typeface="Calibri" panose="020F0502020204030204" pitchFamily="34" charset="0"/>
                <a:cs typeface="Times New Roman" panose="02020603050405020304" pitchFamily="18" charset="0"/>
              </a:rPr>
              <a:t>LE NON-RENOUVELLEMENT DU CONTRAT DE LOCATION</a:t>
            </a:r>
            <a:endParaRPr lang="fr-BE" dirty="0"/>
          </a:p>
        </p:txBody>
      </p:sp>
      <p:sp>
        <p:nvSpPr>
          <p:cNvPr id="3" name="Espace réservé du contenu 2"/>
          <p:cNvSpPr>
            <a:spLocks noGrp="1"/>
          </p:cNvSpPr>
          <p:nvPr>
            <p:ph sz="half" idx="1"/>
          </p:nvPr>
        </p:nvSpPr>
        <p:spPr>
          <a:xfrm>
            <a:off x="685800" y="1143000"/>
            <a:ext cx="8206680" cy="4724400"/>
          </a:xfrm>
        </p:spPr>
        <p:txBody>
          <a:bodyPr/>
          <a:lstStyle/>
          <a:p>
            <a:pPr lvl="0">
              <a:lnSpc>
                <a:spcPct val="107000"/>
              </a:lnSpc>
              <a:spcAft>
                <a:spcPts val="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Développer une véritable politique de prévention du sans-abrisme en facilitant l’accessibilité aux services existants </a:t>
            </a:r>
            <a:r>
              <a:rPr lang="fr-BE" sz="2000" b="1" i="1" dirty="0" smtClean="0">
                <a:ea typeface="Calibri" panose="020F0502020204030204" pitchFamily="34" charset="0"/>
                <a:cs typeface="Times New Roman" panose="02020603050405020304" pitchFamily="18" charset="0"/>
              </a:rPr>
              <a:t>et </a:t>
            </a:r>
            <a:r>
              <a:rPr lang="fr-BE" sz="2000" b="1" i="1" dirty="0">
                <a:ea typeface="Calibri" panose="020F0502020204030204" pitchFamily="34" charset="0"/>
                <a:cs typeface="Times New Roman" panose="02020603050405020304" pitchFamily="18" charset="0"/>
              </a:rPr>
              <a:t>en mettant en place un accompagnement préventif au logement pour les locataires de logements sociaux ; mesure qui permettrait d’éviter les  expulsions dans 70% des cas</a:t>
            </a:r>
            <a:r>
              <a:rPr lang="fr-BE" sz="2000" b="1" i="1" dirty="0" smtClean="0">
                <a:ea typeface="Calibri" panose="020F0502020204030204" pitchFamily="34" charset="0"/>
                <a:cs typeface="Times New Roman" panose="02020603050405020304" pitchFamily="18" charset="0"/>
              </a:rPr>
              <a:t>.</a:t>
            </a:r>
          </a:p>
          <a:p>
            <a:pPr marL="0" lvl="0" indent="0">
              <a:lnSpc>
                <a:spcPct val="107000"/>
              </a:lnSpc>
              <a:spcAft>
                <a:spcPts val="0"/>
              </a:spcAft>
              <a:buNone/>
            </a:pPr>
            <a:endParaRPr lang="fr-BE" sz="2000" b="1" i="1" dirty="0">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Attribuer des moyens suffisants pour l’emploi dans les services sociaux et dans les services d’accompagnement</a:t>
            </a:r>
          </a:p>
          <a:p>
            <a:endParaRPr lang="fr-BE" sz="2000" dirty="0"/>
          </a:p>
        </p:txBody>
      </p:sp>
    </p:spTree>
    <p:extLst>
      <p:ext uri="{BB962C8B-B14F-4D97-AF65-F5344CB8AC3E}">
        <p14:creationId xmlns:p14="http://schemas.microsoft.com/office/powerpoint/2010/main" val="73949057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latin typeface="Calibri" panose="020F0502020204030204" pitchFamily="34" charset="0"/>
                <a:ea typeface="Calibri" panose="020F0502020204030204" pitchFamily="34" charset="0"/>
                <a:cs typeface="Times New Roman" panose="02020603050405020304" pitchFamily="18" charset="0"/>
              </a:rPr>
              <a:t>CONFLITS ET RUPTURES FAMILIALES</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1547664" y="1844824"/>
            <a:ext cx="6851753" cy="3240360"/>
          </a:xfrm>
          <a:prstGeom prst="rect">
            <a:avLst/>
          </a:prstGeom>
        </p:spPr>
      </p:pic>
    </p:spTree>
    <p:extLst>
      <p:ext uri="{BB962C8B-B14F-4D97-AF65-F5344CB8AC3E}">
        <p14:creationId xmlns:p14="http://schemas.microsoft.com/office/powerpoint/2010/main" val="102767203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lnSpc>
                <a:spcPct val="107000"/>
              </a:lnSpc>
              <a:spcAft>
                <a:spcPts val="800"/>
              </a:spcAft>
            </a:pPr>
            <a:r>
              <a:rPr lang="fr-BE" b="1" dirty="0">
                <a:latin typeface="Calibri" panose="020F0502020204030204" pitchFamily="34" charset="0"/>
                <a:ea typeface="Calibri" panose="020F0502020204030204" pitchFamily="34" charset="0"/>
                <a:cs typeface="Times New Roman" panose="02020603050405020304" pitchFamily="18" charset="0"/>
              </a:rPr>
              <a:t>CONFLITS ET RUPTURES </a:t>
            </a:r>
            <a:r>
              <a:rPr lang="fr-BE" b="1" dirty="0" smtClean="0">
                <a:latin typeface="Calibri" panose="020F0502020204030204" pitchFamily="34" charset="0"/>
                <a:ea typeface="Calibri" panose="020F0502020204030204" pitchFamily="34" charset="0"/>
                <a:cs typeface="Times New Roman" panose="02020603050405020304" pitchFamily="18" charset="0"/>
              </a:rPr>
              <a:t>FAMILIALES</a:t>
            </a:r>
            <a:endParaRPr lang="fr-BE" dirty="0"/>
          </a:p>
        </p:txBody>
      </p:sp>
      <p:sp>
        <p:nvSpPr>
          <p:cNvPr id="3" name="Espace réservé du contenu 2"/>
          <p:cNvSpPr>
            <a:spLocks noGrp="1"/>
          </p:cNvSpPr>
          <p:nvPr>
            <p:ph sz="half" idx="1"/>
          </p:nvPr>
        </p:nvSpPr>
        <p:spPr>
          <a:xfrm>
            <a:off x="685800" y="1143000"/>
            <a:ext cx="8134672" cy="4724400"/>
          </a:xfrm>
        </p:spPr>
        <p:txBody>
          <a:bodyPr/>
          <a:lstStyle/>
          <a:p>
            <a:pPr lvl="0">
              <a:lnSpc>
                <a:spcPct val="107000"/>
              </a:lnSpc>
              <a:spcAft>
                <a:spcPts val="0"/>
              </a:spcAft>
              <a:buFont typeface="Symbol" panose="05050102010706020507" pitchFamily="18" charset="2"/>
              <a:buChar char=""/>
            </a:pPr>
            <a:r>
              <a:rPr lang="fr-BE" sz="2400" b="1" dirty="0">
                <a:ea typeface="Calibri" panose="020F0502020204030204" pitchFamily="34" charset="0"/>
                <a:cs typeface="Times New Roman" panose="02020603050405020304" pitchFamily="18" charset="0"/>
              </a:rPr>
              <a:t>Conflits entre les jeunes (majeurs ou mineurs) et leurs parents</a:t>
            </a:r>
            <a:br>
              <a:rPr lang="fr-BE" sz="2400" b="1" dirty="0">
                <a:ea typeface="Calibri" panose="020F0502020204030204" pitchFamily="34" charset="0"/>
                <a:cs typeface="Times New Roman" panose="02020603050405020304" pitchFamily="18" charset="0"/>
              </a:rPr>
            </a:br>
            <a:endParaRPr lang="fr-BE" sz="2400" b="1" dirty="0" smtClean="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pPr>
            <a:r>
              <a:rPr lang="fr-BE" sz="2400" b="1" dirty="0" smtClean="0">
                <a:ea typeface="Calibri" panose="020F0502020204030204" pitchFamily="34" charset="0"/>
                <a:cs typeface="Times New Roman" panose="02020603050405020304" pitchFamily="18" charset="0"/>
              </a:rPr>
              <a:t>Rupture au sein du couple</a:t>
            </a:r>
            <a:r>
              <a:rPr lang="fr-BE" sz="2400" dirty="0" smtClean="0">
                <a:ea typeface="Calibri" panose="020F0502020204030204" pitchFamily="34" charset="0"/>
                <a:cs typeface="Times New Roman" panose="02020603050405020304" pitchFamily="18" charset="0"/>
              </a:rPr>
              <a:t/>
            </a:r>
            <a:br>
              <a:rPr lang="fr-BE" sz="2400" dirty="0" smtClean="0">
                <a:ea typeface="Calibri" panose="020F0502020204030204" pitchFamily="34" charset="0"/>
                <a:cs typeface="Times New Roman" panose="02020603050405020304" pitchFamily="18" charset="0"/>
              </a:rPr>
            </a:br>
            <a:endParaRPr lang="fr-BE" sz="2400" dirty="0" smtClean="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pPr>
            <a:r>
              <a:rPr lang="fr-BE" sz="2400" b="1" dirty="0" smtClean="0">
                <a:ea typeface="Calibri" panose="020F0502020204030204" pitchFamily="34" charset="0"/>
                <a:cs typeface="Times New Roman" panose="02020603050405020304" pitchFamily="18" charset="0"/>
              </a:rPr>
              <a:t>Conflits </a:t>
            </a:r>
            <a:r>
              <a:rPr lang="fr-BE" sz="2400" b="1" dirty="0">
                <a:ea typeface="Calibri" panose="020F0502020204030204" pitchFamily="34" charset="0"/>
                <a:cs typeface="Times New Roman" panose="02020603050405020304" pitchFamily="18" charset="0"/>
              </a:rPr>
              <a:t>avec l’hébergeur temporaire</a:t>
            </a:r>
            <a:endParaRPr lang="fr-BE" sz="2400" dirty="0">
              <a:ea typeface="Calibri" panose="020F0502020204030204" pitchFamily="34" charset="0"/>
              <a:cs typeface="Times New Roman" panose="02020603050405020304" pitchFamily="18" charset="0"/>
            </a:endParaRPr>
          </a:p>
          <a:p>
            <a:pPr marL="457200">
              <a:lnSpc>
                <a:spcPct val="107000"/>
              </a:lnSpc>
              <a:spcAft>
                <a:spcPts val="0"/>
              </a:spcAft>
            </a:pPr>
            <a:endParaRPr lang="fr-BE" sz="2400" dirty="0" smtClean="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pPr>
            <a:r>
              <a:rPr lang="fr-BE" sz="2400" b="1" dirty="0" smtClean="0">
                <a:ea typeface="Calibri" panose="020F0502020204030204" pitchFamily="34" charset="0"/>
                <a:cs typeface="Times New Roman" panose="02020603050405020304" pitchFamily="18" charset="0"/>
              </a:rPr>
              <a:t>Rupture </a:t>
            </a:r>
            <a:r>
              <a:rPr lang="fr-BE" sz="2400" b="1" dirty="0">
                <a:ea typeface="Calibri" panose="020F0502020204030204" pitchFamily="34" charset="0"/>
                <a:cs typeface="Times New Roman" panose="02020603050405020304" pitchFamily="18" charset="0"/>
              </a:rPr>
              <a:t>familiale « de survie »</a:t>
            </a:r>
            <a:br>
              <a:rPr lang="fr-BE" sz="2400" b="1" dirty="0">
                <a:ea typeface="Calibri" panose="020F0502020204030204" pitchFamily="34" charset="0"/>
                <a:cs typeface="Times New Roman" panose="02020603050405020304" pitchFamily="18" charset="0"/>
              </a:rPr>
            </a:br>
            <a:endParaRPr lang="fr-BE" sz="2400" dirty="0" smtClean="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fr-BE" sz="2400" b="1" dirty="0" smtClean="0">
                <a:ea typeface="Calibri" panose="020F0502020204030204" pitchFamily="34" charset="0"/>
                <a:cs typeface="Times New Roman" panose="02020603050405020304" pitchFamily="18" charset="0"/>
              </a:rPr>
              <a:t>Rupture </a:t>
            </a:r>
            <a:r>
              <a:rPr lang="fr-BE" sz="2400" b="1" dirty="0">
                <a:ea typeface="Calibri" panose="020F0502020204030204" pitchFamily="34" charset="0"/>
                <a:cs typeface="Times New Roman" panose="02020603050405020304" pitchFamily="18" charset="0"/>
              </a:rPr>
              <a:t>familiale pour cause de violence conjugale</a:t>
            </a:r>
            <a:endParaRPr lang="fr-BE" sz="2400" dirty="0">
              <a:ea typeface="Calibri" panose="020F0502020204030204" pitchFamily="34" charset="0"/>
              <a:cs typeface="Times New Roman" panose="02020603050405020304" pitchFamily="18" charset="0"/>
            </a:endParaRPr>
          </a:p>
          <a:p>
            <a:pPr marL="0" indent="0">
              <a:buNone/>
            </a:pPr>
            <a:endParaRPr lang="fr-BE" sz="2000" dirty="0"/>
          </a:p>
        </p:txBody>
      </p:sp>
    </p:spTree>
    <p:extLst>
      <p:ext uri="{BB962C8B-B14F-4D97-AF65-F5344CB8AC3E}">
        <p14:creationId xmlns:p14="http://schemas.microsoft.com/office/powerpoint/2010/main" val="35785535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808080"/>
                </a:solidFill>
              </a:rPr>
              <a:t>Réunions </a:t>
            </a:r>
            <a:endParaRPr lang="fr-BE" dirty="0">
              <a:solidFill>
                <a:srgbClr val="808080"/>
              </a:solidFill>
            </a:endParaRPr>
          </a:p>
        </p:txBody>
      </p:sp>
      <p:sp>
        <p:nvSpPr>
          <p:cNvPr id="3" name="Espace réservé du contenu 2"/>
          <p:cNvSpPr>
            <a:spLocks noGrp="1"/>
          </p:cNvSpPr>
          <p:nvPr>
            <p:ph idx="1"/>
          </p:nvPr>
        </p:nvSpPr>
        <p:spPr>
          <a:xfrm>
            <a:off x="685800" y="908720"/>
            <a:ext cx="7772400" cy="4958680"/>
          </a:xfrm>
        </p:spPr>
        <p:txBody>
          <a:bodyPr/>
          <a:lstStyle/>
          <a:p>
            <a:pPr>
              <a:buFont typeface="Arial" panose="020B0604020202020204" pitchFamily="34" charset="0"/>
              <a:buChar char="•"/>
            </a:pPr>
            <a:r>
              <a:rPr lang="fr-BE" sz="4400" dirty="0" smtClean="0"/>
              <a:t>13-09-2017</a:t>
            </a:r>
          </a:p>
          <a:p>
            <a:pPr>
              <a:buFont typeface="Arial" panose="020B0604020202020204" pitchFamily="34" charset="0"/>
              <a:buChar char="•"/>
            </a:pPr>
            <a:endParaRPr lang="fr-BE" sz="4400" dirty="0"/>
          </a:p>
          <a:p>
            <a:pPr>
              <a:buFont typeface="Arial" panose="020B0604020202020204" pitchFamily="34" charset="0"/>
              <a:buChar char="•"/>
            </a:pPr>
            <a:r>
              <a:rPr lang="fr-BE" sz="4400" dirty="0" smtClean="0"/>
              <a:t>12-10-2017</a:t>
            </a:r>
          </a:p>
          <a:p>
            <a:pPr>
              <a:buFont typeface="Arial" panose="020B0604020202020204" pitchFamily="34" charset="0"/>
              <a:buChar char="•"/>
            </a:pPr>
            <a:endParaRPr lang="fr-BE" sz="4400" dirty="0"/>
          </a:p>
          <a:p>
            <a:pPr>
              <a:buFont typeface="Arial" panose="020B0604020202020204" pitchFamily="34" charset="0"/>
              <a:buChar char="•"/>
            </a:pPr>
            <a:r>
              <a:rPr lang="fr-BE" sz="4400" dirty="0" smtClean="0"/>
              <a:t>14-10-2017</a:t>
            </a:r>
            <a:endParaRPr lang="fr-BE" sz="4400" dirty="0"/>
          </a:p>
        </p:txBody>
      </p:sp>
      <p:pic>
        <p:nvPicPr>
          <p:cNvPr id="4" name="Image 3"/>
          <p:cNvPicPr>
            <a:picLocks noChangeAspect="1"/>
          </p:cNvPicPr>
          <p:nvPr/>
        </p:nvPicPr>
        <p:blipFill>
          <a:blip r:embed="rId2"/>
          <a:stretch>
            <a:fillRect/>
          </a:stretch>
        </p:blipFill>
        <p:spPr>
          <a:xfrm>
            <a:off x="4572000" y="857719"/>
            <a:ext cx="3826609" cy="4258105"/>
          </a:xfrm>
          <a:prstGeom prst="rect">
            <a:avLst/>
          </a:prstGeom>
        </p:spPr>
      </p:pic>
    </p:spTree>
    <p:extLst>
      <p:ext uri="{BB962C8B-B14F-4D97-AF65-F5344CB8AC3E}">
        <p14:creationId xmlns:p14="http://schemas.microsoft.com/office/powerpoint/2010/main" val="238288691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0"/>
            <a:ext cx="7376120" cy="838200"/>
          </a:xfrm>
        </p:spPr>
        <p:txBody>
          <a:bodyPr/>
          <a:lstStyle/>
          <a:p>
            <a:r>
              <a:rPr lang="fr-BE" b="1" dirty="0">
                <a:ea typeface="Calibri" panose="020F0502020204030204" pitchFamily="34" charset="0"/>
                <a:cs typeface="Times New Roman" panose="02020603050405020304" pitchFamily="18" charset="0"/>
              </a:rPr>
              <a:t>CONFLITS ET RUPTURES FAMILIALES</a:t>
            </a:r>
            <a:endParaRPr lang="fr-BE" dirty="0"/>
          </a:p>
        </p:txBody>
      </p:sp>
      <p:sp>
        <p:nvSpPr>
          <p:cNvPr id="3" name="Espace réservé du contenu 2"/>
          <p:cNvSpPr>
            <a:spLocks noGrp="1"/>
          </p:cNvSpPr>
          <p:nvPr>
            <p:ph sz="half" idx="1"/>
          </p:nvPr>
        </p:nvSpPr>
        <p:spPr>
          <a:xfrm>
            <a:off x="685800" y="1143000"/>
            <a:ext cx="8278688" cy="5310336"/>
          </a:xfrm>
        </p:spPr>
        <p:txBody>
          <a:bodyPr/>
          <a:lstStyle/>
          <a:p>
            <a:pPr marL="114300" indent="0">
              <a:lnSpc>
                <a:spcPct val="107000"/>
              </a:lnSpc>
              <a:spcAft>
                <a:spcPts val="0"/>
              </a:spcAft>
              <a:buNone/>
            </a:pPr>
            <a:r>
              <a:rPr lang="fr-BE" sz="2000" b="1" i="1" dirty="0" smtClean="0">
                <a:ea typeface="Calibri" panose="020F0502020204030204" pitchFamily="34" charset="0"/>
                <a:cs typeface="Times New Roman" panose="02020603050405020304" pitchFamily="18" charset="0"/>
              </a:rPr>
              <a:t>RECOMMANDATIONS</a:t>
            </a:r>
          </a:p>
          <a:p>
            <a:pPr marL="114300" indent="0">
              <a:lnSpc>
                <a:spcPct val="107000"/>
              </a:lnSpc>
              <a:spcAft>
                <a:spcPts val="0"/>
              </a:spcAft>
              <a:buNone/>
            </a:pPr>
            <a:endParaRPr lang="fr-BE" sz="2000" b="1" i="1" dirty="0" smtClean="0">
              <a:ea typeface="Calibri" panose="020F0502020204030204" pitchFamily="34" charset="0"/>
              <a:cs typeface="Times New Roman" panose="02020603050405020304" pitchFamily="18" charset="0"/>
            </a:endParaRPr>
          </a:p>
          <a:p>
            <a:pPr marL="114300" indent="0">
              <a:lnSpc>
                <a:spcPct val="107000"/>
              </a:lnSpc>
              <a:spcAft>
                <a:spcPts val="0"/>
              </a:spcAft>
              <a:buNone/>
            </a:pPr>
            <a:r>
              <a:rPr lang="fr-BE" sz="2000" b="1" i="1" dirty="0" smtClean="0">
                <a:ea typeface="Calibri" panose="020F0502020204030204" pitchFamily="34" charset="0"/>
                <a:cs typeface="Times New Roman" panose="02020603050405020304" pitchFamily="18" charset="0"/>
              </a:rPr>
              <a:t>Sous </a:t>
            </a:r>
            <a:r>
              <a:rPr lang="fr-BE" sz="2000" b="1" i="1" dirty="0">
                <a:ea typeface="Calibri" panose="020F0502020204030204" pitchFamily="34" charset="0"/>
                <a:cs typeface="Times New Roman" panose="02020603050405020304" pitchFamily="18" charset="0"/>
              </a:rPr>
              <a:t>l’égide des Ministres </a:t>
            </a:r>
            <a:r>
              <a:rPr lang="fr-BE" sz="2000" b="1" i="1" dirty="0" smtClean="0">
                <a:ea typeface="Calibri" panose="020F0502020204030204" pitchFamily="34" charset="0"/>
                <a:cs typeface="Times New Roman" panose="02020603050405020304" pitchFamily="18" charset="0"/>
              </a:rPr>
              <a:t>du Logement, </a:t>
            </a:r>
            <a:r>
              <a:rPr lang="fr-BE" sz="2000" b="1" i="1" dirty="0">
                <a:ea typeface="Calibri" panose="020F0502020204030204" pitchFamily="34" charset="0"/>
                <a:cs typeface="Times New Roman" panose="02020603050405020304" pitchFamily="18" charset="0"/>
              </a:rPr>
              <a:t>du Bien-être et de la Sécurité sociale nous recommandons une collaborations entres les CPAS, les bailleurs sociaux </a:t>
            </a:r>
            <a:r>
              <a:rPr lang="fr-BE" sz="2000" b="1" i="1" dirty="0" smtClean="0">
                <a:ea typeface="Calibri" panose="020F0502020204030204" pitchFamily="34" charset="0"/>
                <a:cs typeface="Times New Roman" panose="02020603050405020304" pitchFamily="18" charset="0"/>
              </a:rPr>
              <a:t>afin/pour:</a:t>
            </a:r>
          </a:p>
          <a:p>
            <a:pPr marL="114300" indent="0">
              <a:lnSpc>
                <a:spcPct val="107000"/>
              </a:lnSpc>
              <a:spcAft>
                <a:spcPts val="0"/>
              </a:spcAft>
              <a:buNone/>
            </a:pPr>
            <a:endParaRPr lang="fr-BE" sz="2000" dirty="0">
              <a:ea typeface="Calibri" panose="020F0502020204030204" pitchFamily="34" charset="0"/>
              <a:cs typeface="Times New Roman" panose="02020603050405020304" pitchFamily="18" charset="0"/>
            </a:endParaRPr>
          </a:p>
          <a:p>
            <a:pPr lvl="1">
              <a:lnSpc>
                <a:spcPct val="107000"/>
              </a:lnSpc>
              <a:spcAft>
                <a:spcPts val="0"/>
              </a:spcAft>
              <a:buFont typeface="Wingdings" panose="05000000000000000000" pitchFamily="2" charset="2"/>
              <a:buChar char=""/>
            </a:pPr>
            <a:r>
              <a:rPr lang="fr-BE" sz="2000" i="1" dirty="0">
                <a:ea typeface="Calibri" panose="020F0502020204030204" pitchFamily="34" charset="0"/>
                <a:cs typeface="Times New Roman" panose="02020603050405020304" pitchFamily="18" charset="0"/>
              </a:rPr>
              <a:t>Uniformiser les statuts isolé/cohabitant dans les différents régimes de sécurité sociale, d’aide sociale ou de logement social.</a:t>
            </a:r>
          </a:p>
          <a:p>
            <a:pPr lvl="1">
              <a:lnSpc>
                <a:spcPct val="107000"/>
              </a:lnSpc>
              <a:spcAft>
                <a:spcPts val="0"/>
              </a:spcAft>
              <a:buFont typeface="Wingdings" panose="05000000000000000000" pitchFamily="2" charset="2"/>
              <a:buChar char=""/>
            </a:pPr>
            <a:r>
              <a:rPr lang="fr-BE" sz="2000" i="1" dirty="0">
                <a:ea typeface="Calibri" panose="020F0502020204030204" pitchFamily="34" charset="0"/>
                <a:cs typeface="Times New Roman" panose="02020603050405020304" pitchFamily="18" charset="0"/>
              </a:rPr>
              <a:t>Créer des logements de transit dans toutes les communes et </a:t>
            </a:r>
            <a:r>
              <a:rPr lang="fr-BE" sz="2000" i="1" dirty="0"/>
              <a:t>respecter les délais d’hébergement de sorte à assurer un </a:t>
            </a:r>
            <a:r>
              <a:rPr lang="fr-BE" sz="2000" i="1" dirty="0" err="1"/>
              <a:t>turn</a:t>
            </a:r>
            <a:r>
              <a:rPr lang="fr-BE" sz="2000" i="1" dirty="0"/>
              <a:t> over efficace des urgences</a:t>
            </a:r>
          </a:p>
          <a:p>
            <a:pPr lvl="1">
              <a:lnSpc>
                <a:spcPct val="107000"/>
              </a:lnSpc>
              <a:spcAft>
                <a:spcPts val="800"/>
              </a:spcAft>
              <a:buFont typeface="Wingdings" panose="05000000000000000000" pitchFamily="2" charset="2"/>
              <a:buChar char=""/>
            </a:pPr>
            <a:r>
              <a:rPr lang="fr-BE" sz="2000" i="1" dirty="0">
                <a:ea typeface="Calibri" panose="020F0502020204030204" pitchFamily="34" charset="0"/>
                <a:cs typeface="Times New Roman" panose="02020603050405020304" pitchFamily="18" charset="0"/>
              </a:rPr>
              <a:t>Informer correctement les fonctionnaires de police sur les droits des citoyens et le traitement des plaintes </a:t>
            </a:r>
            <a:r>
              <a:rPr lang="fr-BE" sz="2000" i="1" dirty="0">
                <a:highlight>
                  <a:srgbClr val="FFFF00"/>
                </a:highlight>
                <a:ea typeface="Calibri" panose="020F0502020204030204" pitchFamily="34" charset="0"/>
                <a:cs typeface="Times New Roman" panose="02020603050405020304" pitchFamily="18" charset="0"/>
              </a:rPr>
              <a:t> </a:t>
            </a:r>
            <a:endParaRPr lang="fr-BE" sz="2000" dirty="0">
              <a:ea typeface="Calibri" panose="020F0502020204030204" pitchFamily="34" charset="0"/>
              <a:cs typeface="Times New Roman" panose="02020603050405020304" pitchFamily="18" charset="0"/>
            </a:endParaRPr>
          </a:p>
          <a:p>
            <a:pPr marL="0" indent="0">
              <a:buNone/>
            </a:pPr>
            <a:endParaRPr lang="fr-BE" sz="2400" dirty="0"/>
          </a:p>
        </p:txBody>
      </p:sp>
    </p:spTree>
    <p:extLst>
      <p:ext uri="{BB962C8B-B14F-4D97-AF65-F5344CB8AC3E}">
        <p14:creationId xmlns:p14="http://schemas.microsoft.com/office/powerpoint/2010/main" val="135429294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ea typeface="Calibri" panose="020F0502020204030204" pitchFamily="34" charset="0"/>
                <a:cs typeface="Times New Roman" panose="02020603050405020304" pitchFamily="18" charset="0"/>
              </a:rPr>
              <a:t>SITUATION DE SEJOUR ILLEGAL</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500337" y="1484784"/>
            <a:ext cx="8254772" cy="3888432"/>
          </a:xfrm>
          <a:prstGeom prst="rect">
            <a:avLst/>
          </a:prstGeom>
        </p:spPr>
      </p:pic>
    </p:spTree>
    <p:extLst>
      <p:ext uri="{BB962C8B-B14F-4D97-AF65-F5344CB8AC3E}">
        <p14:creationId xmlns:p14="http://schemas.microsoft.com/office/powerpoint/2010/main" val="124945325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ea typeface="Calibri" panose="020F0502020204030204" pitchFamily="34" charset="0"/>
                <a:cs typeface="Times New Roman" panose="02020603050405020304" pitchFamily="18" charset="0"/>
              </a:rPr>
              <a:t>SITUATION DE SEJOUR ILLEGAL</a:t>
            </a:r>
            <a:endParaRPr lang="fr-BE" dirty="0"/>
          </a:p>
        </p:txBody>
      </p:sp>
      <p:sp>
        <p:nvSpPr>
          <p:cNvPr id="3" name="Espace réservé du contenu 2"/>
          <p:cNvSpPr>
            <a:spLocks noGrp="1"/>
          </p:cNvSpPr>
          <p:nvPr>
            <p:ph sz="half" idx="1"/>
          </p:nvPr>
        </p:nvSpPr>
        <p:spPr>
          <a:xfrm>
            <a:off x="685800" y="1143000"/>
            <a:ext cx="8278688" cy="4724400"/>
          </a:xfrm>
        </p:spPr>
        <p:txBody>
          <a:bodyPr/>
          <a:lstStyle/>
          <a:p>
            <a:pPr marL="0" indent="0">
              <a:lnSpc>
                <a:spcPct val="107000"/>
              </a:lnSpc>
              <a:spcAft>
                <a:spcPts val="0"/>
              </a:spcAft>
              <a:buNone/>
            </a:pPr>
            <a:r>
              <a:rPr lang="fr-BE" b="1" i="1" dirty="0">
                <a:latin typeface="+mj-lt"/>
                <a:ea typeface="Calibri" panose="020F0502020204030204" pitchFamily="34" charset="0"/>
                <a:cs typeface="Times New Roman" panose="02020603050405020304" pitchFamily="18" charset="0"/>
              </a:rPr>
              <a:t>Par regroupement familial, des jeunes femmes se marient en Belgique, ont des enfants, mais leur statut dépend du statut de leur mari pendant 5 ans. Si elles quittent leur mari, par exemple pour violences conjugales, elles risquent d’être expulsées et séparées de leurs enfants, si ceux-ci ont la nationalité belge.</a:t>
            </a:r>
            <a:endParaRPr lang="fr-BE" sz="2400" b="1" i="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82318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ea typeface="Calibri" panose="020F0502020204030204" pitchFamily="34" charset="0"/>
                <a:cs typeface="Times New Roman" panose="02020603050405020304" pitchFamily="18" charset="0"/>
              </a:rPr>
              <a:t>SITUATION DE SEJOUR ILLEGAL</a:t>
            </a:r>
            <a:endParaRPr lang="fr-BE" dirty="0"/>
          </a:p>
        </p:txBody>
      </p:sp>
      <p:sp>
        <p:nvSpPr>
          <p:cNvPr id="3" name="Espace réservé du contenu 2"/>
          <p:cNvSpPr>
            <a:spLocks noGrp="1"/>
          </p:cNvSpPr>
          <p:nvPr>
            <p:ph sz="half" idx="1"/>
          </p:nvPr>
        </p:nvSpPr>
        <p:spPr>
          <a:xfrm>
            <a:off x="685800" y="1143000"/>
            <a:ext cx="8062664" cy="5715000"/>
          </a:xfrm>
        </p:spPr>
        <p:txBody>
          <a:bodyPr/>
          <a:lstStyle/>
          <a:p>
            <a:pPr marL="0" lvl="0" indent="0">
              <a:lnSpc>
                <a:spcPct val="107000"/>
              </a:lnSpc>
              <a:spcAft>
                <a:spcPts val="0"/>
              </a:spcAft>
              <a:buNone/>
            </a:pPr>
            <a:r>
              <a:rPr lang="fr-BE" b="1" i="1" dirty="0" smtClean="0">
                <a:latin typeface="Calibri" panose="020F0502020204030204" pitchFamily="34" charset="0"/>
                <a:ea typeface="Calibri" panose="020F0502020204030204" pitchFamily="34" charset="0"/>
                <a:cs typeface="Times New Roman" panose="02020603050405020304" pitchFamily="18" charset="0"/>
              </a:rPr>
              <a:t>RECOMMANDATIONS</a:t>
            </a:r>
          </a:p>
          <a:p>
            <a:pPr marL="0" lvl="0" indent="0">
              <a:lnSpc>
                <a:spcPct val="107000"/>
              </a:lnSpc>
              <a:spcAft>
                <a:spcPts val="0"/>
              </a:spcAft>
              <a:buNone/>
            </a:pPr>
            <a:endParaRPr lang="fr-BE" b="1" i="1"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None/>
            </a:pPr>
            <a:r>
              <a:rPr lang="fr-BE" sz="2400" b="1" i="1" dirty="0" smtClean="0">
                <a:ea typeface="Calibri" panose="020F0502020204030204" pitchFamily="34" charset="0"/>
                <a:cs typeface="Times New Roman" panose="02020603050405020304" pitchFamily="18" charset="0"/>
              </a:rPr>
              <a:t>Sous </a:t>
            </a:r>
            <a:r>
              <a:rPr lang="fr-BE" sz="2400" b="1" i="1" dirty="0">
                <a:ea typeface="Calibri" panose="020F0502020204030204" pitchFamily="34" charset="0"/>
                <a:cs typeface="Times New Roman" panose="02020603050405020304" pitchFamily="18" charset="0"/>
              </a:rPr>
              <a:t>l’égide des Ministres l’Intégration sociale et </a:t>
            </a:r>
            <a:r>
              <a:rPr lang="fr-BE" sz="2400" b="1" i="1" dirty="0" smtClean="0">
                <a:ea typeface="Calibri" panose="020F0502020204030204" pitchFamily="34" charset="0"/>
                <a:cs typeface="Times New Roman" panose="02020603050405020304" pitchFamily="18" charset="0"/>
              </a:rPr>
              <a:t>de l’Intérieur, </a:t>
            </a:r>
            <a:r>
              <a:rPr lang="fr-BE" sz="2400" b="1" i="1" dirty="0">
                <a:ea typeface="Calibri" panose="020F0502020204030204" pitchFamily="34" charset="0"/>
                <a:cs typeface="Times New Roman" panose="02020603050405020304" pitchFamily="18" charset="0"/>
              </a:rPr>
              <a:t>nous recommandons une collaboration entre les services de l’Office des Etrangers, du CGRA et les </a:t>
            </a:r>
            <a:r>
              <a:rPr lang="fr-BE" sz="2400" b="1" i="1" dirty="0" smtClean="0">
                <a:ea typeface="Calibri" panose="020F0502020204030204" pitchFamily="34" charset="0"/>
                <a:cs typeface="Times New Roman" panose="02020603050405020304" pitchFamily="18" charset="0"/>
              </a:rPr>
              <a:t>CPAS afin </a:t>
            </a:r>
            <a:r>
              <a:rPr lang="fr-BE" sz="2400" b="1" i="1" dirty="0">
                <a:ea typeface="Calibri" panose="020F0502020204030204" pitchFamily="34" charset="0"/>
                <a:cs typeface="Times New Roman" panose="02020603050405020304" pitchFamily="18" charset="0"/>
              </a:rPr>
              <a:t>de créer spécifiquement un statut de séjour de 5 ans pour les mères séparées en perte de droit de séjour ( dont l’octroi était lié au conjoint) ainsi que pour leurs enfants et, parallèlement, en matière de CPAS, leur ouvrir le droit à l’aide sociale pendant cette période transitoire.</a:t>
            </a:r>
            <a:endParaRPr lang="fr-BE" sz="2400" dirty="0">
              <a:ea typeface="Calibri" panose="020F0502020204030204" pitchFamily="34" charset="0"/>
              <a:cs typeface="Times New Roman" panose="02020603050405020304" pitchFamily="18" charset="0"/>
            </a:endParaRPr>
          </a:p>
          <a:p>
            <a:pPr marL="0" indent="0">
              <a:buNone/>
            </a:pPr>
            <a:endParaRPr lang="fr-BE" dirty="0"/>
          </a:p>
        </p:txBody>
      </p:sp>
    </p:spTree>
    <p:extLst>
      <p:ext uri="{BB962C8B-B14F-4D97-AF65-F5344CB8AC3E}">
        <p14:creationId xmlns:p14="http://schemas.microsoft.com/office/powerpoint/2010/main" val="112529216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ea typeface="Calibri" panose="020F0502020204030204" pitchFamily="34" charset="0"/>
                <a:cs typeface="Times New Roman" panose="02020603050405020304" pitchFamily="18" charset="0"/>
              </a:rPr>
              <a:t>LA SORTIE D’INSTITUTION</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811332" y="1124744"/>
            <a:ext cx="3654406" cy="2520280"/>
          </a:xfrm>
          <a:prstGeom prst="rect">
            <a:avLst/>
          </a:prstGeom>
        </p:spPr>
      </p:pic>
      <p:pic>
        <p:nvPicPr>
          <p:cNvPr id="6" name="Image 5"/>
          <p:cNvPicPr>
            <a:picLocks noChangeAspect="1"/>
          </p:cNvPicPr>
          <p:nvPr/>
        </p:nvPicPr>
        <p:blipFill>
          <a:blip r:embed="rId3"/>
          <a:stretch>
            <a:fillRect/>
          </a:stretch>
        </p:blipFill>
        <p:spPr>
          <a:xfrm>
            <a:off x="3971420" y="3356992"/>
            <a:ext cx="4727560" cy="2808312"/>
          </a:xfrm>
          <a:prstGeom prst="rect">
            <a:avLst/>
          </a:prstGeom>
        </p:spPr>
      </p:pic>
      <p:pic>
        <p:nvPicPr>
          <p:cNvPr id="7" name="Image 6"/>
          <p:cNvPicPr>
            <a:picLocks noChangeAspect="1"/>
          </p:cNvPicPr>
          <p:nvPr/>
        </p:nvPicPr>
        <p:blipFill>
          <a:blip r:embed="rId4"/>
          <a:stretch>
            <a:fillRect/>
          </a:stretch>
        </p:blipFill>
        <p:spPr>
          <a:xfrm>
            <a:off x="5652120" y="838200"/>
            <a:ext cx="2918932" cy="2223948"/>
          </a:xfrm>
          <a:prstGeom prst="rect">
            <a:avLst/>
          </a:prstGeom>
        </p:spPr>
      </p:pic>
      <p:pic>
        <p:nvPicPr>
          <p:cNvPr id="8" name="Image 7"/>
          <p:cNvPicPr>
            <a:picLocks noChangeAspect="1"/>
          </p:cNvPicPr>
          <p:nvPr/>
        </p:nvPicPr>
        <p:blipFill>
          <a:blip r:embed="rId5"/>
          <a:stretch>
            <a:fillRect/>
          </a:stretch>
        </p:blipFill>
        <p:spPr>
          <a:xfrm>
            <a:off x="1204486" y="3931568"/>
            <a:ext cx="1828800" cy="1924050"/>
          </a:xfrm>
          <a:prstGeom prst="rect">
            <a:avLst/>
          </a:prstGeom>
        </p:spPr>
      </p:pic>
    </p:spTree>
    <p:extLst>
      <p:ext uri="{BB962C8B-B14F-4D97-AF65-F5344CB8AC3E}">
        <p14:creationId xmlns:p14="http://schemas.microsoft.com/office/powerpoint/2010/main" val="405999353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lnSpc>
                <a:spcPct val="107000"/>
              </a:lnSpc>
              <a:spcAft>
                <a:spcPts val="800"/>
              </a:spcAft>
            </a:pPr>
            <a:r>
              <a:rPr lang="fr-BE" b="1" dirty="0">
                <a:ea typeface="Calibri" panose="020F0502020204030204" pitchFamily="34" charset="0"/>
                <a:cs typeface="Times New Roman" panose="02020603050405020304" pitchFamily="18" charset="0"/>
              </a:rPr>
              <a:t>LA SORTIE </a:t>
            </a:r>
            <a:r>
              <a:rPr lang="fr-BE" b="1" dirty="0" smtClean="0">
                <a:ea typeface="Calibri" panose="020F0502020204030204" pitchFamily="34" charset="0"/>
                <a:cs typeface="Times New Roman" panose="02020603050405020304" pitchFamily="18" charset="0"/>
              </a:rPr>
              <a:t>D’INSTITUTION</a:t>
            </a:r>
            <a:endParaRPr lang="fr-BE" dirty="0"/>
          </a:p>
        </p:txBody>
      </p:sp>
      <p:sp>
        <p:nvSpPr>
          <p:cNvPr id="3" name="Espace réservé du contenu 2"/>
          <p:cNvSpPr>
            <a:spLocks noGrp="1"/>
          </p:cNvSpPr>
          <p:nvPr>
            <p:ph sz="half" idx="1"/>
          </p:nvPr>
        </p:nvSpPr>
        <p:spPr>
          <a:xfrm>
            <a:off x="685800" y="1143000"/>
            <a:ext cx="8382000" cy="5238328"/>
          </a:xfrm>
        </p:spPr>
        <p:txBody>
          <a:bodyPr/>
          <a:lstStyle/>
          <a:p>
            <a:pPr marL="0" indent="0">
              <a:buNone/>
            </a:pPr>
            <a:r>
              <a:rPr lang="fr-BE" b="1" i="1" dirty="0">
                <a:latin typeface="+mj-lt"/>
                <a:ea typeface="Calibri" panose="020F0502020204030204" pitchFamily="34" charset="0"/>
                <a:cs typeface="Times New Roman" panose="02020603050405020304" pitchFamily="18" charset="0"/>
              </a:rPr>
              <a:t>Sortie d’institution carcérale</a:t>
            </a:r>
            <a:r>
              <a:rPr lang="fr-BE" b="1" dirty="0">
                <a:latin typeface="+mj-lt"/>
                <a:ea typeface="Calibri" panose="020F0502020204030204" pitchFamily="34" charset="0"/>
                <a:cs typeface="Times New Roman" panose="02020603050405020304" pitchFamily="18" charset="0"/>
              </a:rPr>
              <a:t/>
            </a:r>
            <a:br>
              <a:rPr lang="fr-BE" b="1" dirty="0">
                <a:latin typeface="+mj-lt"/>
                <a:ea typeface="Calibri" panose="020F0502020204030204" pitchFamily="34" charset="0"/>
                <a:cs typeface="Times New Roman" panose="02020603050405020304" pitchFamily="18" charset="0"/>
              </a:rPr>
            </a:br>
            <a:endParaRPr lang="fr-BE" b="1" dirty="0">
              <a:latin typeface="+mj-lt"/>
              <a:ea typeface="Calibri" panose="020F0502020204030204" pitchFamily="34" charset="0"/>
              <a:cs typeface="Times New Roman" panose="02020603050405020304" pitchFamily="18" charset="0"/>
            </a:endParaRPr>
          </a:p>
          <a:p>
            <a:r>
              <a:rPr lang="fr-BE" sz="2400" dirty="0" smtClean="0">
                <a:latin typeface="+mj-lt"/>
                <a:ea typeface="Calibri" panose="020F0502020204030204" pitchFamily="34" charset="0"/>
                <a:cs typeface="Times New Roman" panose="02020603050405020304" pitchFamily="18" charset="0"/>
              </a:rPr>
              <a:t>La </a:t>
            </a:r>
            <a:r>
              <a:rPr lang="fr-BE" sz="2400" dirty="0">
                <a:latin typeface="+mj-lt"/>
                <a:ea typeface="Calibri" panose="020F0502020204030204" pitchFamily="34" charset="0"/>
                <a:cs typeface="Times New Roman" panose="02020603050405020304" pitchFamily="18" charset="0"/>
              </a:rPr>
              <a:t>sortie de prison peut se faire de manière imprévisible. </a:t>
            </a:r>
            <a:endParaRPr lang="fr-BE" sz="2400" dirty="0" smtClean="0">
              <a:latin typeface="+mj-lt"/>
              <a:ea typeface="Calibri" panose="020F0502020204030204" pitchFamily="34" charset="0"/>
              <a:cs typeface="Times New Roman" panose="02020603050405020304" pitchFamily="18" charset="0"/>
            </a:endParaRPr>
          </a:p>
          <a:p>
            <a:pPr>
              <a:buFont typeface="Arial" panose="020B0604020202020204" pitchFamily="34" charset="0"/>
              <a:buChar char="•"/>
            </a:pPr>
            <a:r>
              <a:rPr lang="fr-BE" sz="2400" dirty="0" smtClean="0">
                <a:latin typeface="+mj-lt"/>
                <a:ea typeface="Calibri" panose="020F0502020204030204" pitchFamily="34" charset="0"/>
                <a:cs typeface="Times New Roman" panose="02020603050405020304" pitchFamily="18" charset="0"/>
              </a:rPr>
              <a:t>Les </a:t>
            </a:r>
            <a:r>
              <a:rPr lang="fr-BE" sz="2400" dirty="0">
                <a:latin typeface="+mj-lt"/>
                <a:ea typeface="Calibri" panose="020F0502020204030204" pitchFamily="34" charset="0"/>
                <a:cs typeface="Times New Roman" panose="02020603050405020304" pitchFamily="18" charset="0"/>
              </a:rPr>
              <a:t>ex-détenus sont alors incapables de louer un bien du fait de leur absence de </a:t>
            </a:r>
            <a:r>
              <a:rPr lang="fr-BE" sz="2400" dirty="0" smtClean="0">
                <a:latin typeface="+mj-lt"/>
                <a:ea typeface="Calibri" panose="020F0502020204030204" pitchFamily="34" charset="0"/>
                <a:cs typeface="Times New Roman" panose="02020603050405020304" pitchFamily="18" charset="0"/>
              </a:rPr>
              <a:t>revenu.</a:t>
            </a:r>
          </a:p>
          <a:p>
            <a:pPr>
              <a:buFont typeface="Arial" panose="020B0604020202020204" pitchFamily="34" charset="0"/>
              <a:buChar char="•"/>
            </a:pPr>
            <a:r>
              <a:rPr lang="fr-BE" sz="2400" dirty="0" smtClean="0">
                <a:latin typeface="+mj-lt"/>
                <a:ea typeface="Calibri" panose="020F0502020204030204" pitchFamily="34" charset="0"/>
                <a:cs typeface="Times New Roman" panose="02020603050405020304" pitchFamily="18" charset="0"/>
              </a:rPr>
              <a:t>L’isolement </a:t>
            </a:r>
            <a:r>
              <a:rPr lang="fr-BE" sz="2400" dirty="0">
                <a:latin typeface="+mj-lt"/>
                <a:ea typeface="Calibri" panose="020F0502020204030204" pitchFamily="34" charset="0"/>
                <a:cs typeface="Times New Roman" panose="02020603050405020304" pitchFamily="18" charset="0"/>
              </a:rPr>
              <a:t>social et familial </a:t>
            </a:r>
            <a:r>
              <a:rPr lang="fr-BE" sz="2400" dirty="0" smtClean="0">
                <a:latin typeface="+mj-lt"/>
                <a:ea typeface="Calibri" panose="020F0502020204030204" pitchFamily="34" charset="0"/>
                <a:cs typeface="Times New Roman" panose="02020603050405020304" pitchFamily="18" charset="0"/>
              </a:rPr>
              <a:t>les </a:t>
            </a:r>
            <a:r>
              <a:rPr lang="fr-BE" sz="2400" dirty="0">
                <a:latin typeface="+mj-lt"/>
                <a:ea typeface="Calibri" panose="020F0502020204030204" pitchFamily="34" charset="0"/>
                <a:cs typeface="Times New Roman" panose="02020603050405020304" pitchFamily="18" charset="0"/>
              </a:rPr>
              <a:t>empêchent de dégager des solutions d’hébergement temporaire</a:t>
            </a:r>
            <a:r>
              <a:rPr lang="fr-BE" sz="2400" dirty="0" smtClean="0">
                <a:latin typeface="+mj-lt"/>
                <a:ea typeface="Calibri" panose="020F0502020204030204" pitchFamily="34" charset="0"/>
                <a:cs typeface="Times New Roman" panose="02020603050405020304" pitchFamily="18" charset="0"/>
              </a:rPr>
              <a:t>.  </a:t>
            </a:r>
          </a:p>
          <a:p>
            <a:pPr>
              <a:buFont typeface="Arial" panose="020B0604020202020204" pitchFamily="34" charset="0"/>
              <a:buChar char="•"/>
            </a:pPr>
            <a:r>
              <a:rPr lang="fr-BE" sz="2400" dirty="0" smtClean="0">
                <a:latin typeface="+mj-lt"/>
                <a:ea typeface="Calibri" panose="020F0502020204030204" pitchFamily="34" charset="0"/>
                <a:cs typeface="Times New Roman" panose="02020603050405020304" pitchFamily="18" charset="0"/>
              </a:rPr>
              <a:t>En </a:t>
            </a:r>
            <a:r>
              <a:rPr lang="fr-BE" sz="2400" dirty="0">
                <a:latin typeface="+mj-lt"/>
                <a:ea typeface="Calibri" panose="020F0502020204030204" pitchFamily="34" charset="0"/>
                <a:cs typeface="Times New Roman" panose="02020603050405020304" pitchFamily="18" charset="0"/>
              </a:rPr>
              <a:t>outre ils sont discriminés dans l’accès au logement du fait de leur passé carcéral. </a:t>
            </a:r>
            <a:endParaRPr lang="fr-BE" sz="2400" dirty="0" smtClean="0">
              <a:latin typeface="+mj-lt"/>
              <a:ea typeface="Calibri" panose="020F0502020204030204" pitchFamily="34" charset="0"/>
              <a:cs typeface="Times New Roman" panose="02020603050405020304" pitchFamily="18" charset="0"/>
            </a:endParaRPr>
          </a:p>
          <a:p>
            <a:pPr>
              <a:buFont typeface="Arial" panose="020B0604020202020204" pitchFamily="34" charset="0"/>
              <a:buChar char="•"/>
            </a:pPr>
            <a:r>
              <a:rPr lang="fr-BE" sz="2400" dirty="0" smtClean="0">
                <a:latin typeface="+mj-lt"/>
                <a:ea typeface="Calibri" panose="020F0502020204030204" pitchFamily="34" charset="0"/>
                <a:cs typeface="Times New Roman" panose="02020603050405020304" pitchFamily="18" charset="0"/>
              </a:rPr>
              <a:t>Peu </a:t>
            </a:r>
            <a:r>
              <a:rPr lang="fr-BE" sz="2400" dirty="0">
                <a:latin typeface="+mj-lt"/>
                <a:ea typeface="Calibri" panose="020F0502020204030204" pitchFamily="34" charset="0"/>
                <a:cs typeface="Times New Roman" panose="02020603050405020304" pitchFamily="18" charset="0"/>
              </a:rPr>
              <a:t>d’aides existent pour les accompagner dans la recherche d’un logement et pour introduire la demande du revenu d’intégration social.</a:t>
            </a:r>
            <a:endParaRPr lang="fr-BE" sz="2400" dirty="0">
              <a:latin typeface="+mj-lt"/>
            </a:endParaRPr>
          </a:p>
        </p:txBody>
      </p:sp>
    </p:spTree>
    <p:extLst>
      <p:ext uri="{BB962C8B-B14F-4D97-AF65-F5344CB8AC3E}">
        <p14:creationId xmlns:p14="http://schemas.microsoft.com/office/powerpoint/2010/main" val="269676708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ea typeface="Calibri" panose="020F0502020204030204" pitchFamily="34" charset="0"/>
                <a:cs typeface="Times New Roman" panose="02020603050405020304" pitchFamily="18" charset="0"/>
              </a:rPr>
              <a:t>LA SORTIE D’INSTITUTION</a:t>
            </a:r>
            <a:endParaRPr lang="fr-BE" dirty="0"/>
          </a:p>
        </p:txBody>
      </p:sp>
      <p:sp>
        <p:nvSpPr>
          <p:cNvPr id="3" name="Espace réservé du contenu 2"/>
          <p:cNvSpPr>
            <a:spLocks noGrp="1"/>
          </p:cNvSpPr>
          <p:nvPr>
            <p:ph sz="half" idx="1"/>
          </p:nvPr>
        </p:nvSpPr>
        <p:spPr>
          <a:xfrm>
            <a:off x="685800" y="1143000"/>
            <a:ext cx="8278688" cy="4724400"/>
          </a:xfrm>
        </p:spPr>
        <p:txBody>
          <a:bodyPr/>
          <a:lstStyle/>
          <a:p>
            <a:pPr marL="0" lvl="0" indent="0">
              <a:lnSpc>
                <a:spcPct val="107000"/>
              </a:lnSpc>
              <a:spcAft>
                <a:spcPts val="0"/>
              </a:spcAft>
              <a:buNone/>
            </a:pPr>
            <a:r>
              <a:rPr lang="fr-BE" sz="2400" b="1" i="1" dirty="0" smtClean="0">
                <a:latin typeface="+mj-lt"/>
                <a:ea typeface="Calibri" panose="020F0502020204030204" pitchFamily="34" charset="0"/>
                <a:cs typeface="Times New Roman" panose="02020603050405020304" pitchFamily="18" charset="0"/>
              </a:rPr>
              <a:t>RECOMMANDATIONS</a:t>
            </a:r>
          </a:p>
          <a:p>
            <a:pPr marL="0" lvl="0" indent="0">
              <a:lnSpc>
                <a:spcPct val="107000"/>
              </a:lnSpc>
              <a:spcAft>
                <a:spcPts val="0"/>
              </a:spcAft>
              <a:buNone/>
            </a:pPr>
            <a:r>
              <a:rPr lang="fr-BE" sz="2000" dirty="0">
                <a:latin typeface="+mj-lt"/>
                <a:ea typeface="Calibri" panose="020F0502020204030204" pitchFamily="34" charset="0"/>
                <a:cs typeface="Times New Roman" panose="02020603050405020304" pitchFamily="18" charset="0"/>
              </a:rPr>
              <a:t/>
            </a:r>
            <a:br>
              <a:rPr lang="fr-BE" sz="2000" dirty="0">
                <a:latin typeface="+mj-lt"/>
                <a:ea typeface="Calibri" panose="020F0502020204030204" pitchFamily="34" charset="0"/>
                <a:cs typeface="Times New Roman" panose="02020603050405020304" pitchFamily="18" charset="0"/>
              </a:rPr>
            </a:br>
            <a:r>
              <a:rPr lang="fr-BE" sz="2000" b="1" i="1" dirty="0">
                <a:latin typeface="+mj-lt"/>
                <a:ea typeface="Calibri" panose="020F0502020204030204" pitchFamily="34" charset="0"/>
                <a:cs typeface="Times New Roman" panose="02020603050405020304" pitchFamily="18" charset="0"/>
              </a:rPr>
              <a:t>Sous l’égide Des Ministres </a:t>
            </a:r>
            <a:r>
              <a:rPr lang="fr-BE" sz="2000" b="1" i="1" dirty="0" smtClean="0">
                <a:latin typeface="+mj-lt"/>
                <a:ea typeface="Calibri" panose="020F0502020204030204" pitchFamily="34" charset="0"/>
                <a:cs typeface="Times New Roman" panose="02020603050405020304" pitchFamily="18" charset="0"/>
              </a:rPr>
              <a:t>du Logement, </a:t>
            </a:r>
            <a:r>
              <a:rPr lang="fr-BE" sz="2000" b="1" i="1" dirty="0">
                <a:latin typeface="+mj-lt"/>
                <a:ea typeface="Calibri" panose="020F0502020204030204" pitchFamily="34" charset="0"/>
                <a:cs typeface="Times New Roman" panose="02020603050405020304" pitchFamily="18" charset="0"/>
              </a:rPr>
              <a:t>du Bien-être et de la Justice, nous recommandons une collaboration transversale entre les services judiciaires, les acteurs de l’habitat, les bailleurs  sociaux et les Maisons de Justice, afin d’établir un plan stratégique pour l’aide aux détenus à l’instar de l’exemple norvégien afin </a:t>
            </a:r>
            <a:r>
              <a:rPr lang="fr-BE" sz="2000" b="1" i="1" dirty="0" smtClean="0">
                <a:latin typeface="+mj-lt"/>
                <a:ea typeface="Calibri" panose="020F0502020204030204" pitchFamily="34" charset="0"/>
                <a:cs typeface="Times New Roman" panose="02020603050405020304" pitchFamily="18" charset="0"/>
              </a:rPr>
              <a:t>de:</a:t>
            </a:r>
            <a:endParaRPr lang="fr-BE" sz="2000" dirty="0">
              <a:latin typeface="+mj-lt"/>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ü"/>
            </a:pPr>
            <a:r>
              <a:rPr lang="fr-BE" sz="2000" b="1" i="1" dirty="0">
                <a:latin typeface="+mj-lt"/>
                <a:ea typeface="Calibri" panose="020F0502020204030204" pitchFamily="34" charset="0"/>
                <a:cs typeface="Times New Roman" panose="02020603050405020304" pitchFamily="18" charset="0"/>
              </a:rPr>
              <a:t>prendre des mesures que les détenus puisse garder leur logement en cas de détention préventive</a:t>
            </a:r>
            <a:endParaRPr lang="fr-BE" sz="2000" dirty="0">
              <a:latin typeface="+mj-l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fr-BE" sz="2000" b="1" i="1" dirty="0">
                <a:latin typeface="+mj-lt"/>
                <a:ea typeface="Calibri" panose="020F0502020204030204" pitchFamily="34" charset="0"/>
                <a:cs typeface="Times New Roman" panose="02020603050405020304" pitchFamily="18" charset="0"/>
              </a:rPr>
              <a:t>promulguer des arrêtés-cadres anti-discrimination en la matière de  location sociale aux détenus </a:t>
            </a:r>
            <a:endParaRPr lang="fr-BE" sz="2000" dirty="0">
              <a:latin typeface="+mj-lt"/>
            </a:endParaRPr>
          </a:p>
        </p:txBody>
      </p:sp>
    </p:spTree>
    <p:extLst>
      <p:ext uri="{BB962C8B-B14F-4D97-AF65-F5344CB8AC3E}">
        <p14:creationId xmlns:p14="http://schemas.microsoft.com/office/powerpoint/2010/main" val="410924888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cap="all" dirty="0"/>
              <a:t>Sortie d’institution d’aide à la jeunesse</a:t>
            </a:r>
            <a:endParaRPr lang="fr-BE" sz="2800" cap="all" dirty="0"/>
          </a:p>
        </p:txBody>
      </p:sp>
      <p:sp>
        <p:nvSpPr>
          <p:cNvPr id="3" name="Espace réservé du contenu 2"/>
          <p:cNvSpPr>
            <a:spLocks noGrp="1"/>
          </p:cNvSpPr>
          <p:nvPr>
            <p:ph sz="half" idx="1"/>
          </p:nvPr>
        </p:nvSpPr>
        <p:spPr>
          <a:xfrm>
            <a:off x="685800" y="1143000"/>
            <a:ext cx="8206680" cy="4724400"/>
          </a:xfrm>
        </p:spPr>
        <p:txBody>
          <a:bodyPr/>
          <a:lstStyle/>
          <a:p>
            <a:pPr marL="0" indent="0">
              <a:buNone/>
            </a:pPr>
            <a:r>
              <a:rPr lang="fr-BE" sz="2400" b="1" i="1" dirty="0">
                <a:latin typeface="+mj-lt"/>
                <a:ea typeface="Calibri" panose="020F0502020204030204" pitchFamily="34" charset="0"/>
                <a:cs typeface="Times New Roman" panose="02020603050405020304" pitchFamily="18" charset="0"/>
              </a:rPr>
              <a:t>Dès leur majorité les jeunes doivent quitter l’institution et se retrouvent brusquement livrés à eux-mêmes. Même s’ils sont préparés, les jeunes se retrouvent dépourvus ou rejettent délibérément l’accompagnement antérieur. Ils sont souvent en rupture familiale, sans revenus et n’ont aucune connaissance de leurs droits liés à leur nouvelle majorité. </a:t>
            </a:r>
            <a:endParaRPr lang="fr-BE" sz="2400" b="1" i="1" dirty="0" smtClean="0">
              <a:latin typeface="+mj-lt"/>
              <a:ea typeface="Calibri" panose="020F0502020204030204" pitchFamily="34" charset="0"/>
              <a:cs typeface="Times New Roman" panose="02020603050405020304" pitchFamily="18" charset="0"/>
            </a:endParaRPr>
          </a:p>
          <a:p>
            <a:pPr marL="0" indent="0">
              <a:buNone/>
            </a:pPr>
            <a:r>
              <a:rPr lang="fr-BE" sz="2400" b="1" i="1" dirty="0">
                <a:latin typeface="+mj-lt"/>
                <a:ea typeface="Calibri" panose="020F0502020204030204" pitchFamily="34" charset="0"/>
                <a:cs typeface="Times New Roman" panose="02020603050405020304" pitchFamily="18" charset="0"/>
              </a:rPr>
              <a:t/>
            </a:r>
            <a:br>
              <a:rPr lang="fr-BE" sz="2400" b="1" i="1" dirty="0">
                <a:latin typeface="+mj-lt"/>
                <a:ea typeface="Calibri" panose="020F0502020204030204" pitchFamily="34" charset="0"/>
                <a:cs typeface="Times New Roman" panose="02020603050405020304" pitchFamily="18" charset="0"/>
              </a:rPr>
            </a:br>
            <a:r>
              <a:rPr lang="fr-BE" sz="2400" b="1" i="1" dirty="0">
                <a:latin typeface="+mj-lt"/>
                <a:ea typeface="Calibri" panose="020F0502020204030204" pitchFamily="34" charset="0"/>
                <a:cs typeface="Times New Roman" panose="02020603050405020304" pitchFamily="18" charset="0"/>
              </a:rPr>
              <a:t>Dans ce cas de figure, un manque de collaboration entre les services d’aide à la jeunesse et les services d’accompagnement pour majeurs est observé.</a:t>
            </a:r>
            <a:endParaRPr lang="fr-BE" sz="2400" b="1" i="1" dirty="0">
              <a:latin typeface="+mj-lt"/>
            </a:endParaRPr>
          </a:p>
        </p:txBody>
      </p:sp>
    </p:spTree>
    <p:extLst>
      <p:ext uri="{BB962C8B-B14F-4D97-AF65-F5344CB8AC3E}">
        <p14:creationId xmlns:p14="http://schemas.microsoft.com/office/powerpoint/2010/main" val="23950151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cap="all" dirty="0"/>
              <a:t>Sortie d’institution d’aide à la jeunesse</a:t>
            </a:r>
            <a:endParaRPr lang="fr-BE" dirty="0"/>
          </a:p>
        </p:txBody>
      </p:sp>
      <p:sp>
        <p:nvSpPr>
          <p:cNvPr id="3" name="Espace réservé du contenu 2"/>
          <p:cNvSpPr>
            <a:spLocks noGrp="1"/>
          </p:cNvSpPr>
          <p:nvPr>
            <p:ph sz="half" idx="1"/>
          </p:nvPr>
        </p:nvSpPr>
        <p:spPr>
          <a:xfrm>
            <a:off x="685800" y="1143000"/>
            <a:ext cx="8382000" cy="5715000"/>
          </a:xfrm>
        </p:spPr>
        <p:txBody>
          <a:bodyPr/>
          <a:lstStyle/>
          <a:p>
            <a:pPr marL="0" lvl="0" indent="0">
              <a:lnSpc>
                <a:spcPct val="107000"/>
              </a:lnSpc>
              <a:spcAft>
                <a:spcPts val="0"/>
              </a:spcAft>
              <a:buNone/>
            </a:pPr>
            <a:r>
              <a:rPr lang="fr-BE" sz="2400" b="1" i="1" dirty="0" smtClean="0">
                <a:latin typeface="+mj-lt"/>
                <a:ea typeface="Calibri" panose="020F0502020204030204" pitchFamily="34" charset="0"/>
                <a:cs typeface="Times New Roman" panose="02020603050405020304" pitchFamily="18" charset="0"/>
              </a:rPr>
              <a:t>RECOMMANDATIONS</a:t>
            </a:r>
          </a:p>
          <a:p>
            <a:pPr marL="0" lvl="0" indent="0">
              <a:lnSpc>
                <a:spcPct val="107000"/>
              </a:lnSpc>
              <a:spcAft>
                <a:spcPts val="0"/>
              </a:spcAft>
              <a:buNone/>
            </a:pPr>
            <a:r>
              <a:rPr lang="fr-BE" sz="2400" b="1" dirty="0">
                <a:latin typeface="+mj-lt"/>
                <a:ea typeface="Calibri" panose="020F0502020204030204" pitchFamily="34" charset="0"/>
                <a:cs typeface="Times New Roman" panose="02020603050405020304" pitchFamily="18" charset="0"/>
              </a:rPr>
              <a:t/>
            </a:r>
            <a:br>
              <a:rPr lang="fr-BE" sz="2400" b="1" dirty="0">
                <a:latin typeface="+mj-lt"/>
                <a:ea typeface="Calibri" panose="020F0502020204030204" pitchFamily="34" charset="0"/>
                <a:cs typeface="Times New Roman" panose="02020603050405020304" pitchFamily="18" charset="0"/>
              </a:rPr>
            </a:br>
            <a:r>
              <a:rPr lang="fr-BE" sz="2000" b="1" i="1" dirty="0">
                <a:latin typeface="+mj-lt"/>
                <a:ea typeface="Calibri" panose="020F0502020204030204" pitchFamily="34" charset="0"/>
                <a:cs typeface="Times New Roman" panose="02020603050405020304" pitchFamily="18" charset="0"/>
              </a:rPr>
              <a:t>Sous l’égide des Ministres de la Justice, du Bien-être et de l’Habitat, nous recommandons une collaboration entre les Services d’Aide à la Jeunesse, les CPAS, les services sociaux et les bailleurs sociaux </a:t>
            </a:r>
            <a:r>
              <a:rPr lang="fr-BE" sz="2000" b="1" i="1" dirty="0" smtClean="0">
                <a:latin typeface="+mj-lt"/>
                <a:ea typeface="Calibri" panose="020F0502020204030204" pitchFamily="34" charset="0"/>
                <a:cs typeface="Times New Roman" panose="02020603050405020304" pitchFamily="18" charset="0"/>
              </a:rPr>
              <a:t>en vue de :</a:t>
            </a:r>
          </a:p>
          <a:p>
            <a:pPr marL="0" lvl="0" indent="0">
              <a:lnSpc>
                <a:spcPct val="107000"/>
              </a:lnSpc>
              <a:spcAft>
                <a:spcPts val="0"/>
              </a:spcAft>
              <a:buNone/>
            </a:pPr>
            <a:endParaRPr lang="fr-BE" sz="2000" dirty="0">
              <a:latin typeface="+mj-lt"/>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ü"/>
            </a:pPr>
            <a:r>
              <a:rPr lang="fr-BE" sz="2000" b="1" i="1" dirty="0">
                <a:latin typeface="+mj-lt"/>
                <a:ea typeface="Calibri" panose="020F0502020204030204" pitchFamily="34" charset="0"/>
                <a:cs typeface="Times New Roman" panose="02020603050405020304" pitchFamily="18" charset="0"/>
              </a:rPr>
              <a:t>Instaurer des trajets d’aide et un suivi post-hébergement</a:t>
            </a:r>
            <a:endParaRPr lang="fr-BE" sz="2000" dirty="0">
              <a:latin typeface="+mj-lt"/>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ü"/>
            </a:pPr>
            <a:r>
              <a:rPr lang="fr-BE" sz="2000" b="1" i="1" dirty="0">
                <a:latin typeface="+mj-lt"/>
                <a:ea typeface="Calibri" panose="020F0502020204030204" pitchFamily="34" charset="0"/>
                <a:cs typeface="Times New Roman" panose="02020603050405020304" pitchFamily="18" charset="0"/>
              </a:rPr>
              <a:t>Développer le dispositif de « logement accompagné » pour ce public-cible</a:t>
            </a:r>
            <a:endParaRPr lang="fr-BE" sz="2000" dirty="0">
              <a:latin typeface="+mj-l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fr-BE" sz="2000" b="1" i="1" dirty="0">
                <a:latin typeface="+mj-lt"/>
                <a:ea typeface="Calibri" panose="020F0502020204030204" pitchFamily="34" charset="0"/>
                <a:cs typeface="Times New Roman" panose="02020603050405020304" pitchFamily="18" charset="0"/>
              </a:rPr>
              <a:t>Instaurer la collaboration systématique entre l’aide à la Jeunesse et les services d’accompagnement des jeunes adultes</a:t>
            </a:r>
            <a:endParaRPr lang="fr-BE" sz="2000" dirty="0">
              <a:latin typeface="+mj-lt"/>
            </a:endParaRPr>
          </a:p>
        </p:txBody>
      </p:sp>
    </p:spTree>
    <p:extLst>
      <p:ext uri="{BB962C8B-B14F-4D97-AF65-F5344CB8AC3E}">
        <p14:creationId xmlns:p14="http://schemas.microsoft.com/office/powerpoint/2010/main" val="158289920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16632"/>
            <a:ext cx="7592144" cy="721568"/>
          </a:xfrm>
        </p:spPr>
        <p:txBody>
          <a:bodyPr/>
          <a:lstStyle/>
          <a:p>
            <a:pPr marL="342900" lvl="0" indent="-342900">
              <a:lnSpc>
                <a:spcPct val="107000"/>
              </a:lnSpc>
              <a:spcAft>
                <a:spcPts val="800"/>
              </a:spcAft>
            </a:pPr>
            <a:r>
              <a:rPr lang="fr-BE" sz="2800" b="1" cap="all" dirty="0">
                <a:ea typeface="Calibri" panose="020F0502020204030204" pitchFamily="34" charset="0"/>
                <a:cs typeface="Times New Roman" panose="02020603050405020304" pitchFamily="18" charset="0"/>
              </a:rPr>
              <a:t>Sortie </a:t>
            </a:r>
            <a:r>
              <a:rPr lang="fr-BE" sz="2800" b="1" cap="all" dirty="0" smtClean="0">
                <a:ea typeface="Calibri" panose="020F0502020204030204" pitchFamily="34" charset="0"/>
                <a:cs typeface="Times New Roman" panose="02020603050405020304" pitchFamily="18" charset="0"/>
              </a:rPr>
              <a:t>d’établissements hospitaliers</a:t>
            </a:r>
            <a:endParaRPr lang="fr-BE" dirty="0"/>
          </a:p>
        </p:txBody>
      </p:sp>
      <p:sp>
        <p:nvSpPr>
          <p:cNvPr id="3" name="Espace réservé du contenu 2"/>
          <p:cNvSpPr>
            <a:spLocks noGrp="1"/>
          </p:cNvSpPr>
          <p:nvPr>
            <p:ph sz="half" idx="1"/>
          </p:nvPr>
        </p:nvSpPr>
        <p:spPr>
          <a:xfrm>
            <a:off x="685800" y="1143000"/>
            <a:ext cx="8206680" cy="5166320"/>
          </a:xfrm>
        </p:spPr>
        <p:txBody>
          <a:bodyPr/>
          <a:lstStyle/>
          <a:p>
            <a:pPr>
              <a:buFontTx/>
              <a:buChar char="-"/>
            </a:pPr>
            <a:r>
              <a:rPr lang="fr-BE" sz="2000" b="1" i="1" dirty="0" smtClean="0">
                <a:latin typeface="+mj-lt"/>
                <a:ea typeface="Calibri" panose="020F0502020204030204" pitchFamily="34" charset="0"/>
                <a:cs typeface="Times New Roman" panose="02020603050405020304" pitchFamily="18" charset="0"/>
              </a:rPr>
              <a:t>Les sorties </a:t>
            </a:r>
            <a:r>
              <a:rPr lang="fr-BE" sz="2000" b="1" i="1" dirty="0">
                <a:latin typeface="+mj-lt"/>
                <a:ea typeface="Calibri" panose="020F0502020204030204" pitchFamily="34" charset="0"/>
                <a:cs typeface="Times New Roman" panose="02020603050405020304" pitchFamily="18" charset="0"/>
              </a:rPr>
              <a:t>d’hospitalisation de longue durée sont mal préparées et la sortie est obligatoire dès que l’état de santé est stable, même si la personne est sans logement. </a:t>
            </a:r>
            <a:br>
              <a:rPr lang="fr-BE" sz="2000" b="1" i="1" dirty="0">
                <a:latin typeface="+mj-lt"/>
                <a:ea typeface="Calibri" panose="020F0502020204030204" pitchFamily="34" charset="0"/>
                <a:cs typeface="Times New Roman" panose="02020603050405020304" pitchFamily="18" charset="0"/>
              </a:rPr>
            </a:br>
            <a:endParaRPr lang="fr-BE" sz="2000" b="1" i="1" dirty="0" smtClean="0">
              <a:latin typeface="+mj-lt"/>
              <a:ea typeface="Calibri" panose="020F0502020204030204" pitchFamily="34" charset="0"/>
              <a:cs typeface="Times New Roman" panose="02020603050405020304" pitchFamily="18" charset="0"/>
            </a:endParaRPr>
          </a:p>
          <a:p>
            <a:pPr>
              <a:buFontTx/>
              <a:buChar char="-"/>
            </a:pPr>
            <a:r>
              <a:rPr lang="fr-BE" sz="2000" b="1" i="1" dirty="0" smtClean="0">
                <a:latin typeface="+mj-lt"/>
                <a:ea typeface="Calibri" panose="020F0502020204030204" pitchFamily="34" charset="0"/>
                <a:cs typeface="Times New Roman" panose="02020603050405020304" pitchFamily="18" charset="0"/>
              </a:rPr>
              <a:t>On </a:t>
            </a:r>
            <a:r>
              <a:rPr lang="fr-BE" sz="2000" b="1" i="1" dirty="0">
                <a:latin typeface="+mj-lt"/>
                <a:ea typeface="Calibri" panose="020F0502020204030204" pitchFamily="34" charset="0"/>
                <a:cs typeface="Times New Roman" panose="02020603050405020304" pitchFamily="18" charset="0"/>
              </a:rPr>
              <a:t>relève aussi des expulsions disciplinaires de personnes précarisées et isolées pour des comportements contraires au règlement comme la violence, la consommation d’alcool, etc.</a:t>
            </a:r>
            <a:br>
              <a:rPr lang="fr-BE" sz="2000" b="1" i="1" dirty="0">
                <a:latin typeface="+mj-lt"/>
                <a:ea typeface="Calibri" panose="020F0502020204030204" pitchFamily="34" charset="0"/>
                <a:cs typeface="Times New Roman" panose="02020603050405020304" pitchFamily="18" charset="0"/>
              </a:rPr>
            </a:br>
            <a:endParaRPr lang="fr-BE" sz="2000" b="1" i="1" dirty="0" smtClean="0">
              <a:latin typeface="+mj-lt"/>
              <a:ea typeface="Calibri" panose="020F0502020204030204" pitchFamily="34" charset="0"/>
              <a:cs typeface="Times New Roman" panose="02020603050405020304" pitchFamily="18" charset="0"/>
            </a:endParaRPr>
          </a:p>
          <a:p>
            <a:pPr>
              <a:buFontTx/>
              <a:buChar char="-"/>
            </a:pPr>
            <a:r>
              <a:rPr lang="fr-BE" sz="2000" b="1" i="1" dirty="0" smtClean="0">
                <a:latin typeface="+mj-lt"/>
                <a:ea typeface="Calibri" panose="020F0502020204030204" pitchFamily="34" charset="0"/>
                <a:cs typeface="Times New Roman" panose="02020603050405020304" pitchFamily="18" charset="0"/>
              </a:rPr>
              <a:t>Le </a:t>
            </a:r>
            <a:r>
              <a:rPr lang="fr-BE" sz="2000" b="1" i="1" dirty="0">
                <a:latin typeface="+mj-lt"/>
                <a:ea typeface="Calibri" panose="020F0502020204030204" pitchFamily="34" charset="0"/>
                <a:cs typeface="Times New Roman" panose="02020603050405020304" pitchFamily="18" charset="0"/>
              </a:rPr>
              <a:t>risque de perte de logement est davantage accru  pour les personnes handicapées ou malades mentales qui quittent l’hôpital, comme pour celles  qui sortent d’hôpitaux psychiatriques et qui n’assument pas le suivi de leur traitement. </a:t>
            </a:r>
            <a:endParaRPr lang="fr-BE" sz="2000" b="1" i="1" dirty="0">
              <a:latin typeface="+mj-lt"/>
            </a:endParaRPr>
          </a:p>
        </p:txBody>
      </p:sp>
    </p:spTree>
    <p:extLst>
      <p:ext uri="{BB962C8B-B14F-4D97-AF65-F5344CB8AC3E}">
        <p14:creationId xmlns:p14="http://schemas.microsoft.com/office/powerpoint/2010/main" val="85790963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SCOPE</a:t>
            </a:r>
          </a:p>
        </p:txBody>
      </p:sp>
      <p:pic>
        <p:nvPicPr>
          <p:cNvPr id="4" name="Espace réservé du contenu 3"/>
          <p:cNvPicPr>
            <a:picLocks noGrp="1" noChangeAspect="1"/>
          </p:cNvPicPr>
          <p:nvPr>
            <p:ph idx="1"/>
          </p:nvPr>
        </p:nvPicPr>
        <p:blipFill>
          <a:blip r:embed="rId2"/>
          <a:stretch>
            <a:fillRect/>
          </a:stretch>
        </p:blipFill>
        <p:spPr>
          <a:xfrm>
            <a:off x="1763687" y="1700808"/>
            <a:ext cx="5734523" cy="3816424"/>
          </a:xfrm>
          <a:prstGeom prst="rect">
            <a:avLst/>
          </a:prstGeom>
        </p:spPr>
      </p:pic>
    </p:spTree>
    <p:extLst>
      <p:ext uri="{BB962C8B-B14F-4D97-AF65-F5344CB8AC3E}">
        <p14:creationId xmlns:p14="http://schemas.microsoft.com/office/powerpoint/2010/main" val="332246291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0"/>
            <a:ext cx="7160096" cy="838200"/>
          </a:xfrm>
        </p:spPr>
        <p:txBody>
          <a:bodyPr/>
          <a:lstStyle/>
          <a:p>
            <a:r>
              <a:rPr lang="fr-BE" sz="2800" b="1" cap="all" dirty="0">
                <a:ea typeface="Calibri" panose="020F0502020204030204" pitchFamily="34" charset="0"/>
                <a:cs typeface="Times New Roman" panose="02020603050405020304" pitchFamily="18" charset="0"/>
              </a:rPr>
              <a:t>Sortie </a:t>
            </a:r>
            <a:r>
              <a:rPr lang="fr-BE" sz="2800" b="1" cap="all" dirty="0" smtClean="0">
                <a:ea typeface="Calibri" panose="020F0502020204030204" pitchFamily="34" charset="0"/>
                <a:cs typeface="Times New Roman" panose="02020603050405020304" pitchFamily="18" charset="0"/>
              </a:rPr>
              <a:t>d’établissements </a:t>
            </a:r>
            <a:r>
              <a:rPr lang="fr-BE" sz="2800" b="1" cap="all" dirty="0">
                <a:ea typeface="Calibri" panose="020F0502020204030204" pitchFamily="34" charset="0"/>
                <a:cs typeface="Times New Roman" panose="02020603050405020304" pitchFamily="18" charset="0"/>
              </a:rPr>
              <a:t>hospitaliers</a:t>
            </a:r>
            <a:endParaRPr lang="fr-BE" dirty="0"/>
          </a:p>
        </p:txBody>
      </p:sp>
      <p:sp>
        <p:nvSpPr>
          <p:cNvPr id="3" name="Espace réservé du contenu 2"/>
          <p:cNvSpPr>
            <a:spLocks noGrp="1"/>
          </p:cNvSpPr>
          <p:nvPr>
            <p:ph sz="half" idx="1"/>
          </p:nvPr>
        </p:nvSpPr>
        <p:spPr>
          <a:xfrm>
            <a:off x="685800" y="1143000"/>
            <a:ext cx="8382000" cy="4724400"/>
          </a:xfrm>
        </p:spPr>
        <p:txBody>
          <a:bodyPr/>
          <a:lstStyle/>
          <a:p>
            <a:pPr marL="457200">
              <a:lnSpc>
                <a:spcPct val="107000"/>
              </a:lnSpc>
              <a:spcAft>
                <a:spcPts val="0"/>
              </a:spcAft>
            </a:pPr>
            <a:r>
              <a:rPr lang="fr-BE" sz="2000" b="1" i="1" dirty="0" smtClean="0">
                <a:latin typeface="+mj-lt"/>
                <a:ea typeface="Calibri" panose="020F0502020204030204" pitchFamily="34" charset="0"/>
                <a:cs typeface="Times New Roman" panose="02020603050405020304" pitchFamily="18" charset="0"/>
              </a:rPr>
              <a:t>RECOMANDATIONS</a:t>
            </a:r>
          </a:p>
          <a:p>
            <a:pPr marL="114300" indent="0">
              <a:lnSpc>
                <a:spcPct val="107000"/>
              </a:lnSpc>
              <a:spcAft>
                <a:spcPts val="0"/>
              </a:spcAft>
              <a:buNone/>
            </a:pPr>
            <a:r>
              <a:rPr lang="fr-BE" sz="2000" b="1" dirty="0">
                <a:latin typeface="+mj-lt"/>
                <a:ea typeface="Calibri" panose="020F0502020204030204" pitchFamily="34" charset="0"/>
                <a:cs typeface="Times New Roman" panose="02020603050405020304" pitchFamily="18" charset="0"/>
              </a:rPr>
              <a:t/>
            </a:r>
            <a:br>
              <a:rPr lang="fr-BE" sz="2000" b="1" dirty="0">
                <a:latin typeface="+mj-lt"/>
                <a:ea typeface="Calibri" panose="020F0502020204030204" pitchFamily="34" charset="0"/>
                <a:cs typeface="Times New Roman" panose="02020603050405020304" pitchFamily="18" charset="0"/>
              </a:rPr>
            </a:br>
            <a:r>
              <a:rPr lang="fr-BE" sz="2000" b="1" i="1" dirty="0">
                <a:latin typeface="+mj-lt"/>
                <a:ea typeface="Calibri" panose="020F0502020204030204" pitchFamily="34" charset="0"/>
                <a:cs typeface="Times New Roman" panose="02020603050405020304" pitchFamily="18" charset="0"/>
              </a:rPr>
              <a:t>Sous l’égide des Ministres </a:t>
            </a:r>
            <a:r>
              <a:rPr lang="fr-BE" sz="2000" b="1" i="1" dirty="0" smtClean="0">
                <a:latin typeface="+mj-lt"/>
                <a:ea typeface="Calibri" panose="020F0502020204030204" pitchFamily="34" charset="0"/>
                <a:cs typeface="Times New Roman" panose="02020603050405020304" pitchFamily="18" charset="0"/>
              </a:rPr>
              <a:t>du Logement, </a:t>
            </a:r>
            <a:r>
              <a:rPr lang="fr-BE" sz="2000" b="1" i="1" dirty="0">
                <a:latin typeface="+mj-lt"/>
                <a:ea typeface="Calibri" panose="020F0502020204030204" pitchFamily="34" charset="0"/>
                <a:cs typeface="Times New Roman" panose="02020603050405020304" pitchFamily="18" charset="0"/>
              </a:rPr>
              <a:t>du Bien-être, de la Santé Publique, nous recommandons une collaboration </a:t>
            </a:r>
            <a:r>
              <a:rPr lang="fr-BE" sz="2000" b="1" i="1" dirty="0" smtClean="0">
                <a:latin typeface="+mj-lt"/>
                <a:ea typeface="Calibri" panose="020F0502020204030204" pitchFamily="34" charset="0"/>
                <a:cs typeface="Times New Roman" panose="02020603050405020304" pitchFamily="18" charset="0"/>
              </a:rPr>
              <a:t>supra</a:t>
            </a:r>
            <a:r>
              <a:rPr lang="fr-BE" sz="2000" b="1" i="1" dirty="0">
                <a:latin typeface="+mj-lt"/>
                <a:ea typeface="Calibri" panose="020F0502020204030204" pitchFamily="34" charset="0"/>
                <a:cs typeface="Times New Roman" panose="02020603050405020304" pitchFamily="18" charset="0"/>
              </a:rPr>
              <a:t>-locale entre les  acteurs du logement, les services hospitaliers et les centres d’accueil pour sans-abri, à l’instar de l’accord limbourgeois qui existe entre les services d’hospitalisation psychiatrique et les centres d’accueil pour sans-abri, accord qui anticipe un accueil en centre après le traitement ainsi qu’une éventuelle admission en institution hospitalière en cas de rechute.</a:t>
            </a:r>
            <a:r>
              <a:rPr lang="fr-BE" sz="2000" b="1" dirty="0">
                <a:latin typeface="+mj-lt"/>
                <a:ea typeface="Calibri" panose="020F0502020204030204" pitchFamily="34" charset="0"/>
                <a:cs typeface="Times New Roman" panose="02020603050405020304" pitchFamily="18" charset="0"/>
              </a:rPr>
              <a:t> </a:t>
            </a:r>
            <a:endParaRPr lang="fr-BE" sz="2000" dirty="0">
              <a:latin typeface="+mj-lt"/>
            </a:endParaRPr>
          </a:p>
        </p:txBody>
      </p:sp>
    </p:spTree>
    <p:extLst>
      <p:ext uri="{BB962C8B-B14F-4D97-AF65-F5344CB8AC3E}">
        <p14:creationId xmlns:p14="http://schemas.microsoft.com/office/powerpoint/2010/main" val="220264772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0"/>
            <a:ext cx="7160096" cy="838200"/>
          </a:xfrm>
        </p:spPr>
        <p:txBody>
          <a:bodyPr/>
          <a:lstStyle/>
          <a:p>
            <a:r>
              <a:rPr lang="fr-BE" sz="2800" b="1" cap="all" dirty="0">
                <a:ea typeface="Calibri" panose="020F0502020204030204" pitchFamily="34" charset="0"/>
                <a:cs typeface="Times New Roman" panose="02020603050405020304" pitchFamily="18" charset="0"/>
              </a:rPr>
              <a:t>Sortie </a:t>
            </a:r>
            <a:r>
              <a:rPr lang="fr-BE" sz="2800" b="1" cap="all" dirty="0" smtClean="0">
                <a:ea typeface="Calibri" panose="020F0502020204030204" pitchFamily="34" charset="0"/>
                <a:cs typeface="Times New Roman" panose="02020603050405020304" pitchFamily="18" charset="0"/>
              </a:rPr>
              <a:t>d’établissements </a:t>
            </a:r>
            <a:r>
              <a:rPr lang="fr-BE" sz="2800" b="1" cap="all" dirty="0">
                <a:ea typeface="Calibri" panose="020F0502020204030204" pitchFamily="34" charset="0"/>
                <a:cs typeface="Times New Roman" panose="02020603050405020304" pitchFamily="18" charset="0"/>
              </a:rPr>
              <a:t>hospitaliers</a:t>
            </a:r>
            <a:endParaRPr lang="fr-BE" dirty="0"/>
          </a:p>
        </p:txBody>
      </p:sp>
      <p:sp>
        <p:nvSpPr>
          <p:cNvPr id="3" name="Espace réservé du contenu 2"/>
          <p:cNvSpPr>
            <a:spLocks noGrp="1"/>
          </p:cNvSpPr>
          <p:nvPr>
            <p:ph sz="half" idx="1"/>
          </p:nvPr>
        </p:nvSpPr>
        <p:spPr>
          <a:xfrm>
            <a:off x="685800" y="1143000"/>
            <a:ext cx="8382000" cy="4724400"/>
          </a:xfrm>
        </p:spPr>
        <p:txBody>
          <a:bodyPr/>
          <a:lstStyle/>
          <a:p>
            <a:pPr marL="114300" lvl="0" indent="0">
              <a:lnSpc>
                <a:spcPct val="107000"/>
              </a:lnSpc>
              <a:spcAft>
                <a:spcPts val="0"/>
              </a:spcAft>
              <a:buNone/>
            </a:pPr>
            <a:r>
              <a:rPr lang="fr-BE" sz="2000" b="1" dirty="0">
                <a:ea typeface="Calibri" panose="020F0502020204030204" pitchFamily="34" charset="0"/>
                <a:cs typeface="Times New Roman" panose="02020603050405020304" pitchFamily="18" charset="0"/>
              </a:rPr>
              <a:t>Ceci </a:t>
            </a:r>
            <a:r>
              <a:rPr lang="fr-BE" sz="2000" b="1" dirty="0" smtClean="0">
                <a:ea typeface="Calibri" panose="020F0502020204030204" pitchFamily="34" charset="0"/>
                <a:cs typeface="Times New Roman" panose="02020603050405020304" pitchFamily="18" charset="0"/>
              </a:rPr>
              <a:t>afin:</a:t>
            </a:r>
          </a:p>
          <a:p>
            <a:pPr marL="114300" lvl="0" indent="0">
              <a:lnSpc>
                <a:spcPct val="107000"/>
              </a:lnSpc>
              <a:spcAft>
                <a:spcPts val="0"/>
              </a:spcAft>
              <a:buNone/>
            </a:pPr>
            <a:endParaRPr lang="fr-BE" sz="2000" dirty="0">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De systématiser le dispositif de logement accompagné pour ce public</a:t>
            </a:r>
            <a:endParaRPr lang="fr-BE" sz="2000" dirty="0">
              <a:ea typeface="Calibri" panose="020F0502020204030204" pitchFamily="34" charset="0"/>
              <a:cs typeface="Times New Roman" panose="02020603050405020304" pitchFamily="18" charset="0"/>
            </a:endParaRPr>
          </a:p>
          <a:p>
            <a:pPr lvl="0">
              <a:lnSpc>
                <a:spcPct val="107000"/>
              </a:lnSpc>
              <a:spcAft>
                <a:spcPts val="80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Développer des équipes psy-mobiles pour le suivi des sorties d’institutions et d’hôpitaux psychiatriques afin de s’assurer du trajet de soins et du suivi du traitement prescrit.</a:t>
            </a:r>
            <a:endParaRPr lang="fr-BE" sz="2000" dirty="0">
              <a:ea typeface="Calibri" panose="020F0502020204030204" pitchFamily="34" charset="0"/>
              <a:cs typeface="Times New Roman" panose="02020603050405020304" pitchFamily="18" charset="0"/>
            </a:endParaRPr>
          </a:p>
          <a:p>
            <a:pPr lvl="0">
              <a:buFont typeface="Wingdings" charset="2"/>
              <a:buChar char="ü"/>
            </a:pPr>
            <a:r>
              <a:rPr lang="fr-BE" sz="2000" b="1" i="1" dirty="0">
                <a:ea typeface="Calibri" panose="020F0502020204030204" pitchFamily="34" charset="0"/>
                <a:cs typeface="Times New Roman" panose="02020603050405020304" pitchFamily="18" charset="0"/>
              </a:rPr>
              <a:t>Envisager des structures d’accueil « bas-seuil » pour les personnes fragilisées expulsées disciplinairement  des institutions</a:t>
            </a:r>
            <a:endParaRPr lang="fr-BE" sz="2000" dirty="0"/>
          </a:p>
          <a:p>
            <a:pPr marL="0" indent="0">
              <a:buNone/>
            </a:pPr>
            <a:endParaRPr lang="fr-BE" dirty="0"/>
          </a:p>
        </p:txBody>
      </p:sp>
    </p:spTree>
    <p:extLst>
      <p:ext uri="{BB962C8B-B14F-4D97-AF65-F5344CB8AC3E}">
        <p14:creationId xmlns:p14="http://schemas.microsoft.com/office/powerpoint/2010/main" val="361969205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lnSpc>
                <a:spcPct val="107000"/>
              </a:lnSpc>
              <a:spcBef>
                <a:spcPct val="20000"/>
              </a:spcBef>
              <a:spcAft>
                <a:spcPts val="0"/>
              </a:spcAft>
            </a:pPr>
            <a:r>
              <a:rPr lang="fr-BE" sz="2800" b="1" cap="all" dirty="0">
                <a:ea typeface="Calibri" panose="020F0502020204030204" pitchFamily="34" charset="0"/>
                <a:cs typeface="Times New Roman" panose="02020603050405020304" pitchFamily="18" charset="0"/>
              </a:rPr>
              <a:t>Sortie de maison d’accueil</a:t>
            </a:r>
            <a:r>
              <a:rPr lang="fr-BE" sz="2800" dirty="0">
                <a:latin typeface="Calibri" panose="020F0502020204030204" pitchFamily="34" charset="0"/>
                <a:ea typeface="Calibri" panose="020F0502020204030204" pitchFamily="34" charset="0"/>
                <a:cs typeface="Times New Roman" panose="02020603050405020304" pitchFamily="18" charset="0"/>
              </a:rPr>
              <a:t/>
            </a:r>
            <a:br>
              <a:rPr lang="fr-BE" sz="2800" dirty="0">
                <a:latin typeface="Calibri" panose="020F0502020204030204" pitchFamily="34" charset="0"/>
                <a:ea typeface="Calibri" panose="020F0502020204030204" pitchFamily="34" charset="0"/>
                <a:cs typeface="Times New Roman" panose="02020603050405020304" pitchFamily="18" charset="0"/>
              </a:rPr>
            </a:br>
            <a:endParaRPr lang="fr-BE" dirty="0"/>
          </a:p>
        </p:txBody>
      </p:sp>
      <p:sp>
        <p:nvSpPr>
          <p:cNvPr id="3" name="Espace réservé du contenu 2"/>
          <p:cNvSpPr>
            <a:spLocks noGrp="1"/>
          </p:cNvSpPr>
          <p:nvPr>
            <p:ph sz="half" idx="1"/>
          </p:nvPr>
        </p:nvSpPr>
        <p:spPr>
          <a:xfrm>
            <a:off x="685800" y="1143000"/>
            <a:ext cx="8382000" cy="4724400"/>
          </a:xfrm>
        </p:spPr>
        <p:txBody>
          <a:bodyPr/>
          <a:lstStyle/>
          <a:p>
            <a:pPr marL="114300" indent="0">
              <a:lnSpc>
                <a:spcPct val="107000"/>
              </a:lnSpc>
              <a:spcAft>
                <a:spcPts val="800"/>
              </a:spcAft>
              <a:buNone/>
            </a:pPr>
            <a:r>
              <a:rPr lang="fr-BE" sz="3200" b="1" i="1" dirty="0" smtClean="0">
                <a:latin typeface="+mj-lt"/>
                <a:ea typeface="Calibri" panose="020F0502020204030204" pitchFamily="34" charset="0"/>
                <a:cs typeface="Times New Roman" panose="02020603050405020304" pitchFamily="18" charset="0"/>
              </a:rPr>
              <a:t>On </a:t>
            </a:r>
            <a:r>
              <a:rPr lang="fr-BE" sz="3200" b="1" i="1" dirty="0">
                <a:latin typeface="+mj-lt"/>
                <a:ea typeface="Calibri" panose="020F0502020204030204" pitchFamily="34" charset="0"/>
                <a:cs typeface="Times New Roman" panose="02020603050405020304" pitchFamily="18" charset="0"/>
              </a:rPr>
              <a:t>relève que la durée d’hébergement en maison d’accueil est trop longue pour un suivi post-hébergement beaucoup trop court, ce qui induit en </a:t>
            </a:r>
            <a:r>
              <a:rPr lang="fr-BE" sz="3200" b="1" i="1" dirty="0" smtClean="0">
                <a:latin typeface="+mj-lt"/>
                <a:ea typeface="Calibri" panose="020F0502020204030204" pitchFamily="34" charset="0"/>
                <a:cs typeface="Times New Roman" panose="02020603050405020304" pitchFamily="18" charset="0"/>
              </a:rPr>
              <a:t>plus de  </a:t>
            </a:r>
            <a:r>
              <a:rPr lang="fr-BE" sz="3200" b="1" i="1" dirty="0">
                <a:latin typeface="+mj-lt"/>
                <a:ea typeface="Calibri" panose="020F0502020204030204" pitchFamily="34" charset="0"/>
                <a:cs typeface="Times New Roman" panose="02020603050405020304" pitchFamily="18" charset="0"/>
              </a:rPr>
              <a:t>l’isolement social chronique de ce public, un fort taux de rechute dans le </a:t>
            </a:r>
            <a:r>
              <a:rPr lang="fr-BE" sz="3200" b="1" i="1" dirty="0" err="1">
                <a:latin typeface="+mj-lt"/>
                <a:ea typeface="Calibri" panose="020F0502020204030204" pitchFamily="34" charset="0"/>
                <a:cs typeface="Times New Roman" panose="02020603050405020304" pitchFamily="18" charset="0"/>
              </a:rPr>
              <a:t>sans-abrisme</a:t>
            </a:r>
            <a:r>
              <a:rPr lang="fr-BE" sz="3200" b="1" i="1" dirty="0">
                <a:latin typeface="+mj-lt"/>
                <a:ea typeface="Calibri" panose="020F0502020204030204" pitchFamily="34" charset="0"/>
                <a:cs typeface="Times New Roman" panose="02020603050405020304" pitchFamily="18" charset="0"/>
              </a:rPr>
              <a:t>.</a:t>
            </a:r>
            <a:r>
              <a:rPr lang="fr-BE" dirty="0">
                <a:latin typeface="Calibri" panose="020F0502020204030204" pitchFamily="34" charset="0"/>
                <a:ea typeface="Calibri" panose="020F0502020204030204" pitchFamily="34" charset="0"/>
                <a:cs typeface="Times New Roman" panose="02020603050405020304" pitchFamily="18" charset="0"/>
              </a:rPr>
              <a:t/>
            </a:r>
            <a:br>
              <a:rPr lang="fr-BE" dirty="0">
                <a:latin typeface="Calibri" panose="020F0502020204030204" pitchFamily="34" charset="0"/>
                <a:ea typeface="Calibri" panose="020F0502020204030204" pitchFamily="34" charset="0"/>
                <a:cs typeface="Times New Roman" panose="02020603050405020304" pitchFamily="18" charset="0"/>
              </a:rPr>
            </a:br>
            <a:r>
              <a:rPr lang="fr-BE" dirty="0">
                <a:latin typeface="Calibri" panose="020F0502020204030204" pitchFamily="34" charset="0"/>
                <a:ea typeface="Calibri" panose="020F0502020204030204" pitchFamily="34" charset="0"/>
                <a:cs typeface="Times New Roman" panose="02020603050405020304" pitchFamily="18" charset="0"/>
              </a:rPr>
              <a:t/>
            </a:r>
            <a:br>
              <a:rPr lang="fr-BE" dirty="0">
                <a:latin typeface="Calibri" panose="020F0502020204030204" pitchFamily="34" charset="0"/>
                <a:ea typeface="Calibri" panose="020F0502020204030204" pitchFamily="34" charset="0"/>
                <a:cs typeface="Times New Roman" panose="02020603050405020304" pitchFamily="18" charset="0"/>
              </a:rPr>
            </a:br>
            <a:endParaRPr lang="fr-BE" dirty="0"/>
          </a:p>
        </p:txBody>
      </p:sp>
    </p:spTree>
    <p:extLst>
      <p:ext uri="{BB962C8B-B14F-4D97-AF65-F5344CB8AC3E}">
        <p14:creationId xmlns:p14="http://schemas.microsoft.com/office/powerpoint/2010/main" val="407995583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cap="all" dirty="0">
                <a:ea typeface="Calibri" panose="020F0502020204030204" pitchFamily="34" charset="0"/>
                <a:cs typeface="Times New Roman" panose="02020603050405020304" pitchFamily="18" charset="0"/>
              </a:rPr>
              <a:t>Sortie de maison d’accueil</a:t>
            </a:r>
            <a:endParaRPr lang="fr-BE" dirty="0"/>
          </a:p>
        </p:txBody>
      </p:sp>
      <p:sp>
        <p:nvSpPr>
          <p:cNvPr id="3" name="Espace réservé du contenu 2"/>
          <p:cNvSpPr>
            <a:spLocks noGrp="1"/>
          </p:cNvSpPr>
          <p:nvPr>
            <p:ph sz="half" idx="1"/>
          </p:nvPr>
        </p:nvSpPr>
        <p:spPr>
          <a:xfrm>
            <a:off x="685800" y="1143000"/>
            <a:ext cx="8206680" cy="4724400"/>
          </a:xfrm>
        </p:spPr>
        <p:txBody>
          <a:bodyPr/>
          <a:lstStyle/>
          <a:p>
            <a:pPr marL="114300" indent="0">
              <a:lnSpc>
                <a:spcPct val="107000"/>
              </a:lnSpc>
              <a:spcAft>
                <a:spcPts val="0"/>
              </a:spcAft>
              <a:buNone/>
            </a:pPr>
            <a:r>
              <a:rPr lang="fr-BE" sz="2400" b="1" i="1" dirty="0" smtClean="0">
                <a:latin typeface="+mj-lt"/>
                <a:ea typeface="Calibri" panose="020F0502020204030204" pitchFamily="34" charset="0"/>
                <a:cs typeface="Times New Roman" panose="02020603050405020304" pitchFamily="18" charset="0"/>
              </a:rPr>
              <a:t>RECOMMANDATIONS</a:t>
            </a:r>
          </a:p>
          <a:p>
            <a:pPr marL="114300" indent="0">
              <a:lnSpc>
                <a:spcPct val="107000"/>
              </a:lnSpc>
              <a:spcAft>
                <a:spcPts val="0"/>
              </a:spcAft>
              <a:buNone/>
            </a:pPr>
            <a:r>
              <a:rPr lang="fr-BE" sz="2400" b="1" dirty="0">
                <a:latin typeface="+mj-lt"/>
                <a:ea typeface="Calibri" panose="020F0502020204030204" pitchFamily="34" charset="0"/>
                <a:cs typeface="Times New Roman" panose="02020603050405020304" pitchFamily="18" charset="0"/>
              </a:rPr>
              <a:t/>
            </a:r>
            <a:br>
              <a:rPr lang="fr-BE" sz="2400" b="1" dirty="0">
                <a:latin typeface="+mj-lt"/>
                <a:ea typeface="Calibri" panose="020F0502020204030204" pitchFamily="34" charset="0"/>
                <a:cs typeface="Times New Roman" panose="02020603050405020304" pitchFamily="18" charset="0"/>
              </a:rPr>
            </a:br>
            <a:r>
              <a:rPr lang="fr-BE" sz="2400" b="1" i="1" dirty="0">
                <a:latin typeface="+mj-lt"/>
                <a:ea typeface="Calibri" panose="020F0502020204030204" pitchFamily="34" charset="0"/>
                <a:cs typeface="Times New Roman" panose="02020603050405020304" pitchFamily="18" charset="0"/>
              </a:rPr>
              <a:t>Sous l’égide des Ministres </a:t>
            </a:r>
            <a:r>
              <a:rPr lang="fr-BE" sz="2400" b="1" i="1" dirty="0" smtClean="0">
                <a:latin typeface="+mj-lt"/>
                <a:ea typeface="Calibri" panose="020F0502020204030204" pitchFamily="34" charset="0"/>
                <a:cs typeface="Times New Roman" panose="02020603050405020304" pitchFamily="18" charset="0"/>
              </a:rPr>
              <a:t>du Logement, </a:t>
            </a:r>
            <a:r>
              <a:rPr lang="fr-BE" sz="2400" b="1" i="1" dirty="0">
                <a:latin typeface="+mj-lt"/>
                <a:ea typeface="Calibri" panose="020F0502020204030204" pitchFamily="34" charset="0"/>
                <a:cs typeface="Times New Roman" panose="02020603050405020304" pitchFamily="18" charset="0"/>
              </a:rPr>
              <a:t>du Bien-être et des Sports, nous recommandons une collaboration entre les CPAS, les Centres d’accueil, les CAW, PCS et Clubs sportifs ainsi qu’avec les Services locaux de Pair-aidance </a:t>
            </a:r>
            <a:r>
              <a:rPr lang="fr-BE" sz="2400" b="1" i="1" dirty="0" smtClean="0">
                <a:latin typeface="+mj-lt"/>
                <a:ea typeface="Calibri" panose="020F0502020204030204" pitchFamily="34" charset="0"/>
                <a:cs typeface="Times New Roman" panose="02020603050405020304" pitchFamily="18" charset="0"/>
              </a:rPr>
              <a:t>afin de </a:t>
            </a:r>
            <a:r>
              <a:rPr lang="fr-BE" sz="2400" dirty="0" smtClean="0">
                <a:latin typeface="+mj-lt"/>
                <a:ea typeface="Calibri" panose="020F0502020204030204" pitchFamily="34" charset="0"/>
                <a:cs typeface="Times New Roman" panose="02020603050405020304" pitchFamily="18" charset="0"/>
              </a:rPr>
              <a:t>:</a:t>
            </a:r>
            <a:endParaRPr lang="fr-BE" sz="2400" dirty="0">
              <a:latin typeface="+mj-lt"/>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400" b="1" i="1" dirty="0">
                <a:latin typeface="+mj-lt"/>
                <a:ea typeface="Calibri" panose="020F0502020204030204" pitchFamily="34" charset="0"/>
                <a:cs typeface="Times New Roman" panose="02020603050405020304" pitchFamily="18" charset="0"/>
              </a:rPr>
              <a:t>Systématiser le recours au dispositif de suivi post-hébergement en logement accompagné et en prolonger la durée</a:t>
            </a:r>
            <a:endParaRPr lang="fr-BE" sz="2400" dirty="0">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fr-BE" sz="2400" b="1" dirty="0">
                <a:latin typeface="+mj-lt"/>
                <a:ea typeface="Calibri" panose="020F0502020204030204" pitchFamily="34" charset="0"/>
                <a:cs typeface="Times New Roman" panose="02020603050405020304" pitchFamily="18" charset="0"/>
              </a:rPr>
              <a:t/>
            </a:r>
            <a:br>
              <a:rPr lang="fr-BE" sz="2400" b="1" dirty="0">
                <a:latin typeface="+mj-lt"/>
                <a:ea typeface="Calibri" panose="020F0502020204030204" pitchFamily="34" charset="0"/>
                <a:cs typeface="Times New Roman" panose="02020603050405020304" pitchFamily="18" charset="0"/>
              </a:rPr>
            </a:br>
            <a:endParaRPr lang="fr-BE" sz="2400" dirty="0">
              <a:latin typeface="+mj-lt"/>
              <a:ea typeface="Calibri" panose="020F0502020204030204" pitchFamily="34" charset="0"/>
              <a:cs typeface="Times New Roman" panose="02020603050405020304" pitchFamily="18" charset="0"/>
            </a:endParaRPr>
          </a:p>
          <a:p>
            <a:endParaRPr lang="fr-BE" sz="2400" dirty="0">
              <a:latin typeface="+mj-lt"/>
            </a:endParaRPr>
          </a:p>
        </p:txBody>
      </p:sp>
    </p:spTree>
    <p:extLst>
      <p:ext uri="{BB962C8B-B14F-4D97-AF65-F5344CB8AC3E}">
        <p14:creationId xmlns:p14="http://schemas.microsoft.com/office/powerpoint/2010/main" val="222917464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cap="all" dirty="0">
                <a:ea typeface="Calibri" panose="020F0502020204030204" pitchFamily="34" charset="0"/>
                <a:cs typeface="Times New Roman" panose="02020603050405020304" pitchFamily="18" charset="0"/>
              </a:rPr>
              <a:t>Sortie de maison d’accueil</a:t>
            </a:r>
            <a:endParaRPr lang="fr-BE" dirty="0"/>
          </a:p>
        </p:txBody>
      </p:sp>
      <p:sp>
        <p:nvSpPr>
          <p:cNvPr id="3" name="Espace réservé du contenu 2"/>
          <p:cNvSpPr>
            <a:spLocks noGrp="1"/>
          </p:cNvSpPr>
          <p:nvPr>
            <p:ph sz="half" idx="1"/>
          </p:nvPr>
        </p:nvSpPr>
        <p:spPr>
          <a:xfrm>
            <a:off x="685800" y="1143000"/>
            <a:ext cx="8382000" cy="4724400"/>
          </a:xfrm>
        </p:spPr>
        <p:txBody>
          <a:bodyPr/>
          <a:lstStyle/>
          <a:p>
            <a:pPr marL="0" indent="0">
              <a:buNone/>
            </a:pPr>
            <a:r>
              <a:rPr lang="fr-BE" sz="2400" b="1" i="1" dirty="0">
                <a:ea typeface="Calibri" panose="020F0502020204030204" pitchFamily="34" charset="0"/>
                <a:cs typeface="Times New Roman" panose="02020603050405020304" pitchFamily="18" charset="0"/>
              </a:rPr>
              <a:t>Développer des initiatives sportives et culturelles ainsi que de soutien de type pairs-aidants visant à la reconstitution du réseau social entourant les personnes à l’instar de la </a:t>
            </a:r>
            <a:r>
              <a:rPr lang="fr-BE" sz="2400" b="1" i="1" dirty="0" err="1">
                <a:ea typeface="Calibri" panose="020F0502020204030204" pitchFamily="34" charset="0"/>
                <a:cs typeface="Times New Roman" panose="02020603050405020304" pitchFamily="18" charset="0"/>
              </a:rPr>
              <a:t>Belgian</a:t>
            </a:r>
            <a:r>
              <a:rPr lang="fr-BE" sz="2400" b="1" i="1" dirty="0">
                <a:ea typeface="Calibri" panose="020F0502020204030204" pitchFamily="34" charset="0"/>
                <a:cs typeface="Times New Roman" panose="02020603050405020304" pitchFamily="18" charset="0"/>
              </a:rPr>
              <a:t> </a:t>
            </a:r>
            <a:r>
              <a:rPr lang="fr-BE" sz="2400" b="1" i="1" dirty="0" err="1">
                <a:ea typeface="Calibri" panose="020F0502020204030204" pitchFamily="34" charset="0"/>
                <a:cs typeface="Times New Roman" panose="02020603050405020304" pitchFamily="18" charset="0"/>
              </a:rPr>
              <a:t>Homelss</a:t>
            </a:r>
            <a:r>
              <a:rPr lang="fr-BE" sz="2400" b="1" i="1" dirty="0">
                <a:ea typeface="Calibri" panose="020F0502020204030204" pitchFamily="34" charset="0"/>
                <a:cs typeface="Times New Roman" panose="02020603050405020304" pitchFamily="18" charset="0"/>
              </a:rPr>
              <a:t> </a:t>
            </a:r>
            <a:r>
              <a:rPr lang="fr-BE" sz="2400" b="1" i="1" dirty="0" err="1">
                <a:ea typeface="Calibri" panose="020F0502020204030204" pitchFamily="34" charset="0"/>
                <a:cs typeface="Times New Roman" panose="02020603050405020304" pitchFamily="18" charset="0"/>
              </a:rPr>
              <a:t>Cup</a:t>
            </a:r>
            <a:r>
              <a:rPr lang="fr-BE" sz="2400" b="1" i="1" dirty="0">
                <a:ea typeface="Calibri" panose="020F0502020204030204" pitchFamily="34" charset="0"/>
                <a:cs typeface="Times New Roman" panose="02020603050405020304" pitchFamily="18" charset="0"/>
              </a:rPr>
              <a:t> ou encore le projet « Buddy » de paire-</a:t>
            </a:r>
            <a:r>
              <a:rPr lang="fr-BE" sz="2400" b="1" i="1" dirty="0" err="1">
                <a:ea typeface="Calibri" panose="020F0502020204030204" pitchFamily="34" charset="0"/>
                <a:cs typeface="Times New Roman" panose="02020603050405020304" pitchFamily="18" charset="0"/>
              </a:rPr>
              <a:t>aidance</a:t>
            </a:r>
            <a:r>
              <a:rPr lang="fr-BE" sz="2400" b="1" i="1" dirty="0">
                <a:ea typeface="Calibri" panose="020F0502020204030204" pitchFamily="34" charset="0"/>
                <a:cs typeface="Times New Roman" panose="02020603050405020304" pitchFamily="18" charset="0"/>
              </a:rPr>
              <a:t> initiée par le CAW d’Anvers</a:t>
            </a:r>
            <a:r>
              <a:rPr lang="fr-BE" sz="2400" b="1" dirty="0">
                <a:ea typeface="Calibri" panose="020F0502020204030204" pitchFamily="34" charset="0"/>
                <a:cs typeface="Times New Roman" panose="02020603050405020304" pitchFamily="18" charset="0"/>
              </a:rPr>
              <a:t>.</a:t>
            </a:r>
            <a:endParaRPr lang="fr-BE" dirty="0"/>
          </a:p>
        </p:txBody>
      </p:sp>
    </p:spTree>
    <p:extLst>
      <p:ext uri="{BB962C8B-B14F-4D97-AF65-F5344CB8AC3E}">
        <p14:creationId xmlns:p14="http://schemas.microsoft.com/office/powerpoint/2010/main" val="91428841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dirty="0">
                <a:ea typeface="Calibri" panose="020F0502020204030204" pitchFamily="34" charset="0"/>
                <a:cs typeface="Times New Roman" panose="02020603050405020304" pitchFamily="18" charset="0"/>
              </a:rPr>
              <a:t>NON-ACCESSIBILITE DU DROIT AU LOGEMENT</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1979712" y="1700808"/>
            <a:ext cx="5696297" cy="3126539"/>
          </a:xfrm>
          <a:prstGeom prst="rect">
            <a:avLst/>
          </a:prstGeom>
        </p:spPr>
      </p:pic>
      <p:pic>
        <p:nvPicPr>
          <p:cNvPr id="8" name="Image 7"/>
          <p:cNvPicPr>
            <a:picLocks noChangeAspect="1"/>
          </p:cNvPicPr>
          <p:nvPr/>
        </p:nvPicPr>
        <p:blipFill>
          <a:blip r:embed="rId3"/>
          <a:stretch>
            <a:fillRect/>
          </a:stretch>
        </p:blipFill>
        <p:spPr>
          <a:xfrm>
            <a:off x="342900" y="980728"/>
            <a:ext cx="1905000" cy="2038350"/>
          </a:xfrm>
          <a:prstGeom prst="rect">
            <a:avLst/>
          </a:prstGeom>
        </p:spPr>
      </p:pic>
    </p:spTree>
    <p:extLst>
      <p:ext uri="{BB962C8B-B14F-4D97-AF65-F5344CB8AC3E}">
        <p14:creationId xmlns:p14="http://schemas.microsoft.com/office/powerpoint/2010/main" val="21499324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0"/>
            <a:ext cx="7376120" cy="838200"/>
          </a:xfrm>
        </p:spPr>
        <p:txBody>
          <a:bodyPr/>
          <a:lstStyle/>
          <a:p>
            <a:pPr lvl="0">
              <a:spcBef>
                <a:spcPct val="20000"/>
              </a:spcBef>
            </a:pPr>
            <a:r>
              <a:rPr lang="fr-BE" sz="2800" b="1" dirty="0">
                <a:ea typeface="Calibri" panose="020F0502020204030204" pitchFamily="34" charset="0"/>
                <a:cs typeface="Times New Roman" panose="02020603050405020304" pitchFamily="18" charset="0"/>
              </a:rPr>
              <a:t>NON-ACCESSIBILITE DU DROIT AU </a:t>
            </a:r>
            <a:r>
              <a:rPr lang="fr-BE" sz="2800" b="1" dirty="0" smtClean="0">
                <a:ea typeface="Calibri" panose="020F0502020204030204" pitchFamily="34" charset="0"/>
                <a:cs typeface="Times New Roman" panose="02020603050405020304" pitchFamily="18" charset="0"/>
              </a:rPr>
              <a:t>LOGEMENT</a:t>
            </a:r>
            <a:endParaRPr lang="fr-BE" dirty="0"/>
          </a:p>
        </p:txBody>
      </p:sp>
      <p:sp>
        <p:nvSpPr>
          <p:cNvPr id="3" name="Espace réservé du contenu 2"/>
          <p:cNvSpPr>
            <a:spLocks noGrp="1"/>
          </p:cNvSpPr>
          <p:nvPr>
            <p:ph sz="half" idx="1"/>
          </p:nvPr>
        </p:nvSpPr>
        <p:spPr>
          <a:xfrm>
            <a:off x="685800" y="1143000"/>
            <a:ext cx="8206680" cy="4724400"/>
          </a:xfrm>
        </p:spPr>
        <p:txBody>
          <a:bodyPr/>
          <a:lstStyle/>
          <a:p>
            <a:pPr lvl="0">
              <a:lnSpc>
                <a:spcPct val="107000"/>
              </a:lnSpc>
              <a:spcAft>
                <a:spcPts val="0"/>
              </a:spcAft>
              <a:buFont typeface="Symbol" panose="05050102010706020507" pitchFamily="18" charset="2"/>
              <a:buChar char=""/>
            </a:pPr>
            <a:r>
              <a:rPr lang="fr-BE" sz="2400" b="1" dirty="0">
                <a:latin typeface="+mj-lt"/>
                <a:ea typeface="Calibri" panose="020F0502020204030204" pitchFamily="34" charset="0"/>
                <a:cs typeface="Times New Roman" panose="02020603050405020304" pitchFamily="18" charset="0"/>
              </a:rPr>
              <a:t>Pour raisons administratives</a:t>
            </a:r>
            <a:br>
              <a:rPr lang="fr-BE" sz="2400" b="1" dirty="0">
                <a:latin typeface="+mj-lt"/>
                <a:ea typeface="Calibri" panose="020F0502020204030204" pitchFamily="34" charset="0"/>
                <a:cs typeface="Times New Roman" panose="02020603050405020304" pitchFamily="18" charset="0"/>
              </a:rPr>
            </a:br>
            <a:r>
              <a:rPr lang="fr-BE" sz="2400" dirty="0">
                <a:latin typeface="+mj-lt"/>
                <a:ea typeface="Calibri" panose="020F0502020204030204" pitchFamily="34" charset="0"/>
                <a:cs typeface="Times New Roman" panose="02020603050405020304" pitchFamily="18" charset="0"/>
              </a:rPr>
              <a:t>Radiation de </a:t>
            </a:r>
            <a:r>
              <a:rPr lang="fr-BE" sz="2400" dirty="0">
                <a:latin typeface="+mj-lt"/>
              </a:rPr>
              <a:t>l’adresse de référence </a:t>
            </a:r>
            <a:r>
              <a:rPr lang="fr-BE" sz="2400" dirty="0">
                <a:latin typeface="+mj-lt"/>
                <a:ea typeface="Calibri" panose="020F0502020204030204" pitchFamily="34" charset="0"/>
                <a:cs typeface="Times New Roman" panose="02020603050405020304" pitchFamily="18" charset="0"/>
              </a:rPr>
              <a:t>par le CPAS sans avertissement ou mise en garde du bénéficiaire. </a:t>
            </a:r>
          </a:p>
          <a:p>
            <a:pPr lvl="0">
              <a:lnSpc>
                <a:spcPct val="107000"/>
              </a:lnSpc>
              <a:spcAft>
                <a:spcPts val="0"/>
              </a:spcAft>
              <a:buFont typeface="Symbol" panose="05050102010706020507" pitchFamily="18" charset="2"/>
              <a:buChar char=""/>
            </a:pPr>
            <a:r>
              <a:rPr lang="fr-BE" sz="2400" b="1" dirty="0">
                <a:latin typeface="+mj-lt"/>
                <a:ea typeface="Calibri" panose="020F0502020204030204" pitchFamily="34" charset="0"/>
                <a:cs typeface="Times New Roman" panose="02020603050405020304" pitchFamily="18" charset="0"/>
              </a:rPr>
              <a:t>Pour raisons financières liées à la constitution d’une garantie locative</a:t>
            </a:r>
            <a:endParaRPr lang="fr-BE" sz="2400" dirty="0">
              <a:latin typeface="+mj-lt"/>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fr-BE" sz="2400" b="1" dirty="0">
                <a:latin typeface="+mj-lt"/>
                <a:ea typeface="Calibri" panose="020F0502020204030204" pitchFamily="34" charset="0"/>
                <a:cs typeface="Times New Roman" panose="02020603050405020304" pitchFamily="18" charset="0"/>
              </a:rPr>
              <a:t>Pour raisons financières liées au coûts exorbitants des loyers</a:t>
            </a:r>
            <a:br>
              <a:rPr lang="fr-BE" sz="2400" b="1" dirty="0">
                <a:latin typeface="+mj-lt"/>
                <a:ea typeface="Calibri" panose="020F0502020204030204" pitchFamily="34" charset="0"/>
                <a:cs typeface="Times New Roman" panose="02020603050405020304" pitchFamily="18" charset="0"/>
              </a:rPr>
            </a:br>
            <a:r>
              <a:rPr lang="fr-BE" sz="2400" dirty="0">
                <a:latin typeface="+mj-lt"/>
                <a:ea typeface="Calibri" panose="020F0502020204030204" pitchFamily="34" charset="0"/>
                <a:cs typeface="Times New Roman" panose="02020603050405020304" pitchFamily="18" charset="0"/>
              </a:rPr>
              <a:t>Le montant des loyers est exagéré pour les allocataires sociaux, les revenus de remplacement et les bas salaires. </a:t>
            </a:r>
          </a:p>
          <a:p>
            <a:pPr marL="0" indent="0">
              <a:buNone/>
            </a:pPr>
            <a:endParaRPr lang="fr-BE" sz="2400" dirty="0"/>
          </a:p>
        </p:txBody>
      </p:sp>
    </p:spTree>
    <p:extLst>
      <p:ext uri="{BB962C8B-B14F-4D97-AF65-F5344CB8AC3E}">
        <p14:creationId xmlns:p14="http://schemas.microsoft.com/office/powerpoint/2010/main" val="2830832690"/>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dirty="0">
                <a:ea typeface="Calibri" panose="020F0502020204030204" pitchFamily="34" charset="0"/>
                <a:cs typeface="Times New Roman" panose="02020603050405020304" pitchFamily="18" charset="0"/>
              </a:rPr>
              <a:t>NON-ACCESSIBILITE DU DROIT AU LOGEMENT</a:t>
            </a:r>
            <a:endParaRPr lang="fr-BE" dirty="0"/>
          </a:p>
        </p:txBody>
      </p:sp>
      <p:sp>
        <p:nvSpPr>
          <p:cNvPr id="3" name="Espace réservé du contenu 2"/>
          <p:cNvSpPr>
            <a:spLocks noGrp="1"/>
          </p:cNvSpPr>
          <p:nvPr>
            <p:ph sz="half" idx="1"/>
          </p:nvPr>
        </p:nvSpPr>
        <p:spPr>
          <a:xfrm>
            <a:off x="685800" y="1143000"/>
            <a:ext cx="8206680" cy="4724400"/>
          </a:xfrm>
        </p:spPr>
        <p:txBody>
          <a:bodyPr/>
          <a:lstStyle/>
          <a:p>
            <a:pPr marL="0" indent="0">
              <a:lnSpc>
                <a:spcPct val="107000"/>
              </a:lnSpc>
              <a:spcAft>
                <a:spcPts val="800"/>
              </a:spcAft>
              <a:buNone/>
            </a:pPr>
            <a:r>
              <a:rPr lang="fr-BE" sz="2400" b="1" i="1" dirty="0" smtClean="0">
                <a:latin typeface="+mj-lt"/>
                <a:ea typeface="Calibri" panose="020F0502020204030204" pitchFamily="34" charset="0"/>
                <a:cs typeface="Times New Roman" panose="02020603050405020304" pitchFamily="18" charset="0"/>
              </a:rPr>
              <a:t>RECOMMANDATIONS</a:t>
            </a:r>
            <a:r>
              <a:rPr lang="fr-BE" sz="2000" b="1" i="1" dirty="0" smtClean="0">
                <a:latin typeface="+mj-lt"/>
                <a:ea typeface="Calibri" panose="020F0502020204030204" pitchFamily="34" charset="0"/>
                <a:cs typeface="Times New Roman" panose="02020603050405020304" pitchFamily="18" charset="0"/>
              </a:rPr>
              <a:t/>
            </a:r>
            <a:br>
              <a:rPr lang="fr-BE" sz="2000" b="1" i="1" dirty="0" smtClean="0">
                <a:latin typeface="+mj-lt"/>
                <a:ea typeface="Calibri" panose="020F0502020204030204" pitchFamily="34" charset="0"/>
                <a:cs typeface="Times New Roman" panose="02020603050405020304" pitchFamily="18" charset="0"/>
              </a:rPr>
            </a:br>
            <a:r>
              <a:rPr lang="fr-BE" sz="2000" b="1" i="1" dirty="0">
                <a:latin typeface="+mj-lt"/>
                <a:ea typeface="Calibri" panose="020F0502020204030204" pitchFamily="34" charset="0"/>
                <a:cs typeface="Times New Roman" panose="02020603050405020304" pitchFamily="18" charset="0"/>
              </a:rPr>
              <a:t/>
            </a:r>
            <a:br>
              <a:rPr lang="fr-BE" sz="2000" b="1" i="1" dirty="0">
                <a:latin typeface="+mj-lt"/>
                <a:ea typeface="Calibri" panose="020F0502020204030204" pitchFamily="34" charset="0"/>
                <a:cs typeface="Times New Roman" panose="02020603050405020304" pitchFamily="18" charset="0"/>
              </a:rPr>
            </a:br>
            <a:r>
              <a:rPr lang="fr-BE" sz="2000" b="1" i="1" dirty="0">
                <a:latin typeface="+mj-lt"/>
                <a:ea typeface="Calibri" panose="020F0502020204030204" pitchFamily="34" charset="0"/>
                <a:cs typeface="Times New Roman" panose="02020603050405020304" pitchFamily="18" charset="0"/>
              </a:rPr>
              <a:t>Sous l’égide des Ministres </a:t>
            </a:r>
            <a:r>
              <a:rPr lang="fr-BE" sz="2000" b="1" i="1" dirty="0" smtClean="0">
                <a:latin typeface="+mj-lt"/>
                <a:ea typeface="Calibri" panose="020F0502020204030204" pitchFamily="34" charset="0"/>
                <a:cs typeface="Times New Roman" panose="02020603050405020304" pitchFamily="18" charset="0"/>
              </a:rPr>
              <a:t>du Logement et </a:t>
            </a:r>
            <a:r>
              <a:rPr lang="fr-BE" sz="2000" b="1" i="1" dirty="0">
                <a:latin typeface="+mj-lt"/>
                <a:ea typeface="Calibri" panose="020F0502020204030204" pitchFamily="34" charset="0"/>
                <a:cs typeface="Times New Roman" panose="02020603050405020304" pitchFamily="18" charset="0"/>
              </a:rPr>
              <a:t>du Bien-être, nous recommandons le développement d’un travail structurel en réseau entre les autorités locales et supra-locales, les acteurs du logement et de l’aide spécialisée, à l’instar du plan d’action flamand 2017-2019  afin </a:t>
            </a:r>
            <a:r>
              <a:rPr lang="fr-BE" sz="2000" b="1" i="1" dirty="0" smtClean="0">
                <a:latin typeface="+mj-lt"/>
                <a:ea typeface="Calibri" panose="020F0502020204030204" pitchFamily="34" charset="0"/>
                <a:cs typeface="Times New Roman" panose="02020603050405020304" pitchFamily="18" charset="0"/>
              </a:rPr>
              <a:t>d’ :</a:t>
            </a:r>
            <a:endParaRPr lang="fr-BE" sz="2000" dirty="0">
              <a:latin typeface="+mj-lt"/>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000" b="1" i="1" dirty="0">
                <a:latin typeface="+mj-lt"/>
                <a:ea typeface="Calibri" panose="020F0502020204030204" pitchFamily="34" charset="0"/>
                <a:cs typeface="Times New Roman" panose="02020603050405020304" pitchFamily="18" charset="0"/>
              </a:rPr>
              <a:t>Améliorer le système de subventions au logement et l’aligner sur les bas revenus</a:t>
            </a:r>
            <a:endParaRPr lang="fr-BE" sz="2000" dirty="0">
              <a:latin typeface="+mj-lt"/>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000" b="1" i="1" dirty="0">
                <a:latin typeface="+mj-lt"/>
                <a:ea typeface="Calibri" panose="020F0502020204030204" pitchFamily="34" charset="0"/>
                <a:cs typeface="Times New Roman" panose="02020603050405020304" pitchFamily="18" charset="0"/>
              </a:rPr>
              <a:t>Améliorer l’accessibilité du Fonds de Garantie locative</a:t>
            </a:r>
            <a:endParaRPr lang="fr-BE" sz="2000" dirty="0">
              <a:latin typeface="+mj-lt"/>
              <a:ea typeface="Calibri" panose="020F0502020204030204" pitchFamily="34" charset="0"/>
              <a:cs typeface="Times New Roman" panose="02020603050405020304" pitchFamily="18" charset="0"/>
            </a:endParaRPr>
          </a:p>
          <a:p>
            <a:pPr marL="0" indent="0">
              <a:buNone/>
            </a:pPr>
            <a:endParaRPr lang="fr-BE" sz="2000" dirty="0">
              <a:latin typeface="+mj-lt"/>
            </a:endParaRPr>
          </a:p>
        </p:txBody>
      </p:sp>
    </p:spTree>
    <p:extLst>
      <p:ext uri="{BB962C8B-B14F-4D97-AF65-F5344CB8AC3E}">
        <p14:creationId xmlns:p14="http://schemas.microsoft.com/office/powerpoint/2010/main" val="424206899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b="1" dirty="0">
                <a:ea typeface="Calibri" panose="020F0502020204030204" pitchFamily="34" charset="0"/>
                <a:cs typeface="Times New Roman" panose="02020603050405020304" pitchFamily="18" charset="0"/>
              </a:rPr>
              <a:t>NON-ACCESSIBILITE DU DROIT AU LOGEMENT</a:t>
            </a:r>
            <a:endParaRPr lang="fr-BE" dirty="0"/>
          </a:p>
        </p:txBody>
      </p:sp>
      <p:sp>
        <p:nvSpPr>
          <p:cNvPr id="3" name="Espace réservé du contenu 2"/>
          <p:cNvSpPr>
            <a:spLocks noGrp="1"/>
          </p:cNvSpPr>
          <p:nvPr>
            <p:ph sz="half" idx="1"/>
          </p:nvPr>
        </p:nvSpPr>
        <p:spPr>
          <a:xfrm>
            <a:off x="685800" y="1143000"/>
            <a:ext cx="8206680" cy="4724400"/>
          </a:xfrm>
        </p:spPr>
        <p:txBody>
          <a:bodyPr/>
          <a:lstStyle/>
          <a:p>
            <a:pPr lvl="0">
              <a:lnSpc>
                <a:spcPct val="107000"/>
              </a:lnSpc>
              <a:spcAft>
                <a:spcPts val="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Agir sur le coûts des loyers</a:t>
            </a:r>
            <a:endParaRPr lang="fr-BE" sz="2000" dirty="0">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Automatiser les droits sociaux fondamentaux et les droits dérivés </a:t>
            </a:r>
            <a:r>
              <a:rPr lang="fr-BE" sz="2000" b="1" i="1" dirty="0"/>
              <a:t>tels que l’allocation chauffage, le statut de l’intervention majorée  </a:t>
            </a:r>
          </a:p>
          <a:p>
            <a:pPr lvl="0">
              <a:lnSpc>
                <a:spcPct val="107000"/>
              </a:lnSpc>
              <a:spcAft>
                <a:spcPts val="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En matière de CPAS, procéder à une sanction en deux temps plutôt que la radiation pure et simple :  imposer la suspension provisoire du RIS comme préalable indispensable avant radiation définitive.</a:t>
            </a:r>
            <a:endParaRPr lang="fr-BE" sz="2000" dirty="0">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000" b="1" i="1" dirty="0">
                <a:ea typeface="Calibri" panose="020F0502020204030204" pitchFamily="34" charset="0"/>
                <a:cs typeface="Times New Roman" panose="02020603050405020304" pitchFamily="18" charset="0"/>
              </a:rPr>
              <a:t>Aligner les minima sociaux sur le seuil de risque de pauvreté  </a:t>
            </a:r>
            <a:endParaRPr lang="fr-BE" sz="2000" b="1" i="1" dirty="0" smtClean="0">
              <a:ea typeface="Calibri" panose="020F0502020204030204" pitchFamily="34" charset="0"/>
              <a:cs typeface="Times New Roman" panose="02020603050405020304" pitchFamily="18" charset="0"/>
            </a:endParaRPr>
          </a:p>
          <a:p>
            <a:pPr lvl="0">
              <a:lnSpc>
                <a:spcPct val="107000"/>
              </a:lnSpc>
              <a:spcAft>
                <a:spcPts val="0"/>
              </a:spcAft>
              <a:buFont typeface="Wingdings" panose="05000000000000000000" pitchFamily="2" charset="2"/>
              <a:buChar char=""/>
            </a:pPr>
            <a:r>
              <a:rPr lang="fr-BE" sz="2000" b="1" i="1" dirty="0" smtClean="0">
                <a:ea typeface="Calibri" panose="020F0502020204030204" pitchFamily="34" charset="0"/>
                <a:cs typeface="Times New Roman" panose="02020603050405020304" pitchFamily="18" charset="0"/>
              </a:rPr>
              <a:t>Simplifier les procédures </a:t>
            </a:r>
          </a:p>
          <a:p>
            <a:pPr lvl="0">
              <a:lnSpc>
                <a:spcPct val="107000"/>
              </a:lnSpc>
              <a:spcAft>
                <a:spcPts val="0"/>
              </a:spcAft>
              <a:buFont typeface="Wingdings" panose="05000000000000000000" pitchFamily="2" charset="2"/>
              <a:buChar char=""/>
            </a:pPr>
            <a:r>
              <a:rPr lang="fr-BE" sz="2000" b="1" i="1" dirty="0" smtClean="0">
                <a:ea typeface="Calibri" panose="020F0502020204030204" pitchFamily="34" charset="0"/>
                <a:cs typeface="Times New Roman" panose="02020603050405020304" pitchFamily="18" charset="0"/>
              </a:rPr>
              <a:t>Faciliter </a:t>
            </a:r>
            <a:r>
              <a:rPr lang="fr-BE" sz="2000" b="1" i="1" dirty="0">
                <a:ea typeface="Calibri" panose="020F0502020204030204" pitchFamily="34" charset="0"/>
                <a:cs typeface="Times New Roman" panose="02020603050405020304" pitchFamily="18" charset="0"/>
              </a:rPr>
              <a:t>l’accès aux logements sociaux et aux Agences Immobilières </a:t>
            </a:r>
            <a:r>
              <a:rPr lang="fr-BE" sz="2000" b="1" i="1" dirty="0" smtClean="0">
                <a:ea typeface="Calibri" panose="020F0502020204030204" pitchFamily="34" charset="0"/>
                <a:cs typeface="Times New Roman" panose="02020603050405020304" pitchFamily="18" charset="0"/>
              </a:rPr>
              <a:t>sociales</a:t>
            </a:r>
            <a:endParaRPr lang="fr-BE" dirty="0"/>
          </a:p>
        </p:txBody>
      </p:sp>
    </p:spTree>
    <p:extLst>
      <p:ext uri="{BB962C8B-B14F-4D97-AF65-F5344CB8AC3E}">
        <p14:creationId xmlns:p14="http://schemas.microsoft.com/office/powerpoint/2010/main" val="406812010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8572"/>
            <a:ext cx="7020272" cy="584775"/>
          </a:xfrm>
          <a:prstGeom prst="rect">
            <a:avLst/>
          </a:prstGeom>
          <a:noFill/>
        </p:spPr>
        <p:txBody>
          <a:bodyPr wrap="square" rtlCol="0">
            <a:spAutoFit/>
          </a:bodyPr>
          <a:lstStyle/>
          <a:p>
            <a:pPr algn="r"/>
            <a:r>
              <a:rPr lang="fr-FR" sz="3200" dirty="0" smtClean="0">
                <a:solidFill>
                  <a:srgbClr val="808080"/>
                </a:solidFill>
                <a:latin typeface="+mj-lt"/>
              </a:rPr>
              <a:t>Définition</a:t>
            </a:r>
            <a:endParaRPr lang="fr-FR" sz="3200" dirty="0">
              <a:solidFill>
                <a:srgbClr val="808080"/>
              </a:solidFill>
              <a:latin typeface="+mj-lt"/>
            </a:endParaRPr>
          </a:p>
        </p:txBody>
      </p:sp>
      <p:pic>
        <p:nvPicPr>
          <p:cNvPr id="5" name="Image 4"/>
          <p:cNvPicPr>
            <a:picLocks noChangeAspect="1"/>
          </p:cNvPicPr>
          <p:nvPr/>
        </p:nvPicPr>
        <p:blipFill>
          <a:blip r:embed="rId3"/>
          <a:stretch>
            <a:fillRect/>
          </a:stretch>
        </p:blipFill>
        <p:spPr>
          <a:xfrm>
            <a:off x="4644008" y="1166247"/>
            <a:ext cx="3810330" cy="4724809"/>
          </a:xfrm>
          <a:prstGeom prst="rect">
            <a:avLst/>
          </a:prstGeom>
        </p:spPr>
      </p:pic>
      <p:sp>
        <p:nvSpPr>
          <p:cNvPr id="9" name="ZoneTexte 8"/>
          <p:cNvSpPr txBox="1"/>
          <p:nvPr/>
        </p:nvSpPr>
        <p:spPr>
          <a:xfrm>
            <a:off x="2850932" y="936512"/>
            <a:ext cx="6364309" cy="3539431"/>
          </a:xfrm>
          <a:prstGeom prst="rect">
            <a:avLst/>
          </a:prstGeom>
          <a:noFill/>
        </p:spPr>
        <p:txBody>
          <a:bodyPr wrap="square" rtlCol="0">
            <a:spAutoFit/>
          </a:bodyPr>
          <a:lstStyle/>
          <a:p>
            <a:r>
              <a:rPr lang="fr-FR" sz="2800" dirty="0">
                <a:solidFill>
                  <a:srgbClr val="666666"/>
                </a:solidFill>
                <a:latin typeface="+mn-lt"/>
              </a:rPr>
              <a:t>S</a:t>
            </a:r>
            <a:r>
              <a:rPr lang="fr-FR" sz="2800" dirty="0" smtClean="0">
                <a:solidFill>
                  <a:srgbClr val="666666"/>
                </a:solidFill>
                <a:latin typeface="+mn-lt"/>
              </a:rPr>
              <a:t>ituation </a:t>
            </a:r>
            <a:r>
              <a:rPr lang="fr-FR" sz="2800" dirty="0">
                <a:solidFill>
                  <a:srgbClr val="666666"/>
                </a:solidFill>
                <a:latin typeface="+mn-lt"/>
              </a:rPr>
              <a:t>dans laquelle une personne ne dispose pas de son logement, n’est pas en mesure de l’obtenir par ses propres moyens et n’a dès lors pas de lieu de </a:t>
            </a:r>
            <a:r>
              <a:rPr lang="fr-FR" sz="2800" dirty="0" smtClean="0">
                <a:solidFill>
                  <a:srgbClr val="666666"/>
                </a:solidFill>
                <a:latin typeface="+mn-lt"/>
              </a:rPr>
              <a:t>résidence, </a:t>
            </a:r>
            <a:r>
              <a:rPr lang="fr-FR" sz="2800" dirty="0">
                <a:solidFill>
                  <a:srgbClr val="666666"/>
                </a:solidFill>
                <a:latin typeface="+mn-lt"/>
              </a:rPr>
              <a:t>ou </a:t>
            </a:r>
            <a:r>
              <a:rPr lang="fr-FR" sz="2800" dirty="0" smtClean="0">
                <a:solidFill>
                  <a:srgbClr val="666666"/>
                </a:solidFill>
                <a:latin typeface="+mn-lt"/>
              </a:rPr>
              <a:t>réside </a:t>
            </a:r>
            <a:r>
              <a:rPr lang="fr-FR" sz="2800" dirty="0">
                <a:solidFill>
                  <a:srgbClr val="666666"/>
                </a:solidFill>
                <a:latin typeface="+mn-lt"/>
              </a:rPr>
              <a:t>temporairement dans une maison d’accueil en attendant qu’un logement soit mis à sa disposition. </a:t>
            </a:r>
          </a:p>
        </p:txBody>
      </p:sp>
      <p:pic>
        <p:nvPicPr>
          <p:cNvPr id="12" name="Espace réservé du contenu 11"/>
          <p:cNvPicPr>
            <a:picLocks noGrp="1" noChangeAspect="1"/>
          </p:cNvPicPr>
          <p:nvPr>
            <p:ph sz="half" idx="1"/>
          </p:nvPr>
        </p:nvPicPr>
        <p:blipFill>
          <a:blip r:embed="rId4"/>
          <a:stretch>
            <a:fillRect/>
          </a:stretch>
        </p:blipFill>
        <p:spPr>
          <a:xfrm>
            <a:off x="323528" y="1166247"/>
            <a:ext cx="2042337" cy="2042337"/>
          </a:xfrm>
          <a:prstGeom prst="rect">
            <a:avLst/>
          </a:prstGeom>
        </p:spPr>
      </p:pic>
      <p:pic>
        <p:nvPicPr>
          <p:cNvPr id="13" name="Image 12"/>
          <p:cNvPicPr>
            <a:picLocks noChangeAspect="1"/>
          </p:cNvPicPr>
          <p:nvPr/>
        </p:nvPicPr>
        <p:blipFill>
          <a:blip r:embed="rId5"/>
          <a:stretch>
            <a:fillRect/>
          </a:stretch>
        </p:blipFill>
        <p:spPr>
          <a:xfrm>
            <a:off x="6033087" y="4722449"/>
            <a:ext cx="2337213" cy="2337213"/>
          </a:xfrm>
          <a:prstGeom prst="rect">
            <a:avLst/>
          </a:prstGeom>
        </p:spPr>
      </p:pic>
      <p:cxnSp>
        <p:nvCxnSpPr>
          <p:cNvPr id="15" name="Connecteur droit 14"/>
          <p:cNvCxnSpPr/>
          <p:nvPr/>
        </p:nvCxnSpPr>
        <p:spPr>
          <a:xfrm flipV="1">
            <a:off x="6180524" y="4910830"/>
            <a:ext cx="2042337" cy="1800200"/>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180524" y="4910830"/>
            <a:ext cx="1953394" cy="1800200"/>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244">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SCOPE</a:t>
            </a:r>
            <a:endParaRPr lang="fr-BE" dirty="0"/>
          </a:p>
        </p:txBody>
      </p:sp>
      <p:sp>
        <p:nvSpPr>
          <p:cNvPr id="3" name="Espace réservé du contenu 2"/>
          <p:cNvSpPr>
            <a:spLocks noGrp="1"/>
          </p:cNvSpPr>
          <p:nvPr>
            <p:ph idx="1"/>
          </p:nvPr>
        </p:nvSpPr>
        <p:spPr/>
        <p:txBody>
          <a:bodyPr/>
          <a:lstStyle/>
          <a:p>
            <a:pPr marL="0" indent="0">
              <a:buNone/>
            </a:pPr>
            <a:r>
              <a:rPr lang="fr-BE" dirty="0"/>
              <a:t>Le groupe de travail « Prévention du </a:t>
            </a:r>
            <a:r>
              <a:rPr lang="fr-BE" dirty="0" err="1"/>
              <a:t>sans-abrisme</a:t>
            </a:r>
            <a:r>
              <a:rPr lang="fr-BE" dirty="0"/>
              <a:t> » part d’un constat : </a:t>
            </a:r>
            <a:endParaRPr lang="fr-BE" dirty="0" smtClean="0"/>
          </a:p>
          <a:p>
            <a:pPr marL="0" indent="0">
              <a:buNone/>
            </a:pPr>
            <a:endParaRPr lang="fr-BE" dirty="0"/>
          </a:p>
          <a:p>
            <a:pPr marL="0" indent="0">
              <a:buNone/>
            </a:pPr>
            <a:r>
              <a:rPr lang="fr-BE" dirty="0" smtClean="0"/>
              <a:t>il </a:t>
            </a:r>
            <a:r>
              <a:rPr lang="fr-BE" dirty="0"/>
              <a:t>y a un grand nombre de situations de </a:t>
            </a:r>
            <a:r>
              <a:rPr lang="fr-BE" dirty="0" err="1"/>
              <a:t>sans-abrisme</a:t>
            </a:r>
            <a:r>
              <a:rPr lang="fr-BE" dirty="0"/>
              <a:t> qui sont évitables grâce à une approche préventive. Cette approche préventive </a:t>
            </a:r>
            <a:r>
              <a:rPr lang="fr-BE" dirty="0" smtClean="0"/>
              <a:t>ne </a:t>
            </a:r>
            <a:r>
              <a:rPr lang="fr-BE" dirty="0"/>
              <a:t>peut se concrétiser qu’en solutionnant une série de problèmes concrets détectés sur le terrain. </a:t>
            </a:r>
          </a:p>
        </p:txBody>
      </p:sp>
    </p:spTree>
    <p:extLst>
      <p:ext uri="{BB962C8B-B14F-4D97-AF65-F5344CB8AC3E}">
        <p14:creationId xmlns:p14="http://schemas.microsoft.com/office/powerpoint/2010/main" val="77736398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solidFill>
                  <a:srgbClr val="808080"/>
                </a:solidFill>
              </a:rPr>
              <a:t>Concertation</a:t>
            </a:r>
            <a:endParaRPr lang="fr-BE" dirty="0">
              <a:solidFill>
                <a:srgbClr val="808080"/>
              </a:solidFill>
            </a:endParaRP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3167100"/>
            <a:ext cx="3600400" cy="2700300"/>
          </a:xfrm>
        </p:spPr>
      </p:pic>
      <p:sp>
        <p:nvSpPr>
          <p:cNvPr id="4" name="Espace réservé du contenu 3"/>
          <p:cNvSpPr>
            <a:spLocks noGrp="1"/>
          </p:cNvSpPr>
          <p:nvPr>
            <p:ph sz="half" idx="2"/>
          </p:nvPr>
        </p:nvSpPr>
        <p:spPr>
          <a:xfrm>
            <a:off x="5292080" y="1143000"/>
            <a:ext cx="3672408" cy="4724400"/>
          </a:xfrm>
        </p:spPr>
        <p:txBody>
          <a:bodyPr/>
          <a:lstStyle/>
          <a:p>
            <a:endParaRPr lang="fr-BE" dirty="0"/>
          </a:p>
          <a:p>
            <a:endParaRPr lang="fr-BE" dirty="0" smtClean="0"/>
          </a:p>
          <a:p>
            <a:pPr marL="0" indent="0" algn="ctr">
              <a:buNone/>
            </a:pPr>
            <a:r>
              <a:rPr lang="fr-BE" dirty="0" smtClean="0"/>
              <a:t> CIM</a:t>
            </a:r>
          </a:p>
          <a:p>
            <a:pPr marL="0" indent="0" algn="ctr">
              <a:buNone/>
            </a:pPr>
            <a:r>
              <a:rPr lang="fr-BE" dirty="0" smtClean="0"/>
              <a:t>Plateforme belge</a:t>
            </a:r>
            <a:endParaRPr lang="fr-BE" dirty="0"/>
          </a:p>
          <a:p>
            <a:pPr algn="ctr"/>
            <a:endParaRPr lang="fr-BE" dirty="0"/>
          </a:p>
        </p:txBody>
      </p:sp>
      <p:pic>
        <p:nvPicPr>
          <p:cNvPr id="6" name="Image 5"/>
          <p:cNvPicPr>
            <a:picLocks noChangeAspect="1"/>
          </p:cNvPicPr>
          <p:nvPr/>
        </p:nvPicPr>
        <p:blipFill>
          <a:blip r:embed="rId3"/>
          <a:stretch>
            <a:fillRect/>
          </a:stretch>
        </p:blipFill>
        <p:spPr>
          <a:xfrm>
            <a:off x="683568" y="1003538"/>
            <a:ext cx="3616450" cy="1998224"/>
          </a:xfrm>
          <a:prstGeom prst="rect">
            <a:avLst/>
          </a:prstGeom>
        </p:spPr>
      </p:pic>
    </p:spTree>
    <p:extLst>
      <p:ext uri="{BB962C8B-B14F-4D97-AF65-F5344CB8AC3E}">
        <p14:creationId xmlns:p14="http://schemas.microsoft.com/office/powerpoint/2010/main" val="222508729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808080"/>
                </a:solidFill>
              </a:rPr>
              <a:t>Merci</a:t>
            </a:r>
            <a:endParaRPr lang="fr-BE" dirty="0">
              <a:solidFill>
                <a:srgbClr val="808080"/>
              </a:solidFill>
            </a:endParaRPr>
          </a:p>
        </p:txBody>
      </p:sp>
      <p:sp>
        <p:nvSpPr>
          <p:cNvPr id="3" name="Espace réservé du contenu 2"/>
          <p:cNvSpPr>
            <a:spLocks noGrp="1"/>
          </p:cNvSpPr>
          <p:nvPr>
            <p:ph sz="half" idx="1"/>
          </p:nvPr>
        </p:nvSpPr>
        <p:spPr>
          <a:xfrm>
            <a:off x="685800" y="1143000"/>
            <a:ext cx="7846640" cy="4724400"/>
          </a:xfrm>
        </p:spPr>
        <p:txBody>
          <a:bodyPr/>
          <a:lstStyle/>
          <a:p>
            <a:pPr marL="0" indent="0" algn="ctr">
              <a:buNone/>
            </a:pPr>
            <a:endParaRPr lang="en-US" dirty="0" smtClean="0"/>
          </a:p>
          <a:p>
            <a:pPr marL="0" indent="0" algn="ctr">
              <a:buNone/>
            </a:pPr>
            <a:r>
              <a:rPr lang="fr-BE" dirty="0" smtClean="0"/>
              <a:t>Merci pour votre attention</a:t>
            </a:r>
          </a:p>
          <a:p>
            <a:pPr marL="0" indent="0" algn="ctr">
              <a:buNone/>
            </a:pPr>
            <a:endParaRPr lang="fr-BE" dirty="0" smtClean="0"/>
          </a:p>
          <a:p>
            <a:pPr marL="0" indent="0" algn="ctr">
              <a:buNone/>
            </a:pPr>
            <a:r>
              <a:rPr lang="fr-BE" dirty="0" smtClean="0"/>
              <a:t>Fabrizio Leiva-Ovalle</a:t>
            </a:r>
          </a:p>
          <a:p>
            <a:pPr marL="0" indent="0" algn="ctr">
              <a:buNone/>
            </a:pPr>
            <a:endParaRPr lang="fr-BE" dirty="0" smtClean="0"/>
          </a:p>
          <a:p>
            <a:endParaRPr lang="fr-BE" dirty="0"/>
          </a:p>
        </p:txBody>
      </p:sp>
      <p:pic>
        <p:nvPicPr>
          <p:cNvPr id="5" name="Image 4"/>
          <p:cNvPicPr>
            <a:picLocks noChangeAspect="1"/>
          </p:cNvPicPr>
          <p:nvPr/>
        </p:nvPicPr>
        <p:blipFill>
          <a:blip r:embed="rId2"/>
          <a:stretch>
            <a:fillRect/>
          </a:stretch>
        </p:blipFill>
        <p:spPr>
          <a:xfrm>
            <a:off x="2195736" y="4005064"/>
            <a:ext cx="4535612" cy="1995269"/>
          </a:xfrm>
          <a:prstGeom prst="rect">
            <a:avLst/>
          </a:prstGeom>
        </p:spPr>
      </p:pic>
    </p:spTree>
    <p:extLst>
      <p:ext uri="{BB962C8B-B14F-4D97-AF65-F5344CB8AC3E}">
        <p14:creationId xmlns:p14="http://schemas.microsoft.com/office/powerpoint/2010/main" val="38523751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SCOPE-Méthode </a:t>
            </a:r>
            <a:endParaRPr lang="fr-BE" dirty="0"/>
          </a:p>
        </p:txBody>
      </p:sp>
      <p:sp>
        <p:nvSpPr>
          <p:cNvPr id="3" name="Espace réservé du contenu 2"/>
          <p:cNvSpPr>
            <a:spLocks noGrp="1"/>
          </p:cNvSpPr>
          <p:nvPr>
            <p:ph idx="1"/>
          </p:nvPr>
        </p:nvSpPr>
        <p:spPr>
          <a:xfrm>
            <a:off x="685800" y="1143000"/>
            <a:ext cx="7772400" cy="5022304"/>
          </a:xfrm>
        </p:spPr>
        <p:txBody>
          <a:bodyPr/>
          <a:lstStyle/>
          <a:p>
            <a:pPr marL="0" indent="0">
              <a:buNone/>
            </a:pPr>
            <a:r>
              <a:rPr lang="fr-BE" dirty="0" smtClean="0"/>
              <a:t>Une fiche visant l’identification des situations problématiques auxquelles </a:t>
            </a:r>
            <a:r>
              <a:rPr lang="fr-BE" dirty="0"/>
              <a:t>le groupe de travail </a:t>
            </a:r>
            <a:r>
              <a:rPr lang="fr-BE" dirty="0" smtClean="0"/>
              <a:t>propose d’apporter </a:t>
            </a:r>
            <a:r>
              <a:rPr lang="fr-BE" dirty="0"/>
              <a:t>une réponse en formulant une recommandation (étape suivante). </a:t>
            </a:r>
            <a:endParaRPr lang="fr-BE" dirty="0" smtClean="0"/>
          </a:p>
          <a:p>
            <a:pPr marL="0" indent="0">
              <a:buNone/>
            </a:pPr>
            <a:endParaRPr lang="fr-BE" dirty="0"/>
          </a:p>
          <a:p>
            <a:pPr marL="0" indent="0">
              <a:buNone/>
            </a:pPr>
            <a:r>
              <a:rPr lang="fr-BE" dirty="0" smtClean="0"/>
              <a:t>=&gt; Note adressée à la Conférence </a:t>
            </a:r>
            <a:r>
              <a:rPr lang="fr-BE" dirty="0"/>
              <a:t>interministérielle Politique des grandes villes, Intégration et Logement</a:t>
            </a:r>
          </a:p>
        </p:txBody>
      </p:sp>
    </p:spTree>
    <p:extLst>
      <p:ext uri="{BB962C8B-B14F-4D97-AF65-F5344CB8AC3E}">
        <p14:creationId xmlns:p14="http://schemas.microsoft.com/office/powerpoint/2010/main" val="372302818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404664"/>
            <a:ext cx="7772400" cy="433536"/>
          </a:xfrm>
        </p:spPr>
        <p:txBody>
          <a:bodyPr/>
          <a:lstStyle/>
          <a:p>
            <a:r>
              <a:rPr lang="fr-BE" sz="2800" dirty="0">
                <a:solidFill>
                  <a:srgbClr val="808080"/>
                </a:solidFill>
              </a:rPr>
              <a:t>Gouvernance à Multiple </a:t>
            </a:r>
            <a:r>
              <a:rPr lang="fr-BE" sz="2800" dirty="0" smtClean="0">
                <a:solidFill>
                  <a:srgbClr val="808080"/>
                </a:solidFill>
              </a:rPr>
              <a:t>niveaux</a:t>
            </a:r>
            <a:br>
              <a:rPr lang="fr-BE" sz="2800" dirty="0" smtClean="0">
                <a:solidFill>
                  <a:srgbClr val="808080"/>
                </a:solidFill>
              </a:rPr>
            </a:br>
            <a:r>
              <a:rPr lang="fr-BE" sz="2800" dirty="0" smtClean="0">
                <a:solidFill>
                  <a:srgbClr val="808080"/>
                </a:solidFill>
              </a:rPr>
              <a:t>Accord </a:t>
            </a:r>
            <a:r>
              <a:rPr lang="fr-BE" sz="2800" dirty="0">
                <a:solidFill>
                  <a:srgbClr val="808080"/>
                </a:solidFill>
              </a:rPr>
              <a:t>de Coopération </a:t>
            </a:r>
            <a:r>
              <a:rPr lang="fr-BE" dirty="0" smtClean="0">
                <a:solidFill>
                  <a:srgbClr val="808080"/>
                </a:solidFill>
              </a:rPr>
              <a:t/>
            </a:r>
            <a:br>
              <a:rPr lang="fr-BE" dirty="0" smtClean="0">
                <a:solidFill>
                  <a:srgbClr val="808080"/>
                </a:solidFill>
              </a:rPr>
            </a:br>
            <a:endParaRPr lang="fr-BE" dirty="0">
              <a:solidFill>
                <a:srgbClr val="808080"/>
              </a:solidFill>
            </a:endParaRPr>
          </a:p>
        </p:txBody>
      </p:sp>
      <p:sp>
        <p:nvSpPr>
          <p:cNvPr id="3" name="Espace réservé du contenu 2"/>
          <p:cNvSpPr>
            <a:spLocks noGrp="1"/>
          </p:cNvSpPr>
          <p:nvPr>
            <p:ph sz="half" idx="1"/>
          </p:nvPr>
        </p:nvSpPr>
        <p:spPr>
          <a:xfrm>
            <a:off x="3635896" y="1124744"/>
            <a:ext cx="5328592" cy="5454352"/>
          </a:xfrm>
        </p:spPr>
        <p:txBody>
          <a:bodyPr/>
          <a:lstStyle/>
          <a:p>
            <a:pPr>
              <a:buFont typeface="Symbol" panose="05050102010706020507" pitchFamily="18" charset="2"/>
              <a:buChar char="Þ"/>
            </a:pPr>
            <a:r>
              <a:rPr lang="nl-NL" sz="2400" dirty="0" smtClean="0"/>
              <a:t> </a:t>
            </a:r>
            <a:r>
              <a:rPr lang="nl-NL" sz="2400" dirty="0" err="1"/>
              <a:t>Une</a:t>
            </a:r>
            <a:r>
              <a:rPr lang="nl-NL" sz="2400" dirty="0"/>
              <a:t> </a:t>
            </a:r>
            <a:r>
              <a:rPr lang="nl-NL" sz="2400" dirty="0" err="1"/>
              <a:t>politique</a:t>
            </a:r>
            <a:r>
              <a:rPr lang="nl-NL" sz="2400" dirty="0"/>
              <a:t> </a:t>
            </a:r>
            <a:r>
              <a:rPr lang="nl-NL" sz="2400" dirty="0" err="1"/>
              <a:t>visant</a:t>
            </a:r>
            <a:r>
              <a:rPr lang="nl-NL" sz="2400" dirty="0"/>
              <a:t> à </a:t>
            </a:r>
            <a:r>
              <a:rPr lang="nl-NL" sz="2400" dirty="0" err="1"/>
              <a:t>prévenir</a:t>
            </a:r>
            <a:r>
              <a:rPr lang="nl-NL" sz="2400" dirty="0"/>
              <a:t> et à </a:t>
            </a:r>
            <a:r>
              <a:rPr lang="nl-NL" sz="2400" dirty="0" err="1"/>
              <a:t>lutter</a:t>
            </a:r>
            <a:r>
              <a:rPr lang="nl-NL" sz="2400" dirty="0"/>
              <a:t> </a:t>
            </a:r>
            <a:r>
              <a:rPr lang="nl-NL" sz="2400" dirty="0" err="1"/>
              <a:t>contre</a:t>
            </a:r>
            <a:r>
              <a:rPr lang="nl-NL" sz="2400" dirty="0"/>
              <a:t> </a:t>
            </a:r>
            <a:r>
              <a:rPr lang="nl-NL" sz="2400" dirty="0" err="1"/>
              <a:t>l'itinérance</a:t>
            </a:r>
            <a:r>
              <a:rPr lang="nl-NL" sz="2400" dirty="0"/>
              <a:t> </a:t>
            </a:r>
            <a:r>
              <a:rPr lang="nl-NL" sz="2400" dirty="0" err="1"/>
              <a:t>est</a:t>
            </a:r>
            <a:r>
              <a:rPr lang="nl-NL" sz="2400" dirty="0"/>
              <a:t> </a:t>
            </a:r>
            <a:r>
              <a:rPr lang="nl-NL" sz="2400" dirty="0" err="1"/>
              <a:t>une</a:t>
            </a:r>
            <a:r>
              <a:rPr lang="nl-NL" sz="2400" dirty="0"/>
              <a:t> </a:t>
            </a:r>
            <a:r>
              <a:rPr lang="nl-NL" sz="2400" dirty="0" err="1"/>
              <a:t>politique</a:t>
            </a:r>
            <a:r>
              <a:rPr lang="nl-NL" sz="2400" dirty="0"/>
              <a:t> </a:t>
            </a:r>
            <a:r>
              <a:rPr lang="nl-NL" sz="2400" dirty="0" err="1"/>
              <a:t>inclusive</a:t>
            </a:r>
            <a:r>
              <a:rPr lang="nl-NL" sz="2400" dirty="0"/>
              <a:t>, globale, </a:t>
            </a:r>
            <a:r>
              <a:rPr lang="nl-NL" sz="2400" dirty="0" err="1"/>
              <a:t>intégrée</a:t>
            </a:r>
            <a:r>
              <a:rPr lang="nl-NL" sz="2400" dirty="0"/>
              <a:t> et </a:t>
            </a:r>
            <a:r>
              <a:rPr lang="nl-NL" sz="2400" dirty="0" err="1"/>
              <a:t>coordonnée</a:t>
            </a:r>
            <a:r>
              <a:rPr lang="nl-NL" sz="2400" dirty="0" smtClean="0"/>
              <a:t>.</a:t>
            </a:r>
          </a:p>
          <a:p>
            <a:pPr>
              <a:buFont typeface="Symbol" panose="05050102010706020507" pitchFamily="18" charset="2"/>
              <a:buChar char="Þ"/>
            </a:pPr>
            <a:endParaRPr lang="nl-NL" sz="2400" dirty="0" smtClean="0"/>
          </a:p>
          <a:p>
            <a:pPr>
              <a:buFont typeface="Symbol" panose="05050102010706020507" pitchFamily="18" charset="2"/>
              <a:buChar char="Þ"/>
            </a:pPr>
            <a:r>
              <a:rPr lang="nl-NL" sz="2400" dirty="0" smtClean="0"/>
              <a:t> </a:t>
            </a:r>
            <a:r>
              <a:rPr lang="nl-NL" sz="2400" dirty="0" err="1"/>
              <a:t>Une</a:t>
            </a:r>
            <a:r>
              <a:rPr lang="nl-NL" sz="2400" dirty="0"/>
              <a:t> </a:t>
            </a:r>
            <a:r>
              <a:rPr lang="nl-NL" sz="2400" dirty="0" err="1"/>
              <a:t>politique</a:t>
            </a:r>
            <a:r>
              <a:rPr lang="nl-NL" sz="2400" dirty="0"/>
              <a:t> </a:t>
            </a:r>
            <a:r>
              <a:rPr lang="nl-NL" sz="2400" dirty="0" err="1"/>
              <a:t>visant</a:t>
            </a:r>
            <a:r>
              <a:rPr lang="nl-NL" sz="2400" dirty="0"/>
              <a:t> à </a:t>
            </a:r>
            <a:r>
              <a:rPr lang="nl-NL" sz="2400" dirty="0" err="1"/>
              <a:t>prévenir</a:t>
            </a:r>
            <a:r>
              <a:rPr lang="nl-NL" sz="2400" dirty="0"/>
              <a:t> et à </a:t>
            </a:r>
            <a:r>
              <a:rPr lang="nl-NL" sz="2400" dirty="0" err="1"/>
              <a:t>lutter</a:t>
            </a:r>
            <a:r>
              <a:rPr lang="nl-NL" sz="2400" dirty="0"/>
              <a:t> </a:t>
            </a:r>
            <a:r>
              <a:rPr lang="nl-NL" sz="2400" dirty="0" err="1"/>
              <a:t>contre</a:t>
            </a:r>
            <a:r>
              <a:rPr lang="nl-NL" sz="2400" dirty="0"/>
              <a:t> </a:t>
            </a:r>
            <a:r>
              <a:rPr lang="nl-NL" sz="2400" dirty="0" err="1"/>
              <a:t>l'itinérance</a:t>
            </a:r>
            <a:r>
              <a:rPr lang="nl-NL" sz="2400" dirty="0"/>
              <a:t> </a:t>
            </a:r>
            <a:r>
              <a:rPr lang="nl-NL" sz="2400" dirty="0" err="1"/>
              <a:t>doit</a:t>
            </a:r>
            <a:r>
              <a:rPr lang="nl-NL" sz="2400" dirty="0"/>
              <a:t> </a:t>
            </a:r>
            <a:r>
              <a:rPr lang="nl-NL" sz="2400" dirty="0" err="1"/>
              <a:t>être</a:t>
            </a:r>
            <a:r>
              <a:rPr lang="nl-NL" sz="2400" dirty="0"/>
              <a:t> </a:t>
            </a:r>
            <a:r>
              <a:rPr lang="nl-NL" sz="2400" dirty="0" err="1" smtClean="0"/>
              <a:t>harmonisée</a:t>
            </a:r>
            <a:r>
              <a:rPr lang="nl-NL" sz="2400" dirty="0" smtClean="0"/>
              <a:t> et </a:t>
            </a:r>
            <a:r>
              <a:rPr lang="nl-NL" sz="2400" dirty="0" err="1"/>
              <a:t>nécessite</a:t>
            </a:r>
            <a:r>
              <a:rPr lang="nl-NL" sz="2400" dirty="0"/>
              <a:t> </a:t>
            </a:r>
            <a:r>
              <a:rPr lang="nl-NL" sz="2400" dirty="0" err="1"/>
              <a:t>une</a:t>
            </a:r>
            <a:r>
              <a:rPr lang="nl-NL" sz="2400" dirty="0"/>
              <a:t> </a:t>
            </a:r>
            <a:r>
              <a:rPr lang="nl-NL" sz="2400" dirty="0" err="1"/>
              <a:t>démarcation</a:t>
            </a:r>
            <a:r>
              <a:rPr lang="nl-NL" sz="2400" dirty="0"/>
              <a:t> </a:t>
            </a:r>
            <a:r>
              <a:rPr lang="nl-NL" sz="2400" dirty="0" err="1"/>
              <a:t>claire</a:t>
            </a:r>
            <a:r>
              <a:rPr lang="nl-NL" sz="2400" dirty="0"/>
              <a:t> des </a:t>
            </a:r>
            <a:r>
              <a:rPr lang="nl-NL" sz="2400" dirty="0" err="1"/>
              <a:t>pouvoirs</a:t>
            </a:r>
            <a:r>
              <a:rPr lang="nl-NL" sz="2400" dirty="0"/>
              <a:t> et des </a:t>
            </a:r>
            <a:r>
              <a:rPr lang="nl-NL" sz="2400" dirty="0" err="1"/>
              <a:t>responsabilités</a:t>
            </a:r>
            <a:r>
              <a:rPr lang="nl-NL" sz="2400" dirty="0"/>
              <a:t> de </a:t>
            </a:r>
            <a:r>
              <a:rPr lang="nl-NL" sz="2400" dirty="0" err="1"/>
              <a:t>chacun</a:t>
            </a:r>
            <a:r>
              <a:rPr lang="nl-NL" sz="2400" dirty="0"/>
              <a:t>.</a:t>
            </a:r>
            <a:endParaRPr lang="fr-BE" sz="2400" dirty="0"/>
          </a:p>
        </p:txBody>
      </p:sp>
      <p:pic>
        <p:nvPicPr>
          <p:cNvPr id="5" name="Image 4"/>
          <p:cNvPicPr>
            <a:picLocks noChangeAspect="1"/>
          </p:cNvPicPr>
          <p:nvPr/>
        </p:nvPicPr>
        <p:blipFill>
          <a:blip r:embed="rId2"/>
          <a:stretch>
            <a:fillRect/>
          </a:stretch>
        </p:blipFill>
        <p:spPr>
          <a:xfrm>
            <a:off x="25287" y="3573016"/>
            <a:ext cx="3816424" cy="2531423"/>
          </a:xfrm>
          <a:prstGeom prst="rect">
            <a:avLst/>
          </a:prstGeom>
        </p:spPr>
      </p:pic>
      <p:pic>
        <p:nvPicPr>
          <p:cNvPr id="7" name="Image 6"/>
          <p:cNvPicPr>
            <a:picLocks noChangeAspect="1"/>
          </p:cNvPicPr>
          <p:nvPr/>
        </p:nvPicPr>
        <p:blipFill>
          <a:blip r:embed="rId3"/>
          <a:stretch>
            <a:fillRect/>
          </a:stretch>
        </p:blipFill>
        <p:spPr>
          <a:xfrm>
            <a:off x="-294381" y="689863"/>
            <a:ext cx="4136092" cy="2743458"/>
          </a:xfrm>
          <a:prstGeom prst="rect">
            <a:avLst/>
          </a:prstGeom>
        </p:spPr>
      </p:pic>
    </p:spTree>
    <p:extLst>
      <p:ext uri="{BB962C8B-B14F-4D97-AF65-F5344CB8AC3E}">
        <p14:creationId xmlns:p14="http://schemas.microsoft.com/office/powerpoint/2010/main" val="322646190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808080"/>
                </a:solidFill>
              </a:rPr>
              <a:t>Sur le terrain…</a:t>
            </a:r>
            <a:endParaRPr lang="fr-BE" dirty="0">
              <a:solidFill>
                <a:srgbClr val="808080"/>
              </a:solidFill>
            </a:endParaRPr>
          </a:p>
        </p:txBody>
      </p:sp>
      <p:sp>
        <p:nvSpPr>
          <p:cNvPr id="3" name="Espace réservé du contenu 2"/>
          <p:cNvSpPr>
            <a:spLocks noGrp="1"/>
          </p:cNvSpPr>
          <p:nvPr>
            <p:ph idx="1"/>
          </p:nvPr>
        </p:nvSpPr>
        <p:spPr>
          <a:xfrm>
            <a:off x="685800" y="908720"/>
            <a:ext cx="7772400" cy="4958680"/>
          </a:xfrm>
        </p:spPr>
        <p:txBody>
          <a:bodyPr/>
          <a:lstStyle/>
          <a:p>
            <a:pPr marL="0" indent="0">
              <a:buNone/>
            </a:pPr>
            <a:r>
              <a:rPr lang="nl-NL" dirty="0" err="1" smtClean="0"/>
              <a:t>Constatations</a:t>
            </a:r>
            <a:r>
              <a:rPr lang="nl-NL" dirty="0" smtClean="0"/>
              <a:t> </a:t>
            </a:r>
            <a:r>
              <a:rPr lang="nl-NL" dirty="0" err="1" smtClean="0"/>
              <a:t>sur</a:t>
            </a:r>
            <a:r>
              <a:rPr lang="nl-NL" dirty="0" smtClean="0"/>
              <a:t> le </a:t>
            </a:r>
            <a:r>
              <a:rPr lang="nl-NL" dirty="0" err="1" smtClean="0"/>
              <a:t>terrain</a:t>
            </a:r>
            <a:r>
              <a:rPr lang="nl-NL" dirty="0" smtClean="0"/>
              <a:t> </a:t>
            </a:r>
            <a:endParaRPr lang="fr-BE" dirty="0"/>
          </a:p>
        </p:txBody>
      </p:sp>
      <p:pic>
        <p:nvPicPr>
          <p:cNvPr id="4" name="Image 3"/>
          <p:cNvPicPr>
            <a:picLocks noChangeAspect="1"/>
          </p:cNvPicPr>
          <p:nvPr/>
        </p:nvPicPr>
        <p:blipFill>
          <a:blip r:embed="rId2"/>
          <a:stretch>
            <a:fillRect/>
          </a:stretch>
        </p:blipFill>
        <p:spPr>
          <a:xfrm>
            <a:off x="1979712" y="2060848"/>
            <a:ext cx="5105400" cy="4171950"/>
          </a:xfrm>
          <a:prstGeom prst="rect">
            <a:avLst/>
          </a:prstGeom>
        </p:spPr>
      </p:pic>
    </p:spTree>
    <p:extLst>
      <p:ext uri="{BB962C8B-B14F-4D97-AF65-F5344CB8AC3E}">
        <p14:creationId xmlns:p14="http://schemas.microsoft.com/office/powerpoint/2010/main" val="59969092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808080"/>
                </a:solidFill>
              </a:rPr>
              <a:t>Problématiques - Mesures – Bonnes pratiques</a:t>
            </a:r>
            <a:endParaRPr lang="fr-BE" dirty="0">
              <a:solidFill>
                <a:srgbClr val="808080"/>
              </a:solidFill>
            </a:endParaRPr>
          </a:p>
        </p:txBody>
      </p:sp>
      <p:sp>
        <p:nvSpPr>
          <p:cNvPr id="4" name="Espace réservé du contenu 3"/>
          <p:cNvSpPr>
            <a:spLocks noGrp="1"/>
          </p:cNvSpPr>
          <p:nvPr>
            <p:ph sz="half" idx="2"/>
          </p:nvPr>
        </p:nvSpPr>
        <p:spPr>
          <a:xfrm>
            <a:off x="2843808" y="1124744"/>
            <a:ext cx="5976664" cy="5040560"/>
          </a:xfrm>
        </p:spPr>
        <p:txBody>
          <a:bodyPr/>
          <a:lstStyle/>
          <a:p>
            <a:pPr marL="0" indent="0">
              <a:buNone/>
            </a:pPr>
            <a:r>
              <a:rPr lang="nl-NL" b="1" dirty="0" smtClean="0"/>
              <a:t>Relais Social de Charleroi &amp; Caritas </a:t>
            </a:r>
          </a:p>
          <a:p>
            <a:pPr marL="0" indent="0">
              <a:buNone/>
            </a:pPr>
            <a:endParaRPr lang="nl-NL" b="1" dirty="0"/>
          </a:p>
          <a:p>
            <a:pPr marL="0" indent="0">
              <a:buNone/>
            </a:pPr>
            <a:r>
              <a:rPr lang="nl-NL" b="1" dirty="0" smtClean="0"/>
              <a:t>La </a:t>
            </a:r>
            <a:r>
              <a:rPr lang="nl-NL" b="1" dirty="0" err="1" smtClean="0"/>
              <a:t>Strada</a:t>
            </a:r>
            <a:endParaRPr lang="nl-NL" b="1" dirty="0" smtClean="0"/>
          </a:p>
          <a:p>
            <a:pPr marL="0" indent="0">
              <a:buNone/>
            </a:pPr>
            <a:endParaRPr lang="nl-NL" b="1" dirty="0"/>
          </a:p>
          <a:p>
            <a:pPr marL="0" indent="0">
              <a:buNone/>
            </a:pPr>
            <a:r>
              <a:rPr lang="nl-NL" b="1" dirty="0" smtClean="0"/>
              <a:t>Steunpunt SAW</a:t>
            </a:r>
            <a:endParaRPr lang="nl-NL" b="1" dirty="0"/>
          </a:p>
          <a:p>
            <a:pPr marL="0" indent="0">
              <a:buNone/>
            </a:pPr>
            <a:endParaRPr lang="nl-NL" b="1" dirty="0"/>
          </a:p>
          <a:p>
            <a:pPr marL="0" indent="0">
              <a:buNone/>
            </a:pPr>
            <a:r>
              <a:rPr lang="nl-NL" b="1" dirty="0" err="1" smtClean="0"/>
              <a:t>Contributions</a:t>
            </a:r>
            <a:r>
              <a:rPr lang="nl-NL" b="1" dirty="0" smtClean="0"/>
              <a:t> </a:t>
            </a:r>
            <a:r>
              <a:rPr lang="nl-NL" b="1" dirty="0" err="1" smtClean="0"/>
              <a:t>compilées</a:t>
            </a:r>
            <a:r>
              <a:rPr lang="nl-NL" b="1" dirty="0" smtClean="0"/>
              <a:t> :</a:t>
            </a:r>
            <a:endParaRPr lang="fr-BE" b="1" dirty="0"/>
          </a:p>
        </p:txBody>
      </p:sp>
      <p:pic>
        <p:nvPicPr>
          <p:cNvPr id="5" name="Image 4"/>
          <p:cNvPicPr>
            <a:picLocks noChangeAspect="1"/>
          </p:cNvPicPr>
          <p:nvPr/>
        </p:nvPicPr>
        <p:blipFill>
          <a:blip r:embed="rId2"/>
          <a:stretch>
            <a:fillRect/>
          </a:stretch>
        </p:blipFill>
        <p:spPr>
          <a:xfrm>
            <a:off x="323528" y="1268760"/>
            <a:ext cx="2231765" cy="3302496"/>
          </a:xfrm>
          <a:prstGeom prst="rect">
            <a:avLst/>
          </a:prstGeom>
        </p:spPr>
      </p:pic>
    </p:spTree>
    <p:extLst>
      <p:ext uri="{BB962C8B-B14F-4D97-AF65-F5344CB8AC3E}">
        <p14:creationId xmlns:p14="http://schemas.microsoft.com/office/powerpoint/2010/main" val="166842863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b="1" dirty="0"/>
              <a:t>L’EXPULSION POUR NON-PAIEMENT DU LOYER</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1295400" y="1203213"/>
            <a:ext cx="7531745" cy="4962091"/>
          </a:xfrm>
          <a:prstGeom prst="rect">
            <a:avLst/>
          </a:prstGeom>
        </p:spPr>
      </p:pic>
    </p:spTree>
    <p:extLst>
      <p:ext uri="{BB962C8B-B14F-4D97-AF65-F5344CB8AC3E}">
        <p14:creationId xmlns:p14="http://schemas.microsoft.com/office/powerpoint/2010/main" val="242674839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7241</TotalTime>
  <Words>1328</Words>
  <Application>Microsoft Office PowerPoint</Application>
  <PresentationFormat>Affichage à l'écran (4:3)</PresentationFormat>
  <Paragraphs>165</Paragraphs>
  <Slides>41</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Arial</vt:lpstr>
      <vt:lpstr>Calibri</vt:lpstr>
      <vt:lpstr>Symbol</vt:lpstr>
      <vt:lpstr>Times New Roman</vt:lpstr>
      <vt:lpstr>Wingdings</vt:lpstr>
      <vt:lpstr>Default Design</vt:lpstr>
      <vt:lpstr> Groupe de travail - Werkgroep : “Prévention du Sans-abrisme”   “Preventie van dakloosheid” </vt:lpstr>
      <vt:lpstr>Réunions </vt:lpstr>
      <vt:lpstr>SCOPE</vt:lpstr>
      <vt:lpstr>SCOPE</vt:lpstr>
      <vt:lpstr>SCOPE-Méthode </vt:lpstr>
      <vt:lpstr>Gouvernance à Multiple niveaux Accord de Coopération  </vt:lpstr>
      <vt:lpstr>Sur le terrain…</vt:lpstr>
      <vt:lpstr>Problématiques - Mesures – Bonnes pratiques</vt:lpstr>
      <vt:lpstr>L’EXPULSION POUR NON-PAIEMENT DU LOYER</vt:lpstr>
      <vt:lpstr>L’EXPULSION POUR NON-PAIEMENT DU LOYER</vt:lpstr>
      <vt:lpstr>L’EXPULSION POUR NON-PAIEMENT DU LOYER</vt:lpstr>
      <vt:lpstr>L’EXPULSION POUR NON-PAIEMENT DU LOYER</vt:lpstr>
      <vt:lpstr>L’EXPULSION POUR NON-PAIEMENT DU LOYER</vt:lpstr>
      <vt:lpstr>LE NON-RENOUVELLEMENT DU CONTRAT DE LOCATION</vt:lpstr>
      <vt:lpstr>LE NON-RENOUVELLEMENT DU CONTRAT DE LOCATION</vt:lpstr>
      <vt:lpstr>LE NON-RENOUVELLEMENT DU CONTRAT DE LOCATION</vt:lpstr>
      <vt:lpstr>LE NON-RENOUVELLEMENT DU CONTRAT DE LOCATION</vt:lpstr>
      <vt:lpstr>CONFLITS ET RUPTURES FAMILIALES</vt:lpstr>
      <vt:lpstr>CONFLITS ET RUPTURES FAMILIALES</vt:lpstr>
      <vt:lpstr>CONFLITS ET RUPTURES FAMILIALES</vt:lpstr>
      <vt:lpstr>SITUATION DE SEJOUR ILLEGAL</vt:lpstr>
      <vt:lpstr>SITUATION DE SEJOUR ILLEGAL</vt:lpstr>
      <vt:lpstr>SITUATION DE SEJOUR ILLEGAL</vt:lpstr>
      <vt:lpstr>LA SORTIE D’INSTITUTION</vt:lpstr>
      <vt:lpstr>LA SORTIE D’INSTITUTION</vt:lpstr>
      <vt:lpstr>LA SORTIE D’INSTITUTION</vt:lpstr>
      <vt:lpstr>Sortie d’institution d’aide à la jeunesse</vt:lpstr>
      <vt:lpstr>Sortie d’institution d’aide à la jeunesse</vt:lpstr>
      <vt:lpstr>Sortie d’établissements hospitaliers</vt:lpstr>
      <vt:lpstr>Sortie d’établissements hospitaliers</vt:lpstr>
      <vt:lpstr>Sortie d’établissements hospitaliers</vt:lpstr>
      <vt:lpstr>Sortie de maison d’accueil </vt:lpstr>
      <vt:lpstr>Sortie de maison d’accueil</vt:lpstr>
      <vt:lpstr>Sortie de maison d’accueil</vt:lpstr>
      <vt:lpstr>NON-ACCESSIBILITE DU DROIT AU LOGEMENT</vt:lpstr>
      <vt:lpstr>NON-ACCESSIBILITE DU DROIT AU LOGEMENT</vt:lpstr>
      <vt:lpstr>NON-ACCESSIBILITE DU DROIT AU LOGEMENT</vt:lpstr>
      <vt:lpstr>NON-ACCESSIBILITE DU DROIT AU LOGEMENT</vt:lpstr>
      <vt:lpstr>Présentation PowerPoint</vt:lpstr>
      <vt:lpstr>Concertation</vt:lpstr>
      <vt:lpstr>Merci</vt:lpstr>
    </vt:vector>
  </TitlesOfParts>
  <Company>VALORIS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cblomme</dc:creator>
  <cp:lastModifiedBy>Leiva-Ovalle Fabrizio</cp:lastModifiedBy>
  <cp:revision>358</cp:revision>
  <dcterms:created xsi:type="dcterms:W3CDTF">2004-01-19T09:47:24Z</dcterms:created>
  <dcterms:modified xsi:type="dcterms:W3CDTF">2018-01-16T08:42:15Z</dcterms:modified>
</cp:coreProperties>
</file>