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300" r:id="rId3"/>
    <p:sldId id="321" r:id="rId4"/>
    <p:sldId id="279" r:id="rId5"/>
    <p:sldId id="310" r:id="rId6"/>
    <p:sldId id="280" r:id="rId7"/>
    <p:sldId id="327" r:id="rId8"/>
    <p:sldId id="315" r:id="rId9"/>
    <p:sldId id="328" r:id="rId10"/>
    <p:sldId id="262" r:id="rId11"/>
    <p:sldId id="319" r:id="rId12"/>
    <p:sldId id="324" r:id="rId13"/>
    <p:sldId id="329" r:id="rId14"/>
    <p:sldId id="265" r:id="rId15"/>
    <p:sldId id="297" r:id="rId16"/>
    <p:sldId id="270" r:id="rId17"/>
    <p:sldId id="289" r:id="rId18"/>
    <p:sldId id="290" r:id="rId19"/>
    <p:sldId id="330" r:id="rId20"/>
    <p:sldId id="284" r:id="rId21"/>
    <p:sldId id="306" r:id="rId22"/>
    <p:sldId id="303" r:id="rId23"/>
    <p:sldId id="331" r:id="rId24"/>
    <p:sldId id="296" r:id="rId25"/>
    <p:sldId id="332" r:id="rId26"/>
    <p:sldId id="274" r:id="rId27"/>
    <p:sldId id="337" r:id="rId28"/>
    <p:sldId id="335" r:id="rId29"/>
    <p:sldId id="334" r:id="rId30"/>
    <p:sldId id="336" r:id="rId31"/>
    <p:sldId id="343" r:id="rId32"/>
    <p:sldId id="340" r:id="rId33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A3A"/>
    <a:srgbClr val="CCCCFF"/>
    <a:srgbClr val="E63237"/>
    <a:srgbClr val="FCF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6" autoAdjust="0"/>
    <p:restoredTop sz="70411" autoAdjust="0"/>
  </p:normalViewPr>
  <p:slideViewPr>
    <p:cSldViewPr>
      <p:cViewPr varScale="1">
        <p:scale>
          <a:sx n="108" d="100"/>
          <a:sy n="108" d="100"/>
        </p:scale>
        <p:origin x="162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421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C79DD-9C4A-4DD0-9300-A2ABB12FC683}" type="datetimeFigureOut">
              <a:rPr lang="nl-BE" smtClean="0"/>
              <a:pPr/>
              <a:t>17/11/2017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2A4B3-77A2-4957-A4EC-ADBF1A39513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925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2588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925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8784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 smtClean="0">
              <a:latin typeface="Calibri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2972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b="1" dirty="0" smtClean="0">
                <a:latin typeface="Calibri" pitchFamily="34" charset="0"/>
              </a:rPr>
              <a:t>Mailcontact </a:t>
            </a:r>
            <a:r>
              <a:rPr lang="nl-BE" dirty="0" smtClean="0">
                <a:latin typeface="Calibri" pitchFamily="34" charset="0"/>
              </a:rPr>
              <a:t>enkel nog via de </a:t>
            </a:r>
            <a:r>
              <a:rPr lang="nl-BE" b="1" dirty="0" smtClean="0">
                <a:latin typeface="Calibri" pitchFamily="34" charset="0"/>
              </a:rPr>
              <a:t>contactpagina </a:t>
            </a:r>
            <a:r>
              <a:rPr lang="nl-BE" dirty="0" smtClean="0">
                <a:latin typeface="Calibri" pitchFamily="34" charset="0"/>
              </a:rPr>
              <a:t>van de website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418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5706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endParaRPr lang="nl-BE" sz="1200" dirty="0" smtClean="0">
              <a:latin typeface="Calibri" pitchFamily="34" charset="0"/>
            </a:endParaRPr>
          </a:p>
          <a:p>
            <a:pPr>
              <a:buNone/>
            </a:pPr>
            <a:endParaRPr lang="nl-BE" sz="1200" dirty="0" smtClean="0">
              <a:latin typeface="Calibri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6983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6502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0730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3955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nl-BE" sz="1600" dirty="0" smtClean="0">
              <a:latin typeface="Calibri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673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4154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5143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0841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577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12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984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332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847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b="1" dirty="0" smtClean="0">
              <a:latin typeface="Calibri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78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8944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A4B3-77A2-4957-A4EC-ADBF1A39513F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198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/ 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36800" y="3528900"/>
            <a:ext cx="6660000" cy="877769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rgbClr val="E63237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000" y="2789100"/>
            <a:ext cx="7408800" cy="726300"/>
          </a:xfrm>
        </p:spPr>
        <p:txBody>
          <a:bodyPr>
            <a:normAutofit/>
          </a:bodyPr>
          <a:lstStyle>
            <a:lvl1pPr>
              <a:defRPr sz="3900" b="1" i="0" baseline="0">
                <a:solidFill>
                  <a:srgbClr val="E6323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1027" name="Picture 3" descr="T:\!DEVELOPMENT\PPT\logo be - res300.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1600" y="4862700"/>
            <a:ext cx="258762" cy="187045"/>
          </a:xfrm>
          <a:prstGeom prst="rect">
            <a:avLst/>
          </a:prstGeom>
          <a:noFill/>
        </p:spPr>
      </p:pic>
      <p:pic>
        <p:nvPicPr>
          <p:cNvPr id="7" name="Afbeelding 6" descr="PPT 2017_formaat 16-9_ titelslide BI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2763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/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5200" y="1220400"/>
            <a:ext cx="7812000" cy="36207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200" y="4932901"/>
            <a:ext cx="6607203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10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4000" y="4932901"/>
            <a:ext cx="1447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10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7200" y="4932901"/>
            <a:ext cx="478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fld id="{D4BF9736-3600-4D59-93A3-78200DD77381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ieuwe sectie / 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00" y="1919700"/>
            <a:ext cx="7920000" cy="765827"/>
          </a:xfrm>
        </p:spPr>
        <p:txBody>
          <a:bodyPr>
            <a:normAutofit/>
          </a:bodyPr>
          <a:lstStyle>
            <a:lvl1pPr algn="ctr">
              <a:defRPr sz="3900" baseline="0">
                <a:solidFill>
                  <a:srgbClr val="FBAD18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 /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5200" y="1301400"/>
            <a:ext cx="3780000" cy="35397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nl-NL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nl-NL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nl-NL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nl-NL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nl-BE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90800" y="1301400"/>
            <a:ext cx="3780000" cy="35397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nl-NL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nl-NL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nl-NL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nl-NL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nl-BE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200" y="4932901"/>
            <a:ext cx="6607203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74000" y="4932901"/>
            <a:ext cx="1447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" name="Rectangle 10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7200" y="4932901"/>
            <a:ext cx="478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fld id="{D4BF9736-3600-4D59-93A3-78200DD77381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 /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401" y="440100"/>
            <a:ext cx="3008313" cy="589364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200" y="440100"/>
            <a:ext cx="5111750" cy="4401000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0035" y="1031400"/>
            <a:ext cx="3008313" cy="3809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200" y="4932901"/>
            <a:ext cx="6607203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74000" y="4932901"/>
            <a:ext cx="1447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" name="Rectangle 10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7200" y="4932901"/>
            <a:ext cx="478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fld id="{D4BF9736-3600-4D59-93A3-78200DD77381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 /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1792288" y="35235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3402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 noChangeAspect="1"/>
          </p:cNvSpPr>
          <p:nvPr>
            <p:ph type="body" sz="half" idx="2"/>
          </p:nvPr>
        </p:nvSpPr>
        <p:spPr>
          <a:xfrm>
            <a:off x="1792288" y="3948640"/>
            <a:ext cx="5486400" cy="389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200" y="4932901"/>
            <a:ext cx="6607203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74000" y="4932901"/>
            <a:ext cx="1447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" name="Rectangle 10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7200" y="4932901"/>
            <a:ext cx="478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fld id="{D4BF9736-3600-4D59-93A3-78200DD77381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11" name="Afbeelding 10" descr="PPT tekstslide 2017 - res3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71752"/>
          </a:xfrm>
          <a:prstGeom prst="rect">
            <a:avLst/>
          </a:prstGeom>
        </p:spPr>
      </p:pic>
      <p:pic>
        <p:nvPicPr>
          <p:cNvPr id="12" name="Afbeelding 11" descr="PPT 2017_formaat 16-9_tekstslide BI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2043"/>
            <a:ext cx="9144000" cy="17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 / Titre vertical et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 noChangeAspect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200" y="4932901"/>
            <a:ext cx="6607203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10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4000" y="4932901"/>
            <a:ext cx="1447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10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7200" y="4932901"/>
            <a:ext cx="478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fld id="{D4BF9736-3600-4D59-93A3-78200DD77381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 / 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340200"/>
            <a:ext cx="2057400" cy="449980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40200"/>
            <a:ext cx="6019800" cy="4499802"/>
          </a:xfrm>
        </p:spPr>
        <p:txBody>
          <a:bodyPr vert="eaVert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200" y="4932901"/>
            <a:ext cx="6607203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10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4000" y="4932901"/>
            <a:ext cx="1447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10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7200" y="4932901"/>
            <a:ext cx="478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fld id="{D4BF9736-3600-4D59-93A3-78200DD77381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 noChangeAspect="1"/>
          </p:cNvSpPr>
          <p:nvPr>
            <p:ph type="body" idx="1"/>
          </p:nvPr>
        </p:nvSpPr>
        <p:spPr>
          <a:xfrm>
            <a:off x="655202" y="1220400"/>
            <a:ext cx="7805231" cy="36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Derde niveau</a:t>
            </a:r>
          </a:p>
          <a:p>
            <a:pPr lvl="2"/>
            <a:r>
              <a:rPr lang="nl-NL" dirty="0" smtClean="0"/>
              <a:t>Vierde niveau</a:t>
            </a:r>
          </a:p>
          <a:p>
            <a:pPr lvl="3"/>
            <a:r>
              <a:rPr lang="nl-NL" dirty="0" smtClean="0"/>
              <a:t>Vijfde niveau</a:t>
            </a:r>
          </a:p>
          <a:p>
            <a:pPr lvl="4"/>
            <a:r>
              <a:rPr lang="nl-NL" dirty="0" smtClean="0"/>
              <a:t>Zesde niveau</a:t>
            </a:r>
            <a:endParaRPr lang="nl-BE" dirty="0"/>
          </a:p>
        </p:txBody>
      </p:sp>
      <p:sp>
        <p:nvSpPr>
          <p:cNvPr id="2" name="Tijdelijke aanduiding voor titel 1"/>
          <p:cNvSpPr>
            <a:spLocks noGrp="1" noChangeAspect="1"/>
          </p:cNvSpPr>
          <p:nvPr>
            <p:ph type="title"/>
          </p:nvPr>
        </p:nvSpPr>
        <p:spPr>
          <a:xfrm>
            <a:off x="655200" y="440100"/>
            <a:ext cx="7812000" cy="765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10" name="Rectangle 10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200" y="4932901"/>
            <a:ext cx="6607203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" name="Rectangle 10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4000" y="4932901"/>
            <a:ext cx="1447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Rectangle 10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7200" y="4932901"/>
            <a:ext cx="478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 baseline="0">
                <a:solidFill>
                  <a:srgbClr val="B1BBCF"/>
                </a:solidFill>
              </a:defRPr>
            </a:lvl1pPr>
          </a:lstStyle>
          <a:p>
            <a:pPr>
              <a:defRPr/>
            </a:pPr>
            <a:fld id="{D4BF9736-3600-4D59-93A3-78200DD77381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8" name="Afbeelding 7" descr="PPT 2017_formaat 16-9_tekstslide BIL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-2043"/>
            <a:ext cx="9144000" cy="171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2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E6323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63237"/>
        </a:buClr>
        <a:buSzPct val="60000"/>
        <a:buFont typeface="Wingdings 2" pitchFamily="18" charset="2"/>
        <a:buChar char="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BAD18"/>
        </a:buClr>
        <a:buSzPct val="70000"/>
        <a:buFont typeface="Wingdings 2" pitchFamily="18" charset="2"/>
        <a:buChar char="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2672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i&amp;rct=j&amp;q=&amp;esrc=s&amp;source=images&amp;cd=&amp;cad=rja&amp;uact=8&amp;ved=0ahUKEwinuI2mmqvUAhWFVRoKHRPEA0oQjRwIBw&amp;url=https://www.memrise.com/mem/714140/an-ideas-keeper/&amp;psig=AFQjCNH318KsNSyKz8CYiLVRwvrz2IaPmg&amp;ust=149690666756382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Vergadering </a:t>
            </a:r>
            <a:r>
              <a:rPr lang="nl-BE" smtClean="0"/>
              <a:t>UI 2017</a:t>
            </a:r>
            <a:endParaRPr lang="nl-B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KCC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7956016" cy="765827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Organisatie van het fysieke onthaal</a:t>
            </a:r>
            <a:br>
              <a:rPr lang="nl-BE" dirty="0" smtClean="0"/>
            </a:br>
            <a:r>
              <a:rPr lang="nl-BE" dirty="0" smtClean="0"/>
              <a:t>Hoofdkantoor/grote solo-entiteit 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142" y="1053708"/>
            <a:ext cx="1522716" cy="18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7361" y="970036"/>
            <a:ext cx="720000" cy="18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4789" y="1021464"/>
            <a:ext cx="1614286" cy="180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0477" y="1821912"/>
            <a:ext cx="1420053" cy="18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7022" y="3153555"/>
            <a:ext cx="708770" cy="1368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3812" y="185624"/>
            <a:ext cx="720000" cy="18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61325" y="3158558"/>
            <a:ext cx="638400" cy="136800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251520" y="2842814"/>
            <a:ext cx="1825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dirty="0" smtClean="0">
                <a:latin typeface="Calibri" pitchFamily="34" charset="0"/>
              </a:rPr>
              <a:t>medewerkers </a:t>
            </a:r>
            <a:r>
              <a:rPr lang="nl-BE" dirty="0">
                <a:latin typeface="Calibri" pitchFamily="34" charset="0"/>
              </a:rPr>
              <a:t>Toelaatbaarheid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2117522" y="3670036"/>
            <a:ext cx="1825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dirty="0" smtClean="0">
                <a:latin typeface="Calibri" pitchFamily="34" charset="0"/>
              </a:rPr>
              <a:t>medewerkers LO/TK</a:t>
            </a:r>
            <a:endParaRPr lang="nl-BE" dirty="0">
              <a:latin typeface="Calibri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3538086" y="2785546"/>
            <a:ext cx="1618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dirty="0" smtClean="0">
                <a:latin typeface="Calibri" pitchFamily="34" charset="0"/>
              </a:rPr>
              <a:t>Piloot (1 of2)</a:t>
            </a:r>
            <a:endParaRPr lang="nl-BE" dirty="0">
              <a:latin typeface="Calibri" pitchFamily="34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313765" y="2855601"/>
            <a:ext cx="1538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>
                <a:latin typeface="Calibri" pitchFamily="34" charset="0"/>
              </a:rPr>
              <a:t>Medewerkers </a:t>
            </a:r>
            <a:r>
              <a:rPr lang="nl-BE" dirty="0">
                <a:latin typeface="Calibri" pitchFamily="34" charset="0"/>
              </a:rPr>
              <a:t>voor </a:t>
            </a:r>
            <a:r>
              <a:rPr lang="nl-BE" dirty="0" smtClean="0">
                <a:latin typeface="Calibri" pitchFamily="34" charset="0"/>
              </a:rPr>
              <a:t>telefonie 1</a:t>
            </a:r>
            <a:r>
              <a:rPr lang="nl-BE" baseline="30000" dirty="0" smtClean="0">
                <a:latin typeface="Calibri" pitchFamily="34" charset="0"/>
              </a:rPr>
              <a:t>e</a:t>
            </a:r>
            <a:r>
              <a:rPr lang="nl-BE" dirty="0" smtClean="0">
                <a:latin typeface="Calibri" pitchFamily="34" charset="0"/>
              </a:rPr>
              <a:t> en 2</a:t>
            </a:r>
            <a:r>
              <a:rPr lang="nl-BE" baseline="30000" dirty="0" smtClean="0">
                <a:latin typeface="Calibri" pitchFamily="34" charset="0"/>
              </a:rPr>
              <a:t>e</a:t>
            </a:r>
            <a:r>
              <a:rPr lang="nl-BE" dirty="0" smtClean="0">
                <a:latin typeface="Calibri" pitchFamily="34" charset="0"/>
              </a:rPr>
              <a:t> lijn</a:t>
            </a:r>
            <a:endParaRPr lang="nl-BE" dirty="0">
              <a:latin typeface="Calibri" pitchFamily="34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7032872" y="1971616"/>
            <a:ext cx="208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dirty="0">
                <a:latin typeface="Calibri" pitchFamily="34" charset="0"/>
              </a:rPr>
              <a:t>opgeroepen medewerkers andere processen</a:t>
            </a:r>
            <a:endParaRPr lang="nl-BE" dirty="0"/>
          </a:p>
        </p:txBody>
      </p:sp>
      <p:sp>
        <p:nvSpPr>
          <p:cNvPr id="17" name="Tekstvak 16"/>
          <p:cNvSpPr txBox="1"/>
          <p:nvPr/>
        </p:nvSpPr>
        <p:spPr>
          <a:xfrm>
            <a:off x="6754693" y="2698025"/>
            <a:ext cx="697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0" dirty="0" smtClean="0"/>
              <a:t>(</a:t>
            </a:r>
            <a:endParaRPr lang="nl-BE" sz="12000" dirty="0"/>
          </a:p>
        </p:txBody>
      </p:sp>
      <p:sp>
        <p:nvSpPr>
          <p:cNvPr id="18" name="Tekstvak 17"/>
          <p:cNvSpPr txBox="1"/>
          <p:nvPr/>
        </p:nvSpPr>
        <p:spPr>
          <a:xfrm>
            <a:off x="8532440" y="2698025"/>
            <a:ext cx="697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0" dirty="0"/>
              <a:t>)</a:t>
            </a:r>
          </a:p>
        </p:txBody>
      </p:sp>
      <p:sp>
        <p:nvSpPr>
          <p:cNvPr id="19" name="Rechthoek 18"/>
          <p:cNvSpPr/>
          <p:nvPr/>
        </p:nvSpPr>
        <p:spPr>
          <a:xfrm>
            <a:off x="6640547" y="4490089"/>
            <a:ext cx="247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dirty="0" smtClean="0">
                <a:latin typeface="Calibri" pitchFamily="34" charset="0"/>
              </a:rPr>
              <a:t>Evt. Procesbeheerder FO - Veiligheidsagent</a:t>
            </a:r>
            <a:endParaRPr lang="nl-B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7956016" cy="765827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Organisatie van het fysieke onthaal</a:t>
            </a:r>
            <a:br>
              <a:rPr lang="nl-BE" dirty="0" smtClean="0"/>
            </a:br>
            <a:r>
              <a:rPr lang="nl-BE" dirty="0" smtClean="0"/>
              <a:t>Kantoor/kleine solo-entiteit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/>
          <a:srcRect r="48481"/>
          <a:stretch/>
        </p:blipFill>
        <p:spPr>
          <a:xfrm>
            <a:off x="855055" y="1114027"/>
            <a:ext cx="784482" cy="18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275606"/>
            <a:ext cx="1614286" cy="18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 cstate="print"/>
          <a:srcRect l="52065"/>
          <a:stretch/>
        </p:blipFill>
        <p:spPr>
          <a:xfrm>
            <a:off x="2667658" y="1870036"/>
            <a:ext cx="680698" cy="180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195486"/>
            <a:ext cx="720000" cy="18000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79102" y="2894946"/>
            <a:ext cx="1825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dirty="0" smtClean="0">
                <a:latin typeface="Calibri" pitchFamily="34" charset="0"/>
              </a:rPr>
              <a:t>Medewerker</a:t>
            </a:r>
          </a:p>
          <a:p>
            <a:pPr algn="ctr"/>
            <a:r>
              <a:rPr lang="nl-BE" dirty="0" smtClean="0">
                <a:latin typeface="Calibri" pitchFamily="34" charset="0"/>
              </a:rPr>
              <a:t>Toelaatbaarheid </a:t>
            </a:r>
            <a:endParaRPr lang="nl-BE" dirty="0">
              <a:latin typeface="Calibri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117522" y="3670036"/>
            <a:ext cx="1825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dirty="0">
                <a:latin typeface="Calibri" pitchFamily="34" charset="0"/>
              </a:rPr>
              <a:t>M</a:t>
            </a:r>
            <a:r>
              <a:rPr lang="nl-BE" dirty="0" smtClean="0">
                <a:latin typeface="Calibri" pitchFamily="34" charset="0"/>
              </a:rPr>
              <a:t>edewerker LO/TK</a:t>
            </a:r>
            <a:endParaRPr lang="nl-BE" dirty="0">
              <a:latin typeface="Calibri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362944" y="3109743"/>
            <a:ext cx="1538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>
                <a:latin typeface="Calibri" pitchFamily="34" charset="0"/>
              </a:rPr>
              <a:t>Medewerkers </a:t>
            </a:r>
            <a:r>
              <a:rPr lang="nl-BE" dirty="0">
                <a:latin typeface="Calibri" pitchFamily="34" charset="0"/>
              </a:rPr>
              <a:t>voor </a:t>
            </a:r>
            <a:r>
              <a:rPr lang="nl-BE" dirty="0" smtClean="0">
                <a:latin typeface="Calibri" pitchFamily="34" charset="0"/>
              </a:rPr>
              <a:t>telefonie 1</a:t>
            </a:r>
            <a:r>
              <a:rPr lang="nl-BE" baseline="30000" dirty="0" smtClean="0">
                <a:latin typeface="Calibri" pitchFamily="34" charset="0"/>
              </a:rPr>
              <a:t>e</a:t>
            </a:r>
            <a:r>
              <a:rPr lang="nl-BE" dirty="0" smtClean="0">
                <a:latin typeface="Calibri" pitchFamily="34" charset="0"/>
              </a:rPr>
              <a:t> en 2</a:t>
            </a:r>
            <a:r>
              <a:rPr lang="nl-BE" baseline="30000" dirty="0" smtClean="0">
                <a:latin typeface="Calibri" pitchFamily="34" charset="0"/>
              </a:rPr>
              <a:t>e</a:t>
            </a:r>
            <a:r>
              <a:rPr lang="nl-BE" dirty="0" smtClean="0">
                <a:latin typeface="Calibri" pitchFamily="34" charset="0"/>
              </a:rPr>
              <a:t> lijn</a:t>
            </a:r>
            <a:endParaRPr lang="nl-BE" dirty="0">
              <a:latin typeface="Calibri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516216" y="1923678"/>
            <a:ext cx="208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dirty="0">
                <a:latin typeface="Calibri" pitchFamily="34" charset="0"/>
              </a:rPr>
              <a:t>opgeroepen medewerkers andere </a:t>
            </a:r>
            <a:r>
              <a:rPr lang="nl-BE" dirty="0" smtClean="0">
                <a:latin typeface="Calibri" pitchFamily="34" charset="0"/>
              </a:rPr>
              <a:t>processen ev. via </a:t>
            </a:r>
            <a:r>
              <a:rPr lang="nl-BE" dirty="0" err="1" smtClean="0">
                <a:latin typeface="Calibri" pitchFamily="34" charset="0"/>
              </a:rPr>
              <a:t>skype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47654" y="3153555"/>
            <a:ext cx="708770" cy="1368000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6596706" y="4603544"/>
            <a:ext cx="209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dirty="0" smtClean="0">
                <a:latin typeface="Calibri" pitchFamily="34" charset="0"/>
              </a:rPr>
              <a:t>Procesbeheerder FO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6351929" y="2698025"/>
            <a:ext cx="697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0" dirty="0" smtClean="0"/>
              <a:t>(</a:t>
            </a:r>
            <a:endParaRPr lang="nl-BE" sz="12000" dirty="0"/>
          </a:p>
        </p:txBody>
      </p:sp>
      <p:sp>
        <p:nvSpPr>
          <p:cNvPr id="15" name="Tekstvak 14"/>
          <p:cNvSpPr txBox="1"/>
          <p:nvPr/>
        </p:nvSpPr>
        <p:spPr>
          <a:xfrm>
            <a:off x="8129676" y="2698025"/>
            <a:ext cx="697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0" dirty="0"/>
              <a:t>)</a:t>
            </a:r>
          </a:p>
        </p:txBody>
      </p:sp>
      <p:sp>
        <p:nvSpPr>
          <p:cNvPr id="16" name="Rechthoek 15"/>
          <p:cNvSpPr/>
          <p:nvPr/>
        </p:nvSpPr>
        <p:spPr>
          <a:xfrm>
            <a:off x="3923928" y="1347614"/>
            <a:ext cx="648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9600" dirty="0" smtClean="0"/>
              <a:t>(</a:t>
            </a:r>
            <a:endParaRPr lang="nl-BE" sz="9600" dirty="0"/>
          </a:p>
        </p:txBody>
      </p:sp>
      <p:sp>
        <p:nvSpPr>
          <p:cNvPr id="17" name="Rechthoek 16"/>
          <p:cNvSpPr/>
          <p:nvPr/>
        </p:nvSpPr>
        <p:spPr>
          <a:xfrm>
            <a:off x="5724128" y="1347614"/>
            <a:ext cx="595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9600" dirty="0" smtClean="0"/>
              <a:t>)</a:t>
            </a:r>
            <a:endParaRPr lang="nl-BE" sz="9600" dirty="0"/>
          </a:p>
        </p:txBody>
      </p:sp>
    </p:spTree>
    <p:extLst>
      <p:ext uri="{BB962C8B-B14F-4D97-AF65-F5344CB8AC3E}">
        <p14:creationId xmlns:p14="http://schemas.microsoft.com/office/powerpoint/2010/main" val="24033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7812000" cy="765827"/>
          </a:xfrm>
        </p:spPr>
        <p:txBody>
          <a:bodyPr/>
          <a:lstStyle/>
          <a:p>
            <a:r>
              <a:rPr lang="nl-BE" dirty="0" smtClean="0"/>
              <a:t>Organisatie van het fysieke onthaal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556424"/>
            <a:ext cx="8784976" cy="4443958"/>
          </a:xfrm>
        </p:spPr>
        <p:txBody>
          <a:bodyPr>
            <a:normAutofit/>
          </a:bodyPr>
          <a:lstStyle/>
          <a:p>
            <a:pPr>
              <a:buNone/>
            </a:pPr>
            <a:endParaRPr lang="nl-BE" dirty="0" smtClean="0">
              <a:latin typeface="Calibri" pitchFamily="34" charset="0"/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1493506" y="735510"/>
            <a:ext cx="3413558" cy="1169551"/>
            <a:chOff x="1493506" y="735510"/>
            <a:chExt cx="3413558" cy="1169551"/>
          </a:xfrm>
        </p:grpSpPr>
        <p:sp>
          <p:nvSpPr>
            <p:cNvPr id="6" name="PIJL-RECHTS 5"/>
            <p:cNvSpPr/>
            <p:nvPr/>
          </p:nvSpPr>
          <p:spPr>
            <a:xfrm>
              <a:off x="2113464" y="989811"/>
              <a:ext cx="2793600" cy="648072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15E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500" dirty="0">
                  <a:latin typeface="Calibri" pitchFamily="34" charset="0"/>
                </a:rPr>
                <a:t>Verwelkoming </a:t>
              </a:r>
              <a:r>
                <a:rPr lang="nl-BE" sz="1500" dirty="0" smtClean="0">
                  <a:latin typeface="Calibri" pitchFamily="34" charset="0"/>
                </a:rPr>
                <a:t>door </a:t>
              </a:r>
              <a:r>
                <a:rPr lang="nl-BE" sz="1500" dirty="0">
                  <a:latin typeface="Calibri" pitchFamily="34" charset="0"/>
                </a:rPr>
                <a:t>een piloot </a:t>
              </a:r>
              <a:endParaRPr lang="nl-BE" sz="1500" dirty="0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1493506" y="735510"/>
              <a:ext cx="3600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7000" b="1" dirty="0" smtClean="0">
                  <a:solidFill>
                    <a:srgbClr val="15E1B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endParaRPr lang="nl-BE" sz="7000" b="1" dirty="0">
                <a:solidFill>
                  <a:srgbClr val="15E1B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207800" y="1448092"/>
            <a:ext cx="3183368" cy="1169551"/>
            <a:chOff x="4207800" y="1460121"/>
            <a:chExt cx="3183368" cy="1169551"/>
          </a:xfrm>
        </p:grpSpPr>
        <p:sp>
          <p:nvSpPr>
            <p:cNvPr id="8" name="PIJL-RECHTS 7"/>
            <p:cNvSpPr/>
            <p:nvPr/>
          </p:nvSpPr>
          <p:spPr>
            <a:xfrm rot="10800000" flipV="1">
              <a:off x="4207800" y="1650310"/>
              <a:ext cx="2794256" cy="711976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370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BE" sz="1500" dirty="0" smtClean="0">
                  <a:latin typeface="Calibri" pitchFamily="34" charset="0"/>
                </a:rPr>
                <a:t>Piloot registreert bezoeker</a:t>
              </a:r>
              <a:endParaRPr lang="nl-BE" sz="1500" dirty="0">
                <a:latin typeface="Calibri" pitchFamily="34" charset="0"/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7031128" y="1460121"/>
              <a:ext cx="3600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7000" b="1" dirty="0" smtClean="0">
                  <a:solidFill>
                    <a:srgbClr val="F3705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nl-BE" sz="7000" b="1" dirty="0">
                <a:solidFill>
                  <a:srgbClr val="F3705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1482650" y="2097066"/>
            <a:ext cx="3434678" cy="1169551"/>
            <a:chOff x="1482650" y="2112145"/>
            <a:chExt cx="3434678" cy="1169551"/>
          </a:xfrm>
        </p:grpSpPr>
        <p:sp>
          <p:nvSpPr>
            <p:cNvPr id="10" name="PIJL-RECHTS 9"/>
            <p:cNvSpPr/>
            <p:nvPr/>
          </p:nvSpPr>
          <p:spPr>
            <a:xfrm>
              <a:off x="2123728" y="2370805"/>
              <a:ext cx="2793600" cy="648072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378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nl-BE" sz="1500" dirty="0" smtClean="0">
                  <a:latin typeface="Calibri" pitchFamily="34" charset="0"/>
                </a:rPr>
                <a:t>Onthaalmedewerker haalt de bezoeker op in de wachtzaal en steekt </a:t>
              </a:r>
              <a:r>
                <a:rPr lang="nl-BE" sz="1500" dirty="0" err="1" smtClean="0">
                  <a:latin typeface="Calibri" pitchFamily="34" charset="0"/>
                </a:rPr>
                <a:t>e-ID</a:t>
              </a:r>
              <a:r>
                <a:rPr lang="nl-BE" sz="1500" dirty="0" smtClean="0">
                  <a:latin typeface="Calibri" pitchFamily="34" charset="0"/>
                </a:rPr>
                <a:t> in</a:t>
              </a:r>
              <a:endParaRPr lang="nl-BE" sz="1500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1482650" y="2112145"/>
              <a:ext cx="3600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7000" b="1" dirty="0" smtClean="0">
                  <a:solidFill>
                    <a:srgbClr val="378FB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</a:t>
              </a:r>
              <a:endParaRPr lang="nl-BE" sz="7000" b="1" dirty="0">
                <a:solidFill>
                  <a:srgbClr val="378FB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4196944" y="2809648"/>
            <a:ext cx="3183368" cy="1169551"/>
            <a:chOff x="4196944" y="2836756"/>
            <a:chExt cx="3183368" cy="1169551"/>
          </a:xfrm>
        </p:grpSpPr>
        <p:sp>
          <p:nvSpPr>
            <p:cNvPr id="12" name="PIJL-RECHTS 11"/>
            <p:cNvSpPr/>
            <p:nvPr/>
          </p:nvSpPr>
          <p:spPr>
            <a:xfrm rot="10800000" flipV="1">
              <a:off x="4196944" y="3026945"/>
              <a:ext cx="2794256" cy="711976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BF8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500" dirty="0" smtClean="0">
                  <a:latin typeface="Calibri" pitchFamily="34" charset="0"/>
                </a:rPr>
                <a:t>Via de </a:t>
              </a:r>
              <a:r>
                <a:rPr lang="nl-BE" sz="1500" dirty="0" err="1" smtClean="0">
                  <a:latin typeface="Calibri" pitchFamily="34" charset="0"/>
                </a:rPr>
                <a:t>e-ID</a:t>
              </a:r>
              <a:r>
                <a:rPr lang="nl-BE" sz="1500" dirty="0" smtClean="0">
                  <a:latin typeface="Calibri" pitchFamily="34" charset="0"/>
                </a:rPr>
                <a:t>: AOS en kennisinstrumenten beschikbaar </a:t>
              </a:r>
              <a:endParaRPr lang="nl-BE" sz="1500" dirty="0">
                <a:latin typeface="Calibri" pitchFamily="34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7020272" y="2836756"/>
              <a:ext cx="3600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7000" b="1" dirty="0" smtClean="0">
                  <a:solidFill>
                    <a:srgbClr val="BF8635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4</a:t>
              </a:r>
              <a:endParaRPr lang="nl-BE" sz="7000" b="1" dirty="0">
                <a:solidFill>
                  <a:srgbClr val="BF863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1468601" y="3458622"/>
            <a:ext cx="3413558" cy="1169551"/>
            <a:chOff x="1500405" y="3494300"/>
            <a:chExt cx="3413558" cy="1169551"/>
          </a:xfrm>
        </p:grpSpPr>
        <p:sp>
          <p:nvSpPr>
            <p:cNvPr id="14" name="PIJL-RECHTS 13"/>
            <p:cNvSpPr/>
            <p:nvPr/>
          </p:nvSpPr>
          <p:spPr>
            <a:xfrm>
              <a:off x="2120363" y="3748601"/>
              <a:ext cx="2793600" cy="648072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C0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nl-BE" sz="1500" dirty="0">
                  <a:latin typeface="Calibri" pitchFamily="34" charset="0"/>
                </a:rPr>
                <a:t>Medewerker voert de vraag en het antwoord </a:t>
              </a:r>
              <a:r>
                <a:rPr lang="nl-BE" sz="1500" dirty="0" smtClean="0">
                  <a:latin typeface="Calibri" pitchFamily="34" charset="0"/>
                </a:rPr>
                <a:t>in  </a:t>
              </a:r>
              <a:r>
                <a:rPr lang="nl-BE" sz="1500" dirty="0">
                  <a:latin typeface="Calibri" pitchFamily="34" charset="0"/>
                </a:rPr>
                <a:t>in de CCSW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1500405" y="3494300"/>
              <a:ext cx="3600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7000" b="1" dirty="0" smtClean="0">
                  <a:solidFill>
                    <a:srgbClr val="C0303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5</a:t>
              </a:r>
              <a:endParaRPr lang="nl-BE" sz="7000" b="1" dirty="0">
                <a:solidFill>
                  <a:srgbClr val="C0303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4206748" y="4163254"/>
            <a:ext cx="3183368" cy="1169551"/>
            <a:chOff x="4214699" y="4218911"/>
            <a:chExt cx="3183368" cy="1169551"/>
          </a:xfrm>
        </p:grpSpPr>
        <p:sp>
          <p:nvSpPr>
            <p:cNvPr id="16" name="PIJL-RECHTS 15"/>
            <p:cNvSpPr/>
            <p:nvPr/>
          </p:nvSpPr>
          <p:spPr>
            <a:xfrm rot="10800000" flipV="1">
              <a:off x="4214699" y="4409100"/>
              <a:ext cx="2794256" cy="711976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BF3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BE" sz="1500" dirty="0" smtClean="0">
                  <a:latin typeface="Calibri" pitchFamily="34" charset="0"/>
                </a:rPr>
                <a:t>Het verwijderen van de e-ID sluit het gesprek af</a:t>
              </a:r>
              <a:endParaRPr lang="nl-BE" sz="1500" dirty="0">
                <a:latin typeface="Calibri" pitchFamily="34" charset="0"/>
              </a:endParaRP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7038027" y="4218911"/>
              <a:ext cx="3600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7000" b="1" dirty="0" smtClean="0">
                  <a:solidFill>
                    <a:srgbClr val="BF366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6</a:t>
              </a:r>
              <a:endParaRPr lang="nl-BE" sz="7000" b="1" dirty="0">
                <a:solidFill>
                  <a:srgbClr val="BF36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24" name="Tekstvak 23"/>
          <p:cNvSpPr txBox="1"/>
          <p:nvPr/>
        </p:nvSpPr>
        <p:spPr>
          <a:xfrm>
            <a:off x="539552" y="1664033"/>
            <a:ext cx="366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dirty="0" smtClean="0">
                <a:solidFill>
                  <a:srgbClr val="F37052"/>
                </a:solidFill>
              </a:rPr>
              <a:t>Eventueel kan er doorverbonden worden met een specialist in een andere entiteit of een ander kantoor via </a:t>
            </a:r>
            <a:r>
              <a:rPr lang="nl-BE" sz="1200" dirty="0" err="1" smtClean="0">
                <a:solidFill>
                  <a:srgbClr val="F37052"/>
                </a:solidFill>
              </a:rPr>
              <a:t>skype</a:t>
            </a:r>
            <a:endParaRPr lang="nl-BE" sz="1200" dirty="0">
              <a:solidFill>
                <a:srgbClr val="F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827584" y="195486"/>
            <a:ext cx="6480680" cy="492443"/>
            <a:chOff x="1547704" y="345308"/>
            <a:chExt cx="6480680" cy="492443"/>
          </a:xfrm>
        </p:grpSpPr>
        <p:sp>
          <p:nvSpPr>
            <p:cNvPr id="6" name="Ovaal 5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1943988" y="345308"/>
              <a:ext cx="60843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Inleiding: het project klantencontact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1475656" y="824643"/>
            <a:ext cx="5616623" cy="492443"/>
            <a:chOff x="2051720" y="1137396"/>
            <a:chExt cx="5616623" cy="492443"/>
          </a:xfrm>
        </p:grpSpPr>
        <p:sp>
          <p:nvSpPr>
            <p:cNvPr id="7" name="Ovaal 6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Infrastructuur van een frontoffice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900350" y="1453800"/>
            <a:ext cx="6272050" cy="492443"/>
            <a:chOff x="2332398" y="1929484"/>
            <a:chExt cx="6272050" cy="492443"/>
          </a:xfrm>
        </p:grpSpPr>
        <p:sp>
          <p:nvSpPr>
            <p:cNvPr id="8" name="Ovaal 7"/>
            <p:cNvSpPr/>
            <p:nvPr/>
          </p:nvSpPr>
          <p:spPr>
            <a:xfrm>
              <a:off x="2332398" y="199568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847353" y="1929484"/>
              <a:ext cx="57570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fysieke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2044366" y="2082957"/>
            <a:ext cx="6704098" cy="492443"/>
            <a:chOff x="2332398" y="2865588"/>
            <a:chExt cx="6704098" cy="492443"/>
          </a:xfrm>
        </p:grpSpPr>
        <p:sp>
          <p:nvSpPr>
            <p:cNvPr id="9" name="Ovaal 8"/>
            <p:cNvSpPr/>
            <p:nvPr/>
          </p:nvSpPr>
          <p:spPr>
            <a:xfrm>
              <a:off x="2332398" y="293179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2847353" y="2865588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telefonische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2044366" y="2712114"/>
            <a:ext cx="6640669" cy="492443"/>
            <a:chOff x="2055056" y="3657676"/>
            <a:chExt cx="6640669" cy="492443"/>
          </a:xfrm>
        </p:grpSpPr>
        <p:sp>
          <p:nvSpPr>
            <p:cNvPr id="10" name="Ovaal 9"/>
            <p:cNvSpPr/>
            <p:nvPr/>
          </p:nvSpPr>
          <p:spPr>
            <a:xfrm>
              <a:off x="2055056" y="372387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2506582" y="3657676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mailverkeer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1900350" y="3341271"/>
            <a:ext cx="6553649" cy="492443"/>
            <a:chOff x="1547704" y="4449764"/>
            <a:chExt cx="6553649" cy="492443"/>
          </a:xfrm>
        </p:grpSpPr>
        <p:sp>
          <p:nvSpPr>
            <p:cNvPr id="11" name="Ovaal 10"/>
            <p:cNvSpPr/>
            <p:nvPr/>
          </p:nvSpPr>
          <p:spPr>
            <a:xfrm>
              <a:off x="1547704" y="451596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912210" y="4449764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Programma’s en informatiebronnen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1475656" y="3970428"/>
            <a:ext cx="7056744" cy="492443"/>
            <a:chOff x="1547704" y="345308"/>
            <a:chExt cx="7056744" cy="492443"/>
          </a:xfrm>
        </p:grpSpPr>
        <p:sp>
          <p:nvSpPr>
            <p:cNvPr id="22" name="Ovaal 21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1943988" y="345308"/>
              <a:ext cx="66604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Opleidingen voor frontofficemedewerkers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827584" y="4599587"/>
            <a:ext cx="5616623" cy="492443"/>
            <a:chOff x="2051720" y="1137396"/>
            <a:chExt cx="5616623" cy="492443"/>
          </a:xfrm>
        </p:grpSpPr>
        <p:sp>
          <p:nvSpPr>
            <p:cNvPr id="25" name="Ovaal 24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Varia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echthoek 19"/>
          <p:cNvSpPr/>
          <p:nvPr/>
        </p:nvSpPr>
        <p:spPr>
          <a:xfrm>
            <a:off x="539552" y="2575400"/>
            <a:ext cx="8424936" cy="25680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/>
          <p:cNvSpPr/>
          <p:nvPr/>
        </p:nvSpPr>
        <p:spPr>
          <a:xfrm>
            <a:off x="827584" y="212370"/>
            <a:ext cx="8424936" cy="166767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17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0" y="50591"/>
            <a:ext cx="9144000" cy="5151549"/>
            <a:chOff x="0" y="50591"/>
            <a:chExt cx="9144000" cy="5151549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289" b="-1"/>
            <a:stretch/>
          </p:blipFill>
          <p:spPr>
            <a:xfrm>
              <a:off x="0" y="50591"/>
              <a:ext cx="9144000" cy="515154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0605" y="1995687"/>
              <a:ext cx="1471529" cy="1306950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5272" y="1929161"/>
              <a:ext cx="1471529" cy="130695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7812000" cy="765827"/>
          </a:xfrm>
        </p:spPr>
        <p:txBody>
          <a:bodyPr>
            <a:normAutofit/>
          </a:bodyPr>
          <a:lstStyle/>
          <a:p>
            <a:r>
              <a:rPr lang="nl-B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Organisatie van het telefonische </a:t>
            </a:r>
            <a:r>
              <a:rPr lang="nl-B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onthaal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699542"/>
            <a:ext cx="9144000" cy="4443958"/>
          </a:xfrm>
        </p:spPr>
        <p:txBody>
          <a:bodyPr>
            <a:normAutofit/>
          </a:bodyPr>
          <a:lstStyle/>
          <a:p>
            <a:r>
              <a:rPr lang="nl-BE" b="1" dirty="0" smtClean="0">
                <a:latin typeface="Calibri" pitchFamily="34" charset="0"/>
              </a:rPr>
              <a:t>Centraal gestuurd </a:t>
            </a:r>
          </a:p>
          <a:p>
            <a:pPr lvl="1"/>
            <a:r>
              <a:rPr lang="nl-BE" sz="1800" dirty="0" smtClean="0">
                <a:latin typeface="Calibri" pitchFamily="34" charset="0"/>
              </a:rPr>
              <a:t>Medewerkers in alle entiteiten en een evenwichtige verdeling</a:t>
            </a:r>
          </a:p>
          <a:p>
            <a:r>
              <a:rPr lang="nl-BE" b="1" dirty="0" smtClean="0">
                <a:latin typeface="Calibri" pitchFamily="34" charset="0"/>
              </a:rPr>
              <a:t>Centraal nummer</a:t>
            </a:r>
            <a:r>
              <a:rPr lang="nl-BE" dirty="0" smtClean="0">
                <a:latin typeface="Calibri" pitchFamily="34" charset="0"/>
              </a:rPr>
              <a:t>: 02/515 4444</a:t>
            </a:r>
          </a:p>
          <a:p>
            <a:pPr marL="400050" lvl="2" indent="0">
              <a:buNone/>
            </a:pPr>
            <a:r>
              <a:rPr lang="nl-BE" dirty="0" smtClean="0">
                <a:latin typeface="Calibri" pitchFamily="34" charset="0"/>
              </a:rPr>
              <a:t>+     Vaste lijnen voor partners (UI, VDAB, OCMW), advocaten, andere openbare instellingen, auditoraat, leveranciers, pers, …</a:t>
            </a:r>
            <a:endParaRPr lang="nl-BE" sz="1100" dirty="0" smtClean="0">
              <a:latin typeface="Calibri" pitchFamily="34" charset="0"/>
            </a:endParaRPr>
          </a:p>
          <a:p>
            <a:r>
              <a:rPr lang="nl-BE" b="1" dirty="0" smtClean="0">
                <a:latin typeface="Calibri" pitchFamily="34" charset="0"/>
              </a:rPr>
              <a:t>Openingsuren KCC</a:t>
            </a:r>
          </a:p>
          <a:p>
            <a:endParaRPr lang="nl-BE" b="1" dirty="0">
              <a:latin typeface="Calibri" pitchFamily="34" charset="0"/>
            </a:endParaRPr>
          </a:p>
          <a:p>
            <a:endParaRPr lang="nl-BE" b="1" dirty="0" smtClean="0">
              <a:latin typeface="Calibri" pitchFamily="34" charset="0"/>
            </a:endParaRPr>
          </a:p>
          <a:p>
            <a:endParaRPr lang="nl-BE" b="1" dirty="0" smtClean="0">
              <a:latin typeface="Calibri" pitchFamily="34" charset="0"/>
            </a:endParaRPr>
          </a:p>
          <a:p>
            <a:pPr>
              <a:buNone/>
            </a:pPr>
            <a:endParaRPr lang="nl-BE" sz="1500" dirty="0" smtClean="0">
              <a:latin typeface="Calibri" pitchFamily="34" charset="0"/>
            </a:endParaRPr>
          </a:p>
          <a:p>
            <a:endParaRPr lang="nl-BE" b="1" dirty="0" smtClean="0">
              <a:latin typeface="Calibri" pitchFamily="34" charset="0"/>
            </a:endParaRPr>
          </a:p>
          <a:p>
            <a:pPr>
              <a:buNone/>
            </a:pPr>
            <a:endParaRPr lang="nl-BE" sz="1100" b="1" dirty="0" smtClean="0">
              <a:latin typeface="Calibri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0605" y="2596037"/>
            <a:ext cx="1161315" cy="111749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56324" y="2585863"/>
            <a:ext cx="1143868" cy="112766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160911" y="375414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AM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5689229" y="37861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</a:t>
            </a:r>
            <a:r>
              <a:rPr lang="nl-BE" dirty="0" smtClean="0"/>
              <a:t>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89" b="-1"/>
          <a:stretch/>
        </p:blipFill>
        <p:spPr>
          <a:xfrm>
            <a:off x="0" y="50591"/>
            <a:ext cx="9144000" cy="51515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33120"/>
            <a:ext cx="7812000" cy="765827"/>
          </a:xfrm>
        </p:spPr>
        <p:txBody>
          <a:bodyPr>
            <a:normAutofit/>
          </a:bodyPr>
          <a:lstStyle/>
          <a:p>
            <a:r>
              <a:rPr lang="nl-B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Organisatie van het telefonische </a:t>
            </a:r>
            <a:r>
              <a:rPr lang="nl-B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onthaal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6844" y="1934732"/>
            <a:ext cx="1447800" cy="13832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898296"/>
            <a:ext cx="1447800" cy="138326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688" y="663165"/>
            <a:ext cx="8359696" cy="3853526"/>
          </a:xfrm>
        </p:spPr>
        <p:txBody>
          <a:bodyPr>
            <a:normAutofit/>
          </a:bodyPr>
          <a:lstStyle/>
          <a:p>
            <a:r>
              <a:rPr lang="nl-BE" b="1" dirty="0" smtClean="0">
                <a:latin typeface="Calibri" pitchFamily="34" charset="0"/>
              </a:rPr>
              <a:t>Shiften</a:t>
            </a:r>
            <a:endParaRPr lang="nl-BE" dirty="0">
              <a:latin typeface="Calibri" pitchFamily="34" charset="0"/>
            </a:endParaRPr>
          </a:p>
          <a:p>
            <a:r>
              <a:rPr lang="nl-BE" b="1" dirty="0" smtClean="0">
                <a:latin typeface="Calibri" pitchFamily="34" charset="0"/>
              </a:rPr>
              <a:t>Permanentie- en </a:t>
            </a:r>
            <a:r>
              <a:rPr lang="nl-BE" b="1" dirty="0" err="1" smtClean="0">
                <a:latin typeface="Calibri" pitchFamily="34" charset="0"/>
              </a:rPr>
              <a:t>reservepermanentiekalender</a:t>
            </a:r>
            <a:r>
              <a:rPr lang="nl-BE" dirty="0" smtClean="0">
                <a:latin typeface="Calibri" pitchFamily="34" charset="0"/>
              </a:rPr>
              <a:t> </a:t>
            </a:r>
            <a:endParaRPr lang="nl-BE" sz="1100" dirty="0" smtClean="0">
              <a:latin typeface="Calibri" pitchFamily="34" charset="0"/>
            </a:endParaRPr>
          </a:p>
          <a:p>
            <a:r>
              <a:rPr lang="nl-BE" b="1" dirty="0" smtClean="0">
                <a:latin typeface="Calibri" pitchFamily="34" charset="0"/>
              </a:rPr>
              <a:t>Opvolging: </a:t>
            </a:r>
            <a:r>
              <a:rPr lang="nl-BE" dirty="0" smtClean="0">
                <a:latin typeface="Calibri" pitchFamily="34" charset="0"/>
              </a:rPr>
              <a:t>centraal door team centrale planners</a:t>
            </a:r>
            <a:endParaRPr lang="nl-BE" sz="1100" dirty="0" smtClean="0"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7812000" cy="765827"/>
          </a:xfrm>
        </p:spPr>
        <p:txBody>
          <a:bodyPr>
            <a:normAutofit/>
          </a:bodyPr>
          <a:lstStyle/>
          <a:p>
            <a:r>
              <a:rPr lang="nl-B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Organisatie van het telefonische </a:t>
            </a:r>
            <a:r>
              <a:rPr lang="nl-B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onthaal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771550"/>
            <a:ext cx="8748464" cy="4371950"/>
          </a:xfrm>
        </p:spPr>
        <p:txBody>
          <a:bodyPr>
            <a:normAutofit/>
          </a:bodyPr>
          <a:lstStyle/>
          <a:p>
            <a:r>
              <a:rPr lang="nl-BE" b="1" dirty="0" smtClean="0">
                <a:latin typeface="Calibri" pitchFamily="34" charset="0"/>
              </a:rPr>
              <a:t>Er komt een 1</a:t>
            </a:r>
            <a:r>
              <a:rPr lang="nl-BE" b="1" baseline="30000" dirty="0" smtClean="0">
                <a:latin typeface="Calibri" pitchFamily="34" charset="0"/>
              </a:rPr>
              <a:t>e</a:t>
            </a:r>
            <a:r>
              <a:rPr lang="nl-BE" b="1" dirty="0" smtClean="0">
                <a:latin typeface="Calibri" pitchFamily="34" charset="0"/>
              </a:rPr>
              <a:t>, 2</a:t>
            </a:r>
            <a:r>
              <a:rPr lang="nl-BE" b="1" baseline="30000" dirty="0" smtClean="0">
                <a:latin typeface="Calibri" pitchFamily="34" charset="0"/>
              </a:rPr>
              <a:t>e</a:t>
            </a:r>
            <a:r>
              <a:rPr lang="nl-BE" b="1" dirty="0" smtClean="0">
                <a:latin typeface="Calibri" pitchFamily="34" charset="0"/>
              </a:rPr>
              <a:t> en 3</a:t>
            </a:r>
            <a:r>
              <a:rPr lang="nl-BE" b="1" baseline="30000" dirty="0" smtClean="0">
                <a:latin typeface="Calibri" pitchFamily="34" charset="0"/>
              </a:rPr>
              <a:t>e</a:t>
            </a:r>
            <a:r>
              <a:rPr lang="nl-BE" b="1" dirty="0" smtClean="0">
                <a:latin typeface="Calibri" pitchFamily="34" charset="0"/>
              </a:rPr>
              <a:t> lijn</a:t>
            </a:r>
            <a:endParaRPr lang="nl-BE" dirty="0" smtClean="0">
              <a:latin typeface="Calibri" pitchFamily="34" charset="0"/>
            </a:endParaRPr>
          </a:p>
          <a:p>
            <a:pPr lvl="1"/>
            <a:r>
              <a:rPr lang="nl-BE" dirty="0" smtClean="0">
                <a:latin typeface="Calibri" pitchFamily="34" charset="0"/>
              </a:rPr>
              <a:t>1</a:t>
            </a:r>
            <a:r>
              <a:rPr lang="nl-BE" baseline="30000" dirty="0" smtClean="0">
                <a:latin typeface="Calibri" pitchFamily="34" charset="0"/>
              </a:rPr>
              <a:t>e</a:t>
            </a:r>
            <a:r>
              <a:rPr lang="nl-BE" dirty="0" smtClean="0">
                <a:latin typeface="Calibri" pitchFamily="34" charset="0"/>
              </a:rPr>
              <a:t> lijn: </a:t>
            </a:r>
            <a:r>
              <a:rPr lang="nl-BE" b="1" dirty="0" smtClean="0">
                <a:latin typeface="Calibri" pitchFamily="34" charset="0"/>
              </a:rPr>
              <a:t>berekenaars</a:t>
            </a:r>
            <a:r>
              <a:rPr lang="nl-BE" dirty="0" smtClean="0">
                <a:latin typeface="Calibri" pitchFamily="34" charset="0"/>
              </a:rPr>
              <a:t> TBH, LOTK  en TW. 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Pool 2</a:t>
            </a:r>
            <a:r>
              <a:rPr lang="nl-BE" baseline="30000" dirty="0" smtClean="0">
                <a:latin typeface="Calibri" pitchFamily="34" charset="0"/>
              </a:rPr>
              <a:t>e</a:t>
            </a:r>
            <a:r>
              <a:rPr lang="nl-BE" dirty="0" smtClean="0">
                <a:latin typeface="Calibri" pitchFamily="34" charset="0"/>
              </a:rPr>
              <a:t> lijn: </a:t>
            </a:r>
            <a:r>
              <a:rPr lang="nl-BE" b="1" dirty="0" smtClean="0">
                <a:latin typeface="Calibri" pitchFamily="34" charset="0"/>
              </a:rPr>
              <a:t>experten/teamchefs (</a:t>
            </a:r>
            <a:r>
              <a:rPr lang="nl-BE" dirty="0" smtClean="0">
                <a:latin typeface="Calibri" pitchFamily="34" charset="0"/>
              </a:rPr>
              <a:t>TBH en LOTK) &amp; berekenaars voor VGBH/TBH voor specifieke materies </a:t>
            </a:r>
            <a:r>
              <a:rPr lang="fr-FR" dirty="0" smtClean="0">
                <a:latin typeface="Calibri" pitchFamily="34" charset="0"/>
                <a:sym typeface="Wingdings" pitchFamily="2" charset="2"/>
              </a:rPr>
              <a:t> ≠ BO</a:t>
            </a:r>
            <a:endParaRPr lang="nl-BE" dirty="0" smtClean="0">
              <a:latin typeface="Calibri" pitchFamily="34" charset="0"/>
            </a:endParaRPr>
          </a:p>
          <a:p>
            <a:pPr lvl="1"/>
            <a:r>
              <a:rPr lang="nl-BE" dirty="0" smtClean="0">
                <a:latin typeface="Calibri" pitchFamily="34" charset="0"/>
              </a:rPr>
              <a:t>3</a:t>
            </a:r>
            <a:r>
              <a:rPr lang="nl-BE" baseline="30000" dirty="0" smtClean="0">
                <a:latin typeface="Calibri" pitchFamily="34" charset="0"/>
              </a:rPr>
              <a:t>e</a:t>
            </a:r>
            <a:r>
              <a:rPr lang="nl-BE" dirty="0" smtClean="0">
                <a:latin typeface="Calibri" pitchFamily="34" charset="0"/>
              </a:rPr>
              <a:t> lijn: reglementaire directies op HB</a:t>
            </a:r>
          </a:p>
          <a:p>
            <a:pPr lvl="1">
              <a:buNone/>
            </a:pPr>
            <a:endParaRPr lang="nl-BE" sz="1300" dirty="0" smtClean="0">
              <a:latin typeface="Calibri" pitchFamily="34" charset="0"/>
            </a:endParaRPr>
          </a:p>
          <a:p>
            <a:r>
              <a:rPr lang="nl-BE" b="1" dirty="0" smtClean="0">
                <a:latin typeface="Calibri" pitchFamily="34" charset="0"/>
              </a:rPr>
              <a:t>Doorgeven aan 2</a:t>
            </a:r>
            <a:r>
              <a:rPr lang="nl-BE" b="1" baseline="30000" dirty="0" smtClean="0">
                <a:latin typeface="Calibri" pitchFamily="34" charset="0"/>
              </a:rPr>
              <a:t>e</a:t>
            </a:r>
            <a:r>
              <a:rPr lang="nl-BE" b="1" dirty="0" smtClean="0">
                <a:latin typeface="Calibri" pitchFamily="34" charset="0"/>
              </a:rPr>
              <a:t> of 3</a:t>
            </a:r>
            <a:r>
              <a:rPr lang="nl-BE" b="1" baseline="30000" dirty="0" smtClean="0">
                <a:latin typeface="Calibri" pitchFamily="34" charset="0"/>
              </a:rPr>
              <a:t>e</a:t>
            </a:r>
            <a:r>
              <a:rPr lang="nl-BE" b="1" dirty="0" smtClean="0">
                <a:latin typeface="Calibri" pitchFamily="34" charset="0"/>
              </a:rPr>
              <a:t> lijn </a:t>
            </a:r>
            <a:r>
              <a:rPr lang="nl-BE" dirty="0" smtClean="0">
                <a:latin typeface="Calibri" pitchFamily="34" charset="0"/>
              </a:rPr>
              <a:t>gebeurt via speciale software – niet rechtstreeks doorgeven aan 3</a:t>
            </a:r>
            <a:r>
              <a:rPr lang="nl-BE" baseline="30000" dirty="0" smtClean="0">
                <a:latin typeface="Calibri" pitchFamily="34" charset="0"/>
              </a:rPr>
              <a:t>e</a:t>
            </a:r>
            <a:r>
              <a:rPr lang="nl-BE" dirty="0" smtClean="0">
                <a:latin typeface="Calibri" pitchFamily="34" charset="0"/>
              </a:rPr>
              <a:t> lijn noch aan de BO</a:t>
            </a:r>
          </a:p>
          <a:p>
            <a:pPr>
              <a:buNone/>
            </a:pPr>
            <a:endParaRPr lang="nl-BE" sz="1300" dirty="0" smtClean="0">
              <a:latin typeface="Calibri" pitchFamily="34" charset="0"/>
            </a:endParaRPr>
          </a:p>
          <a:p>
            <a:r>
              <a:rPr lang="nl-BE" b="1" dirty="0" smtClean="0">
                <a:latin typeface="Calibri" pitchFamily="34" charset="0"/>
              </a:rPr>
              <a:t>Administratie na gesprek </a:t>
            </a:r>
            <a:r>
              <a:rPr lang="fr-FR" dirty="0" smtClean="0">
                <a:latin typeface="Calibri" pitchFamily="34" charset="0"/>
                <a:sym typeface="Wingdings" pitchFamily="2" charset="2"/>
              </a:rPr>
              <a:t> </a:t>
            </a:r>
            <a:r>
              <a:rPr lang="fr-FR" dirty="0" err="1" smtClean="0">
                <a:latin typeface="Calibri" pitchFamily="34" charset="0"/>
                <a:sym typeface="Wingdings" pitchFamily="2" charset="2"/>
              </a:rPr>
              <a:t>Historiek</a:t>
            </a:r>
            <a:r>
              <a:rPr lang="fr-FR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FR" dirty="0" err="1" smtClean="0">
                <a:latin typeface="Calibri" pitchFamily="34" charset="0"/>
                <a:sym typeface="Wingdings" pitchFamily="2" charset="2"/>
              </a:rPr>
              <a:t>contacten</a:t>
            </a:r>
            <a:endParaRPr lang="nl-BE" dirty="0" smtClean="0">
              <a:latin typeface="Calibri" pitchFamily="34" charset="0"/>
            </a:endParaRPr>
          </a:p>
          <a:p>
            <a:pPr>
              <a:buNone/>
            </a:pPr>
            <a:endParaRPr lang="nl-BE" sz="11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596" y="382913"/>
            <a:ext cx="2399815" cy="13498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84976" cy="765827"/>
          </a:xfrm>
        </p:spPr>
        <p:txBody>
          <a:bodyPr>
            <a:normAutofit/>
          </a:bodyPr>
          <a:lstStyle/>
          <a:p>
            <a:r>
              <a:rPr lang="nl-BE" sz="2400" dirty="0" smtClean="0">
                <a:latin typeface="+mn-lt"/>
              </a:rPr>
              <a:t>Specifieke vragen telefonie - vergoedbaarheid</a:t>
            </a:r>
            <a:endParaRPr lang="en-US" sz="24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15566"/>
            <a:ext cx="7632848" cy="392553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nl-BE" b="1" dirty="0" smtClean="0"/>
              <a:t>Verhoren</a:t>
            </a:r>
            <a:r>
              <a:rPr lang="nl-BE" dirty="0" smtClean="0"/>
              <a:t>:</a:t>
            </a:r>
          </a:p>
          <a:p>
            <a:pPr lvl="1">
              <a:buNone/>
            </a:pPr>
            <a:r>
              <a:rPr lang="nl-BE" dirty="0" smtClean="0"/>
              <a:t>Procedure bij </a:t>
            </a:r>
            <a:r>
              <a:rPr lang="nl-BE" dirty="0" err="1" smtClean="0"/>
              <a:t>annulatie</a:t>
            </a:r>
            <a:r>
              <a:rPr lang="nl-BE" dirty="0" smtClean="0"/>
              <a:t> / verplaatsen (door 1</a:t>
            </a:r>
            <a:r>
              <a:rPr lang="nl-BE" baseline="30000" dirty="0" smtClean="0"/>
              <a:t>e</a:t>
            </a:r>
            <a:r>
              <a:rPr lang="nl-BE" dirty="0" smtClean="0"/>
              <a:t> lijn) </a:t>
            </a:r>
          </a:p>
          <a:p>
            <a:pPr lvl="1">
              <a:buNone/>
            </a:pPr>
            <a:r>
              <a:rPr lang="nl-BE" dirty="0" smtClean="0"/>
              <a:t>Klant belt bij vertraging (door 1</a:t>
            </a:r>
            <a:r>
              <a:rPr lang="nl-BE" baseline="30000" dirty="0" smtClean="0"/>
              <a:t>e</a:t>
            </a:r>
            <a:r>
              <a:rPr lang="nl-BE" dirty="0" smtClean="0"/>
              <a:t> lijn)</a:t>
            </a:r>
          </a:p>
          <a:p>
            <a:r>
              <a:rPr lang="nl-BE" b="1" dirty="0" smtClean="0"/>
              <a:t>Terugvordering</a:t>
            </a:r>
            <a:r>
              <a:rPr lang="nl-BE" dirty="0" smtClean="0"/>
              <a:t>: vraag om afbetalingsplan:</a:t>
            </a:r>
          </a:p>
          <a:p>
            <a:pPr lvl="1"/>
            <a:r>
              <a:rPr lang="nl-BE" dirty="0" smtClean="0"/>
              <a:t>Procedure: mogelijkheden doorgeven + melden dat dit schriftelijk moet aangevraagd worden aan de betrokken entiteit</a:t>
            </a:r>
            <a:endParaRPr lang="en-US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0"/>
            <a:ext cx="7812000" cy="765827"/>
          </a:xfrm>
        </p:spPr>
        <p:txBody>
          <a:bodyPr/>
          <a:lstStyle/>
          <a:p>
            <a:r>
              <a:rPr lang="nl-BE" dirty="0" smtClean="0"/>
              <a:t>Specifieke vragen </a:t>
            </a:r>
            <a:r>
              <a:rPr lang="nl-BE" dirty="0" err="1" smtClean="0"/>
              <a:t>ivm</a:t>
            </a:r>
            <a:r>
              <a:rPr lang="nl-BE" dirty="0" smtClean="0"/>
              <a:t> telefonie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001942"/>
            <a:ext cx="8964488" cy="4141558"/>
          </a:xfrm>
        </p:spPr>
        <p:txBody>
          <a:bodyPr>
            <a:normAutofit/>
          </a:bodyPr>
          <a:lstStyle/>
          <a:p>
            <a:r>
              <a:rPr lang="nl-BE" b="1" dirty="0" smtClean="0">
                <a:latin typeface="Calibri" pitchFamily="34" charset="0"/>
              </a:rPr>
              <a:t>Partners: </a:t>
            </a:r>
            <a:r>
              <a:rPr lang="nl-BE" dirty="0" smtClean="0">
                <a:latin typeface="Calibri" pitchFamily="34" charset="0"/>
              </a:rPr>
              <a:t>rechtstreekse ‘vaste’ lijnen met lokale entiteit</a:t>
            </a:r>
          </a:p>
          <a:p>
            <a:r>
              <a:rPr lang="nl-BE" dirty="0" smtClean="0">
                <a:latin typeface="Calibri" pitchFamily="34" charset="0"/>
              </a:rPr>
              <a:t>Vragen om </a:t>
            </a:r>
            <a:r>
              <a:rPr lang="nl-BE" b="1" dirty="0" smtClean="0">
                <a:latin typeface="Calibri" pitchFamily="34" charset="0"/>
              </a:rPr>
              <a:t>wijziging in het persoonlijk dossier </a:t>
            </a:r>
            <a:r>
              <a:rPr lang="fr-FR" dirty="0" smtClean="0">
                <a:latin typeface="Calibri" pitchFamily="34" charset="0"/>
                <a:sym typeface="Wingdings" pitchFamily="2" charset="2"/>
              </a:rPr>
              <a:t> via UI en via C9</a:t>
            </a:r>
            <a:endParaRPr lang="nl-BE" dirty="0" smtClean="0">
              <a:latin typeface="Calibri" pitchFamily="34" charset="0"/>
            </a:endParaRPr>
          </a:p>
          <a:p>
            <a:r>
              <a:rPr lang="nl-BE" b="1" dirty="0" smtClean="0">
                <a:latin typeface="Calibri" pitchFamily="34" charset="0"/>
              </a:rPr>
              <a:t>Optimale kwaliteit (</a:t>
            </a:r>
            <a:r>
              <a:rPr lang="nl-BE" dirty="0" smtClean="0">
                <a:latin typeface="Calibri" pitchFamily="34" charset="0"/>
              </a:rPr>
              <a:t>wachttijden, correcte info)</a:t>
            </a:r>
          </a:p>
          <a:p>
            <a:r>
              <a:rPr lang="nl-BE" b="1" dirty="0" smtClean="0">
                <a:latin typeface="Calibri" pitchFamily="34" charset="0"/>
              </a:rPr>
              <a:t>Evaluatie werking KCC: 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Organisatorische problemen via de procescoördinator FO en netwerkvergadering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Procescoördinatoren BO (via netwerkvergaderingen) waken over de uniformiteit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7494"/>
            <a:ext cx="2027131" cy="11402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827584" y="195486"/>
            <a:ext cx="6480680" cy="492443"/>
            <a:chOff x="1547704" y="345308"/>
            <a:chExt cx="6480680" cy="492443"/>
          </a:xfrm>
        </p:grpSpPr>
        <p:sp>
          <p:nvSpPr>
            <p:cNvPr id="6" name="Ovaal 5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1943988" y="345308"/>
              <a:ext cx="60843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Inleiding: het project klantencontact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1475656" y="824643"/>
            <a:ext cx="5616623" cy="492443"/>
            <a:chOff x="2051720" y="1137396"/>
            <a:chExt cx="5616623" cy="492443"/>
          </a:xfrm>
        </p:grpSpPr>
        <p:sp>
          <p:nvSpPr>
            <p:cNvPr id="7" name="Ovaal 6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Infrastructuur van een frontoffice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900350" y="1453800"/>
            <a:ext cx="6272050" cy="492443"/>
            <a:chOff x="2332398" y="1929484"/>
            <a:chExt cx="6272050" cy="492443"/>
          </a:xfrm>
        </p:grpSpPr>
        <p:sp>
          <p:nvSpPr>
            <p:cNvPr id="8" name="Ovaal 7"/>
            <p:cNvSpPr/>
            <p:nvPr/>
          </p:nvSpPr>
          <p:spPr>
            <a:xfrm>
              <a:off x="2332398" y="199568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847353" y="1929484"/>
              <a:ext cx="57570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fysieke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2044366" y="2082957"/>
            <a:ext cx="6704098" cy="492443"/>
            <a:chOff x="2332398" y="2865588"/>
            <a:chExt cx="6704098" cy="492443"/>
          </a:xfrm>
        </p:grpSpPr>
        <p:sp>
          <p:nvSpPr>
            <p:cNvPr id="9" name="Ovaal 8"/>
            <p:cNvSpPr/>
            <p:nvPr/>
          </p:nvSpPr>
          <p:spPr>
            <a:xfrm>
              <a:off x="2332398" y="293179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2847353" y="2865588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telefonische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2044366" y="2712114"/>
            <a:ext cx="6640669" cy="492443"/>
            <a:chOff x="2055056" y="3657676"/>
            <a:chExt cx="6640669" cy="492443"/>
          </a:xfrm>
        </p:grpSpPr>
        <p:sp>
          <p:nvSpPr>
            <p:cNvPr id="10" name="Ovaal 9"/>
            <p:cNvSpPr/>
            <p:nvPr/>
          </p:nvSpPr>
          <p:spPr>
            <a:xfrm>
              <a:off x="2055056" y="372387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2506582" y="3657676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mailverkeer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1900350" y="3341271"/>
            <a:ext cx="6553649" cy="492443"/>
            <a:chOff x="1547704" y="4449764"/>
            <a:chExt cx="6553649" cy="492443"/>
          </a:xfrm>
        </p:grpSpPr>
        <p:sp>
          <p:nvSpPr>
            <p:cNvPr id="11" name="Ovaal 10"/>
            <p:cNvSpPr/>
            <p:nvPr/>
          </p:nvSpPr>
          <p:spPr>
            <a:xfrm>
              <a:off x="1547704" y="451596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912210" y="4449764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Programma’s en informatiebronnen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1475656" y="3970428"/>
            <a:ext cx="7056744" cy="492443"/>
            <a:chOff x="1547704" y="345308"/>
            <a:chExt cx="7056744" cy="492443"/>
          </a:xfrm>
        </p:grpSpPr>
        <p:sp>
          <p:nvSpPr>
            <p:cNvPr id="22" name="Ovaal 21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1943988" y="345308"/>
              <a:ext cx="66604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Opleidingen voor frontofficemedewerkers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827584" y="4599587"/>
            <a:ext cx="5616623" cy="492443"/>
            <a:chOff x="2051720" y="1137396"/>
            <a:chExt cx="5616623" cy="492443"/>
          </a:xfrm>
        </p:grpSpPr>
        <p:sp>
          <p:nvSpPr>
            <p:cNvPr id="25" name="Ovaal 24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Varia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echthoek 19"/>
          <p:cNvSpPr/>
          <p:nvPr/>
        </p:nvSpPr>
        <p:spPr>
          <a:xfrm>
            <a:off x="539552" y="3275070"/>
            <a:ext cx="8424936" cy="186842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/>
          <p:cNvSpPr/>
          <p:nvPr/>
        </p:nvSpPr>
        <p:spPr>
          <a:xfrm>
            <a:off x="827584" y="212370"/>
            <a:ext cx="8424936" cy="23630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671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827584" y="195486"/>
            <a:ext cx="6480680" cy="492443"/>
            <a:chOff x="1547704" y="345308"/>
            <a:chExt cx="6480680" cy="492443"/>
          </a:xfrm>
        </p:grpSpPr>
        <p:sp>
          <p:nvSpPr>
            <p:cNvPr id="6" name="Ovaal 5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1943988" y="345308"/>
              <a:ext cx="60843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Inleiding: het project klantencontact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1475656" y="824643"/>
            <a:ext cx="5616623" cy="492443"/>
            <a:chOff x="2051720" y="1137396"/>
            <a:chExt cx="5616623" cy="492443"/>
          </a:xfrm>
        </p:grpSpPr>
        <p:sp>
          <p:nvSpPr>
            <p:cNvPr id="7" name="Ovaal 6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Infrastructuur van een frontoffice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900350" y="1453800"/>
            <a:ext cx="6272050" cy="492443"/>
            <a:chOff x="2332398" y="1929484"/>
            <a:chExt cx="6272050" cy="492443"/>
          </a:xfrm>
        </p:grpSpPr>
        <p:sp>
          <p:nvSpPr>
            <p:cNvPr id="8" name="Ovaal 7"/>
            <p:cNvSpPr/>
            <p:nvPr/>
          </p:nvSpPr>
          <p:spPr>
            <a:xfrm>
              <a:off x="2332398" y="199568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847353" y="1929484"/>
              <a:ext cx="57570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fysieke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2044366" y="2082957"/>
            <a:ext cx="6704098" cy="492443"/>
            <a:chOff x="2332398" y="2865588"/>
            <a:chExt cx="6704098" cy="492443"/>
          </a:xfrm>
        </p:grpSpPr>
        <p:sp>
          <p:nvSpPr>
            <p:cNvPr id="9" name="Ovaal 8"/>
            <p:cNvSpPr/>
            <p:nvPr/>
          </p:nvSpPr>
          <p:spPr>
            <a:xfrm>
              <a:off x="2332398" y="293179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2847353" y="2865588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telefonische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2044366" y="2712114"/>
            <a:ext cx="6640669" cy="492443"/>
            <a:chOff x="2055056" y="3657676"/>
            <a:chExt cx="6640669" cy="492443"/>
          </a:xfrm>
        </p:grpSpPr>
        <p:sp>
          <p:nvSpPr>
            <p:cNvPr id="10" name="Ovaal 9"/>
            <p:cNvSpPr/>
            <p:nvPr/>
          </p:nvSpPr>
          <p:spPr>
            <a:xfrm>
              <a:off x="2055056" y="372387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2506582" y="3657676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mailverkeer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1900350" y="3341271"/>
            <a:ext cx="6553649" cy="492443"/>
            <a:chOff x="1547704" y="4449764"/>
            <a:chExt cx="6553649" cy="492443"/>
          </a:xfrm>
        </p:grpSpPr>
        <p:sp>
          <p:nvSpPr>
            <p:cNvPr id="11" name="Ovaal 10"/>
            <p:cNvSpPr/>
            <p:nvPr/>
          </p:nvSpPr>
          <p:spPr>
            <a:xfrm>
              <a:off x="1547704" y="451596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912210" y="4449764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Programma’s en informatiebronnen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1475656" y="3970428"/>
            <a:ext cx="7056744" cy="492443"/>
            <a:chOff x="1547704" y="345308"/>
            <a:chExt cx="7056744" cy="492443"/>
          </a:xfrm>
        </p:grpSpPr>
        <p:sp>
          <p:nvSpPr>
            <p:cNvPr id="22" name="Ovaal 21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1943988" y="345308"/>
              <a:ext cx="66604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Opleidingen voor frontofficemedewerkers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827584" y="4599587"/>
            <a:ext cx="5616623" cy="492443"/>
            <a:chOff x="2051720" y="1137396"/>
            <a:chExt cx="5616623" cy="492443"/>
          </a:xfrm>
        </p:grpSpPr>
        <p:sp>
          <p:nvSpPr>
            <p:cNvPr id="25" name="Ovaal 24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Varia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7812000" cy="765827"/>
          </a:xfrm>
        </p:spPr>
        <p:txBody>
          <a:bodyPr/>
          <a:lstStyle/>
          <a:p>
            <a:r>
              <a:rPr lang="nl-BE" dirty="0" smtClean="0"/>
              <a:t>Organisatie van het mailverkeer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699542"/>
            <a:ext cx="8712968" cy="4320480"/>
          </a:xfrm>
          <a:noFill/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</a:sp3d>
        </p:spPr>
        <p:txBody>
          <a:bodyPr>
            <a:normAutofit/>
          </a:bodyPr>
          <a:lstStyle/>
          <a:p>
            <a:r>
              <a:rPr lang="nl-BE" b="1" dirty="0" smtClean="0">
                <a:latin typeface="Calibri" pitchFamily="34" charset="0"/>
              </a:rPr>
              <a:t>Contactpagina </a:t>
            </a:r>
            <a:r>
              <a:rPr lang="nl-BE" dirty="0" smtClean="0">
                <a:latin typeface="Calibri" pitchFamily="34" charset="0"/>
              </a:rPr>
              <a:t>van de website voor mails</a:t>
            </a:r>
            <a:endParaRPr lang="nl-BE" sz="1300" dirty="0" smtClean="0">
              <a:latin typeface="Calibri" pitchFamily="34" charset="0"/>
            </a:endParaRPr>
          </a:p>
          <a:p>
            <a:r>
              <a:rPr lang="nl-BE" b="1" dirty="0" smtClean="0">
                <a:latin typeface="Calibri" pitchFamily="34" charset="0"/>
              </a:rPr>
              <a:t>Brieven</a:t>
            </a:r>
            <a:r>
              <a:rPr lang="nl-BE" dirty="0" smtClean="0">
                <a:latin typeface="Calibri" pitchFamily="34" charset="0"/>
              </a:rPr>
              <a:t>: procedure (centralisering of niet) nog te valideren</a:t>
            </a:r>
            <a:endParaRPr lang="nl-BE" sz="1100" dirty="0" smtClean="0">
              <a:latin typeface="Calibri" pitchFamily="34" charset="0"/>
            </a:endParaRPr>
          </a:p>
          <a:p>
            <a:r>
              <a:rPr lang="nl-BE" b="1" dirty="0" smtClean="0">
                <a:latin typeface="Calibri" pitchFamily="34" charset="0"/>
              </a:rPr>
              <a:t>Centraal gestuurd 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Automatisch naar de mailbox van de materie/per taal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FIFO (</a:t>
            </a:r>
            <a:r>
              <a:rPr lang="nl-BE" dirty="0" err="1" smtClean="0">
                <a:latin typeface="Calibri" pitchFamily="34" charset="0"/>
              </a:rPr>
              <a:t>least</a:t>
            </a:r>
            <a:r>
              <a:rPr lang="nl-BE" dirty="0" smtClean="0">
                <a:latin typeface="Calibri" pitchFamily="34" charset="0"/>
              </a:rPr>
              <a:t> </a:t>
            </a:r>
            <a:r>
              <a:rPr lang="nl-BE" dirty="0" err="1" smtClean="0">
                <a:latin typeface="Calibri" pitchFamily="34" charset="0"/>
              </a:rPr>
              <a:t>active</a:t>
            </a:r>
            <a:r>
              <a:rPr lang="nl-BE" dirty="0" smtClean="0">
                <a:latin typeface="Calibri" pitchFamily="34" charset="0"/>
              </a:rPr>
              <a:t>) met opvolgteller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Naar medewerkers pool 1</a:t>
            </a:r>
            <a:r>
              <a:rPr lang="nl-BE" baseline="30000" dirty="0" smtClean="0">
                <a:latin typeface="Calibri" pitchFamily="34" charset="0"/>
              </a:rPr>
              <a:t>e</a:t>
            </a:r>
            <a:r>
              <a:rPr lang="nl-BE" dirty="0" smtClean="0">
                <a:latin typeface="Calibri" pitchFamily="34" charset="0"/>
              </a:rPr>
              <a:t> lijn in alle entiteiten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0"/>
            <a:ext cx="7812000" cy="765827"/>
          </a:xfrm>
        </p:spPr>
        <p:txBody>
          <a:bodyPr/>
          <a:lstStyle/>
          <a:p>
            <a:r>
              <a:rPr lang="nl-BE" dirty="0" smtClean="0"/>
              <a:t>Organisatie van het mailverkeer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771550"/>
            <a:ext cx="8640960" cy="4371950"/>
          </a:xfrm>
        </p:spPr>
        <p:txBody>
          <a:bodyPr>
            <a:normAutofit/>
          </a:bodyPr>
          <a:lstStyle/>
          <a:p>
            <a:r>
              <a:rPr lang="nl-BE" b="1" dirty="0" smtClean="0">
                <a:latin typeface="Calibri" pitchFamily="34" charset="0"/>
              </a:rPr>
              <a:t>Organisatie in 1</a:t>
            </a:r>
            <a:r>
              <a:rPr lang="nl-BE" b="1" baseline="30000" dirty="0" smtClean="0">
                <a:latin typeface="Calibri" pitchFamily="34" charset="0"/>
              </a:rPr>
              <a:t>e</a:t>
            </a:r>
            <a:r>
              <a:rPr lang="nl-BE" b="1" dirty="0" smtClean="0">
                <a:latin typeface="Calibri" pitchFamily="34" charset="0"/>
              </a:rPr>
              <a:t>, 2</a:t>
            </a:r>
            <a:r>
              <a:rPr lang="nl-BE" b="1" baseline="30000" dirty="0" smtClean="0">
                <a:latin typeface="Calibri" pitchFamily="34" charset="0"/>
              </a:rPr>
              <a:t>e</a:t>
            </a:r>
            <a:r>
              <a:rPr lang="nl-BE" b="1" dirty="0" smtClean="0">
                <a:latin typeface="Calibri" pitchFamily="34" charset="0"/>
              </a:rPr>
              <a:t> en 3</a:t>
            </a:r>
            <a:r>
              <a:rPr lang="nl-BE" b="1" baseline="30000" dirty="0" smtClean="0">
                <a:latin typeface="Calibri" pitchFamily="34" charset="0"/>
              </a:rPr>
              <a:t>e</a:t>
            </a:r>
            <a:r>
              <a:rPr lang="nl-BE" b="1" dirty="0" smtClean="0">
                <a:latin typeface="Calibri" pitchFamily="34" charset="0"/>
              </a:rPr>
              <a:t> lijn</a:t>
            </a:r>
          </a:p>
          <a:p>
            <a:pPr lvl="1">
              <a:buNone/>
            </a:pPr>
            <a:r>
              <a:rPr lang="nl-BE" b="1" dirty="0" smtClean="0">
                <a:latin typeface="Calibri" pitchFamily="34" charset="0"/>
              </a:rPr>
              <a:t>Centrale dispatching: grotendeels automatisch via webformulier</a:t>
            </a:r>
            <a:endParaRPr lang="nl-BE" dirty="0" smtClean="0">
              <a:latin typeface="Calibri" pitchFamily="34" charset="0"/>
            </a:endParaRPr>
          </a:p>
          <a:p>
            <a:pPr lvl="1"/>
            <a:r>
              <a:rPr lang="nl-BE" dirty="0" smtClean="0">
                <a:latin typeface="Calibri" pitchFamily="34" charset="0"/>
              </a:rPr>
              <a:t>Pool 1</a:t>
            </a:r>
            <a:r>
              <a:rPr lang="nl-BE" baseline="30000" dirty="0" smtClean="0">
                <a:latin typeface="Calibri" pitchFamily="34" charset="0"/>
              </a:rPr>
              <a:t>e</a:t>
            </a:r>
            <a:r>
              <a:rPr lang="nl-BE" dirty="0" smtClean="0">
                <a:latin typeface="Calibri" pitchFamily="34" charset="0"/>
              </a:rPr>
              <a:t> lijn: </a:t>
            </a:r>
            <a:r>
              <a:rPr lang="nl-BE" b="1" dirty="0" smtClean="0">
                <a:latin typeface="Calibri" pitchFamily="34" charset="0"/>
              </a:rPr>
              <a:t>berekenaars</a:t>
            </a:r>
            <a:r>
              <a:rPr lang="nl-BE" dirty="0" smtClean="0">
                <a:latin typeface="Calibri" pitchFamily="34" charset="0"/>
              </a:rPr>
              <a:t> van de processen TBH, LOTK, TW en VGBH 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Pool 2</a:t>
            </a:r>
            <a:r>
              <a:rPr lang="nl-BE" baseline="30000" dirty="0" smtClean="0">
                <a:latin typeface="Calibri" pitchFamily="34" charset="0"/>
              </a:rPr>
              <a:t>e</a:t>
            </a:r>
            <a:r>
              <a:rPr lang="nl-BE" dirty="0" smtClean="0">
                <a:latin typeface="Calibri" pitchFamily="34" charset="0"/>
              </a:rPr>
              <a:t> lijn: eerder </a:t>
            </a:r>
            <a:r>
              <a:rPr lang="nl-BE" b="1" dirty="0" smtClean="0">
                <a:latin typeface="Calibri" pitchFamily="34" charset="0"/>
              </a:rPr>
              <a:t>experten of teamchefs </a:t>
            </a:r>
            <a:r>
              <a:rPr lang="nl-BE" dirty="0" smtClean="0">
                <a:latin typeface="Calibri" pitchFamily="34" charset="0"/>
              </a:rPr>
              <a:t>voor TBH, LOTK  en VGBH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3</a:t>
            </a:r>
            <a:r>
              <a:rPr lang="nl-BE" baseline="30000" dirty="0" smtClean="0">
                <a:latin typeface="Calibri" pitchFamily="34" charset="0"/>
              </a:rPr>
              <a:t>e</a:t>
            </a:r>
            <a:r>
              <a:rPr lang="nl-BE" dirty="0" smtClean="0">
                <a:latin typeface="Calibri" pitchFamily="34" charset="0"/>
              </a:rPr>
              <a:t> lijn: </a:t>
            </a:r>
            <a:r>
              <a:rPr lang="nl-BE" b="1" dirty="0" smtClean="0">
                <a:latin typeface="Calibri" pitchFamily="34" charset="0"/>
              </a:rPr>
              <a:t>reglementaire directies </a:t>
            </a:r>
            <a:r>
              <a:rPr lang="nl-BE" dirty="0" smtClean="0">
                <a:latin typeface="Calibri" pitchFamily="34" charset="0"/>
              </a:rPr>
              <a:t>op HB</a:t>
            </a:r>
          </a:p>
          <a:p>
            <a:pPr marL="457200" lvl="1" indent="0">
              <a:buNone/>
            </a:pPr>
            <a:endParaRPr lang="nl-BE" dirty="0" smtClean="0">
              <a:latin typeface="Calibri" pitchFamily="34" charset="0"/>
            </a:endParaRPr>
          </a:p>
          <a:p>
            <a:r>
              <a:rPr lang="nl-BE" b="1" dirty="0" smtClean="0">
                <a:latin typeface="Calibri" pitchFamily="34" charset="0"/>
              </a:rPr>
              <a:t>Afhandelingstijd </a:t>
            </a:r>
            <a:r>
              <a:rPr lang="nl-BE" dirty="0" smtClean="0">
                <a:latin typeface="Calibri" pitchFamily="34" charset="0"/>
              </a:rPr>
              <a:t>voorzien na elk mailantwoord (voor Historiek contacten)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0"/>
            <a:ext cx="9144000" cy="5143500"/>
            <a:chOff x="-3202398" y="186375"/>
            <a:chExt cx="12346400" cy="4957126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650" y="195487"/>
              <a:ext cx="6597352" cy="4948014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9"/>
            <a:stretch/>
          </p:blipFill>
          <p:spPr>
            <a:xfrm flipH="1">
              <a:off x="-3202398" y="186375"/>
              <a:ext cx="6165304" cy="494801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7812000" cy="765827"/>
          </a:xfrm>
        </p:spPr>
        <p:txBody>
          <a:bodyPr/>
          <a:lstStyle/>
          <a:p>
            <a:r>
              <a:rPr lang="nl-BE" dirty="0" smtClean="0"/>
              <a:t>Organisatie mail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5656" y="843558"/>
            <a:ext cx="8316416" cy="4608512"/>
          </a:xfrm>
        </p:spPr>
        <p:txBody>
          <a:bodyPr>
            <a:normAutofit/>
          </a:bodyPr>
          <a:lstStyle/>
          <a:p>
            <a:r>
              <a:rPr lang="nl-BE" b="1" dirty="0" smtClean="0">
                <a:latin typeface="Calibri" pitchFamily="34" charset="0"/>
              </a:rPr>
              <a:t>Mails over een dossier (niet KCC)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worden overgemaakt aan BO bevoegde entiteit</a:t>
            </a:r>
            <a:endParaRPr lang="nl-BE" sz="1000" dirty="0" smtClean="0">
              <a:latin typeface="Calibri" pitchFamily="34" charset="0"/>
            </a:endParaRPr>
          </a:p>
          <a:p>
            <a:r>
              <a:rPr lang="nl-BE" b="1" dirty="0" smtClean="0">
                <a:latin typeface="Calibri" pitchFamily="34" charset="0"/>
              </a:rPr>
              <a:t>Opvolging: </a:t>
            </a:r>
            <a:r>
              <a:rPr lang="nl-BE" dirty="0" smtClean="0">
                <a:latin typeface="Calibri" pitchFamily="34" charset="0"/>
              </a:rPr>
              <a:t>gecentraliseerd (centrale planners)</a:t>
            </a:r>
            <a:endParaRPr lang="nl-BE" b="1" dirty="0" smtClean="0">
              <a:latin typeface="Calibri" pitchFamily="34" charset="0"/>
            </a:endParaRPr>
          </a:p>
          <a:p>
            <a:pPr>
              <a:buNone/>
            </a:pPr>
            <a:endParaRPr lang="nl-BE" sz="15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827584" y="195486"/>
            <a:ext cx="6480680" cy="492443"/>
            <a:chOff x="1547704" y="345308"/>
            <a:chExt cx="6480680" cy="492443"/>
          </a:xfrm>
        </p:grpSpPr>
        <p:sp>
          <p:nvSpPr>
            <p:cNvPr id="6" name="Ovaal 5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1943988" y="345308"/>
              <a:ext cx="60843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Inleiding: het project klantencontact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1475656" y="824643"/>
            <a:ext cx="5616623" cy="492443"/>
            <a:chOff x="2051720" y="1137396"/>
            <a:chExt cx="5616623" cy="492443"/>
          </a:xfrm>
        </p:grpSpPr>
        <p:sp>
          <p:nvSpPr>
            <p:cNvPr id="7" name="Ovaal 6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Infrastructuur van een frontoffice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900350" y="1453800"/>
            <a:ext cx="6272050" cy="492443"/>
            <a:chOff x="2332398" y="1929484"/>
            <a:chExt cx="6272050" cy="492443"/>
          </a:xfrm>
        </p:grpSpPr>
        <p:sp>
          <p:nvSpPr>
            <p:cNvPr id="8" name="Ovaal 7"/>
            <p:cNvSpPr/>
            <p:nvPr/>
          </p:nvSpPr>
          <p:spPr>
            <a:xfrm>
              <a:off x="2332398" y="199568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847353" y="1929484"/>
              <a:ext cx="57570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fysieke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2044366" y="2082957"/>
            <a:ext cx="6704098" cy="492443"/>
            <a:chOff x="2332398" y="2865588"/>
            <a:chExt cx="6704098" cy="492443"/>
          </a:xfrm>
        </p:grpSpPr>
        <p:sp>
          <p:nvSpPr>
            <p:cNvPr id="9" name="Ovaal 8"/>
            <p:cNvSpPr/>
            <p:nvPr/>
          </p:nvSpPr>
          <p:spPr>
            <a:xfrm>
              <a:off x="2332398" y="293179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2847353" y="2865588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telefonische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2044366" y="2712114"/>
            <a:ext cx="6640669" cy="492443"/>
            <a:chOff x="2055056" y="3657676"/>
            <a:chExt cx="6640669" cy="492443"/>
          </a:xfrm>
        </p:grpSpPr>
        <p:sp>
          <p:nvSpPr>
            <p:cNvPr id="10" name="Ovaal 9"/>
            <p:cNvSpPr/>
            <p:nvPr/>
          </p:nvSpPr>
          <p:spPr>
            <a:xfrm>
              <a:off x="2055056" y="372387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2506582" y="3657676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mailverkeer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1900350" y="3341271"/>
            <a:ext cx="6553649" cy="492443"/>
            <a:chOff x="1547704" y="4449764"/>
            <a:chExt cx="6553649" cy="492443"/>
          </a:xfrm>
        </p:grpSpPr>
        <p:sp>
          <p:nvSpPr>
            <p:cNvPr id="11" name="Ovaal 10"/>
            <p:cNvSpPr/>
            <p:nvPr/>
          </p:nvSpPr>
          <p:spPr>
            <a:xfrm>
              <a:off x="1547704" y="451596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912210" y="4449764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Programma’s en informatiebronnen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1475656" y="3970428"/>
            <a:ext cx="7056744" cy="492443"/>
            <a:chOff x="1547704" y="345308"/>
            <a:chExt cx="7056744" cy="492443"/>
          </a:xfrm>
        </p:grpSpPr>
        <p:sp>
          <p:nvSpPr>
            <p:cNvPr id="22" name="Ovaal 21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1943988" y="345308"/>
              <a:ext cx="66604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Opleidingen voor frontofficemedewerkers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827584" y="4599587"/>
            <a:ext cx="5616623" cy="492443"/>
            <a:chOff x="2051720" y="1137396"/>
            <a:chExt cx="5616623" cy="492443"/>
          </a:xfrm>
        </p:grpSpPr>
        <p:sp>
          <p:nvSpPr>
            <p:cNvPr id="25" name="Ovaal 24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Varia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echthoek 19"/>
          <p:cNvSpPr/>
          <p:nvPr/>
        </p:nvSpPr>
        <p:spPr>
          <a:xfrm>
            <a:off x="539552" y="3899916"/>
            <a:ext cx="8424936" cy="124358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/>
          <p:cNvSpPr/>
          <p:nvPr/>
        </p:nvSpPr>
        <p:spPr>
          <a:xfrm>
            <a:off x="827584" y="212369"/>
            <a:ext cx="8424936" cy="299218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510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42" y="1707654"/>
            <a:ext cx="4849906" cy="34252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2"/>
          <a:stretch/>
        </p:blipFill>
        <p:spPr>
          <a:xfrm flipH="1">
            <a:off x="0" y="1707654"/>
            <a:ext cx="4456238" cy="34252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12968" cy="765827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Welke gegevens zijn beschikbaar voor medewerker?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059582"/>
            <a:ext cx="7812000" cy="3620700"/>
          </a:xfrm>
        </p:spPr>
        <p:txBody>
          <a:bodyPr/>
          <a:lstStyle/>
          <a:p>
            <a:r>
              <a:rPr lang="nl-BE" dirty="0" smtClean="0"/>
              <a:t>Kennisinstrumenten </a:t>
            </a:r>
          </a:p>
          <a:p>
            <a:pPr lvl="1"/>
            <a:r>
              <a:rPr lang="nl-BE" dirty="0" smtClean="0"/>
              <a:t>Website</a:t>
            </a:r>
          </a:p>
          <a:p>
            <a:pPr lvl="1"/>
            <a:r>
              <a:rPr lang="nl-BE" dirty="0" err="1" smtClean="0"/>
              <a:t>FAQ’s</a:t>
            </a:r>
            <a:endParaRPr lang="nl-BE" dirty="0" smtClean="0"/>
          </a:p>
          <a:p>
            <a:pPr lvl="1"/>
            <a:r>
              <a:rPr lang="nl-BE" dirty="0" smtClean="0"/>
              <a:t>Infobladen</a:t>
            </a:r>
          </a:p>
          <a:p>
            <a:pPr lvl="1"/>
            <a:r>
              <a:rPr lang="nl-BE" dirty="0" err="1" smtClean="0"/>
              <a:t>One-click-mail</a:t>
            </a:r>
            <a:endParaRPr lang="nl-BE" dirty="0" smtClean="0"/>
          </a:p>
          <a:p>
            <a:pPr lvl="1"/>
            <a:r>
              <a:rPr lang="nl-BE" dirty="0" smtClean="0"/>
              <a:t>Tool attesten/aanvragen</a:t>
            </a:r>
          </a:p>
          <a:p>
            <a:r>
              <a:rPr lang="nl-BE" dirty="0" smtClean="0"/>
              <a:t>Algemene overzichtsschermen</a:t>
            </a:r>
          </a:p>
          <a:p>
            <a:pPr lvl="1"/>
            <a:r>
              <a:rPr lang="nl-BE" dirty="0" smtClean="0"/>
              <a:t>Werkloosheid</a:t>
            </a:r>
          </a:p>
          <a:p>
            <a:pPr lvl="1"/>
            <a:r>
              <a:rPr lang="nl-BE" dirty="0" smtClean="0"/>
              <a:t>LOTK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827584" y="195486"/>
            <a:ext cx="6480680" cy="492443"/>
            <a:chOff x="1547704" y="345308"/>
            <a:chExt cx="6480680" cy="492443"/>
          </a:xfrm>
        </p:grpSpPr>
        <p:sp>
          <p:nvSpPr>
            <p:cNvPr id="6" name="Ovaal 5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1943988" y="345308"/>
              <a:ext cx="60843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Inleiding: het project klantencontact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1475656" y="824643"/>
            <a:ext cx="5616623" cy="492443"/>
            <a:chOff x="2051720" y="1137396"/>
            <a:chExt cx="5616623" cy="492443"/>
          </a:xfrm>
        </p:grpSpPr>
        <p:sp>
          <p:nvSpPr>
            <p:cNvPr id="7" name="Ovaal 6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Infrastructuur van een frontoffice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900350" y="1453800"/>
            <a:ext cx="6272050" cy="492443"/>
            <a:chOff x="2332398" y="1929484"/>
            <a:chExt cx="6272050" cy="492443"/>
          </a:xfrm>
        </p:grpSpPr>
        <p:sp>
          <p:nvSpPr>
            <p:cNvPr id="8" name="Ovaal 7"/>
            <p:cNvSpPr/>
            <p:nvPr/>
          </p:nvSpPr>
          <p:spPr>
            <a:xfrm>
              <a:off x="2332398" y="199568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847353" y="1929484"/>
              <a:ext cx="57570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fysieke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2044366" y="2082957"/>
            <a:ext cx="6704098" cy="492443"/>
            <a:chOff x="2332398" y="2865588"/>
            <a:chExt cx="6704098" cy="492443"/>
          </a:xfrm>
        </p:grpSpPr>
        <p:sp>
          <p:nvSpPr>
            <p:cNvPr id="9" name="Ovaal 8"/>
            <p:cNvSpPr/>
            <p:nvPr/>
          </p:nvSpPr>
          <p:spPr>
            <a:xfrm>
              <a:off x="2332398" y="293179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2847353" y="2865588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telefonische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2044366" y="2712114"/>
            <a:ext cx="6640669" cy="492443"/>
            <a:chOff x="2055056" y="3657676"/>
            <a:chExt cx="6640669" cy="492443"/>
          </a:xfrm>
        </p:grpSpPr>
        <p:sp>
          <p:nvSpPr>
            <p:cNvPr id="10" name="Ovaal 9"/>
            <p:cNvSpPr/>
            <p:nvPr/>
          </p:nvSpPr>
          <p:spPr>
            <a:xfrm>
              <a:off x="2055056" y="372387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2506582" y="3657676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mailverkeer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1900350" y="3341271"/>
            <a:ext cx="6553649" cy="492443"/>
            <a:chOff x="1547704" y="4449764"/>
            <a:chExt cx="6553649" cy="492443"/>
          </a:xfrm>
        </p:grpSpPr>
        <p:sp>
          <p:nvSpPr>
            <p:cNvPr id="11" name="Ovaal 10"/>
            <p:cNvSpPr/>
            <p:nvPr/>
          </p:nvSpPr>
          <p:spPr>
            <a:xfrm>
              <a:off x="1547704" y="451596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912210" y="4449764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Programma’s en informatiebronnen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1475656" y="3970428"/>
            <a:ext cx="7056744" cy="492443"/>
            <a:chOff x="1547704" y="345308"/>
            <a:chExt cx="7056744" cy="492443"/>
          </a:xfrm>
        </p:grpSpPr>
        <p:sp>
          <p:nvSpPr>
            <p:cNvPr id="22" name="Ovaal 21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1943988" y="345308"/>
              <a:ext cx="66604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Opleidingen voor frontofficemedewerkers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827584" y="4599587"/>
            <a:ext cx="5616623" cy="492443"/>
            <a:chOff x="2051720" y="1137396"/>
            <a:chExt cx="5616623" cy="492443"/>
          </a:xfrm>
        </p:grpSpPr>
        <p:sp>
          <p:nvSpPr>
            <p:cNvPr id="25" name="Ovaal 24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Varia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echthoek 19"/>
          <p:cNvSpPr/>
          <p:nvPr/>
        </p:nvSpPr>
        <p:spPr>
          <a:xfrm>
            <a:off x="539552" y="4533384"/>
            <a:ext cx="8424936" cy="6101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/>
          <p:cNvSpPr/>
          <p:nvPr/>
        </p:nvSpPr>
        <p:spPr>
          <a:xfrm>
            <a:off x="827584" y="212369"/>
            <a:ext cx="8424936" cy="36403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126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relateerde afbeeld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7931"/>
            <a:ext cx="9252520" cy="44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7884008" cy="765827"/>
          </a:xfrm>
        </p:spPr>
        <p:txBody>
          <a:bodyPr/>
          <a:lstStyle/>
          <a:p>
            <a:r>
              <a:rPr lang="nl-BE" dirty="0" smtClean="0"/>
              <a:t>Opleidingen voor frontofficemedewerkers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914143"/>
            <a:ext cx="8640960" cy="4065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Functiebeschrijvingen (incl. competenties)</a:t>
            </a:r>
          </a:p>
          <a:p>
            <a:pPr marL="0" indent="0">
              <a:buNone/>
            </a:pPr>
            <a:r>
              <a:rPr lang="nl-BE" sz="2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Communicatie- en gedragvaardigheden professioneel onthaal</a:t>
            </a:r>
          </a:p>
          <a:p>
            <a:pPr marL="0" indent="0">
              <a:buNone/>
            </a:pPr>
            <a:r>
              <a:rPr lang="nl-BE" sz="2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Gebruik contactcentersoftware (</a:t>
            </a:r>
            <a:r>
              <a:rPr lang="nl-BE" sz="24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Genesys</a:t>
            </a:r>
            <a:r>
              <a:rPr lang="nl-BE" sz="2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)</a:t>
            </a:r>
          </a:p>
          <a:p>
            <a:pPr marL="0" indent="0">
              <a:buNone/>
            </a:pPr>
            <a:r>
              <a:rPr lang="nl-BE" sz="24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One</a:t>
            </a:r>
            <a:r>
              <a:rPr lang="nl-BE" sz="2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-click-mailsysteem</a:t>
            </a:r>
          </a:p>
          <a:p>
            <a:pPr marL="0" indent="0">
              <a:buNone/>
            </a:pPr>
            <a:r>
              <a:rPr lang="nl-BE" sz="2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Kennisinstrumenten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BE" sz="2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Gebruik Algemeen Overzicht Schermen, </a:t>
            </a:r>
            <a:br>
              <a:rPr lang="nl-BE" sz="2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nl-BE" sz="2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               Historiek Contacten, </a:t>
            </a:r>
            <a:br>
              <a:rPr lang="nl-BE" sz="2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nl-BE" sz="2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               Actualiteiten,</a:t>
            </a:r>
            <a:br>
              <a:rPr lang="nl-BE" sz="2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nl-BE" sz="2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               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827584" y="195486"/>
            <a:ext cx="6480680" cy="492443"/>
            <a:chOff x="1547704" y="345308"/>
            <a:chExt cx="6480680" cy="492443"/>
          </a:xfrm>
        </p:grpSpPr>
        <p:sp>
          <p:nvSpPr>
            <p:cNvPr id="6" name="Ovaal 5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1943988" y="345308"/>
              <a:ext cx="60843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Inleiding: het project klantencontact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1475656" y="824643"/>
            <a:ext cx="5616623" cy="492443"/>
            <a:chOff x="2051720" y="1137396"/>
            <a:chExt cx="5616623" cy="492443"/>
          </a:xfrm>
        </p:grpSpPr>
        <p:sp>
          <p:nvSpPr>
            <p:cNvPr id="7" name="Ovaal 6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Infrastructuur van een frontoffice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900350" y="1453800"/>
            <a:ext cx="6272050" cy="492443"/>
            <a:chOff x="2332398" y="1929484"/>
            <a:chExt cx="6272050" cy="492443"/>
          </a:xfrm>
        </p:grpSpPr>
        <p:sp>
          <p:nvSpPr>
            <p:cNvPr id="8" name="Ovaal 7"/>
            <p:cNvSpPr/>
            <p:nvPr/>
          </p:nvSpPr>
          <p:spPr>
            <a:xfrm>
              <a:off x="2332398" y="199568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847353" y="1929484"/>
              <a:ext cx="57570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fysieke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2044366" y="2082957"/>
            <a:ext cx="6704098" cy="492443"/>
            <a:chOff x="2332398" y="2865588"/>
            <a:chExt cx="6704098" cy="492443"/>
          </a:xfrm>
        </p:grpSpPr>
        <p:sp>
          <p:nvSpPr>
            <p:cNvPr id="9" name="Ovaal 8"/>
            <p:cNvSpPr/>
            <p:nvPr/>
          </p:nvSpPr>
          <p:spPr>
            <a:xfrm>
              <a:off x="2332398" y="293179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2847353" y="2865588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telefonische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2044366" y="2712114"/>
            <a:ext cx="6640669" cy="492443"/>
            <a:chOff x="2055056" y="3657676"/>
            <a:chExt cx="6640669" cy="492443"/>
          </a:xfrm>
        </p:grpSpPr>
        <p:sp>
          <p:nvSpPr>
            <p:cNvPr id="10" name="Ovaal 9"/>
            <p:cNvSpPr/>
            <p:nvPr/>
          </p:nvSpPr>
          <p:spPr>
            <a:xfrm>
              <a:off x="2055056" y="372387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2506582" y="3657676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mailverkeer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1900350" y="3341271"/>
            <a:ext cx="6553649" cy="492443"/>
            <a:chOff x="1547704" y="4449764"/>
            <a:chExt cx="6553649" cy="492443"/>
          </a:xfrm>
        </p:grpSpPr>
        <p:sp>
          <p:nvSpPr>
            <p:cNvPr id="11" name="Ovaal 10"/>
            <p:cNvSpPr/>
            <p:nvPr/>
          </p:nvSpPr>
          <p:spPr>
            <a:xfrm>
              <a:off x="1547704" y="451596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912210" y="4449764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Programma’s en informatiebronnen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1475656" y="3970428"/>
            <a:ext cx="7056744" cy="492443"/>
            <a:chOff x="1547704" y="345308"/>
            <a:chExt cx="7056744" cy="492443"/>
          </a:xfrm>
        </p:grpSpPr>
        <p:sp>
          <p:nvSpPr>
            <p:cNvPr id="22" name="Ovaal 21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1943988" y="345308"/>
              <a:ext cx="66604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Opleidingen voor frontofficemedewerkers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827584" y="4599587"/>
            <a:ext cx="5616623" cy="492443"/>
            <a:chOff x="2051720" y="1137396"/>
            <a:chExt cx="5616623" cy="492443"/>
          </a:xfrm>
        </p:grpSpPr>
        <p:sp>
          <p:nvSpPr>
            <p:cNvPr id="25" name="Ovaal 24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Varia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echthoek 19"/>
          <p:cNvSpPr/>
          <p:nvPr/>
        </p:nvSpPr>
        <p:spPr>
          <a:xfrm>
            <a:off x="719064" y="4533385"/>
            <a:ext cx="8424936" cy="6101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827584" y="212369"/>
            <a:ext cx="8424936" cy="43035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Ovaal 27"/>
          <p:cNvSpPr/>
          <p:nvPr/>
        </p:nvSpPr>
        <p:spPr>
          <a:xfrm>
            <a:off x="827584" y="4659982"/>
            <a:ext cx="3600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ekstvak 28"/>
          <p:cNvSpPr txBox="1"/>
          <p:nvPr/>
        </p:nvSpPr>
        <p:spPr>
          <a:xfrm>
            <a:off x="1259632" y="46202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74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240" y="267494"/>
            <a:ext cx="7812000" cy="41151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Varia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987574"/>
            <a:ext cx="8892480" cy="2952328"/>
          </a:xfrm>
        </p:spPr>
        <p:txBody>
          <a:bodyPr>
            <a:normAutofit fontScale="92500" lnSpcReduction="10000"/>
          </a:bodyPr>
          <a:lstStyle/>
          <a:p>
            <a:r>
              <a:rPr lang="nl-BE" dirty="0">
                <a:latin typeface="Calibri" pitchFamily="34" charset="0"/>
              </a:rPr>
              <a:t>Attesten : competentie BO !  </a:t>
            </a:r>
          </a:p>
          <a:p>
            <a:pPr lvl="1">
              <a:spcBef>
                <a:spcPts val="0"/>
              </a:spcBef>
            </a:pPr>
            <a:r>
              <a:rPr lang="nl-BE" dirty="0">
                <a:latin typeface="Calibri" pitchFamily="34" charset="0"/>
              </a:rPr>
              <a:t>Voor bezoeker 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Voor </a:t>
            </a:r>
            <a:r>
              <a:rPr lang="nl-BE" dirty="0">
                <a:latin typeface="Calibri" pitchFamily="34" charset="0"/>
              </a:rPr>
              <a:t>beller – of </a:t>
            </a:r>
            <a:r>
              <a:rPr lang="nl-BE" dirty="0" err="1">
                <a:latin typeface="Calibri" pitchFamily="34" charset="0"/>
              </a:rPr>
              <a:t>mailer</a:t>
            </a:r>
            <a:endParaRPr lang="nl-BE" dirty="0">
              <a:latin typeface="Calibri" pitchFamily="34" charset="0"/>
            </a:endParaRPr>
          </a:p>
          <a:p>
            <a:r>
              <a:rPr lang="nl-BE" dirty="0" smtClean="0">
                <a:latin typeface="Calibri" pitchFamily="34" charset="0"/>
              </a:rPr>
              <a:t>Taalwetgeving</a:t>
            </a:r>
            <a:endParaRPr lang="nl-BE" dirty="0">
              <a:latin typeface="Calibri" pitchFamily="34" charset="0"/>
            </a:endParaRPr>
          </a:p>
          <a:p>
            <a:r>
              <a:rPr lang="nl-BE" dirty="0" smtClean="0">
                <a:latin typeface="Calibri" pitchFamily="34" charset="0"/>
              </a:rPr>
              <a:t>Bij </a:t>
            </a:r>
            <a:r>
              <a:rPr lang="nl-BE" dirty="0">
                <a:latin typeface="Calibri" pitchFamily="34" charset="0"/>
              </a:rPr>
              <a:t>vermoeden van onjuiste werkwijze in een andere </a:t>
            </a:r>
            <a:r>
              <a:rPr lang="nl-BE" dirty="0" smtClean="0">
                <a:latin typeface="Calibri" pitchFamily="34" charset="0"/>
              </a:rPr>
              <a:t>entiteit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Loyaal zijn!</a:t>
            </a:r>
          </a:p>
          <a:p>
            <a:r>
              <a:rPr lang="nl-BE" dirty="0" smtClean="0">
                <a:latin typeface="Calibri" pitchFamily="34" charset="0"/>
              </a:rPr>
              <a:t>Bij vermoeden door de UI van onjuiste werkwijze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Via rechtstreekse lijn contact tussen UI en entiteit</a:t>
            </a:r>
            <a:endParaRPr lang="nl-BE" dirty="0">
              <a:latin typeface="Calibri" pitchFamily="34" charset="0"/>
            </a:endParaRPr>
          </a:p>
          <a:p>
            <a:r>
              <a:rPr lang="nl-BE" dirty="0">
                <a:latin typeface="Calibri" pitchFamily="34" charset="0"/>
              </a:rPr>
              <a:t>Scanning en </a:t>
            </a:r>
            <a:r>
              <a:rPr lang="nl-BE" dirty="0" err="1" smtClean="0">
                <a:latin typeface="Calibri" pitchFamily="34" charset="0"/>
              </a:rPr>
              <a:t>encodage</a:t>
            </a:r>
            <a:endParaRPr lang="nl-BE" dirty="0" smtClean="0">
              <a:latin typeface="Calibri" pitchFamily="34" charset="0"/>
            </a:endParaRPr>
          </a:p>
          <a:p>
            <a:endParaRPr lang="nl-BE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80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812000" cy="765827"/>
          </a:xfrm>
        </p:spPr>
        <p:txBody>
          <a:bodyPr/>
          <a:lstStyle/>
          <a:p>
            <a:r>
              <a:rPr lang="nl-BE" dirty="0"/>
              <a:t>Communicatie naar de buitenwereld 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1938265" y="1311610"/>
            <a:ext cx="5267470" cy="2520280"/>
            <a:chOff x="2472882" y="1707654"/>
            <a:chExt cx="5267470" cy="2520280"/>
          </a:xfrm>
        </p:grpSpPr>
        <p:sp>
          <p:nvSpPr>
            <p:cNvPr id="4" name="Draaiende pijl 3"/>
            <p:cNvSpPr/>
            <p:nvPr/>
          </p:nvSpPr>
          <p:spPr>
            <a:xfrm>
              <a:off x="4788024" y="1707654"/>
              <a:ext cx="2952328" cy="2520280"/>
            </a:xfrm>
            <a:prstGeom prst="circularArrow">
              <a:avLst/>
            </a:prstGeom>
            <a:solidFill>
              <a:srgbClr val="85C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5" name="Draaiende pijl 4"/>
            <p:cNvSpPr/>
            <p:nvPr/>
          </p:nvSpPr>
          <p:spPr>
            <a:xfrm flipH="1" flipV="1">
              <a:off x="2472882" y="1707654"/>
              <a:ext cx="2952328" cy="2520280"/>
            </a:xfrm>
            <a:prstGeom prst="circular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854355" y="1303176"/>
            <a:ext cx="28191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rgbClr val="FF0000"/>
                </a:solidFill>
              </a:rPr>
              <a:t>Nationaal</a:t>
            </a:r>
          </a:p>
          <a:p>
            <a:pPr algn="ctr"/>
            <a:r>
              <a:rPr lang="nl-BE" sz="1600" i="1" dirty="0" smtClean="0"/>
              <a:t>Dircom (sociaal verzekerden, </a:t>
            </a:r>
            <a:r>
              <a:rPr lang="nl-BE" sz="1600" i="1" dirty="0" err="1" smtClean="0"/>
              <a:t>UI’s</a:t>
            </a:r>
            <a:r>
              <a:rPr lang="nl-BE" sz="1600" i="1" dirty="0" smtClean="0"/>
              <a:t>, sociaal secretariaten)</a:t>
            </a:r>
            <a:endParaRPr lang="nl-BE" sz="1600" i="1" dirty="0"/>
          </a:p>
        </p:txBody>
      </p:sp>
      <p:sp>
        <p:nvSpPr>
          <p:cNvPr id="8" name="Tekstvak 7"/>
          <p:cNvSpPr txBox="1"/>
          <p:nvPr/>
        </p:nvSpPr>
        <p:spPr>
          <a:xfrm>
            <a:off x="5470447" y="2693117"/>
            <a:ext cx="2819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rgbClr val="92D050"/>
                </a:solidFill>
              </a:rPr>
              <a:t>Lokaal</a:t>
            </a:r>
          </a:p>
          <a:p>
            <a:pPr algn="ctr"/>
            <a:r>
              <a:rPr lang="nl-BE" sz="1600" i="1" dirty="0" smtClean="0"/>
              <a:t>Entiteitsdirecteurs (lokale </a:t>
            </a:r>
            <a:r>
              <a:rPr lang="nl-BE" sz="1600" i="1" dirty="0" err="1" smtClean="0"/>
              <a:t>UI’s</a:t>
            </a:r>
            <a:r>
              <a:rPr lang="nl-BE" sz="1600" i="1" dirty="0" smtClean="0"/>
              <a:t>, </a:t>
            </a:r>
            <a:r>
              <a:rPr lang="nl-BE" sz="1600" i="1" dirty="0" err="1" smtClean="0"/>
              <a:t>OCMW’s</a:t>
            </a:r>
            <a:r>
              <a:rPr lang="nl-BE" sz="1600" i="1" dirty="0" smtClean="0"/>
              <a:t>, advocaten,…)</a:t>
            </a:r>
            <a:endParaRPr lang="nl-BE" sz="1600" i="1" dirty="0"/>
          </a:p>
        </p:txBody>
      </p:sp>
    </p:spTree>
    <p:extLst>
      <p:ext uri="{BB962C8B-B14F-4D97-AF65-F5344CB8AC3E}">
        <p14:creationId xmlns:p14="http://schemas.microsoft.com/office/powerpoint/2010/main" val="291304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827584" y="195486"/>
            <a:ext cx="6480680" cy="492443"/>
            <a:chOff x="1547704" y="345308"/>
            <a:chExt cx="6480680" cy="492443"/>
          </a:xfrm>
        </p:grpSpPr>
        <p:sp>
          <p:nvSpPr>
            <p:cNvPr id="6" name="Ovaal 5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1943988" y="345308"/>
              <a:ext cx="60843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Inleiding: het project klantencontact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1475656" y="824643"/>
            <a:ext cx="5616623" cy="492443"/>
            <a:chOff x="2051720" y="1137396"/>
            <a:chExt cx="5616623" cy="492443"/>
          </a:xfrm>
        </p:grpSpPr>
        <p:sp>
          <p:nvSpPr>
            <p:cNvPr id="7" name="Ovaal 6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Infrastructuur van een frontoffice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900350" y="1453800"/>
            <a:ext cx="6272050" cy="492443"/>
            <a:chOff x="2332398" y="1929484"/>
            <a:chExt cx="6272050" cy="492443"/>
          </a:xfrm>
        </p:grpSpPr>
        <p:sp>
          <p:nvSpPr>
            <p:cNvPr id="8" name="Ovaal 7"/>
            <p:cNvSpPr/>
            <p:nvPr/>
          </p:nvSpPr>
          <p:spPr>
            <a:xfrm>
              <a:off x="2332398" y="199568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847353" y="1929484"/>
              <a:ext cx="57570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fysieke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2044366" y="2082957"/>
            <a:ext cx="6704098" cy="492443"/>
            <a:chOff x="2332398" y="2865588"/>
            <a:chExt cx="6704098" cy="492443"/>
          </a:xfrm>
        </p:grpSpPr>
        <p:sp>
          <p:nvSpPr>
            <p:cNvPr id="9" name="Ovaal 8"/>
            <p:cNvSpPr/>
            <p:nvPr/>
          </p:nvSpPr>
          <p:spPr>
            <a:xfrm>
              <a:off x="2332398" y="293179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2847353" y="2865588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telefonische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2044366" y="2712114"/>
            <a:ext cx="6640669" cy="492443"/>
            <a:chOff x="2055056" y="3657676"/>
            <a:chExt cx="6640669" cy="492443"/>
          </a:xfrm>
        </p:grpSpPr>
        <p:sp>
          <p:nvSpPr>
            <p:cNvPr id="10" name="Ovaal 9"/>
            <p:cNvSpPr/>
            <p:nvPr/>
          </p:nvSpPr>
          <p:spPr>
            <a:xfrm>
              <a:off x="2055056" y="372387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2506582" y="3657676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mailverkeer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1900350" y="3341271"/>
            <a:ext cx="6553649" cy="492443"/>
            <a:chOff x="1547704" y="4449764"/>
            <a:chExt cx="6553649" cy="492443"/>
          </a:xfrm>
        </p:grpSpPr>
        <p:sp>
          <p:nvSpPr>
            <p:cNvPr id="11" name="Ovaal 10"/>
            <p:cNvSpPr/>
            <p:nvPr/>
          </p:nvSpPr>
          <p:spPr>
            <a:xfrm>
              <a:off x="1547704" y="451596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912210" y="4449764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Programma’s en informatiebronnen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1475656" y="3970428"/>
            <a:ext cx="7056744" cy="492443"/>
            <a:chOff x="1547704" y="345308"/>
            <a:chExt cx="7056744" cy="492443"/>
          </a:xfrm>
        </p:grpSpPr>
        <p:sp>
          <p:nvSpPr>
            <p:cNvPr id="22" name="Ovaal 21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1943988" y="345308"/>
              <a:ext cx="66604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Opleidingen voor frontofficemedewerkers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827584" y="4599587"/>
            <a:ext cx="5616623" cy="492443"/>
            <a:chOff x="2051720" y="1137396"/>
            <a:chExt cx="5616623" cy="492443"/>
          </a:xfrm>
        </p:grpSpPr>
        <p:sp>
          <p:nvSpPr>
            <p:cNvPr id="25" name="Ovaal 24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Varia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echthoek 19"/>
          <p:cNvSpPr/>
          <p:nvPr/>
        </p:nvSpPr>
        <p:spPr>
          <a:xfrm>
            <a:off x="539552" y="771550"/>
            <a:ext cx="8424936" cy="43719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7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812000" cy="765827"/>
          </a:xfrm>
        </p:spPr>
        <p:txBody>
          <a:bodyPr/>
          <a:lstStyle/>
          <a:p>
            <a:r>
              <a:rPr lang="nl-BE" dirty="0" smtClean="0"/>
              <a:t>Wat verandert er voor jou?</a:t>
            </a:r>
            <a:endParaRPr lang="en-US" dirty="0"/>
          </a:p>
        </p:txBody>
      </p:sp>
      <p:grpSp>
        <p:nvGrpSpPr>
          <p:cNvPr id="6" name="Groep 5"/>
          <p:cNvGrpSpPr/>
          <p:nvPr/>
        </p:nvGrpSpPr>
        <p:grpSpPr>
          <a:xfrm>
            <a:off x="0" y="184600"/>
            <a:ext cx="9144000" cy="4993448"/>
            <a:chOff x="0" y="184600"/>
            <a:chExt cx="9144000" cy="4993448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86"/>
            <a:stretch/>
          </p:blipFill>
          <p:spPr>
            <a:xfrm>
              <a:off x="0" y="184600"/>
              <a:ext cx="9144000" cy="4993448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325" y="2914650"/>
              <a:ext cx="5019675" cy="2228850"/>
            </a:xfrm>
            <a:prstGeom prst="rect">
              <a:avLst/>
            </a:prstGeom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95486"/>
            <a:ext cx="8197394" cy="4619353"/>
          </a:xfrm>
        </p:spPr>
        <p:txBody>
          <a:bodyPr>
            <a:normAutofit/>
          </a:bodyPr>
          <a:lstStyle/>
          <a:p>
            <a:r>
              <a:rPr lang="nl-BE" dirty="0" smtClean="0"/>
              <a:t>Herbevestiging van de wettelijk bepaalde rolverdeling tussen RVA en UI inzake infoverstrekking</a:t>
            </a:r>
          </a:p>
          <a:p>
            <a:r>
              <a:rPr lang="nl-BE" dirty="0" smtClean="0"/>
              <a:t>Professioneel netwerk van infoverstrekking aan de gemeenschappelijke klanten</a:t>
            </a:r>
          </a:p>
          <a:p>
            <a:r>
              <a:rPr lang="nl-BE" dirty="0" smtClean="0"/>
              <a:t>Rechtstreekse lijnen tussen UI en </a:t>
            </a:r>
            <a:r>
              <a:rPr lang="nl-BE" dirty="0" err="1" smtClean="0"/>
              <a:t>RVA-kantoren</a:t>
            </a:r>
            <a:endParaRPr lang="nl-BE" dirty="0" smtClean="0"/>
          </a:p>
          <a:p>
            <a:r>
              <a:rPr lang="nl-BE" dirty="0" smtClean="0"/>
              <a:t>Lokale kantoren blijven open voor de klanten in het kader van de reorganisatie</a:t>
            </a:r>
          </a:p>
          <a:p>
            <a:r>
              <a:rPr lang="nl-BE" dirty="0" smtClean="0"/>
              <a:t>Grotere garantie voor uniforme </a:t>
            </a:r>
            <a:r>
              <a:rPr lang="nl-BE" dirty="0" err="1" smtClean="0"/>
              <a:t>info-verstrekking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65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812000" cy="64807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Voorstel tot uitbreiding van een plaatselijk project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771550"/>
            <a:ext cx="7812000" cy="4155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Provincie Luik:  procedure van samenwerking met de </a:t>
            </a:r>
            <a:r>
              <a:rPr lang="nl-BE" sz="1500" dirty="0" err="1" smtClean="0">
                <a:latin typeface="Calibri" pitchFamily="34" charset="0"/>
              </a:rPr>
              <a:t>UI’s</a:t>
            </a:r>
            <a:r>
              <a:rPr lang="nl-BE" sz="1500" dirty="0" smtClean="0">
                <a:latin typeface="Calibri" pitchFamily="34" charset="0"/>
              </a:rPr>
              <a:t> sedert 2013 / 2014  : </a:t>
            </a:r>
          </a:p>
          <a:p>
            <a:pPr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Vaststelling: </a:t>
            </a:r>
          </a:p>
          <a:p>
            <a:pPr lvl="1"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Veel bezoekers en telefoons zonder meerwaarde / </a:t>
            </a:r>
            <a:r>
              <a:rPr lang="nl-BE" sz="1500" dirty="0" err="1" smtClean="0">
                <a:latin typeface="Calibri" pitchFamily="34" charset="0"/>
              </a:rPr>
              <a:t>informatie-opdracht</a:t>
            </a:r>
            <a:r>
              <a:rPr lang="nl-BE" sz="1500" dirty="0" smtClean="0">
                <a:latin typeface="Calibri" pitchFamily="34" charset="0"/>
              </a:rPr>
              <a:t> door de </a:t>
            </a:r>
            <a:r>
              <a:rPr lang="nl-BE" sz="1500" dirty="0" err="1" smtClean="0">
                <a:latin typeface="Calibri" pitchFamily="34" charset="0"/>
              </a:rPr>
              <a:t>UI’s</a:t>
            </a:r>
            <a:endParaRPr lang="nl-BE" sz="150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Herinnering aan de verantwoordelijken van de </a:t>
            </a:r>
            <a:r>
              <a:rPr lang="nl-BE" sz="1500" dirty="0" err="1" smtClean="0">
                <a:latin typeface="Calibri" pitchFamily="34" charset="0"/>
              </a:rPr>
              <a:t>UI’s</a:t>
            </a:r>
            <a:r>
              <a:rPr lang="nl-BE" sz="1500" dirty="0" smtClean="0">
                <a:latin typeface="Calibri" pitchFamily="34" charset="0"/>
              </a:rPr>
              <a:t>: inefficiënt</a:t>
            </a:r>
          </a:p>
          <a:p>
            <a:pPr lvl="1"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De sociaal verzekerde “doet aan </a:t>
            </a:r>
            <a:r>
              <a:rPr lang="nl-BE" sz="1500" dirty="0" err="1" smtClean="0">
                <a:latin typeface="Calibri" pitchFamily="34" charset="0"/>
              </a:rPr>
              <a:t>shopping</a:t>
            </a:r>
            <a:r>
              <a:rPr lang="nl-BE" sz="1500" dirty="0" smtClean="0">
                <a:latin typeface="Calibri" pitchFamily="34" charset="0"/>
              </a:rPr>
              <a:t>”</a:t>
            </a:r>
          </a:p>
          <a:p>
            <a:pPr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Voorafgaande akkoorden: </a:t>
            </a:r>
          </a:p>
          <a:p>
            <a:pPr lvl="1"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Vragen die onder de </a:t>
            </a:r>
            <a:r>
              <a:rPr lang="nl-BE" sz="1500" dirty="0" err="1" smtClean="0">
                <a:latin typeface="Calibri" pitchFamily="34" charset="0"/>
              </a:rPr>
              <a:t>informatie-opdracht</a:t>
            </a:r>
            <a:r>
              <a:rPr lang="nl-BE" sz="1500" dirty="0" smtClean="0">
                <a:latin typeface="Calibri" pitchFamily="34" charset="0"/>
              </a:rPr>
              <a:t> van de </a:t>
            </a:r>
            <a:r>
              <a:rPr lang="nl-BE" sz="1500" dirty="0" err="1" smtClean="0">
                <a:latin typeface="Calibri" pitchFamily="34" charset="0"/>
              </a:rPr>
              <a:t>UI’s</a:t>
            </a:r>
            <a:r>
              <a:rPr lang="nl-BE" sz="1500" dirty="0" smtClean="0">
                <a:latin typeface="Calibri" pitchFamily="34" charset="0"/>
              </a:rPr>
              <a:t> vallen, worden niet meer beantwoord </a:t>
            </a:r>
            <a:r>
              <a:rPr lang="nl-BE" sz="1500" dirty="0" smtClean="0">
                <a:latin typeface="Calibri" pitchFamily="34" charset="0"/>
                <a:sym typeface="Wingdings" pitchFamily="2" charset="2"/>
              </a:rPr>
              <a:t> teruggestuurd naar de </a:t>
            </a:r>
            <a:r>
              <a:rPr lang="nl-BE" sz="1500" dirty="0" err="1" smtClean="0">
                <a:latin typeface="Calibri" pitchFamily="34" charset="0"/>
                <a:sym typeface="Wingdings" pitchFamily="2" charset="2"/>
              </a:rPr>
              <a:t>UI’s</a:t>
            </a:r>
            <a:r>
              <a:rPr lang="nl-BE" sz="1500" dirty="0" smtClean="0">
                <a:latin typeface="Calibri" pitchFamily="34" charset="0"/>
                <a:sym typeface="Wingdings" pitchFamily="2" charset="2"/>
              </a:rPr>
              <a:t>. </a:t>
            </a:r>
            <a:endParaRPr lang="nl-BE" sz="150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Afzonderlijke telefoonlijn  en mails prioritair</a:t>
            </a:r>
          </a:p>
          <a:p>
            <a:pPr lvl="1"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Specifiek document voor de bezoeker</a:t>
            </a:r>
          </a:p>
          <a:p>
            <a:pPr lvl="1"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Evaluatie</a:t>
            </a:r>
          </a:p>
          <a:p>
            <a:pPr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Resultaten : </a:t>
            </a:r>
          </a:p>
          <a:p>
            <a:pPr lvl="2"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Vermindering tot 1/10</a:t>
            </a:r>
            <a:r>
              <a:rPr lang="nl-BE" sz="1500" baseline="30000" dirty="0" smtClean="0">
                <a:latin typeface="Calibri" pitchFamily="34" charset="0"/>
              </a:rPr>
              <a:t>de</a:t>
            </a:r>
            <a:r>
              <a:rPr lang="nl-BE" sz="1500" dirty="0" smtClean="0">
                <a:latin typeface="Calibri" pitchFamily="34" charset="0"/>
              </a:rPr>
              <a:t> van het aantal  telefoons / bezoekers voor Toelaatbaarheid</a:t>
            </a:r>
          </a:p>
          <a:p>
            <a:pPr lvl="2"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 Geen bijkomende werklast voor de </a:t>
            </a:r>
            <a:r>
              <a:rPr lang="nl-BE" sz="1500" dirty="0" err="1" smtClean="0">
                <a:latin typeface="Calibri" pitchFamily="34" charset="0"/>
              </a:rPr>
              <a:t>UI’s</a:t>
            </a:r>
            <a:endParaRPr lang="nl-BE" sz="1500" dirty="0" smtClean="0">
              <a:latin typeface="Calibri" pitchFamily="34" charset="0"/>
            </a:endParaRPr>
          </a:p>
          <a:p>
            <a:pPr lvl="2"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Efficiëntie- en kwaliteitswinst</a:t>
            </a:r>
          </a:p>
          <a:p>
            <a:pPr lvl="2">
              <a:spcBef>
                <a:spcPts val="0"/>
              </a:spcBef>
            </a:pPr>
            <a:r>
              <a:rPr lang="nl-BE" sz="1500" dirty="0" smtClean="0">
                <a:latin typeface="Calibri" pitchFamily="34" charset="0"/>
              </a:rPr>
              <a:t>Minpunt: ongenoegen te managen van de sociaal verzekerden aan de telefoon, maar tijdelijk.</a:t>
            </a:r>
            <a:endParaRPr lang="en-US" sz="15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 l="36232" t="21702" r="37014" b="33461"/>
          <a:stretch>
            <a:fillRect/>
          </a:stretch>
        </p:blipFill>
        <p:spPr bwMode="auto">
          <a:xfrm>
            <a:off x="179512" y="915566"/>
            <a:ext cx="4176464" cy="394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felixl.nl/plaatjes/lachen/SMILEY01-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305" y="1563638"/>
            <a:ext cx="4138695" cy="2025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7812000" cy="765827"/>
          </a:xfrm>
        </p:spPr>
        <p:txBody>
          <a:bodyPr>
            <a:normAutofit/>
          </a:bodyPr>
          <a:lstStyle/>
          <a:p>
            <a:r>
              <a:rPr lang="nl-BE" dirty="0" smtClean="0"/>
              <a:t>Inleiding: het project klantencontact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571750"/>
            <a:ext cx="8856984" cy="230425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nl-BE" sz="2400" dirty="0" smtClean="0">
                <a:latin typeface="Calibri" pitchFamily="34" charset="0"/>
              </a:rPr>
              <a:t>Bestuursovereenkomst voorziet een KCC in de loop van 2018</a:t>
            </a:r>
          </a:p>
          <a:p>
            <a:pPr lvl="1"/>
            <a:r>
              <a:rPr lang="nl-BE" sz="2400" dirty="0" smtClean="0">
                <a:latin typeface="Calibri" pitchFamily="34" charset="0"/>
              </a:rPr>
              <a:t>Visie klantenonthaal: professioneel en efficiënt</a:t>
            </a:r>
          </a:p>
          <a:p>
            <a:pPr lvl="2"/>
            <a:r>
              <a:rPr lang="nl-BE" sz="2200" dirty="0" smtClean="0">
                <a:latin typeface="Calibri" pitchFamily="34" charset="0"/>
              </a:rPr>
              <a:t>30 kantoren</a:t>
            </a:r>
          </a:p>
          <a:p>
            <a:pPr lvl="2"/>
            <a:r>
              <a:rPr lang="nl-BE" sz="2200" dirty="0" smtClean="0">
                <a:latin typeface="Calibri" pitchFamily="34" charset="0"/>
              </a:rPr>
              <a:t>FO medewerker = rol</a:t>
            </a:r>
          </a:p>
          <a:p>
            <a:pPr lvl="2"/>
            <a:r>
              <a:rPr lang="nl-BE" sz="2200" dirty="0" smtClean="0">
                <a:latin typeface="Calibri" pitchFamily="34" charset="0"/>
              </a:rPr>
              <a:t>Competenties!</a:t>
            </a:r>
          </a:p>
          <a:p>
            <a:pPr lvl="2"/>
            <a:r>
              <a:rPr lang="nl-BE" sz="2200" dirty="0" smtClean="0">
                <a:latin typeface="Calibri" pitchFamily="34" charset="0"/>
              </a:rPr>
              <a:t>Partnership met </a:t>
            </a:r>
            <a:r>
              <a:rPr lang="nl-BE" sz="2200" dirty="0" err="1" smtClean="0">
                <a:latin typeface="Calibri" pitchFamily="34" charset="0"/>
              </a:rPr>
              <a:t>UI’s</a:t>
            </a:r>
            <a:endParaRPr lang="nl-BE" sz="2200" dirty="0" smtClean="0">
              <a:latin typeface="Calibri" pitchFamily="34" charset="0"/>
            </a:endParaRPr>
          </a:p>
          <a:p>
            <a:pPr lvl="1"/>
            <a:r>
              <a:rPr lang="nl-BE" sz="2400" dirty="0" smtClean="0">
                <a:latin typeface="Calibri" pitchFamily="34" charset="0"/>
              </a:rPr>
              <a:t>Wijzigende omgevingsfactoren</a:t>
            </a:r>
            <a:endParaRPr lang="nl-BE" sz="2400" dirty="0">
              <a:latin typeface="Calibri" pitchFamily="34" charset="0"/>
            </a:endParaRPr>
          </a:p>
          <a:p>
            <a:pPr lvl="1"/>
            <a:endParaRPr lang="nl-BE" sz="2400" dirty="0"/>
          </a:p>
          <a:p>
            <a:pPr lvl="1">
              <a:buNone/>
            </a:pPr>
            <a:endParaRPr lang="nl-BE" sz="23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925937"/>
              </p:ext>
            </p:extLst>
          </p:nvPr>
        </p:nvGraphicFramePr>
        <p:xfrm>
          <a:off x="971600" y="987574"/>
          <a:ext cx="5632301" cy="82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4" imgW="10793651" imgH="1574603" progId="">
                  <p:embed/>
                </p:oleObj>
              </mc:Choice>
              <mc:Fallback>
                <p:oleObj r:id="rId4" imgW="10793651" imgH="1574603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987574"/>
                        <a:ext cx="5632301" cy="8216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al 10"/>
          <p:cNvSpPr/>
          <p:nvPr/>
        </p:nvSpPr>
        <p:spPr>
          <a:xfrm>
            <a:off x="2987824" y="1203598"/>
            <a:ext cx="576064" cy="432048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2377808" y="2080908"/>
            <a:ext cx="1784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dirty="0" smtClean="0"/>
              <a:t>Visie </a:t>
            </a:r>
            <a:r>
              <a:rPr lang="nl-BE" sz="1400" dirty="0"/>
              <a:t>klantenonthaal</a:t>
            </a: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3275856" y="1667899"/>
            <a:ext cx="0" cy="43204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al 14"/>
          <p:cNvSpPr/>
          <p:nvPr/>
        </p:nvSpPr>
        <p:spPr>
          <a:xfrm>
            <a:off x="4875613" y="1203598"/>
            <a:ext cx="576064" cy="432048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4567756" y="2080908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dirty="0"/>
              <a:t>Opstart KCC</a:t>
            </a: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5163645" y="1667899"/>
            <a:ext cx="0" cy="43204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Inleiding: het project klantencontact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0" y="3363838"/>
            <a:ext cx="9144000" cy="17796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Ovaal 4"/>
          <p:cNvSpPr/>
          <p:nvPr/>
        </p:nvSpPr>
        <p:spPr>
          <a:xfrm>
            <a:off x="251520" y="2083054"/>
            <a:ext cx="2520000" cy="252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Fysiek onthaal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3293744" y="2083054"/>
            <a:ext cx="2520000" cy="252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Telefonisch onthaal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6335968" y="2083054"/>
            <a:ext cx="2520000" cy="252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E-mail en briefwisseling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8" name="Traan 7"/>
          <p:cNvSpPr/>
          <p:nvPr/>
        </p:nvSpPr>
        <p:spPr>
          <a:xfrm rot="7915562">
            <a:off x="1047977" y="1199309"/>
            <a:ext cx="720000" cy="720000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raan 8"/>
          <p:cNvSpPr/>
          <p:nvPr/>
        </p:nvSpPr>
        <p:spPr>
          <a:xfrm rot="7915562">
            <a:off x="4193744" y="1199308"/>
            <a:ext cx="720000" cy="720000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raan 9"/>
          <p:cNvSpPr/>
          <p:nvPr/>
        </p:nvSpPr>
        <p:spPr>
          <a:xfrm rot="7915562">
            <a:off x="7235968" y="1199308"/>
            <a:ext cx="720000" cy="720000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1176131" y="1276088"/>
            <a:ext cx="32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</a:rPr>
              <a:t>1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337860" y="1272553"/>
            <a:ext cx="32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</a:rPr>
              <a:t>2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388311" y="1205927"/>
            <a:ext cx="32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</a:rPr>
              <a:t>3</a:t>
            </a:r>
            <a:endParaRPr lang="nl-B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Who's Wh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9419">
            <a:off x="-91965" y="920511"/>
            <a:ext cx="3490599" cy="182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7812000" cy="765827"/>
          </a:xfrm>
        </p:spPr>
        <p:txBody>
          <a:bodyPr>
            <a:normAutofit/>
          </a:bodyPr>
          <a:lstStyle/>
          <a:p>
            <a:r>
              <a:rPr lang="nl-BE" dirty="0"/>
              <a:t>Inleiding: het project klantencontact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4894713"/>
            <a:ext cx="8892480" cy="3726414"/>
          </a:xfrm>
        </p:spPr>
        <p:txBody>
          <a:bodyPr>
            <a:normAutofit/>
          </a:bodyPr>
          <a:lstStyle/>
          <a:p>
            <a:pPr lvl="2"/>
            <a:endParaRPr lang="nl-BE" dirty="0" smtClean="0"/>
          </a:p>
          <a:p>
            <a:pPr lvl="2"/>
            <a:endParaRPr lang="nl-BE" sz="20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8191" y="1135675"/>
            <a:ext cx="1071526" cy="115212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87829" y="2337215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Medewerkers</a:t>
            </a:r>
          </a:p>
          <a:p>
            <a:pPr algn="ctr"/>
            <a:r>
              <a:rPr lang="nl-BE" dirty="0" smtClean="0"/>
              <a:t>klantencontact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0650" y="2449911"/>
            <a:ext cx="1196620" cy="11520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41728" y="371458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Procescoördinator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6985" y="3168587"/>
            <a:ext cx="884870" cy="1152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768" y="3120334"/>
            <a:ext cx="769465" cy="115200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4294675" y="4457375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Centrale planners 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91731" y="1563638"/>
            <a:ext cx="1022400" cy="1152000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6489258" y="2872480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Procesbeheerders </a:t>
            </a:r>
            <a:r>
              <a:rPr lang="nl-BE" dirty="0"/>
              <a:t>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827584" y="195486"/>
            <a:ext cx="6480680" cy="492443"/>
            <a:chOff x="1547704" y="345308"/>
            <a:chExt cx="6480680" cy="492443"/>
          </a:xfrm>
        </p:grpSpPr>
        <p:sp>
          <p:nvSpPr>
            <p:cNvPr id="6" name="Ovaal 5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1943988" y="345308"/>
              <a:ext cx="60843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Inleiding: het project klantencontact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1475656" y="824643"/>
            <a:ext cx="5616623" cy="492443"/>
            <a:chOff x="2051720" y="1137396"/>
            <a:chExt cx="5616623" cy="492443"/>
          </a:xfrm>
        </p:grpSpPr>
        <p:sp>
          <p:nvSpPr>
            <p:cNvPr id="7" name="Ovaal 6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Infrastructuur van een frontoffice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900350" y="1453800"/>
            <a:ext cx="6272050" cy="492443"/>
            <a:chOff x="2332398" y="1929484"/>
            <a:chExt cx="6272050" cy="492443"/>
          </a:xfrm>
        </p:grpSpPr>
        <p:sp>
          <p:nvSpPr>
            <p:cNvPr id="8" name="Ovaal 7"/>
            <p:cNvSpPr/>
            <p:nvPr/>
          </p:nvSpPr>
          <p:spPr>
            <a:xfrm>
              <a:off x="2332398" y="199568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847353" y="1929484"/>
              <a:ext cx="57570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fysieke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2044366" y="2082957"/>
            <a:ext cx="6704098" cy="492443"/>
            <a:chOff x="2332398" y="2865588"/>
            <a:chExt cx="6704098" cy="492443"/>
          </a:xfrm>
        </p:grpSpPr>
        <p:sp>
          <p:nvSpPr>
            <p:cNvPr id="9" name="Ovaal 8"/>
            <p:cNvSpPr/>
            <p:nvPr/>
          </p:nvSpPr>
          <p:spPr>
            <a:xfrm>
              <a:off x="2332398" y="293179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2847353" y="2865588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telefonische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2044366" y="2712114"/>
            <a:ext cx="6640669" cy="492443"/>
            <a:chOff x="2055056" y="3657676"/>
            <a:chExt cx="6640669" cy="492443"/>
          </a:xfrm>
        </p:grpSpPr>
        <p:sp>
          <p:nvSpPr>
            <p:cNvPr id="10" name="Ovaal 9"/>
            <p:cNvSpPr/>
            <p:nvPr/>
          </p:nvSpPr>
          <p:spPr>
            <a:xfrm>
              <a:off x="2055056" y="372387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2506582" y="3657676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mailverkeer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1900350" y="3341271"/>
            <a:ext cx="6553649" cy="492443"/>
            <a:chOff x="1547704" y="4449764"/>
            <a:chExt cx="6553649" cy="492443"/>
          </a:xfrm>
        </p:grpSpPr>
        <p:sp>
          <p:nvSpPr>
            <p:cNvPr id="11" name="Ovaal 10"/>
            <p:cNvSpPr/>
            <p:nvPr/>
          </p:nvSpPr>
          <p:spPr>
            <a:xfrm>
              <a:off x="1547704" y="451596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912210" y="4449764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Programma’s en informatiebronnen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1475656" y="3970428"/>
            <a:ext cx="7056744" cy="492443"/>
            <a:chOff x="1547704" y="345308"/>
            <a:chExt cx="7056744" cy="492443"/>
          </a:xfrm>
        </p:grpSpPr>
        <p:sp>
          <p:nvSpPr>
            <p:cNvPr id="22" name="Ovaal 21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1943988" y="345308"/>
              <a:ext cx="66604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Opleidingen voor frontofficemedewerkers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827584" y="4599587"/>
            <a:ext cx="5616623" cy="492443"/>
            <a:chOff x="2051720" y="1137396"/>
            <a:chExt cx="5616623" cy="492443"/>
          </a:xfrm>
        </p:grpSpPr>
        <p:sp>
          <p:nvSpPr>
            <p:cNvPr id="25" name="Ovaal 24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Varia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echthoek 19"/>
          <p:cNvSpPr/>
          <p:nvPr/>
        </p:nvSpPr>
        <p:spPr>
          <a:xfrm>
            <a:off x="539552" y="1453800"/>
            <a:ext cx="8424936" cy="368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/>
          <p:cNvSpPr/>
          <p:nvPr/>
        </p:nvSpPr>
        <p:spPr>
          <a:xfrm>
            <a:off x="827584" y="212370"/>
            <a:ext cx="8424936" cy="62700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40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 descr="Afbeeldin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2008159" y="-1308775"/>
            <a:ext cx="5127683" cy="7776865"/>
          </a:xfrm>
        </p:spPr>
      </p:pic>
      <p:sp>
        <p:nvSpPr>
          <p:cNvPr id="2" name="Ovaal 1"/>
          <p:cNvSpPr/>
          <p:nvPr/>
        </p:nvSpPr>
        <p:spPr>
          <a:xfrm>
            <a:off x="1711804" y="2084948"/>
            <a:ext cx="1440160" cy="1008112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/>
          <p:cNvSpPr txBox="1"/>
          <p:nvPr/>
        </p:nvSpPr>
        <p:spPr>
          <a:xfrm>
            <a:off x="3347864" y="2394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Ontvangsttafel</a:t>
            </a:r>
            <a:endParaRPr lang="nl-BE" dirty="0"/>
          </a:p>
        </p:txBody>
      </p:sp>
      <p:sp>
        <p:nvSpPr>
          <p:cNvPr id="5" name="Ovaal 4"/>
          <p:cNvSpPr/>
          <p:nvPr/>
        </p:nvSpPr>
        <p:spPr>
          <a:xfrm>
            <a:off x="2843808" y="3291830"/>
            <a:ext cx="2016224" cy="1851669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3203848" y="2874695"/>
            <a:ext cx="207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Wachtzaal</a:t>
            </a:r>
            <a:endParaRPr lang="nl-BE" dirty="0"/>
          </a:p>
        </p:txBody>
      </p:sp>
      <p:sp>
        <p:nvSpPr>
          <p:cNvPr id="7" name="Ovaal 6"/>
          <p:cNvSpPr/>
          <p:nvPr/>
        </p:nvSpPr>
        <p:spPr>
          <a:xfrm>
            <a:off x="5238074" y="2394992"/>
            <a:ext cx="2016224" cy="2655713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7353835" y="2775288"/>
            <a:ext cx="207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Afgesloten verhoorlokalen</a:t>
            </a:r>
            <a:endParaRPr lang="nl-BE" dirty="0"/>
          </a:p>
        </p:txBody>
      </p:sp>
      <p:sp>
        <p:nvSpPr>
          <p:cNvPr id="9" name="Ovaal 8"/>
          <p:cNvSpPr/>
          <p:nvPr/>
        </p:nvSpPr>
        <p:spPr>
          <a:xfrm>
            <a:off x="2110489" y="358657"/>
            <a:ext cx="2016224" cy="1851669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86036" y="447885"/>
            <a:ext cx="1769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Onthaaltafel met Skypemogelijkheid</a:t>
            </a:r>
            <a:endParaRPr lang="nl-BE" dirty="0"/>
          </a:p>
        </p:txBody>
      </p:sp>
      <p:sp>
        <p:nvSpPr>
          <p:cNvPr id="11" name="Ovaal 10"/>
          <p:cNvSpPr/>
          <p:nvPr/>
        </p:nvSpPr>
        <p:spPr>
          <a:xfrm>
            <a:off x="3747172" y="562145"/>
            <a:ext cx="1328884" cy="114126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3762660" y="1769486"/>
            <a:ext cx="131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Skypebox</a:t>
            </a:r>
            <a:endParaRPr lang="nl-BE" dirty="0"/>
          </a:p>
        </p:txBody>
      </p:sp>
      <p:sp>
        <p:nvSpPr>
          <p:cNvPr id="13" name="Ovaal 12"/>
          <p:cNvSpPr/>
          <p:nvPr/>
        </p:nvSpPr>
        <p:spPr>
          <a:xfrm>
            <a:off x="5094434" y="443916"/>
            <a:ext cx="2016224" cy="1851669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7530044" y="1099825"/>
            <a:ext cx="207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telefonieboxen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154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827584" y="195486"/>
            <a:ext cx="6480680" cy="492443"/>
            <a:chOff x="1547704" y="345308"/>
            <a:chExt cx="6480680" cy="492443"/>
          </a:xfrm>
        </p:grpSpPr>
        <p:sp>
          <p:nvSpPr>
            <p:cNvPr id="6" name="Ovaal 5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1943988" y="345308"/>
              <a:ext cx="60843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Inleiding: het project klantencontact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1475656" y="824643"/>
            <a:ext cx="5616623" cy="492443"/>
            <a:chOff x="2051720" y="1137396"/>
            <a:chExt cx="5616623" cy="492443"/>
          </a:xfrm>
        </p:grpSpPr>
        <p:sp>
          <p:nvSpPr>
            <p:cNvPr id="7" name="Ovaal 6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Infrastructuur van een frontoffice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900350" y="1453800"/>
            <a:ext cx="6272050" cy="492443"/>
            <a:chOff x="2332398" y="1929484"/>
            <a:chExt cx="6272050" cy="492443"/>
          </a:xfrm>
        </p:grpSpPr>
        <p:sp>
          <p:nvSpPr>
            <p:cNvPr id="8" name="Ovaal 7"/>
            <p:cNvSpPr/>
            <p:nvPr/>
          </p:nvSpPr>
          <p:spPr>
            <a:xfrm>
              <a:off x="2332398" y="199568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847353" y="1929484"/>
              <a:ext cx="57570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fysieke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2044366" y="2082957"/>
            <a:ext cx="6704098" cy="492443"/>
            <a:chOff x="2332398" y="2865588"/>
            <a:chExt cx="6704098" cy="492443"/>
          </a:xfrm>
        </p:grpSpPr>
        <p:sp>
          <p:nvSpPr>
            <p:cNvPr id="9" name="Ovaal 8"/>
            <p:cNvSpPr/>
            <p:nvPr/>
          </p:nvSpPr>
          <p:spPr>
            <a:xfrm>
              <a:off x="2332398" y="293179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2847353" y="2865588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telefonische onthaal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2044366" y="2712114"/>
            <a:ext cx="6640669" cy="492443"/>
            <a:chOff x="2055056" y="3657676"/>
            <a:chExt cx="6640669" cy="492443"/>
          </a:xfrm>
        </p:grpSpPr>
        <p:sp>
          <p:nvSpPr>
            <p:cNvPr id="10" name="Ovaal 9"/>
            <p:cNvSpPr/>
            <p:nvPr/>
          </p:nvSpPr>
          <p:spPr>
            <a:xfrm>
              <a:off x="2055056" y="372387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2506582" y="3657676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Organisatie van het mailverkeer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1900350" y="3341271"/>
            <a:ext cx="6553649" cy="492443"/>
            <a:chOff x="1547704" y="4449764"/>
            <a:chExt cx="6553649" cy="492443"/>
          </a:xfrm>
        </p:grpSpPr>
        <p:sp>
          <p:nvSpPr>
            <p:cNvPr id="11" name="Ovaal 10"/>
            <p:cNvSpPr/>
            <p:nvPr/>
          </p:nvSpPr>
          <p:spPr>
            <a:xfrm>
              <a:off x="1547704" y="4515966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912210" y="4449764"/>
              <a:ext cx="6189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Programma’s en informatiebronnen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1475656" y="3970428"/>
            <a:ext cx="7056744" cy="492443"/>
            <a:chOff x="1547704" y="345308"/>
            <a:chExt cx="7056744" cy="492443"/>
          </a:xfrm>
        </p:grpSpPr>
        <p:sp>
          <p:nvSpPr>
            <p:cNvPr id="22" name="Ovaal 21"/>
            <p:cNvSpPr/>
            <p:nvPr/>
          </p:nvSpPr>
          <p:spPr>
            <a:xfrm>
              <a:off x="1547704" y="411510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1943988" y="345308"/>
              <a:ext cx="66604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Opleidingen voor frontofficemedewerkers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827584" y="4599587"/>
            <a:ext cx="5616623" cy="492443"/>
            <a:chOff x="2051720" y="1137396"/>
            <a:chExt cx="5616623" cy="492443"/>
          </a:xfrm>
        </p:grpSpPr>
        <p:sp>
          <p:nvSpPr>
            <p:cNvPr id="25" name="Ovaal 24"/>
            <p:cNvSpPr/>
            <p:nvPr/>
          </p:nvSpPr>
          <p:spPr>
            <a:xfrm>
              <a:off x="2051720" y="1203598"/>
              <a:ext cx="3600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506582" y="1137396"/>
              <a:ext cx="5161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Varia</a:t>
              </a:r>
              <a:endParaRPr lang="nl-B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echthoek 19"/>
          <p:cNvSpPr/>
          <p:nvPr/>
        </p:nvSpPr>
        <p:spPr>
          <a:xfrm>
            <a:off x="539552" y="1946242"/>
            <a:ext cx="8424936" cy="31972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/>
          <p:cNvSpPr/>
          <p:nvPr/>
        </p:nvSpPr>
        <p:spPr>
          <a:xfrm>
            <a:off x="827584" y="212370"/>
            <a:ext cx="8424936" cy="11237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20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VAONEM 2017">
  <a:themeElements>
    <a:clrScheme name="Aangepast 1">
      <a:dk1>
        <a:sysClr val="windowText" lastClr="000000"/>
      </a:dk1>
      <a:lt1>
        <a:sysClr val="window" lastClr="FFFFFF"/>
      </a:lt1>
      <a:dk2>
        <a:srgbClr val="E5B9B7"/>
      </a:dk2>
      <a:lt2>
        <a:srgbClr val="EEECE1"/>
      </a:lt2>
      <a:accent1>
        <a:srgbClr val="FBAD18"/>
      </a:accent1>
      <a:accent2>
        <a:srgbClr val="F26722"/>
      </a:accent2>
      <a:accent3>
        <a:srgbClr val="B41C21"/>
      </a:accent3>
      <a:accent4>
        <a:srgbClr val="EC008C"/>
      </a:accent4>
      <a:accent5>
        <a:srgbClr val="FFE098"/>
      </a:accent5>
      <a:accent6>
        <a:srgbClr val="FFC6A7"/>
      </a:accent6>
      <a:hlink>
        <a:srgbClr val="0000FF"/>
      </a:hlink>
      <a:folHlink>
        <a:srgbClr val="800080"/>
      </a:folHlink>
    </a:clrScheme>
    <a:fontScheme name="RVAONEM20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RVAONEM 2017</Template>
  <TotalTime>2983</TotalTime>
  <Words>1188</Words>
  <Application>Microsoft Office PowerPoint</Application>
  <PresentationFormat>On-screen Show (16:9)</PresentationFormat>
  <Paragraphs>272</Paragraphs>
  <Slides>32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Ebrima</vt:lpstr>
      <vt:lpstr>Freestyle Script</vt:lpstr>
      <vt:lpstr>Wingdings</vt:lpstr>
      <vt:lpstr>Wingdings 2</vt:lpstr>
      <vt:lpstr>RVAONEM 2017</vt:lpstr>
      <vt:lpstr>KCC</vt:lpstr>
      <vt:lpstr>PowerPoint Presentation</vt:lpstr>
      <vt:lpstr>PowerPoint Presentation</vt:lpstr>
      <vt:lpstr>Inleiding: het project klantencontact</vt:lpstr>
      <vt:lpstr>Inleiding: het project klantencontact</vt:lpstr>
      <vt:lpstr>Inleiding: het project klantencontact</vt:lpstr>
      <vt:lpstr>PowerPoint Presentation</vt:lpstr>
      <vt:lpstr>PowerPoint Presentation</vt:lpstr>
      <vt:lpstr>PowerPoint Presentation</vt:lpstr>
      <vt:lpstr>Organisatie van het fysieke onthaal Hoofdkantoor/grote solo-entiteit </vt:lpstr>
      <vt:lpstr>Organisatie van het fysieke onthaal Kantoor/kleine solo-entiteit</vt:lpstr>
      <vt:lpstr>Organisatie van het fysieke onthaal</vt:lpstr>
      <vt:lpstr>PowerPoint Presentation</vt:lpstr>
      <vt:lpstr>Organisatie van het telefonische onthaal</vt:lpstr>
      <vt:lpstr>Organisatie van het telefonische onthaal</vt:lpstr>
      <vt:lpstr>Organisatie van het telefonische onthaal</vt:lpstr>
      <vt:lpstr>Specifieke vragen telefonie - vergoedbaarheid</vt:lpstr>
      <vt:lpstr>Specifieke vragen ivm telefonie </vt:lpstr>
      <vt:lpstr>PowerPoint Presentation</vt:lpstr>
      <vt:lpstr>Organisatie van het mailverkeer</vt:lpstr>
      <vt:lpstr>Organisatie van het mailverkeer</vt:lpstr>
      <vt:lpstr>Organisatie mail</vt:lpstr>
      <vt:lpstr>PowerPoint Presentation</vt:lpstr>
      <vt:lpstr>Welke gegevens zijn beschikbaar voor medewerker?</vt:lpstr>
      <vt:lpstr>PowerPoint Presentation</vt:lpstr>
      <vt:lpstr>Opleidingen voor frontofficemedewerkers</vt:lpstr>
      <vt:lpstr>PowerPoint Presentation</vt:lpstr>
      <vt:lpstr>Varia</vt:lpstr>
      <vt:lpstr>Communicatie naar de buitenwereld </vt:lpstr>
      <vt:lpstr>Wat verandert er voor jou?</vt:lpstr>
      <vt:lpstr>Voorstel tot uitbreiding van een plaatselijk project</vt:lpstr>
      <vt:lpstr>PowerPoint Presentation</vt:lpstr>
    </vt:vector>
  </TitlesOfParts>
  <Company>ONEM-RVA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dlambrig</dc:creator>
  <cp:lastModifiedBy>Ameye Mattijs</cp:lastModifiedBy>
  <cp:revision>313</cp:revision>
  <dcterms:created xsi:type="dcterms:W3CDTF">2017-05-22T20:20:45Z</dcterms:created>
  <dcterms:modified xsi:type="dcterms:W3CDTF">2017-11-17T08:12:52Z</dcterms:modified>
</cp:coreProperties>
</file>