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2E205DA-E0CB-429F-8AD6-94E5903176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 dirty="0"/>
              <a:t>Housing First Liège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xmlns="" id="{B5BA94EF-EF99-4E86-BC9A-AC91C1B2CA5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BE" sz="2400" dirty="0"/>
              <a:t>Relais Social du Pays de Liège</a:t>
            </a:r>
          </a:p>
        </p:txBody>
      </p:sp>
    </p:spTree>
    <p:extLst>
      <p:ext uri="{BB962C8B-B14F-4D97-AF65-F5344CB8AC3E}">
        <p14:creationId xmlns:p14="http://schemas.microsoft.com/office/powerpoint/2010/main" val="1230781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2F1FC30-8BFB-48A6-BF6F-D5DEE15922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Housing First Liège en quelques chiffres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B131A53-03A4-44BA-91F5-4A150D0251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b="1" dirty="0"/>
              <a:t>L’équipe liégeoise: </a:t>
            </a:r>
          </a:p>
          <a:p>
            <a:pPr>
              <a:buFontTx/>
              <a:buChar char="-"/>
            </a:pPr>
            <a:r>
              <a:rPr lang="fr-BE" sz="1600" dirty="0"/>
              <a:t>2 travailleurs sociaux (assistants sociaux);</a:t>
            </a:r>
          </a:p>
          <a:p>
            <a:pPr>
              <a:buFontTx/>
              <a:buChar char="-"/>
            </a:pPr>
            <a:r>
              <a:rPr lang="fr-BE" sz="1600" dirty="0"/>
              <a:t>Une infirmière;</a:t>
            </a:r>
          </a:p>
          <a:p>
            <a:pPr>
              <a:buFontTx/>
              <a:buChar char="-"/>
            </a:pPr>
            <a:r>
              <a:rPr lang="fr-BE" sz="1600" dirty="0"/>
              <a:t>Un capteur Logement;</a:t>
            </a:r>
          </a:p>
          <a:p>
            <a:pPr>
              <a:buFontTx/>
              <a:buChar char="-"/>
            </a:pPr>
            <a:r>
              <a:rPr lang="fr-BE" sz="1600" dirty="0"/>
              <a:t>Un coordinateur.</a:t>
            </a:r>
          </a:p>
          <a:p>
            <a:r>
              <a:rPr lang="fr-BE" b="1" dirty="0"/>
              <a:t> Les bénéficiaires</a:t>
            </a:r>
          </a:p>
          <a:p>
            <a:pPr>
              <a:buFontTx/>
              <a:buChar char="-"/>
            </a:pPr>
            <a:r>
              <a:rPr lang="fr-BE" sz="1600" dirty="0">
                <a:solidFill>
                  <a:schemeClr val="accent5"/>
                </a:solidFill>
              </a:rPr>
              <a:t>35 personnes relogées</a:t>
            </a:r>
            <a:r>
              <a:rPr lang="fr-BE" sz="1600" dirty="0"/>
              <a:t>;</a:t>
            </a:r>
          </a:p>
          <a:p>
            <a:pPr>
              <a:buFontTx/>
              <a:buChar char="-"/>
            </a:pPr>
            <a:r>
              <a:rPr lang="fr-BE" sz="1600" dirty="0">
                <a:solidFill>
                  <a:schemeClr val="accent5"/>
                </a:solidFill>
              </a:rPr>
              <a:t>24 locataires suivis</a:t>
            </a:r>
            <a:r>
              <a:rPr lang="fr-BE" sz="1600" dirty="0"/>
              <a:t> à des degrés divers d’accompagnement;</a:t>
            </a:r>
          </a:p>
          <a:p>
            <a:pPr>
              <a:buFontTx/>
              <a:buChar char="-"/>
            </a:pPr>
            <a:r>
              <a:rPr lang="fr-BE" sz="1600" dirty="0"/>
              <a:t>Un public en très grande précarité; </a:t>
            </a:r>
          </a:p>
        </p:txBody>
      </p:sp>
    </p:spTree>
    <p:extLst>
      <p:ext uri="{BB962C8B-B14F-4D97-AF65-F5344CB8AC3E}">
        <p14:creationId xmlns:p14="http://schemas.microsoft.com/office/powerpoint/2010/main" val="261703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8959D87-CCC4-448B-8760-718CE5F13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Un public particulièrement fragile</a:t>
            </a:r>
          </a:p>
        </p:txBody>
      </p:sp>
      <p:pic>
        <p:nvPicPr>
          <p:cNvPr id="4" name="Espace réservé du contenu 3">
            <a:extLst>
              <a:ext uri="{FF2B5EF4-FFF2-40B4-BE49-F238E27FC236}">
                <a16:creationId xmlns:a16="http://schemas.microsoft.com/office/drawing/2014/main" xmlns="" id="{D40B72E4-46F5-408D-91BD-165FDF480218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4108" y="1501292"/>
            <a:ext cx="6096528" cy="3429297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2DA267AF-06A1-4F80-9D58-89FFD1685128}"/>
              </a:ext>
            </a:extLst>
          </p:cNvPr>
          <p:cNvSpPr txBox="1"/>
          <p:nvPr/>
        </p:nvSpPr>
        <p:spPr>
          <a:xfrm>
            <a:off x="5382379" y="4528375"/>
            <a:ext cx="46706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b="1" dirty="0"/>
              <a:t>Revenus moyen: </a:t>
            </a:r>
            <a:r>
              <a:rPr lang="fr-BE" dirty="0"/>
              <a:t>874 euros/mois</a:t>
            </a:r>
          </a:p>
          <a:p>
            <a:r>
              <a:rPr lang="fr-BE" b="1" dirty="0"/>
              <a:t>Moyenne d’âges: </a:t>
            </a:r>
            <a:r>
              <a:rPr lang="fr-BE" dirty="0"/>
              <a:t>44 ans</a:t>
            </a:r>
          </a:p>
          <a:p>
            <a:r>
              <a:rPr lang="fr-BE" b="1" dirty="0"/>
              <a:t>Sexe: </a:t>
            </a:r>
            <a:r>
              <a:rPr lang="fr-BE" dirty="0"/>
              <a:t>17 hommes/ 7 femmes</a:t>
            </a:r>
          </a:p>
          <a:p>
            <a:r>
              <a:rPr lang="fr-BE" b="1" dirty="0"/>
              <a:t>Temps en rue</a:t>
            </a:r>
            <a:r>
              <a:rPr lang="fr-BE" dirty="0"/>
              <a:t>: 54 mois</a:t>
            </a:r>
          </a:p>
        </p:txBody>
      </p:sp>
    </p:spTree>
    <p:extLst>
      <p:ext uri="{BB962C8B-B14F-4D97-AF65-F5344CB8AC3E}">
        <p14:creationId xmlns:p14="http://schemas.microsoft.com/office/powerpoint/2010/main" val="4195369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èche courbée vers la droite 2"/>
          <p:cNvSpPr/>
          <p:nvPr/>
        </p:nvSpPr>
        <p:spPr>
          <a:xfrm rot="6542054">
            <a:off x="6478763" y="-1413585"/>
            <a:ext cx="2020172" cy="6013487"/>
          </a:xfrm>
          <a:prstGeom prst="curvedRightArrow">
            <a:avLst>
              <a:gd name="adj1" fmla="val 3182"/>
              <a:gd name="adj2" fmla="val 9375"/>
              <a:gd name="adj3" fmla="val 11760"/>
            </a:avLst>
          </a:prstGeom>
          <a:solidFill>
            <a:schemeClr val="accent3">
              <a:lumMod val="20000"/>
              <a:lumOff val="80000"/>
              <a:alpha val="17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1981138" y="1984649"/>
            <a:ext cx="864096" cy="2014563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b="1" dirty="0"/>
              <a:t>RUE</a:t>
            </a:r>
          </a:p>
          <a:p>
            <a:pPr algn="ctr"/>
            <a:endParaRPr lang="fr-BE" sz="1200" dirty="0"/>
          </a:p>
          <a:p>
            <a:pPr algn="ctr"/>
            <a:endParaRPr lang="fr-BE" sz="1200" dirty="0"/>
          </a:p>
          <a:p>
            <a:pPr algn="ctr"/>
            <a:endParaRPr lang="fr-BE" sz="1200" dirty="0"/>
          </a:p>
          <a:p>
            <a:pPr algn="ctr"/>
            <a:endParaRPr lang="fr-BE" sz="1200" dirty="0"/>
          </a:p>
          <a:p>
            <a:pPr algn="ctr"/>
            <a:endParaRPr lang="fr-BE" sz="900" dirty="0"/>
          </a:p>
          <a:p>
            <a:pPr algn="ctr"/>
            <a:endParaRPr lang="fr-BE" sz="900" dirty="0"/>
          </a:p>
          <a:p>
            <a:pPr algn="ctr"/>
            <a:r>
              <a:rPr lang="fr-BE" sz="900" dirty="0"/>
              <a:t>Ressources </a:t>
            </a:r>
          </a:p>
          <a:p>
            <a:pPr algn="ctr"/>
            <a:r>
              <a:rPr lang="fr-BE" sz="900" dirty="0"/>
              <a:t>Faibles/</a:t>
            </a:r>
          </a:p>
          <a:p>
            <a:pPr algn="ctr"/>
            <a:r>
              <a:rPr lang="fr-BE" sz="800" dirty="0"/>
              <a:t>Inexistantes</a:t>
            </a:r>
          </a:p>
        </p:txBody>
      </p:sp>
      <p:sp>
        <p:nvSpPr>
          <p:cNvPr id="23" name="Ellipse 22"/>
          <p:cNvSpPr/>
          <p:nvPr/>
        </p:nvSpPr>
        <p:spPr>
          <a:xfrm>
            <a:off x="4511824" y="2492896"/>
            <a:ext cx="3096344" cy="1512168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7" name="Image 6" descr="mai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7689" y="2564905"/>
            <a:ext cx="1143571" cy="1143571"/>
          </a:xfrm>
          <a:prstGeom prst="rect">
            <a:avLst/>
          </a:prstGeom>
        </p:spPr>
      </p:pic>
      <p:sp>
        <p:nvSpPr>
          <p:cNvPr id="10" name="Flèche droite 9"/>
          <p:cNvSpPr/>
          <p:nvPr/>
        </p:nvSpPr>
        <p:spPr>
          <a:xfrm>
            <a:off x="4727848" y="3140968"/>
            <a:ext cx="1008112" cy="2880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Phase</a:t>
            </a:r>
            <a:endParaRPr lang="fr-BE" dirty="0"/>
          </a:p>
        </p:txBody>
      </p:sp>
      <p:sp>
        <p:nvSpPr>
          <p:cNvPr id="11" name="Flèche droite 10"/>
          <p:cNvSpPr/>
          <p:nvPr/>
        </p:nvSpPr>
        <p:spPr>
          <a:xfrm>
            <a:off x="2783632" y="3140968"/>
            <a:ext cx="504056" cy="288032"/>
          </a:xfrm>
          <a:prstGeom prst="rightArrow">
            <a:avLst>
              <a:gd name="adj1" fmla="val 43837"/>
              <a:gd name="adj2" fmla="val 50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13" name="Image 12" descr="mais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26547" y="5535811"/>
            <a:ext cx="1114970" cy="1114970"/>
          </a:xfrm>
          <a:prstGeom prst="rect">
            <a:avLst/>
          </a:prstGeom>
        </p:spPr>
      </p:pic>
      <p:sp>
        <p:nvSpPr>
          <p:cNvPr id="15" name="Flèche droite 14"/>
          <p:cNvSpPr/>
          <p:nvPr/>
        </p:nvSpPr>
        <p:spPr>
          <a:xfrm>
            <a:off x="6276019" y="3140968"/>
            <a:ext cx="1116125" cy="288032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Instabilité</a:t>
            </a:r>
            <a:endParaRPr lang="fr-BE" dirty="0"/>
          </a:p>
        </p:txBody>
      </p:sp>
      <p:sp>
        <p:nvSpPr>
          <p:cNvPr id="16" name="Flèche droite 15"/>
          <p:cNvSpPr/>
          <p:nvPr/>
        </p:nvSpPr>
        <p:spPr>
          <a:xfrm>
            <a:off x="7680176" y="3140968"/>
            <a:ext cx="1008112" cy="288032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400" dirty="0"/>
              <a:t>Stabilité</a:t>
            </a:r>
            <a:endParaRPr lang="fr-BE" dirty="0"/>
          </a:p>
        </p:txBody>
      </p:sp>
      <p:sp>
        <p:nvSpPr>
          <p:cNvPr id="17" name="Flèche droite 16"/>
          <p:cNvSpPr/>
          <p:nvPr/>
        </p:nvSpPr>
        <p:spPr>
          <a:xfrm>
            <a:off x="9472728" y="3140209"/>
            <a:ext cx="1259632" cy="360040"/>
          </a:xfrm>
          <a:prstGeom prst="right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100" dirty="0"/>
              <a:t>Autonomisation</a:t>
            </a:r>
            <a:endParaRPr lang="fr-BE" dirty="0"/>
          </a:p>
        </p:txBody>
      </p:sp>
      <p:pic>
        <p:nvPicPr>
          <p:cNvPr id="18" name="Image 17" descr="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79975" y="2601838"/>
            <a:ext cx="288032" cy="753571"/>
          </a:xfrm>
          <a:prstGeom prst="rect">
            <a:avLst/>
          </a:prstGeom>
        </p:spPr>
      </p:pic>
      <p:pic>
        <p:nvPicPr>
          <p:cNvPr id="19" name="Image 18" descr="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60296" y="2852936"/>
            <a:ext cx="395564" cy="864096"/>
          </a:xfrm>
          <a:prstGeom prst="rect">
            <a:avLst/>
          </a:prstGeom>
        </p:spPr>
      </p:pic>
      <p:sp>
        <p:nvSpPr>
          <p:cNvPr id="21" name="Virage 20"/>
          <p:cNvSpPr/>
          <p:nvPr/>
        </p:nvSpPr>
        <p:spPr>
          <a:xfrm rot="10800000" flipH="1">
            <a:off x="3791744" y="3933056"/>
            <a:ext cx="1866409" cy="2520280"/>
          </a:xfrm>
          <a:prstGeom prst="bentArrow">
            <a:avLst>
              <a:gd name="adj1" fmla="val 7065"/>
              <a:gd name="adj2" fmla="val 5979"/>
              <a:gd name="adj3" fmla="val 12295"/>
              <a:gd name="adj4" fmla="val 28175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22" name="Virage 21"/>
          <p:cNvSpPr/>
          <p:nvPr/>
        </p:nvSpPr>
        <p:spPr>
          <a:xfrm rot="5400000" flipH="1">
            <a:off x="6888088" y="4077072"/>
            <a:ext cx="2520280" cy="2088232"/>
          </a:xfrm>
          <a:prstGeom prst="bentArrow">
            <a:avLst>
              <a:gd name="adj1" fmla="val 5607"/>
              <a:gd name="adj2" fmla="val 9393"/>
              <a:gd name="adj3" fmla="val 10341"/>
              <a:gd name="adj4" fmla="val 20529"/>
            </a:avLst>
          </a:prstGeom>
          <a:gradFill flip="none" rotWithShape="1">
            <a:gsLst>
              <a:gs pos="0">
                <a:schemeClr val="accent6">
                  <a:lumMod val="60000"/>
                  <a:lumOff val="40000"/>
                </a:schemeClr>
              </a:gs>
              <a:gs pos="50000">
                <a:srgbClr val="9CB86E"/>
              </a:gs>
              <a:gs pos="100000">
                <a:srgbClr val="156B13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32" name="Flèche droite 31"/>
          <p:cNvSpPr/>
          <p:nvPr/>
        </p:nvSpPr>
        <p:spPr>
          <a:xfrm rot="18144531">
            <a:off x="4642934" y="3912135"/>
            <a:ext cx="393764" cy="18586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6" name="Flèche droite 35"/>
          <p:cNvSpPr/>
          <p:nvPr/>
        </p:nvSpPr>
        <p:spPr>
          <a:xfrm rot="17770908">
            <a:off x="5291006" y="4128158"/>
            <a:ext cx="393764" cy="18586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7" name="Flèche droite 36"/>
          <p:cNvSpPr/>
          <p:nvPr/>
        </p:nvSpPr>
        <p:spPr>
          <a:xfrm rot="3287203">
            <a:off x="4576401" y="2398383"/>
            <a:ext cx="393764" cy="18586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39" name="Flèche droite 38"/>
          <p:cNvSpPr/>
          <p:nvPr/>
        </p:nvSpPr>
        <p:spPr>
          <a:xfrm rot="7340488">
            <a:off x="7195263" y="2412231"/>
            <a:ext cx="393764" cy="18586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1" name="Flèche droite 40"/>
          <p:cNvSpPr/>
          <p:nvPr/>
        </p:nvSpPr>
        <p:spPr>
          <a:xfrm rot="14457742">
            <a:off x="7156050" y="3913353"/>
            <a:ext cx="393764" cy="18586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3" name="Flèche droite 42"/>
          <p:cNvSpPr/>
          <p:nvPr/>
        </p:nvSpPr>
        <p:spPr>
          <a:xfrm rot="14457742">
            <a:off x="6435971" y="4129376"/>
            <a:ext cx="393764" cy="18586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44" name="Image 43" descr="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859828" y="4941170"/>
            <a:ext cx="275231" cy="720079"/>
          </a:xfrm>
          <a:prstGeom prst="rect">
            <a:avLst/>
          </a:prstGeom>
        </p:spPr>
      </p:pic>
      <p:pic>
        <p:nvPicPr>
          <p:cNvPr id="5" name="Image 4" descr="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682821" y="4725144"/>
            <a:ext cx="329637" cy="720080"/>
          </a:xfrm>
          <a:prstGeom prst="rect">
            <a:avLst/>
          </a:prstGeom>
        </p:spPr>
      </p:pic>
      <p:sp>
        <p:nvSpPr>
          <p:cNvPr id="45" name="Flèche droite 44"/>
          <p:cNvSpPr/>
          <p:nvPr/>
        </p:nvSpPr>
        <p:spPr>
          <a:xfrm rot="16200000">
            <a:off x="8652285" y="1808820"/>
            <a:ext cx="504056" cy="288033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6" name="Ellipse 45"/>
          <p:cNvSpPr/>
          <p:nvPr/>
        </p:nvSpPr>
        <p:spPr>
          <a:xfrm>
            <a:off x="8184232" y="980728"/>
            <a:ext cx="1656184" cy="72008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Ressources</a:t>
            </a:r>
          </a:p>
          <a:p>
            <a:pPr algn="ctr"/>
            <a:r>
              <a:rPr lang="fr-BE" sz="1200" dirty="0"/>
              <a:t>Extérieures</a:t>
            </a:r>
            <a:endParaRPr lang="fr-BE" sz="1600" dirty="0"/>
          </a:p>
        </p:txBody>
      </p:sp>
      <p:pic>
        <p:nvPicPr>
          <p:cNvPr id="48" name="Image 47" descr="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106517" y="2454613"/>
            <a:ext cx="346118" cy="756083"/>
          </a:xfrm>
          <a:prstGeom prst="rect">
            <a:avLst/>
          </a:prstGeom>
        </p:spPr>
      </p:pic>
      <p:pic>
        <p:nvPicPr>
          <p:cNvPr id="6" name="Image 5" descr="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448522" y="2456892"/>
            <a:ext cx="288993" cy="756084"/>
          </a:xfrm>
          <a:prstGeom prst="rect">
            <a:avLst/>
          </a:prstGeom>
        </p:spPr>
      </p:pic>
      <p:sp>
        <p:nvSpPr>
          <p:cNvPr id="49" name="Rectangle à coins arrondis 48"/>
          <p:cNvSpPr/>
          <p:nvPr/>
        </p:nvSpPr>
        <p:spPr>
          <a:xfrm>
            <a:off x="8616280" y="2276873"/>
            <a:ext cx="928190" cy="2018687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  <a:p>
            <a:pPr algn="ctr"/>
            <a:endParaRPr lang="fr-BE" dirty="0"/>
          </a:p>
          <a:p>
            <a:pPr algn="ctr"/>
            <a:endParaRPr lang="fr-BE" sz="1200" dirty="0"/>
          </a:p>
          <a:p>
            <a:pPr algn="ctr"/>
            <a:endParaRPr lang="fr-BE" sz="1200" dirty="0"/>
          </a:p>
          <a:p>
            <a:pPr algn="ctr"/>
            <a:endParaRPr lang="fr-BE" sz="1200" dirty="0">
              <a:solidFill>
                <a:schemeClr val="tx1"/>
              </a:solidFill>
            </a:endParaRPr>
          </a:p>
          <a:p>
            <a:pPr algn="ctr"/>
            <a:r>
              <a:rPr lang="fr-BE" sz="1000" dirty="0">
                <a:solidFill>
                  <a:schemeClr val="tx1"/>
                </a:solidFill>
              </a:rPr>
              <a:t>Ressources</a:t>
            </a:r>
          </a:p>
          <a:p>
            <a:pPr algn="ctr"/>
            <a:r>
              <a:rPr lang="fr-BE" sz="1000" dirty="0">
                <a:solidFill>
                  <a:schemeClr val="tx1"/>
                </a:solidFill>
              </a:rPr>
              <a:t>Résilience</a:t>
            </a:r>
          </a:p>
        </p:txBody>
      </p:sp>
      <p:pic>
        <p:nvPicPr>
          <p:cNvPr id="51" name="Image 50" descr="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737008" y="2491312"/>
            <a:ext cx="346844" cy="757668"/>
          </a:xfrm>
          <a:prstGeom prst="rect">
            <a:avLst/>
          </a:prstGeom>
        </p:spPr>
      </p:pic>
      <p:pic>
        <p:nvPicPr>
          <p:cNvPr id="50" name="Image 49" descr="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057217" y="2492897"/>
            <a:ext cx="288993" cy="756084"/>
          </a:xfrm>
          <a:prstGeom prst="rect">
            <a:avLst/>
          </a:prstGeom>
        </p:spPr>
      </p:pic>
      <p:sp>
        <p:nvSpPr>
          <p:cNvPr id="52" name="Ellipse 51"/>
          <p:cNvSpPr/>
          <p:nvPr/>
        </p:nvSpPr>
        <p:spPr>
          <a:xfrm>
            <a:off x="4907867" y="307751"/>
            <a:ext cx="2232248" cy="936104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/>
              <a:t>Accompagnement</a:t>
            </a:r>
            <a:r>
              <a:rPr lang="fr-BE" sz="1600" b="1" dirty="0"/>
              <a:t> </a:t>
            </a:r>
          </a:p>
          <a:p>
            <a:pPr algn="ctr"/>
            <a:r>
              <a:rPr lang="fr-BE" sz="1200" b="1" dirty="0"/>
              <a:t>HF</a:t>
            </a:r>
          </a:p>
          <a:p>
            <a:pPr algn="ctr"/>
            <a:r>
              <a:rPr lang="fr-BE" sz="1200" b="1" dirty="0"/>
              <a:t>Intensif et Global</a:t>
            </a:r>
          </a:p>
        </p:txBody>
      </p:sp>
      <p:sp>
        <p:nvSpPr>
          <p:cNvPr id="53" name="Flèche droite 52"/>
          <p:cNvSpPr/>
          <p:nvPr/>
        </p:nvSpPr>
        <p:spPr>
          <a:xfrm rot="5400000">
            <a:off x="8940316" y="1880829"/>
            <a:ext cx="504056" cy="288033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4" name="Virage 53"/>
          <p:cNvSpPr/>
          <p:nvPr/>
        </p:nvSpPr>
        <p:spPr>
          <a:xfrm rot="16200000">
            <a:off x="2022838" y="4188759"/>
            <a:ext cx="2096655" cy="1585173"/>
          </a:xfrm>
          <a:prstGeom prst="bentArrow">
            <a:avLst>
              <a:gd name="adj1" fmla="val 7334"/>
              <a:gd name="adj2" fmla="val 7210"/>
              <a:gd name="adj3" fmla="val 15596"/>
              <a:gd name="adj4" fmla="val 2584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>
              <a:solidFill>
                <a:schemeClr val="tx1"/>
              </a:solidFill>
            </a:endParaRPr>
          </a:p>
        </p:txBody>
      </p:sp>
      <p:sp>
        <p:nvSpPr>
          <p:cNvPr id="55" name="ZoneTexte 54"/>
          <p:cNvSpPr txBox="1"/>
          <p:nvPr/>
        </p:nvSpPr>
        <p:spPr>
          <a:xfrm>
            <a:off x="3896893" y="1556793"/>
            <a:ext cx="9361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Faibles</a:t>
            </a:r>
          </a:p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Revenus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Revenus du travail</a:t>
            </a:r>
          </a:p>
        </p:txBody>
      </p:sp>
      <p:sp>
        <p:nvSpPr>
          <p:cNvPr id="56" name="ZoneTexte 55"/>
          <p:cNvSpPr txBox="1"/>
          <p:nvPr/>
        </p:nvSpPr>
        <p:spPr>
          <a:xfrm>
            <a:off x="7176120" y="4221089"/>
            <a:ext cx="10081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Santé </a:t>
            </a:r>
          </a:p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Mentale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Diagnostic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Médication</a:t>
            </a:r>
          </a:p>
        </p:txBody>
      </p:sp>
      <p:sp>
        <p:nvSpPr>
          <p:cNvPr id="57" name="ZoneTexte 56"/>
          <p:cNvSpPr txBox="1"/>
          <p:nvPr/>
        </p:nvSpPr>
        <p:spPr>
          <a:xfrm>
            <a:off x="7256351" y="1640124"/>
            <a:ext cx="12241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Assuétudes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Autogestion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Traitement 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cure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4012458" y="4236595"/>
            <a:ext cx="1008112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Anxiété</a:t>
            </a:r>
          </a:p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Solitude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Réseau Social</a:t>
            </a:r>
          </a:p>
        </p:txBody>
      </p:sp>
      <p:sp>
        <p:nvSpPr>
          <p:cNvPr id="59" name="ZoneTexte 58"/>
          <p:cNvSpPr txBox="1"/>
          <p:nvPr/>
        </p:nvSpPr>
        <p:spPr>
          <a:xfrm>
            <a:off x="6240016" y="4437113"/>
            <a:ext cx="10081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Gestion </a:t>
            </a:r>
          </a:p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Financière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Gestion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Dettes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Finances</a:t>
            </a:r>
          </a:p>
        </p:txBody>
      </p:sp>
      <p:sp>
        <p:nvSpPr>
          <p:cNvPr id="60" name="ZoneTexte 59"/>
          <p:cNvSpPr txBox="1"/>
          <p:nvPr/>
        </p:nvSpPr>
        <p:spPr>
          <a:xfrm>
            <a:off x="4943872" y="4437113"/>
            <a:ext cx="100811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Santé</a:t>
            </a:r>
          </a:p>
          <a:p>
            <a:pPr algn="ctr"/>
            <a:r>
              <a:rPr lang="fr-BE" sz="1100" dirty="0">
                <a:solidFill>
                  <a:schemeClr val="accent2">
                    <a:lumMod val="75000"/>
                  </a:schemeClr>
                </a:solidFill>
              </a:rPr>
              <a:t>Physique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Mutuelle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Soins </a:t>
            </a:r>
          </a:p>
          <a:p>
            <a:pPr algn="ctr"/>
            <a:r>
              <a:rPr lang="fr-BE" sz="1100" dirty="0">
                <a:solidFill>
                  <a:schemeClr val="accent3">
                    <a:lumMod val="75000"/>
                  </a:schemeClr>
                </a:solidFill>
              </a:rPr>
              <a:t>Suivi </a:t>
            </a:r>
          </a:p>
        </p:txBody>
      </p:sp>
      <p:sp>
        <p:nvSpPr>
          <p:cNvPr id="62" name="Flèche droite 61"/>
          <p:cNvSpPr/>
          <p:nvPr/>
        </p:nvSpPr>
        <p:spPr>
          <a:xfrm rot="14018360">
            <a:off x="2899628" y="2186690"/>
            <a:ext cx="848126" cy="18036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63" name="ZoneTexte 62"/>
          <p:cNvSpPr txBox="1"/>
          <p:nvPr/>
        </p:nvSpPr>
        <p:spPr>
          <a:xfrm>
            <a:off x="2743916" y="1593417"/>
            <a:ext cx="8640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/>
              <a:t>Décès</a:t>
            </a:r>
            <a:endParaRPr lang="fr-BE" b="1" dirty="0"/>
          </a:p>
        </p:txBody>
      </p:sp>
      <p:sp>
        <p:nvSpPr>
          <p:cNvPr id="65" name="ZoneTexte 64"/>
          <p:cNvSpPr txBox="1"/>
          <p:nvPr/>
        </p:nvSpPr>
        <p:spPr>
          <a:xfrm>
            <a:off x="8400255" y="3390117"/>
            <a:ext cx="1317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b="1" dirty="0"/>
              <a:t>Rétablissement</a:t>
            </a:r>
          </a:p>
        </p:txBody>
      </p:sp>
      <p:sp>
        <p:nvSpPr>
          <p:cNvPr id="68" name="Flèche droite 67"/>
          <p:cNvSpPr/>
          <p:nvPr/>
        </p:nvSpPr>
        <p:spPr>
          <a:xfrm rot="7342043">
            <a:off x="4648945" y="4056131"/>
            <a:ext cx="393764" cy="1858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1" name="Flèche droite 70"/>
          <p:cNvSpPr/>
          <p:nvPr/>
        </p:nvSpPr>
        <p:spPr>
          <a:xfrm rot="6825696">
            <a:off x="5326478" y="4272174"/>
            <a:ext cx="393764" cy="1858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2" name="Flèche droite 71"/>
          <p:cNvSpPr/>
          <p:nvPr/>
        </p:nvSpPr>
        <p:spPr>
          <a:xfrm rot="3621947">
            <a:off x="6582040" y="4196863"/>
            <a:ext cx="393764" cy="1858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3" name="Flèche droite 72"/>
          <p:cNvSpPr/>
          <p:nvPr/>
        </p:nvSpPr>
        <p:spPr>
          <a:xfrm rot="3661074">
            <a:off x="7306603" y="3985374"/>
            <a:ext cx="393764" cy="1858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4" name="Flèche droite 73"/>
          <p:cNvSpPr/>
          <p:nvPr/>
        </p:nvSpPr>
        <p:spPr>
          <a:xfrm rot="14084909">
            <a:off x="4579166" y="2257559"/>
            <a:ext cx="393764" cy="1858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5" name="Flèche droite 74"/>
          <p:cNvSpPr/>
          <p:nvPr/>
        </p:nvSpPr>
        <p:spPr>
          <a:xfrm rot="18239968">
            <a:off x="7343187" y="2361683"/>
            <a:ext cx="393764" cy="1858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6" name="Ellipse 75"/>
          <p:cNvSpPr/>
          <p:nvPr/>
        </p:nvSpPr>
        <p:spPr>
          <a:xfrm>
            <a:off x="9480376" y="3429001"/>
            <a:ext cx="1180242" cy="649303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>
                <a:solidFill>
                  <a:schemeClr val="tx1"/>
                </a:solidFill>
              </a:rPr>
              <a:t>F</a:t>
            </a:r>
            <a:r>
              <a:rPr lang="fr-BE" sz="1050" dirty="0">
                <a:solidFill>
                  <a:schemeClr val="tx1"/>
                </a:solidFill>
              </a:rPr>
              <a:t>ormation</a:t>
            </a:r>
          </a:p>
          <a:p>
            <a:pPr algn="ctr"/>
            <a:r>
              <a:rPr lang="fr-BE" sz="1050" dirty="0">
                <a:solidFill>
                  <a:schemeClr val="tx1"/>
                </a:solidFill>
              </a:rPr>
              <a:t>Emploi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93840" y="3146484"/>
            <a:ext cx="11954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200" b="1" dirty="0">
                <a:solidFill>
                  <a:schemeClr val="bg1"/>
                </a:solidFill>
              </a:rPr>
              <a:t>Vulnérabilité</a:t>
            </a:r>
          </a:p>
        </p:txBody>
      </p:sp>
      <p:sp>
        <p:nvSpPr>
          <p:cNvPr id="78" name="Ellipse 77"/>
          <p:cNvSpPr/>
          <p:nvPr/>
        </p:nvSpPr>
        <p:spPr>
          <a:xfrm>
            <a:off x="5771963" y="3328143"/>
            <a:ext cx="504056" cy="445241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b="1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3196431" y="6073552"/>
            <a:ext cx="10418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/>
              <a:t>Prison</a:t>
            </a:r>
          </a:p>
        </p:txBody>
      </p:sp>
      <p:sp>
        <p:nvSpPr>
          <p:cNvPr id="84" name="Flèche droite 83"/>
          <p:cNvSpPr/>
          <p:nvPr/>
        </p:nvSpPr>
        <p:spPr>
          <a:xfrm rot="4139142">
            <a:off x="5319447" y="2233304"/>
            <a:ext cx="393764" cy="18586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5" name="Flèche droite 84"/>
          <p:cNvSpPr/>
          <p:nvPr/>
        </p:nvSpPr>
        <p:spPr>
          <a:xfrm rot="14986039">
            <a:off x="5378724" y="2102916"/>
            <a:ext cx="393764" cy="1858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6" name="Flèche droite 85"/>
          <p:cNvSpPr/>
          <p:nvPr/>
        </p:nvSpPr>
        <p:spPr>
          <a:xfrm rot="17815534">
            <a:off x="6601244" y="2161454"/>
            <a:ext cx="393764" cy="185861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87" name="Flèche droite 86"/>
          <p:cNvSpPr/>
          <p:nvPr/>
        </p:nvSpPr>
        <p:spPr>
          <a:xfrm rot="7041752">
            <a:off x="6463134" y="2224480"/>
            <a:ext cx="393764" cy="185861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24" name="ZoneTexte 23"/>
          <p:cNvSpPr txBox="1"/>
          <p:nvPr/>
        </p:nvSpPr>
        <p:spPr>
          <a:xfrm>
            <a:off x="6363072" y="1436953"/>
            <a:ext cx="10290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>
                <a:solidFill>
                  <a:schemeClr val="accent2">
                    <a:lumMod val="75000"/>
                  </a:schemeClr>
                </a:solidFill>
              </a:rPr>
              <a:t>Justice</a:t>
            </a:r>
          </a:p>
          <a:p>
            <a:pPr algn="ctr"/>
            <a:r>
              <a:rPr lang="fr-BE" sz="1200" dirty="0">
                <a:solidFill>
                  <a:schemeClr val="accent2">
                    <a:lumMod val="75000"/>
                  </a:schemeClr>
                </a:solidFill>
              </a:rPr>
              <a:t>Information</a:t>
            </a:r>
          </a:p>
          <a:p>
            <a:pPr algn="ctr"/>
            <a:r>
              <a:rPr lang="fr-BE" sz="1200" dirty="0">
                <a:solidFill>
                  <a:schemeClr val="accent3">
                    <a:lumMod val="75000"/>
                  </a:schemeClr>
                </a:solidFill>
              </a:rPr>
              <a:t>Avocat</a:t>
            </a:r>
          </a:p>
          <a:p>
            <a:endParaRPr lang="fr-BE" sz="1200" dirty="0"/>
          </a:p>
        </p:txBody>
      </p:sp>
      <p:sp>
        <p:nvSpPr>
          <p:cNvPr id="88" name="ZoneTexte 87"/>
          <p:cNvSpPr txBox="1"/>
          <p:nvPr/>
        </p:nvSpPr>
        <p:spPr>
          <a:xfrm>
            <a:off x="4783099" y="1376257"/>
            <a:ext cx="14929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1200" dirty="0">
                <a:solidFill>
                  <a:schemeClr val="accent2">
                    <a:lumMod val="75000"/>
                  </a:schemeClr>
                </a:solidFill>
              </a:rPr>
              <a:t>Pressions</a:t>
            </a:r>
          </a:p>
          <a:p>
            <a:pPr algn="ctr"/>
            <a:r>
              <a:rPr lang="fr-BE" sz="1200" dirty="0">
                <a:solidFill>
                  <a:schemeClr val="accent2">
                    <a:lumMod val="75000"/>
                  </a:schemeClr>
                </a:solidFill>
              </a:rPr>
              <a:t>Administratives</a:t>
            </a:r>
          </a:p>
          <a:p>
            <a:pPr algn="ctr"/>
            <a:r>
              <a:rPr lang="fr-BE" sz="1200" dirty="0">
                <a:solidFill>
                  <a:schemeClr val="accent3">
                    <a:lumMod val="75000"/>
                  </a:schemeClr>
                </a:solidFill>
              </a:rPr>
              <a:t>Accompagnement</a:t>
            </a:r>
          </a:p>
        </p:txBody>
      </p:sp>
      <p:sp>
        <p:nvSpPr>
          <p:cNvPr id="2" name="Accolade ouvrante 1">
            <a:extLst>
              <a:ext uri="{FF2B5EF4-FFF2-40B4-BE49-F238E27FC236}">
                <a16:creationId xmlns:a16="http://schemas.microsoft.com/office/drawing/2014/main" xmlns="" id="{1007981E-44CC-4E50-AF46-8C9253FD1BCE}"/>
              </a:ext>
            </a:extLst>
          </p:cNvPr>
          <p:cNvSpPr/>
          <p:nvPr/>
        </p:nvSpPr>
        <p:spPr>
          <a:xfrm>
            <a:off x="869576" y="762000"/>
            <a:ext cx="830223" cy="5691336"/>
          </a:xfrm>
          <a:prstGeom prst="leftBrace">
            <a:avLst>
              <a:gd name="adj1" fmla="val 10493"/>
              <a:gd name="adj2" fmla="val 50158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xmlns="" id="{4A415E04-7B19-4309-B2D1-DD446B14AC71}"/>
              </a:ext>
            </a:extLst>
          </p:cNvPr>
          <p:cNvSpPr txBox="1"/>
          <p:nvPr/>
        </p:nvSpPr>
        <p:spPr>
          <a:xfrm>
            <a:off x="109210" y="3136690"/>
            <a:ext cx="983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dirty="0"/>
              <a:t>Travail en réseau</a:t>
            </a:r>
          </a:p>
        </p:txBody>
      </p:sp>
    </p:spTree>
    <p:extLst>
      <p:ext uri="{BB962C8B-B14F-4D97-AF65-F5344CB8AC3E}">
        <p14:creationId xmlns:p14="http://schemas.microsoft.com/office/powerpoint/2010/main" val="17401351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2466ACB-28AD-4BED-B69A-4304E54B92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Le métier de Capteur Logement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xmlns="" id="{F79CFFBE-A5DD-486C-9B9D-E2065F9B3F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b="1" dirty="0"/>
              <a:t>Un rôle indispensable</a:t>
            </a:r>
          </a:p>
          <a:p>
            <a:pPr>
              <a:buFontTx/>
              <a:buChar char="-"/>
            </a:pPr>
            <a:r>
              <a:rPr lang="fr-BE" sz="1600" dirty="0"/>
              <a:t>Accès au marché locatif privé;</a:t>
            </a:r>
          </a:p>
          <a:p>
            <a:pPr>
              <a:buFontTx/>
              <a:buChar char="-"/>
            </a:pPr>
            <a:r>
              <a:rPr lang="fr-BE" sz="1600" dirty="0"/>
              <a:t>Rechercher des propriétaires ;</a:t>
            </a:r>
          </a:p>
          <a:p>
            <a:pPr>
              <a:buFontTx/>
              <a:buChar char="-"/>
            </a:pPr>
            <a:r>
              <a:rPr lang="fr-BE" sz="1600" dirty="0"/>
              <a:t>Rôle d’intermédiaire ;</a:t>
            </a:r>
          </a:p>
          <a:p>
            <a:pPr>
              <a:buFontTx/>
              <a:buChar char="-"/>
            </a:pPr>
            <a:endParaRPr lang="fr-BE" sz="1600" dirty="0"/>
          </a:p>
          <a:p>
            <a:pPr>
              <a:buFontTx/>
              <a:buChar char="-"/>
            </a:pPr>
            <a:endParaRPr lang="fr-BE" sz="1600" dirty="0"/>
          </a:p>
          <a:p>
            <a:pPr>
              <a:buFontTx/>
              <a:buChar char="-"/>
            </a:pPr>
            <a:endParaRPr lang="fr-BE" sz="1600" dirty="0"/>
          </a:p>
          <a:p>
            <a:pPr>
              <a:buFontTx/>
              <a:buChar char="-"/>
            </a:pPr>
            <a:endParaRPr lang="fr-BE" sz="1600" dirty="0"/>
          </a:p>
          <a:p>
            <a:pPr>
              <a:buFontTx/>
              <a:buChar char="-"/>
            </a:pPr>
            <a:r>
              <a:rPr lang="fr-BE" sz="1600" dirty="0"/>
              <a:t>Aspects légaux;</a:t>
            </a:r>
            <a:endParaRPr lang="fr-BE" dirty="0"/>
          </a:p>
          <a:p>
            <a:pPr>
              <a:buFontTx/>
              <a:buChar char="-"/>
            </a:pPr>
            <a:r>
              <a:rPr lang="fr-BE" sz="1600" dirty="0"/>
              <a:t>Développer un portefeuille logement;</a:t>
            </a:r>
          </a:p>
          <a:p>
            <a:pPr>
              <a:buFontTx/>
              <a:buChar char="-"/>
            </a:pPr>
            <a:r>
              <a:rPr lang="fr-BE" sz="1600" dirty="0"/>
              <a:t>Rechercher des logements pour différents partenaires du Relais.</a:t>
            </a:r>
          </a:p>
        </p:txBody>
      </p:sp>
      <p:sp>
        <p:nvSpPr>
          <p:cNvPr id="4" name="Triangle isocèle 3">
            <a:extLst>
              <a:ext uri="{FF2B5EF4-FFF2-40B4-BE49-F238E27FC236}">
                <a16:creationId xmlns:a16="http://schemas.microsoft.com/office/drawing/2014/main" xmlns="" id="{D2624BB5-5F6B-4423-9288-75E14B7E0AB7}"/>
              </a:ext>
            </a:extLst>
          </p:cNvPr>
          <p:cNvSpPr/>
          <p:nvPr/>
        </p:nvSpPr>
        <p:spPr>
          <a:xfrm>
            <a:off x="4657421" y="3858928"/>
            <a:ext cx="851392" cy="71307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xmlns="" id="{41DCA6BF-0279-4759-97BB-616C252A5FC8}"/>
              </a:ext>
            </a:extLst>
          </p:cNvPr>
          <p:cNvSpPr txBox="1"/>
          <p:nvPr/>
        </p:nvSpPr>
        <p:spPr>
          <a:xfrm>
            <a:off x="4522694" y="3444903"/>
            <a:ext cx="143435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Propriétaire</a:t>
            </a:r>
            <a:endParaRPr lang="fr-BE" dirty="0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xmlns="" id="{4E68A481-9A9A-4E74-B956-2C45646D3979}"/>
              </a:ext>
            </a:extLst>
          </p:cNvPr>
          <p:cNvSpPr txBox="1"/>
          <p:nvPr/>
        </p:nvSpPr>
        <p:spPr>
          <a:xfrm>
            <a:off x="3904129" y="4553212"/>
            <a:ext cx="12371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Locataire</a:t>
            </a:r>
            <a:endParaRPr lang="fr-BE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xmlns="" id="{C778FC23-267E-49D1-8B9C-F58B811F79C5}"/>
              </a:ext>
            </a:extLst>
          </p:cNvPr>
          <p:cNvSpPr txBox="1"/>
          <p:nvPr/>
        </p:nvSpPr>
        <p:spPr>
          <a:xfrm>
            <a:off x="5365378" y="4553211"/>
            <a:ext cx="21555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dirty="0"/>
              <a:t>Accompagnateur</a:t>
            </a:r>
            <a:endParaRPr lang="fr-BE" dirty="0"/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xmlns="" id="{F7614B84-9B48-4B85-94D4-DD72EFA82ABF}"/>
              </a:ext>
            </a:extLst>
          </p:cNvPr>
          <p:cNvSpPr txBox="1"/>
          <p:nvPr/>
        </p:nvSpPr>
        <p:spPr>
          <a:xfrm>
            <a:off x="6875931" y="2304789"/>
            <a:ext cx="3048000" cy="14773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dirty="0"/>
              <a:t>43 personnes relogées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BE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fr-BE" dirty="0"/>
              <a:t>+/- 10%propriétaires acceptent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69650736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te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</TotalTime>
  <Words>193</Words>
  <Application>Microsoft Office PowerPoint</Application>
  <PresentationFormat>Grand écran</PresentationFormat>
  <Paragraphs>99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Trebuchet MS</vt:lpstr>
      <vt:lpstr>Wingdings</vt:lpstr>
      <vt:lpstr>Wingdings 3</vt:lpstr>
      <vt:lpstr>Facette</vt:lpstr>
      <vt:lpstr>Housing First Liège</vt:lpstr>
      <vt:lpstr>Housing First Liège en quelques chiffres</vt:lpstr>
      <vt:lpstr>Un public particulièrement fragile</vt:lpstr>
      <vt:lpstr>Présentation PowerPoint</vt:lpstr>
      <vt:lpstr>Le métier de Capteur Logement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Housing First Liège</dc:title>
  <dc:creator>Arnaud Jacquinet</dc:creator>
  <cp:lastModifiedBy>Van Meerbeek Sandrine</cp:lastModifiedBy>
  <cp:revision>9</cp:revision>
  <dcterms:created xsi:type="dcterms:W3CDTF">2017-12-11T07:08:18Z</dcterms:created>
  <dcterms:modified xsi:type="dcterms:W3CDTF">2017-12-11T11:24:40Z</dcterms:modified>
</cp:coreProperties>
</file>