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55"/>
  </p:notesMasterIdLst>
  <p:handoutMasterIdLst>
    <p:handoutMasterId r:id="rId56"/>
  </p:handoutMasterIdLst>
  <p:sldIdLst>
    <p:sldId id="349" r:id="rId8"/>
    <p:sldId id="350" r:id="rId9"/>
    <p:sldId id="351" r:id="rId10"/>
    <p:sldId id="260" r:id="rId11"/>
    <p:sldId id="264" r:id="rId12"/>
    <p:sldId id="265" r:id="rId13"/>
    <p:sldId id="299" r:id="rId14"/>
    <p:sldId id="278" r:id="rId15"/>
    <p:sldId id="297" r:id="rId16"/>
    <p:sldId id="267" r:id="rId17"/>
    <p:sldId id="315" r:id="rId18"/>
    <p:sldId id="316" r:id="rId19"/>
    <p:sldId id="295" r:id="rId20"/>
    <p:sldId id="280" r:id="rId21"/>
    <p:sldId id="312" r:id="rId22"/>
    <p:sldId id="273" r:id="rId23"/>
    <p:sldId id="302" r:id="rId24"/>
    <p:sldId id="307" r:id="rId25"/>
    <p:sldId id="283" r:id="rId26"/>
    <p:sldId id="284" r:id="rId27"/>
    <p:sldId id="274" r:id="rId28"/>
    <p:sldId id="275" r:id="rId29"/>
    <p:sldId id="285" r:id="rId30"/>
    <p:sldId id="308" r:id="rId31"/>
    <p:sldId id="291" r:id="rId32"/>
    <p:sldId id="305" r:id="rId33"/>
    <p:sldId id="322" r:id="rId34"/>
    <p:sldId id="336" r:id="rId35"/>
    <p:sldId id="324" r:id="rId36"/>
    <p:sldId id="345" r:id="rId37"/>
    <p:sldId id="346" r:id="rId38"/>
    <p:sldId id="325" r:id="rId39"/>
    <p:sldId id="347" r:id="rId40"/>
    <p:sldId id="326" r:id="rId41"/>
    <p:sldId id="327" r:id="rId42"/>
    <p:sldId id="348" r:id="rId43"/>
    <p:sldId id="328" r:id="rId44"/>
    <p:sldId id="321" r:id="rId45"/>
    <p:sldId id="337" r:id="rId46"/>
    <p:sldId id="329" r:id="rId47"/>
    <p:sldId id="330" r:id="rId48"/>
    <p:sldId id="338" r:id="rId49"/>
    <p:sldId id="331" r:id="rId50"/>
    <p:sldId id="339" r:id="rId51"/>
    <p:sldId id="332" r:id="rId52"/>
    <p:sldId id="333" r:id="rId53"/>
    <p:sldId id="334" r:id="rId54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E2A"/>
    <a:srgbClr val="7EC234"/>
    <a:srgbClr val="8EB4E3"/>
    <a:srgbClr val="92D050"/>
    <a:srgbClr val="000000"/>
    <a:srgbClr val="E43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8" autoAdjust="0"/>
    <p:restoredTop sz="86460" autoAdjust="0"/>
  </p:normalViewPr>
  <p:slideViewPr>
    <p:cSldViewPr>
      <p:cViewPr varScale="1">
        <p:scale>
          <a:sx n="50" d="100"/>
          <a:sy n="50" d="100"/>
        </p:scale>
        <p:origin x="5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7913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271" y="2"/>
            <a:ext cx="2887913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FBA20-BEC7-4DF2-9C67-119558178954}" type="datetimeFigureOut">
              <a:rPr lang="en-GB" smtClean="0"/>
              <a:pPr/>
              <a:t>08/03/2018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829"/>
            <a:ext cx="2887913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271" y="9427829"/>
            <a:ext cx="2887913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E601-7F0E-4E00-8972-B0BA345D6325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730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2" y="2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B5B88-C290-441E-ABF8-5BCBFB194230}" type="datetimeFigureOut">
              <a:rPr lang="en-GB" smtClean="0"/>
              <a:pPr/>
              <a:t>08/03/2018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2" y="9428585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B1CEF-73A5-4633-ACEC-F85752BBBA63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80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 smtClean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4044AD-1357-42F6-B81A-D15D21353F6B}" type="slidenum">
              <a:rPr lang="en-GB" altLang="fr-FR"/>
              <a:pPr>
                <a:spcBef>
                  <a:spcPct val="0"/>
                </a:spcBef>
              </a:pPr>
              <a:t>1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90034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B1CEF-73A5-4633-ACEC-F85752BBBA6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8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342C-B968-45A1-B4A6-7D65BC64E3A5}" type="datetime1">
              <a:rPr lang="nl-BE" smtClean="0"/>
              <a:pPr/>
              <a:t>8/03/2018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6" descr="POD_logo_groot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" y="6025704"/>
            <a:ext cx="1289938" cy="69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5949280"/>
            <a:ext cx="914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496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26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72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2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979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85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56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99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92616" y="6453335"/>
            <a:ext cx="288032" cy="267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16416" y="635635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0" name="Picture 9" descr="POD_logo_groot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" y="6360517"/>
            <a:ext cx="66838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8392616" y="6344752"/>
            <a:ext cx="288032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60648"/>
            <a:ext cx="323528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72000" y="1412776"/>
            <a:ext cx="4572000" cy="486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691680" y="6357975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96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92616" y="6453335"/>
            <a:ext cx="288032" cy="267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432048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6" descr="POD_logo_groot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" y="6360517"/>
            <a:ext cx="66838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392616" y="6344752"/>
            <a:ext cx="288032" cy="72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60648"/>
            <a:ext cx="323528" cy="11521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>
            <a:stCxn id="2" idx="2"/>
          </p:cNvCxnSpPr>
          <p:nvPr userDrawn="1"/>
        </p:nvCxnSpPr>
        <p:spPr>
          <a:xfrm flipV="1">
            <a:off x="4572000" y="1412776"/>
            <a:ext cx="4572000" cy="48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5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CM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txBody>
          <a:bodyPr/>
          <a:lstStyle>
            <a:lvl1pPr>
              <a:buClr>
                <a:srgbClr val="E4391C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POD_logo_groot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" y="6360517"/>
            <a:ext cx="66838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28575">
            <a:solidFill>
              <a:srgbClr val="E43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260648"/>
            <a:ext cx="323528" cy="1152128"/>
          </a:xfrm>
          <a:prstGeom prst="rect">
            <a:avLst/>
          </a:prstGeom>
          <a:solidFill>
            <a:srgbClr val="E43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392616" y="6453335"/>
            <a:ext cx="288032" cy="267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432048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392616" y="6344752"/>
            <a:ext cx="288032" cy="72008"/>
          </a:xfrm>
          <a:prstGeom prst="rect">
            <a:avLst/>
          </a:prstGeom>
          <a:solidFill>
            <a:srgbClr val="E4391C"/>
          </a:solidFill>
          <a:ln>
            <a:solidFill>
              <a:srgbClr val="E43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0" y="1412776"/>
            <a:ext cx="4572000" cy="4862"/>
          </a:xfrm>
          <a:prstGeom prst="line">
            <a:avLst/>
          </a:prstGeom>
          <a:ln w="28575">
            <a:solidFill>
              <a:srgbClr val="E43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47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rgverle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392616" y="6453335"/>
            <a:ext cx="288032" cy="267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txBody>
          <a:bodyPr/>
          <a:lstStyle>
            <a:lvl1pPr>
              <a:buClr>
                <a:schemeClr val="tx2">
                  <a:lumMod val="40000"/>
                  <a:lumOff val="60000"/>
                </a:schemeClr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16416" y="635635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2" name="Picture 11" descr="POD_logo_groot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" y="6360517"/>
            <a:ext cx="66838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8392616" y="6344752"/>
            <a:ext cx="28803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60648"/>
            <a:ext cx="323528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572000" y="1412776"/>
            <a:ext cx="4572000" cy="486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8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u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92616" y="6453335"/>
            <a:ext cx="288032" cy="2672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525963"/>
          </a:xfrm>
        </p:spPr>
        <p:txBody>
          <a:bodyPr/>
          <a:lstStyle>
            <a:lvl1pPr>
              <a:buClr>
                <a:srgbClr val="92D05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432048" cy="365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6" descr="POD_logo_groot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0" y="6360517"/>
            <a:ext cx="66838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392616" y="6344752"/>
            <a:ext cx="288032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60648"/>
            <a:ext cx="323528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572000" y="1412776"/>
            <a:ext cx="4572000" cy="486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47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9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85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9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Mediprima -  </a:t>
            </a:r>
            <a:r>
              <a:rPr lang="fr-FR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6E4C-8335-40BA-92FB-7B9C5C67D53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2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6.png"/><Relationship Id="rId7" Type="http://schemas.openxmlformats.org/officeDocument/2006/relationships/image" Target="../media/image2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4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67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0.png"/><Relationship Id="rId7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73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68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0.png"/><Relationship Id="rId3" Type="http://schemas.openxmlformats.org/officeDocument/2006/relationships/image" Target="../media/image41.png"/><Relationship Id="rId7" Type="http://schemas.openxmlformats.org/officeDocument/2006/relationships/image" Target="../media/image53.png"/><Relationship Id="rId12" Type="http://schemas.openxmlformats.org/officeDocument/2006/relationships/image" Target="../media/image7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0" Type="http://schemas.openxmlformats.org/officeDocument/2006/relationships/image" Target="../media/image61.png"/><Relationship Id="rId4" Type="http://schemas.openxmlformats.org/officeDocument/2006/relationships/image" Target="../media/image43.png"/><Relationship Id="rId9" Type="http://schemas.openxmlformats.org/officeDocument/2006/relationships/image" Target="../media/image78.png"/><Relationship Id="rId1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0.png"/><Relationship Id="rId7" Type="http://schemas.openxmlformats.org/officeDocument/2006/relationships/image" Target="../media/image3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image" Target="../media/image65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3.png"/><Relationship Id="rId7" Type="http://schemas.openxmlformats.org/officeDocument/2006/relationships/image" Target="../media/image80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82.png"/><Relationship Id="rId4" Type="http://schemas.openxmlformats.org/officeDocument/2006/relationships/image" Target="../media/image31.png"/><Relationship Id="rId9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8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7.png"/><Relationship Id="rId7" Type="http://schemas.openxmlformats.org/officeDocument/2006/relationships/image" Target="../media/image90.png"/><Relationship Id="rId12" Type="http://schemas.openxmlformats.org/officeDocument/2006/relationships/image" Target="../media/image8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104.png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1.png"/><Relationship Id="rId7" Type="http://schemas.openxmlformats.org/officeDocument/2006/relationships/image" Target="../media/image10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0" Type="http://schemas.openxmlformats.org/officeDocument/2006/relationships/image" Target="../media/image17.png"/><Relationship Id="rId4" Type="http://schemas.openxmlformats.org/officeDocument/2006/relationships/image" Target="../media/image82.png"/><Relationship Id="rId9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14.png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5.png"/><Relationship Id="rId7" Type="http://schemas.openxmlformats.org/officeDocument/2006/relationships/image" Target="../media/image31.png"/><Relationship Id="rId12" Type="http://schemas.openxmlformats.org/officeDocument/2006/relationships/image" Target="../media/image121.png"/><Relationship Id="rId17" Type="http://schemas.openxmlformats.org/officeDocument/2006/relationships/image" Target="../media/image125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120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/>
          </p:cNvGrpSpPr>
          <p:nvPr/>
        </p:nvGrpSpPr>
        <p:grpSpPr bwMode="auto">
          <a:xfrm>
            <a:off x="7740650" y="6092825"/>
            <a:ext cx="1079500" cy="504825"/>
            <a:chOff x="7956376" y="6093296"/>
            <a:chExt cx="1080000" cy="504056"/>
          </a:xfrm>
        </p:grpSpPr>
        <p:sp>
          <p:nvSpPr>
            <p:cNvPr id="4" name="Rectangle 3"/>
            <p:cNvSpPr/>
            <p:nvPr/>
          </p:nvSpPr>
          <p:spPr>
            <a:xfrm>
              <a:off x="7956376" y="6273995"/>
              <a:ext cx="1080000" cy="32335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56376" y="6093296"/>
              <a:ext cx="1080000" cy="14424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</p:grpSp>
      <p:sp>
        <p:nvSpPr>
          <p:cNvPr id="7171" name="Subtitle 2"/>
          <p:cNvSpPr>
            <a:spLocks noGrp="1"/>
          </p:cNvSpPr>
          <p:nvPr>
            <p:ph type="subTitle" idx="4294967295"/>
          </p:nvPr>
        </p:nvSpPr>
        <p:spPr>
          <a:xfrm>
            <a:off x="3132138" y="4868863"/>
            <a:ext cx="5688012" cy="982662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fr-BE" altLang="fr-FR" sz="2800" b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MediPrima</a:t>
            </a:r>
            <a:r>
              <a:rPr lang="fr-BE" altLang="fr-FR" sz="2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fr-BE" altLang="fr-FR" sz="2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fr-BE" altLang="fr-FR" sz="2000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La réforme de l’aide médicale octroyée par les CPAS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altLang="fr-FR" sz="2000" dirty="0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72" name="Date Placeholder 1"/>
          <p:cNvSpPr>
            <a:spLocks noGrp="1"/>
          </p:cNvSpPr>
          <p:nvPr>
            <p:ph type="dt" sz="quarter" idx="10"/>
          </p:nvPr>
        </p:nvSpPr>
        <p:spPr bwMode="auto">
          <a:xfrm>
            <a:off x="7740650" y="6237288"/>
            <a:ext cx="1079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200" b="1" dirty="0">
                <a:solidFill>
                  <a:schemeClr val="bg1"/>
                </a:solidFill>
              </a:rPr>
              <a:t>21/10/2013</a:t>
            </a:r>
          </a:p>
        </p:txBody>
      </p:sp>
    </p:spTree>
    <p:extLst>
      <p:ext uri="{BB962C8B-B14F-4D97-AF65-F5344CB8AC3E}">
        <p14:creationId xmlns:p14="http://schemas.microsoft.com/office/powerpoint/2010/main" val="11133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FFC000"/>
                </a:solidFill>
              </a:rPr>
              <a:t>Phasage</a:t>
            </a:r>
            <a:endParaRPr lang="fr-BE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445624" cy="4525963"/>
          </a:xfrm>
        </p:spPr>
        <p:txBody>
          <a:bodyPr>
            <a:normAutofit/>
          </a:bodyPr>
          <a:lstStyle/>
          <a:p>
            <a:r>
              <a:rPr lang="fr-BE" sz="2000" dirty="0" smtClean="0"/>
              <a:t>Phase 1</a:t>
            </a:r>
          </a:p>
          <a:p>
            <a:pPr lvl="1"/>
            <a:r>
              <a:rPr lang="fr-BE" sz="1800" dirty="0" smtClean="0"/>
              <a:t>La prise en charge factures établissements de soins personnes qui </a:t>
            </a:r>
          </a:p>
          <a:p>
            <a:pPr lvl="2"/>
            <a:r>
              <a:rPr lang="fr-BE" sz="1400" dirty="0" smtClean="0"/>
              <a:t>ne bénéficient pas d’une assurance maladie-invalidité </a:t>
            </a:r>
          </a:p>
          <a:p>
            <a:pPr lvl="2"/>
            <a:r>
              <a:rPr lang="fr-BE" sz="1400" dirty="0" smtClean="0"/>
              <a:t>qui ne peuvent s’inscrire auprès d’une mutuelle en Belgique.</a:t>
            </a:r>
          </a:p>
          <a:p>
            <a:pPr lvl="1"/>
            <a:r>
              <a:rPr lang="fr-BE" sz="1800" dirty="0" smtClean="0"/>
              <a:t>Concerne:</a:t>
            </a:r>
          </a:p>
          <a:p>
            <a:pPr lvl="2"/>
            <a:r>
              <a:rPr lang="fr-BE" sz="1400" dirty="0" smtClean="0"/>
              <a:t>Illégaux</a:t>
            </a:r>
          </a:p>
          <a:p>
            <a:pPr lvl="2"/>
            <a:r>
              <a:rPr lang="fr-BE" sz="1400" dirty="0" smtClean="0"/>
              <a:t>Personnes dont la demande de régularisation sur base de l’article 9ter a été déclarée recevable</a:t>
            </a:r>
          </a:p>
          <a:p>
            <a:pPr lvl="2"/>
            <a:r>
              <a:rPr lang="fr-BE" sz="1400" dirty="0" smtClean="0"/>
              <a:t>Demandeurs d’asile en aide financière ou en ILA (Initiatives Locales d'Accueil).</a:t>
            </a:r>
          </a:p>
          <a:p>
            <a:endParaRPr lang="fr-BE" sz="2000" dirty="0" smtClean="0"/>
          </a:p>
          <a:p>
            <a:r>
              <a:rPr lang="fr-BE" sz="2000" dirty="0" smtClean="0"/>
              <a:t>Phases ultérieures</a:t>
            </a:r>
          </a:p>
          <a:p>
            <a:pPr lvl="1"/>
            <a:r>
              <a:rPr lang="fr-BE" sz="1800" dirty="0" smtClean="0"/>
              <a:t>Etendues à tous les prestataires de soins et tous les demandeurs d’aide médicale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8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/>
              <a:t>Aide Médicale Urgente</a:t>
            </a:r>
            <a:r>
              <a:rPr lang="fr-BE" b="1" dirty="0" smtClean="0">
                <a:solidFill>
                  <a:srgbClr val="FFC000"/>
                </a:solidFill>
              </a:rPr>
              <a:t/>
            </a:r>
            <a:br>
              <a:rPr lang="fr-BE" b="1" dirty="0" smtClean="0">
                <a:solidFill>
                  <a:srgbClr val="FFC000"/>
                </a:solidFill>
              </a:rPr>
            </a:br>
            <a:r>
              <a:rPr lang="fr-BE" b="1" dirty="0" smtClean="0">
                <a:solidFill>
                  <a:srgbClr val="FFC000"/>
                </a:solidFill>
              </a:rPr>
              <a:t>AMU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445624" cy="4525963"/>
          </a:xfrm>
        </p:spPr>
        <p:txBody>
          <a:bodyPr>
            <a:noAutofit/>
          </a:bodyPr>
          <a:lstStyle/>
          <a:p>
            <a:r>
              <a:rPr lang="fr-BE" sz="2000" dirty="0" smtClean="0"/>
              <a:t>AMU: aide sociale personnes étrangères en séjour illégal. </a:t>
            </a:r>
          </a:p>
          <a:p>
            <a:pPr marL="1081088" indent="0">
              <a:buNone/>
            </a:pPr>
            <a:r>
              <a:rPr lang="fr-BE" sz="1800" dirty="0" smtClean="0"/>
              <a:t>Soins à caractère curatif</a:t>
            </a:r>
          </a:p>
          <a:p>
            <a:pPr marL="1081088" indent="0">
              <a:buNone/>
            </a:pPr>
            <a:r>
              <a:rPr lang="fr-BE" sz="1800" dirty="0" smtClean="0"/>
              <a:t>Soins à caractère préventif </a:t>
            </a:r>
          </a:p>
          <a:p>
            <a:pPr marL="1081088" indent="0">
              <a:buNone/>
            </a:pPr>
            <a:r>
              <a:rPr lang="fr-BE" sz="1800" dirty="0" smtClean="0"/>
              <a:t>Continuité des soins (traitement maladies contagieuses)</a:t>
            </a:r>
          </a:p>
          <a:p>
            <a:endParaRPr lang="fr-BE" sz="1800" dirty="0" smtClean="0"/>
          </a:p>
          <a:p>
            <a:r>
              <a:rPr lang="fr-BE" sz="2000" dirty="0" smtClean="0"/>
              <a:t>Attestation d’Aide Médicale Urgente. </a:t>
            </a:r>
          </a:p>
          <a:p>
            <a:pPr lvl="2"/>
            <a:r>
              <a:rPr lang="fr-BE" dirty="0" smtClean="0"/>
              <a:t>Démontrer caractère médical des soins</a:t>
            </a:r>
          </a:p>
          <a:p>
            <a:pPr lvl="2"/>
            <a:r>
              <a:rPr lang="fr-BE" dirty="0" smtClean="0"/>
              <a:t>Aussi en cas de frais pharmaceutiques</a:t>
            </a:r>
          </a:p>
          <a:p>
            <a:pPr lvl="2"/>
            <a:r>
              <a:rPr lang="fr-BE" dirty="0" smtClean="0"/>
              <a:t>Délivrée par médecin ou dentiste agréé avec numéro d’identification INAMI.</a:t>
            </a:r>
          </a:p>
          <a:p>
            <a:pPr marL="914400" lvl="2" indent="0"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 descr="che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34" y="2060848"/>
            <a:ext cx="255085" cy="255085"/>
          </a:xfrm>
          <a:prstGeom prst="rect">
            <a:avLst/>
          </a:prstGeom>
        </p:spPr>
      </p:pic>
      <p:pic>
        <p:nvPicPr>
          <p:cNvPr id="8" name="Picture 7" descr="che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34" y="2352715"/>
            <a:ext cx="255085" cy="25508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51220" y="5445224"/>
            <a:ext cx="5841561" cy="648841"/>
            <a:chOff x="1459732" y="5445224"/>
            <a:chExt cx="5841561" cy="648841"/>
          </a:xfrm>
        </p:grpSpPr>
        <p:sp>
          <p:nvSpPr>
            <p:cNvPr id="11" name="Rectangle 10"/>
            <p:cNvSpPr/>
            <p:nvPr/>
          </p:nvSpPr>
          <p:spPr>
            <a:xfrm>
              <a:off x="2108574" y="5584979"/>
              <a:ext cx="42954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Aide </a:t>
              </a:r>
              <a:r>
                <a:rPr lang="nl-NL" dirty="0"/>
                <a:t>Médicale </a:t>
              </a:r>
              <a:r>
                <a:rPr lang="nl-NL" dirty="0" smtClean="0"/>
                <a:t>Urgente ≠ Urgence </a:t>
              </a:r>
              <a:r>
                <a:rPr lang="nl-NL" dirty="0"/>
                <a:t>médicale.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9733" y="5445224"/>
              <a:ext cx="648841" cy="64884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9732" y="5445224"/>
              <a:ext cx="5841561" cy="648841"/>
            </a:xfrm>
            <a:prstGeom prst="rect">
              <a:avLst/>
            </a:prstGeom>
            <a:noFill/>
            <a:ln>
              <a:solidFill>
                <a:srgbClr val="E43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 descr="che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79" y="2669857"/>
            <a:ext cx="255085" cy="25508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35985" y="3789040"/>
            <a:ext cx="666412" cy="792000"/>
            <a:chOff x="635985" y="3861048"/>
            <a:chExt cx="666412" cy="792000"/>
          </a:xfrm>
        </p:grpSpPr>
        <p:sp>
          <p:nvSpPr>
            <p:cNvPr id="16" name="Rectangle 15"/>
            <p:cNvSpPr/>
            <p:nvPr/>
          </p:nvSpPr>
          <p:spPr>
            <a:xfrm>
              <a:off x="642397" y="3861048"/>
              <a:ext cx="660000" cy="792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896576" y="3981590"/>
              <a:ext cx="363000" cy="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96576" y="4113473"/>
              <a:ext cx="363000" cy="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5576" y="4245356"/>
              <a:ext cx="504000" cy="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5576" y="4377238"/>
              <a:ext cx="504000" cy="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55576" y="4509120"/>
              <a:ext cx="504000" cy="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85" y="3927036"/>
              <a:ext cx="280876" cy="280876"/>
            </a:xfrm>
            <a:prstGeom prst="rect">
              <a:avLst/>
            </a:prstGeom>
          </p:spPr>
        </p:pic>
      </p:grp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4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Règle 45-jours</a:t>
            </a:r>
            <a:endParaRPr lang="fr-BE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284984"/>
            <a:ext cx="8229600" cy="2869779"/>
          </a:xfrm>
        </p:spPr>
        <p:txBody>
          <a:bodyPr>
            <a:normAutofit/>
          </a:bodyPr>
          <a:lstStyle/>
          <a:p>
            <a:r>
              <a:rPr lang="fr-BE" b="1" dirty="0" smtClean="0"/>
              <a:t>≤ </a:t>
            </a:r>
            <a:r>
              <a:rPr lang="fr-BE" sz="2000" dirty="0" smtClean="0"/>
              <a:t>45 jours:</a:t>
            </a:r>
          </a:p>
          <a:p>
            <a:pPr lvl="1"/>
            <a:r>
              <a:rPr lang="fr-BE" sz="1800" dirty="0" smtClean="0"/>
              <a:t>Assurance prise en charge des frais médicaux et pharmaceutiques par l’Etat </a:t>
            </a:r>
          </a:p>
          <a:p>
            <a:pPr lvl="1"/>
            <a:r>
              <a:rPr lang="fr-BE" sz="1800" dirty="0" smtClean="0"/>
              <a:t>A partir du jour de l’hospitalisation ou de la prestation médicale </a:t>
            </a:r>
          </a:p>
          <a:p>
            <a:pPr marL="457200" lvl="1" indent="0">
              <a:buNone/>
            </a:pPr>
            <a:endParaRPr lang="fr-BE" sz="1800" dirty="0" smtClean="0"/>
          </a:p>
          <a:p>
            <a:r>
              <a:rPr lang="fr-BE" b="1" dirty="0" smtClean="0"/>
              <a:t>&gt;</a:t>
            </a:r>
            <a:r>
              <a:rPr lang="fr-BE" sz="2000" dirty="0" smtClean="0"/>
              <a:t> 45 jours:</a:t>
            </a:r>
          </a:p>
          <a:p>
            <a:pPr lvl="1"/>
            <a:r>
              <a:rPr lang="fr-BE" sz="1800" dirty="0" smtClean="0"/>
              <a:t>Frais aides octroyées &gt; 45 jours avant décision pas pris en charge par l’Etat</a:t>
            </a:r>
            <a:endParaRPr lang="fr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828302" y="2130259"/>
            <a:ext cx="3406264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2505015" y="1779081"/>
            <a:ext cx="1490921" cy="1217871"/>
            <a:chOff x="2505015" y="1779081"/>
            <a:chExt cx="1490921" cy="1217871"/>
          </a:xfrm>
        </p:grpSpPr>
        <p:grpSp>
          <p:nvGrpSpPr>
            <p:cNvPr id="13" name="Group 12"/>
            <p:cNvGrpSpPr/>
            <p:nvPr/>
          </p:nvGrpSpPr>
          <p:grpSpPr>
            <a:xfrm>
              <a:off x="2505015" y="1779081"/>
              <a:ext cx="1102198" cy="832536"/>
              <a:chOff x="914400" y="3890537"/>
              <a:chExt cx="1102198" cy="83253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604" y="1904620"/>
              <a:ext cx="1092332" cy="1092332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4758242" y="1844824"/>
            <a:ext cx="144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Max 45 jours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178927" y="265262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écision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 flipH="1">
            <a:off x="1043608" y="2130259"/>
            <a:ext cx="1461407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che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434" y="2410258"/>
            <a:ext cx="432000" cy="43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r="6656"/>
          <a:stretch/>
        </p:blipFill>
        <p:spPr>
          <a:xfrm rot="5400000">
            <a:off x="1547633" y="2356258"/>
            <a:ext cx="453356" cy="54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39522" y="1844824"/>
            <a:ext cx="115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+ 45 jours 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7200400" y="1844824"/>
            <a:ext cx="972000" cy="862138"/>
          </a:xfrm>
          <a:prstGeom prst="rect">
            <a:avLst/>
          </a:prstGeom>
        </p:spPr>
      </p:pic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 CPAS examine</a:t>
            </a:r>
            <a:br>
              <a:rPr lang="fr-BE" dirty="0" smtClean="0"/>
            </a:br>
            <a:r>
              <a:rPr lang="fr-BE" b="1" dirty="0" smtClean="0">
                <a:solidFill>
                  <a:srgbClr val="FF0000"/>
                </a:solidFill>
              </a:rPr>
              <a:t>les décisions existantes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Résultats consultation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59632" y="5004465"/>
            <a:ext cx="6123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dirty="0" smtClean="0"/>
              <a:t>Pas </a:t>
            </a:r>
            <a:r>
              <a:rPr lang="nl-NL" dirty="0"/>
              <a:t>de </a:t>
            </a:r>
            <a:r>
              <a:rPr lang="nl-NL" dirty="0" smtClean="0"/>
              <a:t>résultat</a:t>
            </a:r>
            <a:endParaRPr lang="nl-NL" dirty="0"/>
          </a:p>
          <a:p>
            <a:r>
              <a:rPr lang="nl-NL" sz="1400" dirty="0" smtClean="0"/>
              <a:t>	CPAS examine compétence </a:t>
            </a:r>
            <a:r>
              <a:rPr lang="nl-NL" sz="1400" dirty="0"/>
              <a:t>et commence </a:t>
            </a:r>
            <a:r>
              <a:rPr lang="nl-NL" sz="1400" dirty="0" smtClean="0"/>
              <a:t>enquête </a:t>
            </a:r>
            <a:r>
              <a:rPr lang="nl-NL" sz="1400" dirty="0"/>
              <a:t>sociale</a:t>
            </a:r>
            <a:endParaRPr lang="nl-NL" sz="1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0519">
            <a:off x="1202680" y="5063291"/>
            <a:ext cx="540000" cy="54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9631" y="2132856"/>
            <a:ext cx="6123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dirty="0" smtClean="0"/>
              <a:t>Erreur technique</a:t>
            </a:r>
          </a:p>
          <a:p>
            <a:r>
              <a:rPr lang="nl-NL" sz="1400" dirty="0" smtClean="0"/>
              <a:t>	</a:t>
            </a:r>
            <a:r>
              <a:rPr lang="fr-FR" sz="1400" dirty="0" smtClean="0"/>
              <a:t>Message </a:t>
            </a:r>
            <a:r>
              <a:rPr lang="fr-FR" sz="1400" dirty="0"/>
              <a:t>d’erreur, expliquant type </a:t>
            </a:r>
            <a:r>
              <a:rPr lang="fr-FR" sz="1400" dirty="0" smtClean="0"/>
              <a:t>d’erreur</a:t>
            </a:r>
            <a:r>
              <a:rPr lang="nl-NL" sz="1400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2680" y="2132896"/>
            <a:ext cx="54000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0" y="3250568"/>
            <a:ext cx="61233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/>
              <a:t>Une ou plusieurs </a:t>
            </a:r>
            <a:r>
              <a:rPr lang="fr-FR" dirty="0" smtClean="0"/>
              <a:t>décisions</a:t>
            </a:r>
            <a:endParaRPr lang="nl-NL" dirty="0"/>
          </a:p>
          <a:p>
            <a:r>
              <a:rPr lang="nl-NL" sz="1400" dirty="0" smtClean="0"/>
              <a:t>	</a:t>
            </a:r>
            <a:r>
              <a:rPr lang="fr-FR" sz="1400" dirty="0"/>
              <a:t>CPAS </a:t>
            </a:r>
            <a:r>
              <a:rPr lang="fr-FR" sz="1400" dirty="0" smtClean="0"/>
              <a:t>compétent a une vue sur contenu complet</a:t>
            </a:r>
            <a:endParaRPr lang="nl-NL" sz="1400" dirty="0"/>
          </a:p>
          <a:p>
            <a:r>
              <a:rPr lang="nl-NL" sz="1400" dirty="0" smtClean="0"/>
              <a:t>	</a:t>
            </a:r>
            <a:r>
              <a:rPr lang="fr-FR" sz="1400" dirty="0" smtClean="0"/>
              <a:t>CPAS pas compétent </a:t>
            </a:r>
            <a:r>
              <a:rPr lang="fr-FR" sz="1400" dirty="0"/>
              <a:t>a une vue sur contenu </a:t>
            </a:r>
            <a:r>
              <a:rPr lang="fr-FR" sz="1400" dirty="0" smtClean="0"/>
              <a:t>restreint</a:t>
            </a:r>
            <a:endParaRPr lang="nl-NL" sz="1400" dirty="0"/>
          </a:p>
          <a:p>
            <a:pPr marL="1657350" lvl="3" indent="-285750">
              <a:buFont typeface="Arial" pitchFamily="34" charset="0"/>
              <a:buChar char="•"/>
            </a:pPr>
            <a:r>
              <a:rPr lang="nl-NL" sz="1400" dirty="0" smtClean="0"/>
              <a:t>BCE ou nom CPAS gestionnaire</a:t>
            </a:r>
            <a:endParaRPr lang="nl-NL" sz="1400" dirty="0"/>
          </a:p>
          <a:p>
            <a:pPr marL="1657350" lvl="3" indent="-285750">
              <a:buFont typeface="Arial" pitchFamily="34" charset="0"/>
              <a:buChar char="•"/>
            </a:pPr>
            <a:r>
              <a:rPr lang="fr-FR" sz="1400" dirty="0" smtClean="0"/>
              <a:t>Date </a:t>
            </a:r>
            <a:r>
              <a:rPr lang="fr-FR" sz="1400" dirty="0"/>
              <a:t>de début et de fin de </a:t>
            </a:r>
            <a:r>
              <a:rPr lang="fr-FR" sz="1400" dirty="0" smtClean="0"/>
              <a:t>validité décision</a:t>
            </a:r>
            <a:endParaRPr lang="nl-NL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80" y="32766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fr-BE" dirty="0" smtClean="0"/>
              <a:t>Le CPAS réalise</a:t>
            </a:r>
            <a:br>
              <a:rPr lang="fr-BE" dirty="0" smtClean="0"/>
            </a:br>
            <a:r>
              <a:rPr lang="fr-BE" b="1" dirty="0" smtClean="0">
                <a:solidFill>
                  <a:srgbClr val="FF0000"/>
                </a:solidFill>
              </a:rPr>
              <a:t>l’enquête sociale</a:t>
            </a:r>
            <a:endParaRPr lang="fr-BE" sz="4444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670076"/>
            <a:ext cx="8291264" cy="4279204"/>
          </a:xfrm>
        </p:spPr>
        <p:txBody>
          <a:bodyPr>
            <a:noAutofit/>
          </a:bodyPr>
          <a:lstStyle/>
          <a:p>
            <a:r>
              <a:rPr lang="fr-BE" sz="2000" dirty="0" smtClean="0"/>
              <a:t>CPAS examine</a:t>
            </a:r>
          </a:p>
          <a:p>
            <a:pPr lvl="1"/>
            <a:r>
              <a:rPr lang="fr-BE" sz="1800" dirty="0" smtClean="0"/>
              <a:t>État indigence demandeur</a:t>
            </a:r>
          </a:p>
          <a:p>
            <a:pPr lvl="2"/>
            <a:r>
              <a:rPr lang="fr-BE" dirty="0" smtClean="0"/>
              <a:t>Bilan ressources et charges demandeur</a:t>
            </a:r>
          </a:p>
          <a:p>
            <a:pPr lvl="1"/>
            <a:r>
              <a:rPr lang="fr-BE" sz="1800" dirty="0" smtClean="0"/>
              <a:t>Statut juridique demandeur</a:t>
            </a:r>
          </a:p>
          <a:p>
            <a:pPr lvl="2"/>
            <a:r>
              <a:rPr lang="fr-BE" dirty="0" smtClean="0"/>
              <a:t>Illégaux ne peuvent bénéficier que de l’Aide Médicale Urgente</a:t>
            </a:r>
          </a:p>
          <a:p>
            <a:pPr lvl="1"/>
            <a:r>
              <a:rPr lang="fr-BE" sz="1800" dirty="0" smtClean="0"/>
              <a:t>Assurabilité demandeur</a:t>
            </a:r>
          </a:p>
          <a:p>
            <a:pPr lvl="2"/>
            <a:r>
              <a:rPr lang="fr-BE" dirty="0" smtClean="0"/>
              <a:t>Pas d’intervention du CPAS si demandeur:</a:t>
            </a:r>
          </a:p>
          <a:p>
            <a:pPr lvl="3"/>
            <a:r>
              <a:rPr lang="fr-BE" dirty="0" smtClean="0"/>
              <a:t>est affilié à une mutuelle</a:t>
            </a:r>
          </a:p>
          <a:p>
            <a:pPr lvl="3"/>
            <a:r>
              <a:rPr lang="fr-BE" dirty="0" smtClean="0"/>
              <a:t>dispose d’une assurance</a:t>
            </a:r>
          </a:p>
          <a:p>
            <a:pPr lvl="1"/>
            <a:r>
              <a:rPr lang="fr-BE" sz="1800" dirty="0" smtClean="0"/>
              <a:t>Examen du garant</a:t>
            </a:r>
          </a:p>
          <a:p>
            <a:pPr lvl="2"/>
            <a:endParaRPr lang="fr-BE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432048" cy="365125"/>
          </a:xfrm>
        </p:spPr>
        <p:txBody>
          <a:bodyPr/>
          <a:lstStyle/>
          <a:p>
            <a:fld id="{34F06E4C-8335-40BA-92FB-7B9C5C67D53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nl-NL" b="1" dirty="0" smtClean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38" y="3718738"/>
            <a:ext cx="2453462" cy="24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La simulation </a:t>
            </a:r>
            <a:r>
              <a:rPr lang="fr-BE" dirty="0" smtClean="0"/>
              <a:t>par le CPAS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432048" cy="365125"/>
          </a:xfrm>
        </p:spPr>
        <p:txBody>
          <a:bodyPr/>
          <a:lstStyle/>
          <a:p>
            <a:fld id="{34F06E4C-8335-40BA-92FB-7B9C5C67D53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nl-NL" b="1" dirty="0" smtClean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 flipH="1">
            <a:off x="2270093" y="3573016"/>
            <a:ext cx="4176144" cy="31601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6856" y="1628801"/>
            <a:ext cx="8229600" cy="864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BE" sz="2000" dirty="0" smtClean="0"/>
              <a:t>Le SPP IS analyse la demande et répond le CPAS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335652"/>
              </p:ext>
            </p:extLst>
          </p:nvPr>
        </p:nvGraphicFramePr>
        <p:xfrm>
          <a:off x="2699792" y="5013176"/>
          <a:ext cx="5616624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8770"/>
                <a:gridCol w="1388770"/>
                <a:gridCol w="1388770"/>
                <a:gridCol w="1450314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Intervention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Hospitalisation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Soins ambulatoires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Autres soins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Part AMI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100% ou 0%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100% ou 0%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100% ou 50% ou 0%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Part patient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noProof="0" dirty="0" smtClean="0"/>
                        <a:t>100% ou 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100% ou 0%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100% ou 50% ou 0%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15975" y="3877273"/>
            <a:ext cx="4028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1" indent="-184150">
              <a:buClr>
                <a:srgbClr val="FFFF00"/>
              </a:buClr>
              <a:buFont typeface="Arial"/>
              <a:buChar char="•"/>
            </a:pPr>
            <a:r>
              <a:rPr lang="fr-FR" sz="1600" dirty="0" smtClean="0"/>
              <a:t>Statut </a:t>
            </a:r>
            <a:r>
              <a:rPr lang="fr-FR" sz="1600" dirty="0"/>
              <a:t>de </a:t>
            </a:r>
            <a:r>
              <a:rPr lang="fr-FR" sz="1600" dirty="0" smtClean="0"/>
              <a:t>résidence personne</a:t>
            </a:r>
          </a:p>
          <a:p>
            <a:pPr marL="184150" lvl="1" indent="-184150">
              <a:buClr>
                <a:srgbClr val="FFFF00"/>
              </a:buClr>
              <a:buFont typeface="Arial"/>
              <a:buChar char="•"/>
            </a:pPr>
            <a:r>
              <a:rPr lang="fr-FR" sz="1600" dirty="0" smtClean="0"/>
              <a:t>Indication nécessité attestation AMU</a:t>
            </a:r>
          </a:p>
          <a:p>
            <a:pPr marL="184150" lvl="1" indent="-184150">
              <a:buClr>
                <a:srgbClr val="FFFF00"/>
              </a:buClr>
              <a:buFont typeface="Arial"/>
              <a:buChar char="•"/>
            </a:pPr>
            <a:r>
              <a:rPr lang="fr-FR" sz="1600" dirty="0" smtClean="0"/>
              <a:t>Assurabilité personne</a:t>
            </a:r>
          </a:p>
          <a:p>
            <a:pPr marL="184150" lvl="1" indent="-184150">
              <a:buClr>
                <a:srgbClr val="FFFF00"/>
              </a:buClr>
              <a:buFont typeface="Arial"/>
              <a:buChar char="•"/>
            </a:pPr>
            <a:r>
              <a:rPr lang="fr-FR" sz="1600" dirty="0"/>
              <a:t>Calcul </a:t>
            </a:r>
            <a:r>
              <a:rPr lang="fr-FR" sz="1600" dirty="0" smtClean="0"/>
              <a:t>pourcentages d’intervention</a:t>
            </a:r>
            <a:endParaRPr lang="fr-FR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341470" y="2622578"/>
            <a:ext cx="1656000" cy="14688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12222" r="6003" b="12221"/>
          <a:stretch/>
        </p:blipFill>
        <p:spPr>
          <a:xfrm>
            <a:off x="6840440" y="2704060"/>
            <a:ext cx="1692000" cy="14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 CPAS prend </a:t>
            </a:r>
            <a:r>
              <a:rPr lang="fr-BE" b="1" dirty="0" smtClean="0">
                <a:solidFill>
                  <a:srgbClr val="FF0000"/>
                </a:solidFill>
              </a:rPr>
              <a:t>une décision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" y="1638651"/>
            <a:ext cx="8001000" cy="2273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4391C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/>
              <a:t>D</a:t>
            </a:r>
            <a:r>
              <a:rPr lang="nl-NL" sz="2000" b="1" dirty="0" smtClean="0"/>
              <a:t>écision</a:t>
            </a:r>
            <a:r>
              <a:rPr lang="nl-NL" sz="2000" dirty="0" smtClean="0"/>
              <a:t> d’intervention:</a:t>
            </a:r>
          </a:p>
          <a:p>
            <a:pPr lvl="1"/>
            <a:r>
              <a:rPr lang="nl-NL" sz="1800" dirty="0" smtClean="0"/>
              <a:t>CPAS détermine les modalités de l’intervenion: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62200" y="2612974"/>
            <a:ext cx="2094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>
              <a:buFont typeface="Arial"/>
              <a:buChar char="•"/>
            </a:pPr>
            <a:r>
              <a:rPr lang="nl-NL" sz="1600" dirty="0" smtClean="0"/>
              <a:t>Catégorie(s) de soins</a:t>
            </a:r>
          </a:p>
        </p:txBody>
      </p:sp>
      <p:pic>
        <p:nvPicPr>
          <p:cNvPr id="35" name="Picture 34" descr="Calend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00" y="3228808"/>
            <a:ext cx="681600" cy="6816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2362200" y="3400331"/>
            <a:ext cx="2778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>
              <a:buFont typeface="Arial"/>
              <a:buChar char="•"/>
            </a:pPr>
            <a:r>
              <a:rPr lang="nl-NL" sz="1600" dirty="0" smtClean="0"/>
              <a:t>Durée </a:t>
            </a:r>
            <a:r>
              <a:rPr lang="nl-NL" sz="1600" dirty="0"/>
              <a:t>couvertures </a:t>
            </a:r>
            <a:r>
              <a:rPr lang="nl-NL" sz="1600" dirty="0" smtClean="0"/>
              <a:t>octroyées</a:t>
            </a:r>
          </a:p>
          <a:p>
            <a:pPr marL="177800" lvl="2" indent="-177800"/>
            <a:endParaRPr lang="nl-NL" sz="16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2362200" y="4129253"/>
            <a:ext cx="1984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>
              <a:buFont typeface="Arial"/>
              <a:buChar char="•"/>
            </a:pPr>
            <a:r>
              <a:rPr lang="nl-NL" sz="1600" dirty="0" smtClean="0"/>
              <a:t>Limites budgetaires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62200" y="4775264"/>
            <a:ext cx="4514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177800">
              <a:buFont typeface="Arial"/>
              <a:buChar char="•"/>
            </a:pPr>
            <a:r>
              <a:rPr lang="nl-NL" sz="1600" dirty="0" smtClean="0"/>
              <a:t>Eventuellement prestataires </a:t>
            </a:r>
            <a:r>
              <a:rPr lang="nl-NL" sz="1600" dirty="0"/>
              <a:t>de </a:t>
            </a:r>
            <a:r>
              <a:rPr lang="nl-NL" sz="1600" dirty="0" smtClean="0"/>
              <a:t>soins déterminés </a:t>
            </a:r>
          </a:p>
          <a:p>
            <a:pPr marL="635000" lvl="3" indent="-177800">
              <a:buFont typeface="Arial"/>
              <a:buChar char="•"/>
            </a:pPr>
            <a:r>
              <a:rPr lang="nl-NL" sz="1600" dirty="0" smtClean="0"/>
              <a:t>Quel prestataire?</a:t>
            </a:r>
          </a:p>
          <a:p>
            <a:pPr marL="635000" lvl="3" indent="-177800">
              <a:buFont typeface="Arial"/>
              <a:buChar char="•"/>
            </a:pPr>
            <a:r>
              <a:rPr lang="nl-NL" sz="1600" dirty="0" smtClean="0"/>
              <a:t>Quel établissement de soins?</a:t>
            </a:r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1595077" y="3975365"/>
            <a:ext cx="454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/>
            <a:r>
              <a:rPr lang="nl-NL" sz="3600" b="1" dirty="0" smtClean="0">
                <a:latin typeface="Arial Bold"/>
                <a:cs typeface="Arial Bold"/>
              </a:rPr>
              <a:t>€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1282200" y="4782877"/>
            <a:ext cx="1080000" cy="815771"/>
            <a:chOff x="914400" y="3890537"/>
            <a:chExt cx="1102198" cy="83253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1473600" y="2405861"/>
            <a:ext cx="660000" cy="792000"/>
            <a:chOff x="1066800" y="2057400"/>
            <a:chExt cx="2057400" cy="2468880"/>
          </a:xfrm>
        </p:grpSpPr>
        <p:sp>
          <p:nvSpPr>
            <p:cNvPr id="52" name="Rectangle 51"/>
            <p:cNvSpPr/>
            <p:nvPr/>
          </p:nvSpPr>
          <p:spPr>
            <a:xfrm>
              <a:off x="1066800" y="2057400"/>
              <a:ext cx="2057400" cy="24688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3" name="Picture 52" descr="check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8221" y="3524136"/>
              <a:ext cx="319949" cy="319949"/>
            </a:xfrm>
            <a:prstGeom prst="rect">
              <a:avLst/>
            </a:prstGeom>
          </p:spPr>
        </p:pic>
        <p:pic>
          <p:nvPicPr>
            <p:cNvPr id="54" name="Picture 53" descr="check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8221" y="3909061"/>
              <a:ext cx="319949" cy="319949"/>
            </a:xfrm>
            <a:prstGeom prst="rect">
              <a:avLst/>
            </a:prstGeom>
          </p:spPr>
        </p:pic>
        <p:cxnSp>
          <p:nvCxnSpPr>
            <p:cNvPr id="55" name="Straight Connector 54"/>
            <p:cNvCxnSpPr/>
            <p:nvPr/>
          </p:nvCxnSpPr>
          <p:spPr>
            <a:xfrm>
              <a:off x="1786890" y="24331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6890" y="28418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86890" y="32505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86890" y="36592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86890" y="4067963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2255238"/>
              <a:ext cx="357991" cy="35799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2678204"/>
              <a:ext cx="357991" cy="35799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3101170"/>
              <a:ext cx="357991" cy="357991"/>
            </a:xfrm>
            <a:prstGeom prst="rect">
              <a:avLst/>
            </a:prstGeom>
          </p:spPr>
        </p:pic>
      </p:grpSp>
      <p:sp>
        <p:nvSpPr>
          <p:cNvPr id="31" name="Rectangle 30"/>
          <p:cNvSpPr>
            <a:spLocks noChangeAspect="1"/>
          </p:cNvSpPr>
          <p:nvPr/>
        </p:nvSpPr>
        <p:spPr>
          <a:xfrm>
            <a:off x="1885506" y="5014917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/>
            <a:r>
              <a:rPr lang="nl-NL" sz="3600" b="1" dirty="0">
                <a:latin typeface="Arial Bold"/>
                <a:cs typeface="Arial Bold"/>
              </a:rPr>
              <a:t>?</a:t>
            </a:r>
            <a:endParaRPr lang="nl-NL" sz="3600" b="1" dirty="0" smtClean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3584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 CPAS prend </a:t>
            </a:r>
            <a:r>
              <a:rPr lang="fr-BE" b="1" dirty="0" smtClean="0">
                <a:solidFill>
                  <a:srgbClr val="FF0000"/>
                </a:solidFill>
              </a:rPr>
              <a:t>une décision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1080120"/>
          </a:xfrm>
        </p:spPr>
        <p:txBody>
          <a:bodyPr>
            <a:noAutofit/>
          </a:bodyPr>
          <a:lstStyle/>
          <a:p>
            <a:r>
              <a:rPr lang="fr-BE" sz="2000" b="1" dirty="0" smtClean="0"/>
              <a:t>Refus </a:t>
            </a:r>
            <a:r>
              <a:rPr lang="fr-BE" sz="2000" dirty="0" smtClean="0"/>
              <a:t>d’intervention: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793693" y="3721654"/>
            <a:ext cx="1080000" cy="815771"/>
            <a:chOff x="914400" y="3890537"/>
            <a:chExt cx="1102198" cy="8325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94896" y="2145268"/>
            <a:ext cx="6382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lvl="1" indent="-354013">
              <a:buFont typeface="Lucida Grande"/>
              <a:buChar char="−"/>
            </a:pPr>
            <a:r>
              <a:rPr lang="nl-NL" dirty="0" smtClean="0"/>
              <a:t>CPAS n’introduit rien en Mediprima</a:t>
            </a:r>
          </a:p>
          <a:p>
            <a:pPr marL="354013" lvl="1" indent="-354013">
              <a:buFont typeface="Lucida Grande"/>
              <a:buChar char="−"/>
            </a:pPr>
            <a:r>
              <a:rPr lang="nl-NL" dirty="0"/>
              <a:t>P</a:t>
            </a:r>
            <a:r>
              <a:rPr lang="nl-NL" dirty="0" smtClean="0"/>
              <a:t>restataire de soins n’est pas remboursé par CPAS ni par l’État.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4896" y="5795972"/>
            <a:ext cx="540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lvl="1" indent="-354013">
              <a:buFont typeface="Lucida Grande"/>
              <a:buChar char="−"/>
            </a:pPr>
            <a:r>
              <a:rPr lang="nl-NL" dirty="0"/>
              <a:t>P</a:t>
            </a:r>
            <a:r>
              <a:rPr lang="nl-NL" dirty="0" smtClean="0"/>
              <a:t>restataire de soins </a:t>
            </a:r>
            <a:r>
              <a:rPr lang="fr-FR" dirty="0"/>
              <a:t>transmet les factures au </a:t>
            </a:r>
            <a:r>
              <a:rPr lang="fr-FR" dirty="0" smtClean="0"/>
              <a:t>patient</a:t>
            </a:r>
            <a:endParaRPr lang="nl-NL" dirty="0" smtClean="0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4133346" y="4671368"/>
            <a:ext cx="555741" cy="28803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169454"/>
            <a:ext cx="707818" cy="7078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07454"/>
            <a:ext cx="1219200" cy="914400"/>
          </a:xfrm>
          <a:prstGeom prst="rect">
            <a:avLst/>
          </a:prstGeom>
        </p:spPr>
      </p:pic>
      <p:sp>
        <p:nvSpPr>
          <p:cNvPr id="23" name="Rectangle 22"/>
          <p:cNvSpPr>
            <a:spLocks noChangeAspect="1"/>
          </p:cNvSpPr>
          <p:nvPr/>
        </p:nvSpPr>
        <p:spPr>
          <a:xfrm>
            <a:off x="2971800" y="3790781"/>
            <a:ext cx="454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/>
            <a:r>
              <a:rPr lang="nl-NL" sz="3600" b="1" dirty="0" smtClean="0">
                <a:latin typeface="Arial Bold"/>
                <a:cs typeface="Arial Bold"/>
              </a:rPr>
              <a:t>€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5260754" y="3790781"/>
            <a:ext cx="454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/>
            <a:r>
              <a:rPr lang="nl-NL" sz="3600" b="1" dirty="0" smtClean="0">
                <a:latin typeface="Arial Bold"/>
                <a:cs typeface="Arial Bold"/>
              </a:rPr>
              <a:t>€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956432" y="3443895"/>
            <a:ext cx="807741" cy="721799"/>
            <a:chOff x="2956432" y="3484968"/>
            <a:chExt cx="807741" cy="721799"/>
          </a:xfrm>
        </p:grpSpPr>
        <p:sp>
          <p:nvSpPr>
            <p:cNvPr id="19" name="Right Arrow 18"/>
            <p:cNvSpPr/>
            <p:nvPr/>
          </p:nvSpPr>
          <p:spPr>
            <a:xfrm rot="1835429">
              <a:off x="2956432" y="3701852"/>
              <a:ext cx="807741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1" name="Group 30"/>
            <p:cNvGrpSpPr/>
            <p:nvPr/>
          </p:nvGrpSpPr>
          <p:grpSpPr>
            <a:xfrm rot="4725940">
              <a:off x="2999403" y="3491268"/>
              <a:ext cx="721799" cy="709200"/>
              <a:chOff x="685800" y="4114800"/>
              <a:chExt cx="721799" cy="7092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685800" y="4468606"/>
                <a:ext cx="72179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692099" y="4468606"/>
                <a:ext cx="7092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4929821" y="3443895"/>
            <a:ext cx="807741" cy="721799"/>
            <a:chOff x="4929821" y="3402821"/>
            <a:chExt cx="807741" cy="721799"/>
          </a:xfrm>
        </p:grpSpPr>
        <p:sp>
          <p:nvSpPr>
            <p:cNvPr id="18" name="Right Arrow 17"/>
            <p:cNvSpPr/>
            <p:nvPr/>
          </p:nvSpPr>
          <p:spPr>
            <a:xfrm rot="19764571" flipH="1">
              <a:off x="4929821" y="3619705"/>
              <a:ext cx="807741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2" name="Group 31"/>
            <p:cNvGrpSpPr/>
            <p:nvPr/>
          </p:nvGrpSpPr>
          <p:grpSpPr>
            <a:xfrm rot="6135873">
              <a:off x="4972792" y="3409121"/>
              <a:ext cx="721799" cy="709200"/>
              <a:chOff x="685800" y="4114800"/>
              <a:chExt cx="721799" cy="7092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85800" y="4468606"/>
                <a:ext cx="72179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692099" y="4468606"/>
                <a:ext cx="7092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5613982" y="2852936"/>
            <a:ext cx="1116000" cy="98986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970791" y="2780928"/>
            <a:ext cx="1161049" cy="1161049"/>
            <a:chOff x="3419872" y="1700808"/>
            <a:chExt cx="1836000" cy="1836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700808"/>
              <a:ext cx="1836000" cy="1836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18007" r="6561" b="17526"/>
            <a:stretch/>
          </p:blipFill>
          <p:spPr>
            <a:xfrm>
              <a:off x="3563888" y="2492896"/>
              <a:ext cx="1116000" cy="1009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4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Introduction décision</a:t>
            </a:r>
            <a:r>
              <a:rPr lang="fr-BE" b="1" dirty="0" smtClean="0"/>
              <a:t> </a:t>
            </a:r>
            <a:r>
              <a:rPr lang="fr-BE" dirty="0" smtClean="0"/>
              <a:t>dans MediPrima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9816" y="1486965"/>
            <a:ext cx="833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E4391C"/>
              </a:buClr>
              <a:buFont typeface="Arial" pitchFamily="34" charset="0"/>
              <a:buChar char="•"/>
            </a:pPr>
            <a:r>
              <a:rPr lang="nl-NL" sz="2000" dirty="0" smtClean="0"/>
              <a:t>Le CPAS doit communiquer sa décision </a:t>
            </a:r>
            <a:r>
              <a:rPr lang="nl-NL" sz="2000" dirty="0" smtClean="0">
                <a:solidFill>
                  <a:srgbClr val="FF0000"/>
                </a:solidFill>
              </a:rPr>
              <a:t>dans les </a:t>
            </a:r>
            <a:r>
              <a:rPr lang="nl-NL" sz="2000" dirty="0">
                <a:solidFill>
                  <a:srgbClr val="FF0000"/>
                </a:solidFill>
              </a:rPr>
              <a:t>8 </a:t>
            </a:r>
            <a:r>
              <a:rPr lang="nl-NL" sz="2000" dirty="0" smtClean="0">
                <a:solidFill>
                  <a:srgbClr val="FF0000"/>
                </a:solidFill>
              </a:rPr>
              <a:t>jours </a:t>
            </a:r>
            <a:r>
              <a:rPr lang="nl-NL" sz="2000" dirty="0" smtClean="0"/>
              <a:t>au </a:t>
            </a:r>
            <a:r>
              <a:rPr lang="nl-NL" sz="2000" dirty="0" smtClean="0">
                <a:solidFill>
                  <a:srgbClr val="FF0000"/>
                </a:solidFill>
              </a:rPr>
              <a:t> </a:t>
            </a:r>
            <a:r>
              <a:rPr lang="nl-NL" sz="2000" dirty="0" smtClean="0"/>
              <a:t>bénéficiaire</a:t>
            </a:r>
            <a:endParaRPr lang="nl-NL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26" y="2227733"/>
            <a:ext cx="894477" cy="8944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68769" y="2060848"/>
            <a:ext cx="2700000" cy="1228247"/>
            <a:chOff x="3360440" y="2060848"/>
            <a:chExt cx="2700000" cy="1228247"/>
          </a:xfrm>
        </p:grpSpPr>
        <p:sp>
          <p:nvSpPr>
            <p:cNvPr id="13" name="Right Arrow 12"/>
            <p:cNvSpPr/>
            <p:nvPr/>
          </p:nvSpPr>
          <p:spPr>
            <a:xfrm>
              <a:off x="3360440" y="2631731"/>
              <a:ext cx="2700000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844912" y="2060848"/>
              <a:ext cx="1731056" cy="498931"/>
              <a:chOff x="3844912" y="2060848"/>
              <a:chExt cx="1731056" cy="49893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509168" y="2141036"/>
                <a:ext cx="10668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4150" lvl="1" indent="-184150">
                  <a:buClr>
                    <a:srgbClr val="FFFF00"/>
                  </a:buClr>
                </a:pPr>
                <a:r>
                  <a:rPr lang="fr-FR" sz="1600" dirty="0" smtClean="0"/>
                  <a:t>Décision</a:t>
                </a:r>
                <a:endParaRPr lang="en-GB" sz="3200" b="1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3844912" y="2060848"/>
                <a:ext cx="415776" cy="498931"/>
                <a:chOff x="2784624" y="1926074"/>
                <a:chExt cx="660000" cy="7920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784624" y="1926074"/>
                  <a:ext cx="660000" cy="79200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97803" y="2046616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897803" y="2178499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897803" y="2310382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897803" y="2442264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897803" y="2574146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Rectangle 25"/>
            <p:cNvSpPr/>
            <p:nvPr/>
          </p:nvSpPr>
          <p:spPr>
            <a:xfrm>
              <a:off x="4134160" y="2919763"/>
              <a:ext cx="1039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≤ 8 jours </a:t>
              </a:r>
              <a:endParaRPr lang="en-GB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29816" y="3429000"/>
            <a:ext cx="8334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E4391C"/>
              </a:buClr>
              <a:buFont typeface="Arial" pitchFamily="34" charset="0"/>
              <a:buChar char="•"/>
            </a:pPr>
            <a:endParaRPr lang="nl-NL" sz="2000" dirty="0" smtClean="0"/>
          </a:p>
          <a:p>
            <a:pPr marL="285750" lvl="1" indent="-285750">
              <a:buClr>
                <a:srgbClr val="E4391C"/>
              </a:buClr>
              <a:buFont typeface="Arial" pitchFamily="34" charset="0"/>
              <a:buChar char="•"/>
            </a:pPr>
            <a:r>
              <a:rPr lang="nl-NL" sz="2000" dirty="0"/>
              <a:t>Le CPAS </a:t>
            </a:r>
            <a:r>
              <a:rPr lang="nl-NL" sz="2000" dirty="0" smtClean="0"/>
              <a:t>doit introduire sa décision </a:t>
            </a:r>
            <a:r>
              <a:rPr lang="nl-NL" sz="2000" dirty="0">
                <a:solidFill>
                  <a:srgbClr val="FF0000"/>
                </a:solidFill>
              </a:rPr>
              <a:t>dans les 8 jours </a:t>
            </a:r>
            <a:r>
              <a:rPr lang="nl-NL" sz="2000" dirty="0" smtClean="0"/>
              <a:t>dans Mediprima</a:t>
            </a:r>
            <a:endParaRPr lang="nl-NL" sz="2000" dirty="0"/>
          </a:p>
        </p:txBody>
      </p:sp>
      <p:sp>
        <p:nvSpPr>
          <p:cNvPr id="31" name="Right Arrow 30"/>
          <p:cNvSpPr/>
          <p:nvPr/>
        </p:nvSpPr>
        <p:spPr>
          <a:xfrm>
            <a:off x="3360440" y="5009023"/>
            <a:ext cx="270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844912" y="4437112"/>
            <a:ext cx="1731056" cy="498931"/>
            <a:chOff x="3844912" y="3856937"/>
            <a:chExt cx="1731056" cy="498931"/>
          </a:xfrm>
        </p:grpSpPr>
        <p:sp>
          <p:nvSpPr>
            <p:cNvPr id="35" name="Rectangle 34"/>
            <p:cNvSpPr/>
            <p:nvPr/>
          </p:nvSpPr>
          <p:spPr>
            <a:xfrm>
              <a:off x="4509168" y="3937125"/>
              <a:ext cx="1066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4150" lvl="1" indent="-184150">
                <a:buClr>
                  <a:srgbClr val="FFFF00"/>
                </a:buClr>
              </a:pPr>
              <a:r>
                <a:rPr lang="fr-FR" sz="1600" dirty="0"/>
                <a:t>D</a:t>
              </a:r>
              <a:r>
                <a:rPr lang="fr-FR" sz="1600" dirty="0" smtClean="0"/>
                <a:t>écision</a:t>
              </a:r>
              <a:endParaRPr lang="en-GB" sz="3200" b="1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844912" y="3856937"/>
              <a:ext cx="415776" cy="498931"/>
              <a:chOff x="2784624" y="1926074"/>
              <a:chExt cx="660000" cy="7920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784624" y="1926074"/>
                <a:ext cx="660000" cy="79200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897803" y="2046616"/>
                <a:ext cx="504000" cy="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897803" y="2178499"/>
                <a:ext cx="504000" cy="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897803" y="2310382"/>
                <a:ext cx="504000" cy="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897803" y="2442264"/>
                <a:ext cx="504000" cy="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897803" y="2574146"/>
                <a:ext cx="504000" cy="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 33"/>
          <p:cNvSpPr/>
          <p:nvPr/>
        </p:nvSpPr>
        <p:spPr>
          <a:xfrm>
            <a:off x="4139952" y="5296027"/>
            <a:ext cx="103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≤ 8 jours 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6282685" y="4694071"/>
            <a:ext cx="838200" cy="917936"/>
            <a:chOff x="4261472" y="2013247"/>
            <a:chExt cx="431844" cy="43939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t="23366" r="31031" b="22612"/>
            <a:stretch/>
          </p:blipFill>
          <p:spPr>
            <a:xfrm>
              <a:off x="4285200" y="2013247"/>
              <a:ext cx="353902" cy="366025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4261472" y="2334779"/>
              <a:ext cx="431844" cy="11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000" b="1" dirty="0" smtClean="0"/>
                <a:t>Mediprima</a:t>
              </a:r>
              <a:endParaRPr lang="en-GB" sz="1000" b="1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1979712" y="2211971"/>
            <a:ext cx="1044000" cy="926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1979712" y="4690039"/>
            <a:ext cx="1044000" cy="9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44" dirty="0" smtClean="0"/>
              <a:t>Décision </a:t>
            </a:r>
            <a:r>
              <a:rPr lang="fr-BE" b="1" dirty="0" smtClean="0">
                <a:solidFill>
                  <a:srgbClr val="FF0000"/>
                </a:solidFill>
              </a:rPr>
              <a:t>de principe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60040" y="1373478"/>
            <a:ext cx="8532440" cy="1217322"/>
            <a:chOff x="360040" y="1373478"/>
            <a:chExt cx="8532440" cy="121732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0" y="1373478"/>
              <a:ext cx="1217322" cy="121732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619672" y="1628800"/>
              <a:ext cx="7272808" cy="9233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nl-NL" dirty="0" smtClean="0">
                  <a:solidFill>
                    <a:srgbClr val="E4391C"/>
                  </a:solidFill>
                </a:rPr>
                <a:t>Décision </a:t>
              </a:r>
              <a:r>
                <a:rPr lang="nl-NL" dirty="0">
                  <a:solidFill>
                    <a:srgbClr val="E4391C"/>
                  </a:solidFill>
                </a:rPr>
                <a:t>de </a:t>
              </a:r>
              <a:r>
                <a:rPr lang="nl-NL" dirty="0" smtClean="0">
                  <a:solidFill>
                    <a:srgbClr val="E4391C"/>
                  </a:solidFill>
                </a:rPr>
                <a:t>principe </a:t>
              </a:r>
              <a:r>
                <a:rPr lang="nl-NL" dirty="0"/>
                <a:t>est sans </a:t>
              </a:r>
              <a:r>
                <a:rPr lang="nl-NL" dirty="0" smtClean="0"/>
                <a:t>couverture effective. </a:t>
              </a:r>
            </a:p>
            <a:p>
              <a:pPr marL="444500" indent="-179388">
                <a:buFont typeface="Arial" pitchFamily="34" charset="0"/>
                <a:buChar char="•"/>
              </a:pPr>
              <a:r>
                <a:rPr lang="nl-NL" dirty="0" smtClean="0"/>
                <a:t>Pas de catégories </a:t>
              </a:r>
              <a:r>
                <a:rPr lang="nl-NL" dirty="0"/>
                <a:t>de </a:t>
              </a:r>
              <a:r>
                <a:rPr lang="nl-NL" dirty="0" smtClean="0"/>
                <a:t>soins indiquées</a:t>
              </a:r>
            </a:p>
            <a:p>
              <a:pPr marL="444500" indent="-179388">
                <a:buFont typeface="Arial" pitchFamily="34" charset="0"/>
                <a:buChar char="•"/>
              </a:pPr>
              <a:r>
                <a:rPr lang="fr-FR" dirty="0" smtClean="0"/>
                <a:t>Aucun </a:t>
              </a:r>
              <a:r>
                <a:rPr lang="fr-FR" dirty="0"/>
                <a:t>droit à </a:t>
              </a:r>
              <a:r>
                <a:rPr lang="fr-FR" dirty="0" smtClean="0"/>
                <a:t>une intervention </a:t>
              </a:r>
              <a:r>
                <a:rPr lang="fr-FR" dirty="0"/>
                <a:t>financière </a:t>
              </a:r>
              <a:r>
                <a:rPr lang="fr-FR" dirty="0" smtClean="0"/>
                <a:t>pour demandeur</a:t>
              </a: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0040" y="1556792"/>
              <a:ext cx="8532440" cy="1034008"/>
            </a:xfrm>
            <a:prstGeom prst="rect">
              <a:avLst/>
            </a:prstGeom>
            <a:noFill/>
            <a:ln>
              <a:solidFill>
                <a:srgbClr val="E43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51520" y="3116924"/>
            <a:ext cx="8892480" cy="3120388"/>
          </a:xfrm>
        </p:spPr>
        <p:txBody>
          <a:bodyPr>
            <a:normAutofit/>
          </a:bodyPr>
          <a:lstStyle/>
          <a:p>
            <a:r>
              <a:rPr lang="fr-BE" sz="2000" dirty="0" smtClean="0"/>
              <a:t>Conséquences</a:t>
            </a:r>
          </a:p>
          <a:p>
            <a:pPr lvl="1"/>
            <a:r>
              <a:rPr lang="fr-BE" sz="1800" dirty="0" smtClean="0"/>
              <a:t>CPAS reconnaît sa compétence</a:t>
            </a:r>
          </a:p>
          <a:p>
            <a:pPr lvl="1"/>
            <a:r>
              <a:rPr lang="fr-BE" sz="1800" dirty="0" smtClean="0"/>
              <a:t>CPAS reconnaît l’État d’indigence du demandeur</a:t>
            </a:r>
          </a:p>
          <a:p>
            <a:pPr lvl="1"/>
            <a:endParaRPr lang="fr-BE" sz="1600" dirty="0" smtClean="0"/>
          </a:p>
          <a:p>
            <a:r>
              <a:rPr lang="fr-BE" sz="2000" dirty="0" smtClean="0"/>
              <a:t>Raisons de créer une décision de principe:</a:t>
            </a:r>
          </a:p>
          <a:p>
            <a:pPr lvl="1"/>
            <a:r>
              <a:rPr lang="fr-BE" sz="1800" dirty="0" smtClean="0"/>
              <a:t>CPAS doit introduire sa décision d’intervention dans les 45 jours auprès du SPP IS.</a:t>
            </a:r>
          </a:p>
          <a:p>
            <a:pPr lvl="1"/>
            <a:r>
              <a:rPr lang="fr-BE" sz="1800" dirty="0" smtClean="0"/>
              <a:t>Identification CPAS compétent qui a pris la décision.</a:t>
            </a:r>
          </a:p>
          <a:p>
            <a:pPr lvl="1"/>
            <a:r>
              <a:rPr lang="fr-BE" sz="1800" dirty="0" smtClean="0"/>
              <a:t>Décision de principe « bloque » toute autre décision.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39950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BE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Le patient se présente au CPAS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Le </a:t>
            </a:r>
            <a:r>
              <a:rPr lang="fr-BE" noProof="0" dirty="0" smtClean="0"/>
              <a:t>patient</a:t>
            </a:r>
            <a:r>
              <a:rPr lang="fr-BE" dirty="0" smtClean="0"/>
              <a:t> se présente devant le prestataire de soins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La facturation</a:t>
            </a:r>
          </a:p>
          <a:p>
            <a:endParaRPr lang="fr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b="1" dirty="0" smtClean="0">
                <a:solidFill>
                  <a:schemeClr val="bg1">
                    <a:lumMod val="50000"/>
                  </a:schemeClr>
                </a:solidFill>
              </a:rPr>
              <a:t>Structure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444" b="1" dirty="0" smtClean="0">
                <a:solidFill>
                  <a:srgbClr val="FF0000"/>
                </a:solidFill>
              </a:rPr>
              <a:t>Garantie de prise en charge</a:t>
            </a:r>
            <a:br>
              <a:rPr lang="fr-BE" sz="4444" b="1" dirty="0" smtClean="0">
                <a:solidFill>
                  <a:srgbClr val="FF0000"/>
                </a:solidFill>
              </a:rPr>
            </a:br>
            <a:r>
              <a:rPr lang="fr-BE" sz="4444" b="1" dirty="0" smtClean="0">
                <a:solidFill>
                  <a:srgbClr val="FF0000"/>
                </a:solidFill>
              </a:rPr>
              <a:t> </a:t>
            </a:r>
            <a:r>
              <a:rPr lang="fr-BE" dirty="0" smtClean="0"/>
              <a:t>par le CPAS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340768"/>
            <a:ext cx="1397322" cy="13973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0040" y="1556792"/>
            <a:ext cx="6372200" cy="1181298"/>
          </a:xfrm>
          <a:prstGeom prst="rect">
            <a:avLst/>
          </a:prstGeom>
          <a:noFill/>
          <a:ln>
            <a:solidFill>
              <a:srgbClr val="E43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754192" y="1712711"/>
            <a:ext cx="504056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E4391C"/>
                </a:solidFill>
              </a:rPr>
              <a:t>Une garantie de prise en charge </a:t>
            </a:r>
            <a:r>
              <a:rPr lang="fr-FR" dirty="0"/>
              <a:t>est une décision pour laquelle le CPAS a </a:t>
            </a:r>
            <a:r>
              <a:rPr lang="fr-FR" dirty="0" smtClean="0"/>
              <a:t>introduit au </a:t>
            </a:r>
            <a:r>
              <a:rPr lang="fr-FR" dirty="0"/>
              <a:t>moins une couverture de soins pour une période donnée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8864" y="2924944"/>
            <a:ext cx="8229600" cy="2953097"/>
          </a:xfrm>
        </p:spPr>
        <p:txBody>
          <a:bodyPr>
            <a:normAutofit fontScale="92500" lnSpcReduction="10000"/>
          </a:bodyPr>
          <a:lstStyle/>
          <a:p>
            <a:r>
              <a:rPr lang="fr-BE" sz="2000" dirty="0" smtClean="0"/>
              <a:t>Couvertures de soins qui peuvent être prises en charge par CPAS ou État:</a:t>
            </a:r>
          </a:p>
          <a:p>
            <a:pPr lvl="1"/>
            <a:r>
              <a:rPr lang="fr-BE" sz="1800" dirty="0" smtClean="0"/>
              <a:t>Hospitalisation</a:t>
            </a:r>
          </a:p>
          <a:p>
            <a:pPr lvl="1">
              <a:spcAft>
                <a:spcPts val="600"/>
              </a:spcAft>
            </a:pPr>
            <a:r>
              <a:rPr lang="fr-BE" sz="1800" dirty="0" smtClean="0"/>
              <a:t>Soins ambulatoires</a:t>
            </a:r>
          </a:p>
          <a:p>
            <a:pPr lvl="1">
              <a:spcAft>
                <a:spcPts val="600"/>
              </a:spcAft>
            </a:pPr>
            <a:r>
              <a:rPr lang="fr-BE" sz="1800" dirty="0" smtClean="0"/>
              <a:t>Médecin</a:t>
            </a:r>
          </a:p>
          <a:p>
            <a:pPr lvl="1"/>
            <a:r>
              <a:rPr lang="fr-BE" sz="1800" dirty="0" smtClean="0"/>
              <a:t>Paramédical</a:t>
            </a:r>
          </a:p>
          <a:p>
            <a:pPr lvl="1"/>
            <a:r>
              <a:rPr lang="fr-BE" sz="1800" dirty="0" smtClean="0"/>
              <a:t>Frais pharmaceutiques</a:t>
            </a:r>
          </a:p>
          <a:p>
            <a:pPr lvl="1"/>
            <a:r>
              <a:rPr lang="fr-BE" sz="1800" dirty="0" smtClean="0"/>
              <a:t>Prothèses</a:t>
            </a:r>
          </a:p>
          <a:p>
            <a:pPr lvl="1"/>
            <a:r>
              <a:rPr lang="fr-BE" sz="1800" dirty="0" smtClean="0"/>
              <a:t>Transport médical</a:t>
            </a:r>
          </a:p>
          <a:p>
            <a:pPr lvl="1"/>
            <a:r>
              <a:rPr lang="fr-BE" sz="1800" dirty="0" smtClean="0"/>
              <a:t>Divers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47" y="3276600"/>
            <a:ext cx="432000" cy="685800"/>
          </a:xfrm>
          <a:prstGeom prst="rect">
            <a:avLst/>
          </a:prstGeom>
          <a:solidFill>
            <a:srgbClr val="FF0000"/>
          </a:solidFill>
        </p:spPr>
        <p:txBody>
          <a:bodyPr vert="vert270" wrap="square" anchor="ctr">
            <a:spAutoFit/>
          </a:bodyPr>
          <a:lstStyle/>
          <a:p>
            <a:pPr marL="184150" lvl="1" indent="-184150" algn="ctr">
              <a:buClr>
                <a:srgbClr val="FFFF00"/>
              </a:buClr>
            </a:pPr>
            <a:r>
              <a:rPr lang="fr-FR" sz="1400" b="1" dirty="0" smtClean="0">
                <a:solidFill>
                  <a:schemeClr val="bg1"/>
                </a:solidFill>
              </a:rPr>
              <a:t>Phase 1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092" y="4034400"/>
            <a:ext cx="400110" cy="1909200"/>
          </a:xfrm>
          <a:prstGeom prst="rect">
            <a:avLst/>
          </a:prstGeom>
          <a:solidFill>
            <a:srgbClr val="FF0000"/>
          </a:solidFill>
        </p:spPr>
        <p:txBody>
          <a:bodyPr vert="vert270" wrap="square" anchor="ctr">
            <a:spAutoFit/>
          </a:bodyPr>
          <a:lstStyle/>
          <a:p>
            <a:pPr marL="184150" lvl="1" indent="-184150" algn="ctr">
              <a:buClr>
                <a:srgbClr val="FFFF00"/>
              </a:buClr>
            </a:pPr>
            <a:r>
              <a:rPr lang="fr-FR" sz="1400" b="1" dirty="0" smtClean="0">
                <a:solidFill>
                  <a:schemeClr val="bg1"/>
                </a:solidFill>
              </a:rPr>
              <a:t>Phases ultérieures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Exécution </a:t>
            </a:r>
            <a:r>
              <a:rPr lang="fr-BE" dirty="0" smtClean="0"/>
              <a:t>de la décision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697144" cy="4525963"/>
          </a:xfrm>
        </p:spPr>
        <p:txBody>
          <a:bodyPr>
            <a:normAutofit/>
          </a:bodyPr>
          <a:lstStyle/>
          <a:p>
            <a:r>
              <a:rPr lang="fr-BE" sz="2000" dirty="0" smtClean="0"/>
              <a:t>Sélection d’un volet de la décision</a:t>
            </a:r>
          </a:p>
          <a:p>
            <a:pPr lvl="1"/>
            <a:r>
              <a:rPr lang="fr-BE" sz="1600" dirty="0" smtClean="0"/>
              <a:t>Pour assurer une catégorie de soins, le CPAS doit remplir par catégorie de soins choisie critères suivants :</a:t>
            </a:r>
          </a:p>
          <a:p>
            <a:pPr lvl="2"/>
            <a:r>
              <a:rPr lang="fr-BE" sz="1600" dirty="0" smtClean="0"/>
              <a:t>La durée de validité</a:t>
            </a:r>
          </a:p>
          <a:p>
            <a:pPr lvl="3"/>
            <a:r>
              <a:rPr lang="fr-BE" sz="1400" dirty="0" smtClean="0"/>
              <a:t>Date de début</a:t>
            </a:r>
          </a:p>
          <a:p>
            <a:pPr lvl="3"/>
            <a:r>
              <a:rPr lang="fr-BE" sz="1400" dirty="0" smtClean="0"/>
              <a:t>Date de fin</a:t>
            </a:r>
          </a:p>
          <a:p>
            <a:pPr lvl="2"/>
            <a:r>
              <a:rPr lang="fr-BE" sz="1600" dirty="0" smtClean="0"/>
              <a:t>La prise en charge du CPAS</a:t>
            </a:r>
          </a:p>
          <a:p>
            <a:pPr lvl="3"/>
            <a:r>
              <a:rPr lang="fr-BE" sz="1400" dirty="0" smtClean="0"/>
              <a:t>Part AMI</a:t>
            </a:r>
          </a:p>
          <a:p>
            <a:pPr lvl="3"/>
            <a:r>
              <a:rPr lang="fr-BE" sz="1400" dirty="0" smtClean="0"/>
              <a:t>Part patient</a:t>
            </a:r>
          </a:p>
          <a:p>
            <a:pPr lvl="3"/>
            <a:r>
              <a:rPr lang="fr-BE" sz="1400" dirty="0" smtClean="0"/>
              <a:t>Suppléments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22897"/>
              </p:ext>
            </p:extLst>
          </p:nvPr>
        </p:nvGraphicFramePr>
        <p:xfrm>
          <a:off x="1991832" y="4588362"/>
          <a:ext cx="5170968" cy="12714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5484"/>
                <a:gridCol w="2585484"/>
              </a:tblGrid>
              <a:tr h="155011"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Nature des frais couverts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200" noProof="0" dirty="0" smtClean="0"/>
                        <a:t>Prise en charge</a:t>
                      </a:r>
                      <a:endParaRPr lang="fr-BE" sz="12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32366">
                <a:tc>
                  <a:txBody>
                    <a:bodyPr/>
                    <a:lstStyle/>
                    <a:p>
                      <a:pPr algn="ctr"/>
                      <a:r>
                        <a:rPr lang="fr-BE" sz="1100" noProof="0" dirty="0" smtClean="0"/>
                        <a:t>Part AMI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noProof="0" dirty="0" smtClean="0"/>
                        <a:t>Tout - Partiel - Rien</a:t>
                      </a:r>
                      <a:endParaRPr lang="fr-BE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366">
                <a:tc>
                  <a:txBody>
                    <a:bodyPr/>
                    <a:lstStyle/>
                    <a:p>
                      <a:pPr algn="ctr"/>
                      <a:r>
                        <a:rPr lang="fr-BE" sz="1100" noProof="0" dirty="0" smtClean="0"/>
                        <a:t>Part patient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noProof="0" dirty="0" smtClean="0"/>
                        <a:t>Tout - Partiel - Rien</a:t>
                      </a:r>
                      <a:endParaRPr lang="fr-BE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366">
                <a:tc>
                  <a:txBody>
                    <a:bodyPr/>
                    <a:lstStyle/>
                    <a:p>
                      <a:pPr algn="ctr"/>
                      <a:r>
                        <a:rPr lang="fr-BE" sz="1100" noProof="0" dirty="0" smtClean="0"/>
                        <a:t>Suppléments</a:t>
                      </a:r>
                      <a:endParaRPr lang="fr-BE" sz="11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100" noProof="0" dirty="0" smtClean="0"/>
                        <a:t>Tout - Partiel - Rien</a:t>
                      </a:r>
                      <a:endParaRPr lang="fr-BE" sz="11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sz="2000" dirty="0" smtClean="0"/>
              <a:t>CPAS introduit une prise en charge de type « partiel » et remplit les champs de texte: </a:t>
            </a:r>
          </a:p>
          <a:p>
            <a:pPr marL="1879600" lvl="1"/>
            <a:endParaRPr lang="fr-BE" sz="1800" dirty="0" smtClean="0"/>
          </a:p>
          <a:p>
            <a:pPr marL="1879600" lvl="1"/>
            <a:r>
              <a:rPr lang="fr-BE" sz="1800" dirty="0" smtClean="0"/>
              <a:t>Les conditions particulières</a:t>
            </a:r>
          </a:p>
          <a:p>
            <a:pPr marL="1879600" lvl="1"/>
            <a:endParaRPr lang="fr-BE" sz="1800" dirty="0" smtClean="0"/>
          </a:p>
          <a:p>
            <a:pPr marL="1879600" lvl="1">
              <a:buNone/>
            </a:pPr>
            <a:r>
              <a:rPr lang="fr-BE" sz="1800" dirty="0" smtClean="0"/>
              <a:t> </a:t>
            </a:r>
          </a:p>
          <a:p>
            <a:pPr marL="1879600" lvl="1"/>
            <a:r>
              <a:rPr lang="fr-BE" sz="1800" dirty="0" smtClean="0"/>
              <a:t>Le(s) éventuel(s) dispensateur(s) désigné(s): </a:t>
            </a:r>
          </a:p>
          <a:p>
            <a:pPr marL="2249488" lvl="2"/>
            <a:r>
              <a:rPr lang="fr-BE" sz="1600" dirty="0" smtClean="0"/>
              <a:t>Introduire numéros INAMI ou BCE institutions de soins désirées. </a:t>
            </a:r>
          </a:p>
          <a:p>
            <a:pPr marL="2603500" lvl="3"/>
            <a:r>
              <a:rPr lang="fr-BE" dirty="0" smtClean="0"/>
              <a:t>Contrôle automatique numéros d’identification </a:t>
            </a:r>
          </a:p>
          <a:p>
            <a:pPr marL="2603500" lvl="3"/>
            <a:r>
              <a:rPr lang="fr-BE" dirty="0" smtClean="0"/>
              <a:t>Seules les factures émises par ces numéros seront remboursées.</a:t>
            </a:r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La prise en charge de type « partiel »</a:t>
            </a:r>
            <a:br>
              <a:rPr lang="fr-BE" b="1" dirty="0" smtClean="0">
                <a:solidFill>
                  <a:srgbClr val="FF0000"/>
                </a:solidFill>
              </a:rPr>
            </a:br>
            <a:r>
              <a:rPr lang="fr-BE" dirty="0" smtClean="0"/>
              <a:t>du CPAS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515316" y="5445224"/>
            <a:ext cx="4113369" cy="648841"/>
            <a:chOff x="1459733" y="5445224"/>
            <a:chExt cx="4113369" cy="648841"/>
          </a:xfrm>
        </p:grpSpPr>
        <p:sp>
          <p:nvSpPr>
            <p:cNvPr id="7" name="Rectangle 6"/>
            <p:cNvSpPr/>
            <p:nvPr/>
          </p:nvSpPr>
          <p:spPr>
            <a:xfrm>
              <a:off x="2108574" y="5584979"/>
              <a:ext cx="34645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dirty="0" smtClean="0"/>
                <a:t>Cette décision </a:t>
              </a:r>
              <a:r>
                <a:rPr lang="nl-NL" dirty="0"/>
                <a:t>doit </a:t>
              </a:r>
              <a:r>
                <a:rPr lang="nl-NL" dirty="0" smtClean="0"/>
                <a:t>être enregistrée </a:t>
              </a:r>
              <a:endParaRPr lang="nl-NL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459733" y="5445224"/>
              <a:ext cx="648841" cy="64884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59733" y="5445224"/>
              <a:ext cx="4113369" cy="648841"/>
            </a:xfrm>
            <a:prstGeom prst="rect">
              <a:avLst/>
            </a:prstGeom>
            <a:noFill/>
            <a:ln>
              <a:solidFill>
                <a:srgbClr val="E43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90600" y="3563888"/>
            <a:ext cx="1080000" cy="891971"/>
            <a:chOff x="990600" y="4899229"/>
            <a:chExt cx="1080000" cy="891971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990600" y="4899229"/>
              <a:ext cx="1080000" cy="815771"/>
              <a:chOff x="914400" y="3890537"/>
              <a:chExt cx="1102198" cy="83253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  <p:pic>
          <p:nvPicPr>
            <p:cNvPr id="27" name="Picture 26" descr="check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5334000"/>
              <a:ext cx="457200" cy="457200"/>
            </a:xfrm>
            <a:prstGeom prst="rect">
              <a:avLst/>
            </a:prstGeom>
          </p:spPr>
        </p:pic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066800" y="2420888"/>
            <a:ext cx="840000" cy="1008000"/>
            <a:chOff x="1066800" y="2057400"/>
            <a:chExt cx="2057400" cy="2468880"/>
          </a:xfrm>
        </p:grpSpPr>
        <p:sp>
          <p:nvSpPr>
            <p:cNvPr id="17" name="Rectangle 16"/>
            <p:cNvSpPr/>
            <p:nvPr/>
          </p:nvSpPr>
          <p:spPr>
            <a:xfrm>
              <a:off x="1066800" y="2057400"/>
              <a:ext cx="2057400" cy="24688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check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8221" y="3524136"/>
              <a:ext cx="319949" cy="319949"/>
            </a:xfrm>
            <a:prstGeom prst="rect">
              <a:avLst/>
            </a:prstGeom>
          </p:spPr>
        </p:pic>
        <p:pic>
          <p:nvPicPr>
            <p:cNvPr id="14" name="Picture 13" descr="check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8221" y="3909061"/>
              <a:ext cx="319949" cy="319949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786890" y="24331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86890" y="28418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86890" y="32505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86890" y="36592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86890" y="4067963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2255238"/>
              <a:ext cx="357991" cy="35799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2678204"/>
              <a:ext cx="357991" cy="35799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3101170"/>
              <a:ext cx="357991" cy="357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5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Formulaire d’information</a:t>
            </a:r>
            <a:br>
              <a:rPr lang="fr-BE" b="1" dirty="0" smtClean="0">
                <a:solidFill>
                  <a:srgbClr val="FF0000"/>
                </a:solidFill>
              </a:rPr>
            </a:br>
            <a:r>
              <a:rPr lang="fr-BE" dirty="0" smtClean="0"/>
              <a:t>concernant l’aide médicale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00" y="1916832"/>
            <a:ext cx="593011" cy="593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96" y="2271776"/>
            <a:ext cx="257477" cy="1715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2614260">
            <a:off x="4265451" y="2207584"/>
            <a:ext cx="299806" cy="294573"/>
            <a:chOff x="240349" y="3646557"/>
            <a:chExt cx="721799" cy="7092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40349" y="4000361"/>
              <a:ext cx="721799" cy="15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46646" y="4000362"/>
              <a:ext cx="709200" cy="15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ight Arrow 19"/>
          <p:cNvSpPr/>
          <p:nvPr/>
        </p:nvSpPr>
        <p:spPr>
          <a:xfrm>
            <a:off x="3087886" y="2115159"/>
            <a:ext cx="1008112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 rot="763689">
            <a:off x="3459317" y="1869562"/>
            <a:ext cx="265250" cy="36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4847011" y="2115159"/>
            <a:ext cx="1008112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 rot="763689">
            <a:off x="5218442" y="1869562"/>
            <a:ext cx="265250" cy="36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071147" y="1864504"/>
            <a:ext cx="1080000" cy="815771"/>
            <a:chOff x="914400" y="3890537"/>
            <a:chExt cx="1102198" cy="83253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4910837" y="2420888"/>
            <a:ext cx="1050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Information</a:t>
            </a:r>
            <a:br>
              <a:rPr lang="nl-NL" sz="1400" dirty="0"/>
            </a:br>
            <a:r>
              <a:rPr lang="nl-NL" sz="1400" dirty="0" smtClean="0"/>
              <a:t>correcte</a:t>
            </a:r>
            <a:endParaRPr lang="en-GB" sz="1400" dirty="0"/>
          </a:p>
        </p:txBody>
      </p:sp>
      <p:sp>
        <p:nvSpPr>
          <p:cNvPr id="36" name="Rectangle 35"/>
          <p:cNvSpPr/>
          <p:nvPr/>
        </p:nvSpPr>
        <p:spPr>
          <a:xfrm>
            <a:off x="3008398" y="2420888"/>
            <a:ext cx="1187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 smtClean="0"/>
              <a:t>Formulaire </a:t>
            </a:r>
            <a:br>
              <a:rPr lang="nl-NL" sz="1400" dirty="0" smtClean="0"/>
            </a:br>
            <a:r>
              <a:rPr lang="nl-NL" sz="1400" dirty="0" smtClean="0"/>
              <a:t>d’information</a:t>
            </a:r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629816" y="3061873"/>
            <a:ext cx="79827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E4391C"/>
              </a:buClr>
              <a:buFont typeface="Arial" pitchFamily="34" charset="0"/>
              <a:buChar char="•"/>
            </a:pPr>
            <a:r>
              <a:rPr lang="nl-NL" sz="2000" dirty="0"/>
              <a:t>Un </a:t>
            </a:r>
            <a:r>
              <a:rPr lang="nl-NL" sz="2000" dirty="0" smtClean="0"/>
              <a:t>formulaire d’information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dirty="0" smtClean="0"/>
              <a:t>Est créé pour chaque adulte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1600" dirty="0" smtClean="0"/>
              <a:t>Mineurs: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1400" dirty="0" smtClean="0"/>
              <a:t>Peuvent être mentionnés sur le formulaire adulte</a:t>
            </a:r>
          </a:p>
          <a:p>
            <a:pPr marL="1657350" lvl="3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1400" dirty="0" smtClean="0"/>
              <a:t>Possibilité de créer un propre formulaire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FR" dirty="0" smtClean="0"/>
              <a:t>Ne </a:t>
            </a:r>
            <a:r>
              <a:rPr lang="fr-FR" dirty="0"/>
              <a:t>donne aucun droit au titulaire </a:t>
            </a:r>
            <a:r>
              <a:rPr lang="fr-FR" dirty="0" smtClean="0"/>
              <a:t>et</a:t>
            </a:r>
            <a:br>
              <a:rPr lang="fr-FR" dirty="0" smtClean="0"/>
            </a:br>
            <a:r>
              <a:rPr lang="fr-FR" dirty="0" smtClean="0"/>
              <a:t>n’est pas </a:t>
            </a:r>
            <a:r>
              <a:rPr lang="fr-FR" dirty="0"/>
              <a:t>une attestation de prise en charge par le CPAS</a:t>
            </a:r>
            <a:r>
              <a:rPr lang="fr-FR" dirty="0" smtClean="0"/>
              <a:t>.</a:t>
            </a:r>
            <a:r>
              <a:rPr lang="nl-NL" dirty="0" smtClean="0"/>
              <a:t>  </a:t>
            </a:r>
            <a:endParaRPr lang="nl-NL" dirty="0"/>
          </a:p>
          <a:p>
            <a:pPr marL="457200" lvl="2">
              <a:buClr>
                <a:srgbClr val="E4391C"/>
              </a:buClr>
            </a:pPr>
            <a:endParaRPr 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1992853" y="1862422"/>
            <a:ext cx="922963" cy="867934"/>
            <a:chOff x="1992853" y="1862422"/>
            <a:chExt cx="922963" cy="86793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2123816" y="1862422"/>
              <a:ext cx="792000" cy="702482"/>
            </a:xfrm>
            <a:prstGeom prst="rect">
              <a:avLst/>
            </a:prstGeom>
          </p:spPr>
        </p:pic>
        <p:pic>
          <p:nvPicPr>
            <p:cNvPr id="17" name="Content Placeholder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853" y="2085631"/>
              <a:ext cx="644725" cy="644725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717">
            <a:off x="6790900" y="3173379"/>
            <a:ext cx="2016000" cy="28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5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Formulaire d’information</a:t>
            </a:r>
            <a:br>
              <a:rPr lang="fr-BE" b="1" dirty="0" smtClean="0">
                <a:solidFill>
                  <a:srgbClr val="FF0000"/>
                </a:solidFill>
              </a:rPr>
            </a:br>
            <a:r>
              <a:rPr lang="fr-BE" dirty="0" smtClean="0"/>
              <a:t>concernant l’aide médicale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formulaire d’information contient:</a:t>
            </a:r>
          </a:p>
          <a:p>
            <a:pPr marL="1166813" lvl="1"/>
            <a:r>
              <a:rPr lang="fr-BE" dirty="0" smtClean="0"/>
              <a:t>Pour le bénéficiaire</a:t>
            </a:r>
          </a:p>
          <a:p>
            <a:pPr marL="1528763" lvl="2"/>
            <a:r>
              <a:rPr lang="fr-BE" dirty="0" smtClean="0"/>
              <a:t>Photo</a:t>
            </a:r>
          </a:p>
          <a:p>
            <a:pPr marL="1528763" lvl="2"/>
            <a:r>
              <a:rPr lang="fr-BE" dirty="0" smtClean="0"/>
              <a:t>Numéro NISS</a:t>
            </a:r>
          </a:p>
          <a:p>
            <a:pPr marL="1528763" lvl="2"/>
            <a:r>
              <a:rPr lang="fr-BE" dirty="0" smtClean="0"/>
              <a:t>Nom et prénom</a:t>
            </a:r>
          </a:p>
          <a:p>
            <a:pPr marL="1528763" lvl="2"/>
            <a:r>
              <a:rPr lang="fr-BE" dirty="0" smtClean="0"/>
              <a:t>Sexe et date de naissance</a:t>
            </a:r>
          </a:p>
          <a:p>
            <a:pPr marL="1166813" lvl="1"/>
            <a:r>
              <a:rPr lang="fr-BE" dirty="0" smtClean="0"/>
              <a:t>Pour chaque personne mineur à charge:</a:t>
            </a:r>
          </a:p>
          <a:p>
            <a:pPr marL="1528763" lvl="2"/>
            <a:r>
              <a:rPr lang="fr-BE" dirty="0" smtClean="0"/>
              <a:t>Numéro NISS</a:t>
            </a:r>
          </a:p>
          <a:p>
            <a:pPr marL="1528763" lvl="2"/>
            <a:r>
              <a:rPr lang="fr-BE" dirty="0" smtClean="0"/>
              <a:t>Nom et prénom</a:t>
            </a:r>
          </a:p>
          <a:p>
            <a:pPr marL="1528763" lvl="2"/>
            <a:r>
              <a:rPr lang="fr-BE" dirty="0" smtClean="0"/>
              <a:t>Sexe et date de naissance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04835" y="2636912"/>
            <a:ext cx="870821" cy="870821"/>
            <a:chOff x="3347864" y="2353159"/>
            <a:chExt cx="1089375" cy="10893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353159"/>
              <a:ext cx="1089375" cy="10893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996952"/>
              <a:ext cx="472991" cy="31513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 rot="2614260">
              <a:off x="3478571" y="2896196"/>
              <a:ext cx="550750" cy="541137"/>
              <a:chOff x="685800" y="4114800"/>
              <a:chExt cx="721799" cy="709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85800" y="4468606"/>
                <a:ext cx="72179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692099" y="4468606"/>
                <a:ext cx="7092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8" r="58930" b="15704"/>
          <a:stretch/>
        </p:blipFill>
        <p:spPr>
          <a:xfrm>
            <a:off x="520448" y="4014727"/>
            <a:ext cx="1099224" cy="78242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 bwMode="auto">
          <a:xfrm rot="700596">
            <a:off x="6155746" y="2800392"/>
            <a:ext cx="2202242" cy="302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52" y="1628800"/>
            <a:ext cx="8424936" cy="3888432"/>
          </a:xfrm>
        </p:spPr>
        <p:txBody>
          <a:bodyPr>
            <a:normAutofit/>
          </a:bodyPr>
          <a:lstStyle/>
          <a:p>
            <a:r>
              <a:rPr lang="fr-BE" sz="2000" dirty="0" smtClean="0"/>
              <a:t>Une année:</a:t>
            </a:r>
          </a:p>
          <a:p>
            <a:pPr lvl="1"/>
            <a:r>
              <a:rPr lang="fr-BE" sz="1800" dirty="0" smtClean="0"/>
              <a:t>Chaque prise en charge doit être réexaminée après un an.</a:t>
            </a:r>
          </a:p>
          <a:p>
            <a:pPr lvl="2"/>
            <a:endParaRPr lang="fr-BE" sz="2000" dirty="0" smtClean="0"/>
          </a:p>
          <a:p>
            <a:r>
              <a:rPr lang="fr-BE" sz="2000" dirty="0" smtClean="0"/>
              <a:t>Après 92 jours:</a:t>
            </a:r>
          </a:p>
          <a:p>
            <a:pPr lvl="1"/>
            <a:r>
              <a:rPr lang="fr-BE" sz="1800" dirty="0" smtClean="0"/>
              <a:t>Pour étrangers en séjour </a:t>
            </a:r>
            <a:r>
              <a:rPr lang="fr-BE" sz="1800" dirty="0" smtClean="0">
                <a:solidFill>
                  <a:srgbClr val="E4391C"/>
                </a:solidFill>
              </a:rPr>
              <a:t>illégal</a:t>
            </a:r>
            <a:r>
              <a:rPr lang="fr-BE" sz="1800" dirty="0" smtClean="0"/>
              <a:t>, soumis à l’</a:t>
            </a:r>
            <a:r>
              <a:rPr lang="fr-BE" sz="1800" dirty="0" smtClean="0">
                <a:solidFill>
                  <a:srgbClr val="E4391C"/>
                </a:solidFill>
              </a:rPr>
              <a:t>AMU</a:t>
            </a:r>
          </a:p>
          <a:p>
            <a:pPr lvl="2"/>
            <a:endParaRPr lang="fr-BE" sz="2000" dirty="0" smtClean="0">
              <a:solidFill>
                <a:srgbClr val="E4391C"/>
              </a:solidFill>
            </a:endParaRPr>
          </a:p>
          <a:p>
            <a:r>
              <a:rPr lang="fr-BE" sz="2000" dirty="0" smtClean="0"/>
              <a:t>Réduction de droits bénéficiaire:</a:t>
            </a:r>
          </a:p>
          <a:p>
            <a:pPr lvl="1"/>
            <a:r>
              <a:rPr lang="fr-BE" sz="1800" dirty="0" smtClean="0"/>
              <a:t>Arrêter décision existante et créer une nouvelle décision.</a:t>
            </a:r>
            <a:endParaRPr lang="fr-BE" sz="1800" dirty="0" smtClean="0">
              <a:solidFill>
                <a:srgbClr val="E4391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E4391C"/>
                </a:solidFill>
              </a:rPr>
              <a:t>Délai maximum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décision électronique</a:t>
            </a:r>
            <a:endParaRPr lang="fr-BE" b="1" dirty="0">
              <a:solidFill>
                <a:srgbClr val="E439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7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E4391C"/>
                </a:solidFill>
              </a:rPr>
              <a:t>Arrêter </a:t>
            </a:r>
            <a:br>
              <a:rPr lang="fr-BE" b="1" dirty="0" smtClean="0">
                <a:solidFill>
                  <a:srgbClr val="E4391C"/>
                </a:solidFill>
              </a:rPr>
            </a:br>
            <a:r>
              <a:rPr lang="fr-BE" dirty="0" smtClean="0"/>
              <a:t>décision électronique existante</a:t>
            </a:r>
            <a:endParaRPr lang="fr-BE" b="1" dirty="0">
              <a:solidFill>
                <a:srgbClr val="E439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FR" b="1" dirty="0" smtClean="0"/>
              <a:t>La réforme de l’aide médicale octroyée par les CPAS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876256" y="3933056"/>
            <a:ext cx="2330979" cy="2465885"/>
            <a:chOff x="37464" y="3699419"/>
            <a:chExt cx="2330979" cy="246588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8" y="3699419"/>
              <a:ext cx="2318867" cy="246588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0955236">
              <a:off x="37464" y="4034523"/>
              <a:ext cx="2330979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100" dirty="0" smtClean="0">
                  <a:solidFill>
                    <a:srgbClr val="E4391C"/>
                  </a:solidFill>
                </a:rPr>
                <a:t>Couverture</a:t>
              </a:r>
              <a:r>
                <a:rPr lang="nl-NL" sz="1100" dirty="0" smtClean="0"/>
                <a:t/>
              </a:r>
              <a:br>
                <a:rPr lang="nl-NL" sz="1100" dirty="0" smtClean="0"/>
              </a:br>
              <a:r>
                <a:rPr lang="nl-NL" sz="1100" dirty="0">
                  <a:solidFill>
                    <a:srgbClr val="E4391C"/>
                  </a:solidFill>
                </a:rPr>
                <a:t>déjà </a:t>
              </a:r>
              <a:r>
                <a:rPr lang="nl-NL" sz="1100" dirty="0" smtClean="0">
                  <a:solidFill>
                    <a:srgbClr val="E4391C"/>
                  </a:solidFill>
                </a:rPr>
                <a:t>octroyée</a:t>
              </a:r>
              <a:r>
                <a:rPr lang="nl-NL" sz="1100" dirty="0" smtClean="0"/>
                <a:t/>
              </a:r>
              <a:br>
                <a:rPr lang="nl-NL" sz="1100" dirty="0" smtClean="0"/>
              </a:br>
              <a:r>
                <a:rPr lang="nl-NL" sz="1100" dirty="0" smtClean="0"/>
                <a:t>(dans le passé ou le jour même )</a:t>
              </a:r>
              <a:br>
                <a:rPr lang="nl-NL" sz="1100" dirty="0" smtClean="0"/>
              </a:br>
              <a:r>
                <a:rPr lang="nl-NL" sz="1100" dirty="0" smtClean="0"/>
                <a:t>ne peuvent être supprimée.</a:t>
              </a:r>
            </a:p>
            <a:p>
              <a:pPr algn="ctr"/>
              <a:r>
                <a:rPr lang="nl-NL" sz="1100" dirty="0" smtClean="0"/>
                <a:t>Arrêter </a:t>
              </a:r>
              <a:r>
                <a:rPr lang="nl-NL" sz="1100" dirty="0"/>
                <a:t>une </a:t>
              </a:r>
              <a:r>
                <a:rPr lang="nl-NL" sz="1100" dirty="0" smtClean="0"/>
                <a:t>décision </a:t>
              </a:r>
              <a:r>
                <a:rPr lang="nl-NL" sz="1100" dirty="0"/>
                <a:t>de prise en charge </a:t>
              </a:r>
              <a:r>
                <a:rPr lang="nl-NL" sz="1100" dirty="0" smtClean="0"/>
                <a:t>dans le futur est possible. </a:t>
              </a:r>
            </a:p>
            <a:p>
              <a:pPr algn="ctr"/>
              <a:r>
                <a:rPr lang="nl-NL" sz="1100" dirty="0" smtClean="0"/>
                <a:t>En cas de </a:t>
              </a:r>
              <a:r>
                <a:rPr lang="fr-FR" sz="1100" dirty="0">
                  <a:solidFill>
                    <a:srgbClr val="E4391C"/>
                  </a:solidFill>
                </a:rPr>
                <a:t>suppression </a:t>
              </a:r>
              <a:r>
                <a:rPr lang="fr-FR" sz="1100" dirty="0" smtClean="0">
                  <a:solidFill>
                    <a:srgbClr val="E4391C"/>
                  </a:solidFill>
                </a:rPr>
                <a:t>dans </a:t>
              </a:r>
              <a:r>
                <a:rPr lang="fr-FR" sz="1100" dirty="0">
                  <a:solidFill>
                    <a:srgbClr val="E4391C"/>
                  </a:solidFill>
                </a:rPr>
                <a:t>le </a:t>
              </a:r>
              <a:r>
                <a:rPr lang="fr-FR" sz="1100" dirty="0" smtClean="0">
                  <a:solidFill>
                    <a:srgbClr val="E4391C"/>
                  </a:solidFill>
                </a:rPr>
                <a:t>futur</a:t>
              </a:r>
              <a:r>
                <a:rPr lang="nl-NL" sz="1100" dirty="0" smtClean="0">
                  <a:solidFill>
                    <a:srgbClr val="E4391C"/>
                  </a:solidFill>
                </a:rPr>
                <a:t/>
              </a:r>
              <a:br>
                <a:rPr lang="nl-NL" sz="1100" dirty="0" smtClean="0">
                  <a:solidFill>
                    <a:srgbClr val="E4391C"/>
                  </a:solidFill>
                </a:rPr>
              </a:br>
              <a:r>
                <a:rPr lang="nl-NL" sz="1100" dirty="0" smtClean="0"/>
                <a:t>la décision restera valide </a:t>
              </a:r>
              <a:br>
                <a:rPr lang="nl-NL" sz="1100" dirty="0" smtClean="0"/>
              </a:br>
              <a:r>
                <a:rPr lang="nl-NL" sz="1100" dirty="0">
                  <a:solidFill>
                    <a:srgbClr val="E4391C"/>
                  </a:solidFill>
                </a:rPr>
                <a:t>au moins un </a:t>
              </a:r>
              <a:r>
                <a:rPr lang="nl-NL" sz="1100" dirty="0" smtClean="0">
                  <a:solidFill>
                    <a:srgbClr val="E4391C"/>
                  </a:solidFill>
                </a:rPr>
                <a:t>jour</a:t>
              </a:r>
              <a:br>
                <a:rPr lang="nl-NL" sz="1100" dirty="0" smtClean="0">
                  <a:solidFill>
                    <a:srgbClr val="E4391C"/>
                  </a:solidFill>
                </a:rPr>
              </a:br>
              <a:r>
                <a:rPr lang="nl-NL" sz="1100" dirty="0" smtClean="0"/>
                <a:t>(jour de la suppression).</a:t>
              </a:r>
              <a:endParaRPr lang="nl-NL" sz="1100" dirty="0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683568" y="1700808"/>
            <a:ext cx="78123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4391C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193675"/>
            <a:r>
              <a:rPr lang="nl-NL" sz="2000" dirty="0" smtClean="0"/>
              <a:t>Uniquement par CPAS qui a crée la décision.</a:t>
            </a:r>
          </a:p>
          <a:p>
            <a:pPr marL="715963" lvl="1" indent="-193675"/>
            <a:r>
              <a:rPr lang="nl-NL" sz="1800" dirty="0" smtClean="0"/>
              <a:t>Arrêt complet :</a:t>
            </a:r>
            <a:br>
              <a:rPr lang="nl-NL" sz="1800" dirty="0" smtClean="0"/>
            </a:br>
            <a:r>
              <a:rPr lang="fr-FR" sz="1800" dirty="0" smtClean="0"/>
              <a:t>date effective de fin = jour après expiration </a:t>
            </a:r>
            <a:r>
              <a:rPr lang="nl-NL" sz="1800" dirty="0" smtClean="0"/>
              <a:t>décision.</a:t>
            </a:r>
          </a:p>
          <a:p>
            <a:pPr marL="715963" lvl="1" indent="-193675"/>
            <a:endParaRPr lang="nl-NL" sz="1800" dirty="0" smtClean="0"/>
          </a:p>
          <a:p>
            <a:pPr marL="715963" lvl="1" indent="-193675"/>
            <a:r>
              <a:rPr lang="fr-FR" sz="1800" dirty="0" smtClean="0"/>
              <a:t>Arrêt d’une </a:t>
            </a:r>
            <a:r>
              <a:rPr lang="fr-FR" sz="1800" dirty="0"/>
              <a:t>couverture d’une catégorie </a:t>
            </a:r>
            <a:r>
              <a:rPr lang="fr-FR" sz="1800" dirty="0" smtClean="0"/>
              <a:t>de soins</a:t>
            </a:r>
            <a:r>
              <a:rPr lang="nl-NL" sz="1800" dirty="0" smtClean="0"/>
              <a:t>:</a:t>
            </a:r>
            <a:br>
              <a:rPr lang="nl-NL" sz="1800" dirty="0" smtClean="0"/>
            </a:br>
            <a:r>
              <a:rPr lang="fr-FR" sz="1800" dirty="0"/>
              <a:t>date effective de fin = jour après </a:t>
            </a:r>
            <a:r>
              <a:rPr lang="fr-FR" sz="1800" dirty="0" smtClean="0"/>
              <a:t>date de fin couverture</a:t>
            </a:r>
            <a:r>
              <a:rPr lang="nl-NL" sz="1800" dirty="0" smtClean="0"/>
              <a:t>.</a:t>
            </a:r>
          </a:p>
          <a:p>
            <a:pPr marL="715963" lvl="1" indent="-193675"/>
            <a:endParaRPr lang="nl-NL" sz="1800" dirty="0" smtClean="0"/>
          </a:p>
          <a:p>
            <a:pPr marL="715963" lvl="1" indent="-193675"/>
            <a:r>
              <a:rPr lang="fr-FR" sz="1800" dirty="0"/>
              <a:t>Toute décision de prise en charge </a:t>
            </a:r>
            <a:r>
              <a:rPr lang="fr-FR" sz="1800" dirty="0" smtClean="0"/>
              <a:t>arrêtée </a:t>
            </a:r>
            <a:r>
              <a:rPr lang="fr-FR" sz="1800" dirty="0"/>
              <a:t>sont conservées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dans Mediprima</a:t>
            </a:r>
            <a:r>
              <a:rPr lang="fr-FR" sz="1800" dirty="0"/>
              <a:t> </a:t>
            </a:r>
            <a:r>
              <a:rPr lang="nl-NL" sz="1800" dirty="0" smtClean="0"/>
              <a:t>(dans toutes les versions)</a:t>
            </a:r>
            <a:r>
              <a:rPr lang="nl-NL" dirty="0" smtClean="0"/>
              <a:t>.</a:t>
            </a:r>
            <a:endParaRPr lang="nl-NL" dirty="0" smtClean="0">
              <a:solidFill>
                <a:srgbClr val="E4391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6980" y="5164006"/>
            <a:ext cx="6167268" cy="929290"/>
            <a:chOff x="354494" y="5019990"/>
            <a:chExt cx="6167268" cy="9292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019990"/>
              <a:ext cx="929290" cy="92929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475656" y="5203304"/>
              <a:ext cx="5046106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E4391C"/>
                  </a:solidFill>
                </a:rPr>
                <a:t>Décision arrêtée </a:t>
              </a:r>
              <a:r>
                <a:rPr lang="fr-FR" dirty="0">
                  <a:solidFill>
                    <a:srgbClr val="E4391C"/>
                  </a:solidFill>
                </a:rPr>
                <a:t>ou arrivée à </a:t>
              </a:r>
              <a:r>
                <a:rPr lang="fr-FR" dirty="0" smtClean="0">
                  <a:solidFill>
                    <a:srgbClr val="E4391C"/>
                  </a:solidFill>
                </a:rPr>
                <a:t>échéance</a:t>
              </a:r>
              <a:br>
                <a:rPr lang="fr-FR" dirty="0" smtClean="0">
                  <a:solidFill>
                    <a:srgbClr val="E4391C"/>
                  </a:solidFill>
                </a:rPr>
              </a:br>
              <a:r>
                <a:rPr lang="fr-FR" dirty="0" smtClean="0"/>
                <a:t>ne peut </a:t>
              </a:r>
              <a:r>
                <a:rPr lang="fr-FR" dirty="0"/>
                <a:t>plus être remise en </a:t>
              </a:r>
              <a:r>
                <a:rPr lang="fr-FR" dirty="0" smtClean="0"/>
                <a:t>vigueur</a:t>
              </a:r>
              <a:endParaRPr lang="en-GB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494" y="5131296"/>
              <a:ext cx="6167268" cy="745976"/>
            </a:xfrm>
            <a:prstGeom prst="rect">
              <a:avLst/>
            </a:prstGeom>
            <a:noFill/>
            <a:ln>
              <a:solidFill>
                <a:srgbClr val="E43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3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b="1" dirty="0" smtClean="0">
                <a:solidFill>
                  <a:srgbClr val="8EB4E3"/>
                </a:solidFill>
              </a:rPr>
              <a:t>Identification</a:t>
            </a:r>
            <a:r>
              <a:rPr lang="fr-BE" dirty="0" smtClean="0"/>
              <a:t> patient 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2275" y="6357938"/>
            <a:ext cx="5759450" cy="365125"/>
          </a:xfrm>
        </p:spPr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381500" y="2447148"/>
            <a:ext cx="870821" cy="870821"/>
            <a:chOff x="3347864" y="2353159"/>
            <a:chExt cx="1089375" cy="1089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353159"/>
              <a:ext cx="1089375" cy="10893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996952"/>
              <a:ext cx="472991" cy="315130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 rot="2614260">
              <a:off x="3477954" y="2896773"/>
              <a:ext cx="550750" cy="541279"/>
              <a:chOff x="685800" y="4114800"/>
              <a:chExt cx="721799" cy="709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85800" y="4468606"/>
                <a:ext cx="72179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692099" y="4468606"/>
                <a:ext cx="7092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1219200" y="1981200"/>
            <a:ext cx="838200" cy="917936"/>
            <a:chOff x="4261472" y="2013247"/>
            <a:chExt cx="431844" cy="43939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t="23366" r="31031" b="22612"/>
            <a:stretch/>
          </p:blipFill>
          <p:spPr>
            <a:xfrm>
              <a:off x="4285200" y="2013247"/>
              <a:ext cx="353902" cy="3660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261472" y="2334779"/>
              <a:ext cx="431844" cy="11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000" dirty="0" smtClean="0"/>
                <a:t>Mediprima</a:t>
              </a:r>
              <a:endParaRPr lang="en-GB" sz="1000" dirty="0"/>
            </a:p>
          </p:txBody>
        </p:sp>
      </p:grpSp>
      <p:sp>
        <p:nvSpPr>
          <p:cNvPr id="17" name="Right Arrow 16"/>
          <p:cNvSpPr/>
          <p:nvPr/>
        </p:nvSpPr>
        <p:spPr>
          <a:xfrm rot="809436" flipV="1">
            <a:off x="2756931" y="2581350"/>
            <a:ext cx="144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05000" y="1981200"/>
            <a:ext cx="838200" cy="769441"/>
            <a:chOff x="5105400" y="2202359"/>
            <a:chExt cx="838200" cy="769441"/>
          </a:xfrm>
        </p:grpSpPr>
        <p:sp>
          <p:nvSpPr>
            <p:cNvPr id="19" name="Rectangle 18"/>
            <p:cNvSpPr/>
            <p:nvPr/>
          </p:nvSpPr>
          <p:spPr>
            <a:xfrm>
              <a:off x="5105400" y="243840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NISS</a:t>
              </a:r>
              <a:endParaRPr lang="en-US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5414263" y="2202359"/>
              <a:ext cx="52933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7800" lvl="2" indent="-177800"/>
              <a:r>
                <a:rPr lang="nl-NL" sz="4400" b="1" dirty="0">
                  <a:latin typeface="Arial Bold"/>
                  <a:cs typeface="Arial Bold"/>
                </a:rPr>
                <a:t>?</a:t>
              </a:r>
              <a:endParaRPr lang="nl-NL" sz="4400" b="1" dirty="0" smtClean="0">
                <a:latin typeface="Arial Bold"/>
                <a:cs typeface="Arial Bold"/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20790564">
            <a:off x="2756931" y="1992793"/>
            <a:ext cx="144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81500" y="1524000"/>
            <a:ext cx="870821" cy="870821"/>
            <a:chOff x="3347864" y="2353159"/>
            <a:chExt cx="1089375" cy="10893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353159"/>
              <a:ext cx="1089375" cy="10893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996952"/>
              <a:ext cx="472991" cy="315130"/>
            </a:xfrm>
            <a:prstGeom prst="rect">
              <a:avLst/>
            </a:prstGeom>
          </p:spPr>
        </p:pic>
      </p:grpSp>
      <p:sp>
        <p:nvSpPr>
          <p:cNvPr id="31" name="Right Arrow 30"/>
          <p:cNvSpPr/>
          <p:nvPr/>
        </p:nvSpPr>
        <p:spPr>
          <a:xfrm flipH="1" flipV="1">
            <a:off x="5646600" y="2667000"/>
            <a:ext cx="144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4038600" y="30581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b="1" dirty="0"/>
              <a:t>Formulaire de prise en charge </a:t>
            </a:r>
            <a:r>
              <a:rPr lang="fr-FR" sz="1400" b="1" dirty="0" smtClean="0"/>
              <a:t/>
            </a:r>
            <a:br>
              <a:rPr lang="fr-FR" sz="1400" b="1" dirty="0" smtClean="0"/>
            </a:br>
            <a:r>
              <a:rPr lang="fr-FR" sz="1400" b="1" dirty="0" smtClean="0"/>
              <a:t>des frais médicaux</a:t>
            </a:r>
            <a:endParaRPr lang="en-US" sz="1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6096000" y="2362200"/>
            <a:ext cx="533400" cy="720000"/>
            <a:chOff x="5791200" y="2438400"/>
            <a:chExt cx="533400" cy="720000"/>
          </a:xfrm>
        </p:grpSpPr>
        <p:sp>
          <p:nvSpPr>
            <p:cNvPr id="34" name="Rectangle 33"/>
            <p:cNvSpPr/>
            <p:nvPr/>
          </p:nvSpPr>
          <p:spPr>
            <a:xfrm>
              <a:off x="5791200" y="24384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Mediprima_nl_080313.pdf"/>
            <p:cNvPicPr>
              <a:picLocks noChangeAspect="1"/>
            </p:cNvPicPr>
            <p:nvPr/>
          </p:nvPicPr>
          <p:blipFill>
            <a:blip r:embed="rId5"/>
            <a:srcRect l="15408" t="16194" r="10691" b="10000"/>
            <a:stretch>
              <a:fillRect/>
            </a:stretch>
          </p:blipFill>
          <p:spPr>
            <a:xfrm>
              <a:off x="5791200" y="2438400"/>
              <a:ext cx="509440" cy="720000"/>
            </a:xfrm>
            <a:prstGeom prst="rect">
              <a:avLst/>
            </a:prstGeom>
          </p:spPr>
        </p:pic>
      </p:grpSp>
      <p:sp>
        <p:nvSpPr>
          <p:cNvPr id="36" name="Content Placeholder 6"/>
          <p:cNvSpPr>
            <a:spLocks noGrp="1"/>
          </p:cNvSpPr>
          <p:nvPr>
            <p:ph idx="1"/>
          </p:nvPr>
        </p:nvSpPr>
        <p:spPr>
          <a:xfrm>
            <a:off x="446856" y="3903713"/>
            <a:ext cx="8229600" cy="533399"/>
          </a:xfrm>
        </p:spPr>
        <p:txBody>
          <a:bodyPr>
            <a:normAutofit fontScale="55000" lnSpcReduction="20000"/>
          </a:bodyPr>
          <a:lstStyle/>
          <a:p>
            <a:r>
              <a:rPr lang="fr-BE" sz="3636" dirty="0" smtClean="0"/>
              <a:t>Patient présente formulaire au prestataire de soins: </a:t>
            </a:r>
          </a:p>
          <a:p>
            <a:pPr>
              <a:buNone/>
            </a:pPr>
            <a:r>
              <a:rPr lang="fr-BE" sz="1800" dirty="0" smtClean="0"/>
              <a:t> </a:t>
            </a:r>
          </a:p>
          <a:p>
            <a:endParaRPr lang="fr-BE" sz="2000" dirty="0" smtClean="0"/>
          </a:p>
          <a:p>
            <a:endParaRPr lang="fr-BE" sz="2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66800" y="4491860"/>
            <a:ext cx="7103415" cy="1025372"/>
            <a:chOff x="1066800" y="4233000"/>
            <a:chExt cx="7103415" cy="102537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327376"/>
              <a:ext cx="870821" cy="870821"/>
            </a:xfrm>
            <a:prstGeom prst="rect">
              <a:avLst/>
            </a:prstGeom>
          </p:spPr>
        </p:pic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6858000" y="4267200"/>
              <a:ext cx="1312215" cy="991172"/>
              <a:chOff x="914400" y="3890537"/>
              <a:chExt cx="1102198" cy="832536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37811" y="4233000"/>
              <a:ext cx="4320000" cy="720000"/>
              <a:chOff x="2209800" y="4233000"/>
              <a:chExt cx="4320000" cy="720000"/>
            </a:xfrm>
          </p:grpSpPr>
          <p:sp>
            <p:nvSpPr>
              <p:cNvPr id="46" name="Right Arrow 45"/>
              <p:cNvSpPr>
                <a:spLocks/>
              </p:cNvSpPr>
              <p:nvPr/>
            </p:nvSpPr>
            <p:spPr>
              <a:xfrm>
                <a:off x="2209800" y="4604777"/>
                <a:ext cx="4320000" cy="316018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103100" y="4233000"/>
                <a:ext cx="533400" cy="720000"/>
                <a:chOff x="5791200" y="2438400"/>
                <a:chExt cx="533400" cy="720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791200" y="2438400"/>
                  <a:ext cx="5334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" name="Picture 38" descr="Mediprima_nl_080313.pdf"/>
                <p:cNvPicPr>
                  <a:picLocks noChangeAspect="1"/>
                </p:cNvPicPr>
                <p:nvPr/>
              </p:nvPicPr>
              <p:blipFill>
                <a:blip r:embed="rId5"/>
                <a:srcRect l="15408" t="16194" r="10691" b="10000"/>
                <a:stretch>
                  <a:fillRect/>
                </a:stretch>
              </p:blipFill>
              <p:spPr>
                <a:xfrm>
                  <a:off x="5791200" y="2438400"/>
                  <a:ext cx="509440" cy="720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0" name="Rectangle 49"/>
          <p:cNvSpPr/>
          <p:nvPr/>
        </p:nvSpPr>
        <p:spPr>
          <a:xfrm>
            <a:off x="2286000" y="5272752"/>
            <a:ext cx="662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8EB4E3"/>
              </a:buClr>
              <a:buFont typeface="Arial"/>
              <a:buChar char="•"/>
            </a:pPr>
            <a:r>
              <a:rPr lang="nl-NL" dirty="0" smtClean="0"/>
              <a:t>Assurance identité personne</a:t>
            </a:r>
          </a:p>
          <a:p>
            <a:pPr marL="635000" lvl="1" indent="-177800">
              <a:buClr>
                <a:srgbClr val="8EB4E3"/>
              </a:buClr>
              <a:buFont typeface="Arial"/>
              <a:buChar char="•"/>
            </a:pPr>
            <a:r>
              <a:rPr lang="nl-NL" sz="1600" dirty="0" smtClean="0"/>
              <a:t>Disponibilité photo, (pré)nom, sexe et date de naissance</a:t>
            </a:r>
          </a:p>
          <a:p>
            <a:pPr marL="177800" indent="-177800">
              <a:buClr>
                <a:srgbClr val="8EB4E3"/>
              </a:buClr>
              <a:buFont typeface="Arial"/>
              <a:buChar char="•"/>
            </a:pPr>
            <a:r>
              <a:rPr lang="nl-NL" dirty="0"/>
              <a:t>Disponibilité </a:t>
            </a:r>
            <a:r>
              <a:rPr lang="nl-NL" dirty="0" smtClean="0"/>
              <a:t>NISS pour consultation Mediprima</a:t>
            </a:r>
            <a:endParaRPr lang="nl-NL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7380312" y="2447146"/>
            <a:ext cx="972000" cy="8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8EB4E3"/>
                </a:solidFill>
              </a:rPr>
              <a:t>Prise en charge </a:t>
            </a:r>
            <a:br>
              <a:rPr lang="fr-BE" b="1" dirty="0" smtClean="0">
                <a:solidFill>
                  <a:srgbClr val="8EB4E3"/>
                </a:solidFill>
              </a:rPr>
            </a:br>
            <a:r>
              <a:rPr lang="fr-BE" dirty="0" smtClean="0"/>
              <a:t>frais médicaux</a:t>
            </a:r>
            <a:endParaRPr lang="fr-BE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6856" y="1752600"/>
            <a:ext cx="8301608" cy="4402163"/>
          </a:xfrm>
        </p:spPr>
        <p:txBody>
          <a:bodyPr>
            <a:normAutofit/>
          </a:bodyPr>
          <a:lstStyle/>
          <a:p>
            <a:r>
              <a:rPr lang="fr-BE" sz="2000" dirty="0" smtClean="0"/>
              <a:t>Prestataire de soins contrôle assurabilité et décisions électroniques patient </a:t>
            </a:r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r>
              <a:rPr lang="fr-BE" sz="2000" dirty="0" smtClean="0"/>
              <a:t>Prestataire de soins consulte décisions de prise en charge via:</a:t>
            </a:r>
          </a:p>
          <a:p>
            <a:pPr lvl="1"/>
            <a:r>
              <a:rPr lang="fr-BE" sz="1800" dirty="0" smtClean="0"/>
              <a:t>Services intégrés dans logiciel médical</a:t>
            </a:r>
          </a:p>
          <a:p>
            <a:pPr lvl="1"/>
            <a:r>
              <a:rPr lang="fr-BE" sz="1800" dirty="0" smtClean="0"/>
              <a:t>Application web WebConsult du SPP IS.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2275" y="6357938"/>
            <a:ext cx="5759450" cy="365125"/>
          </a:xfrm>
        </p:spPr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66800" y="2438400"/>
            <a:ext cx="6400800" cy="1297800"/>
            <a:chOff x="1066800" y="2740800"/>
            <a:chExt cx="6400800" cy="12978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800" y="2819400"/>
              <a:ext cx="720000" cy="720000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1066800" y="2903428"/>
              <a:ext cx="1502858" cy="1135172"/>
              <a:chOff x="914400" y="3890537"/>
              <a:chExt cx="1102198" cy="83253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6531498" y="2949176"/>
              <a:ext cx="936102" cy="1043676"/>
              <a:chOff x="4261467" y="2013247"/>
              <a:chExt cx="392585" cy="43769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94" t="23366" r="31031" b="22612"/>
              <a:stretch/>
            </p:blipFill>
            <p:spPr>
              <a:xfrm>
                <a:off x="4285200" y="2013247"/>
                <a:ext cx="353902" cy="36602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261467" y="2334778"/>
                <a:ext cx="392585" cy="116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200" dirty="0" smtClean="0"/>
                  <a:t>Mediprima</a:t>
                </a:r>
                <a:endParaRPr lang="en-GB" sz="1200" dirty="0"/>
              </a:p>
            </p:txBody>
          </p:sp>
        </p:grpSp>
        <p:sp>
          <p:nvSpPr>
            <p:cNvPr id="20" name="Right Arrow 19"/>
            <p:cNvSpPr/>
            <p:nvPr/>
          </p:nvSpPr>
          <p:spPr>
            <a:xfrm flipV="1">
              <a:off x="2971800" y="3326998"/>
              <a:ext cx="3240000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600" y="2740800"/>
              <a:ext cx="612000" cy="61200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3124200" y="33528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rgbClr val="8EB4E3"/>
              </a:buClr>
              <a:buFont typeface="Arial"/>
              <a:buChar char="•"/>
            </a:pPr>
            <a:r>
              <a:rPr lang="nl-NL" sz="1600" dirty="0" smtClean="0"/>
              <a:t>Toujours </a:t>
            </a:r>
            <a:r>
              <a:rPr lang="nl-NL" sz="1600" u="sng" dirty="0" smtClean="0"/>
              <a:t>avant</a:t>
            </a:r>
            <a:r>
              <a:rPr lang="nl-NL" sz="1600" dirty="0" smtClean="0"/>
              <a:t> prestation</a:t>
            </a:r>
          </a:p>
          <a:p>
            <a:pPr marL="635000" lvl="1" indent="-177800">
              <a:buClr>
                <a:srgbClr val="8EB4E3"/>
              </a:buClr>
              <a:buFont typeface="Arial"/>
              <a:buChar char="•"/>
            </a:pPr>
            <a:r>
              <a:rPr lang="fr-FR" sz="1600" dirty="0"/>
              <a:t>le jour même de </a:t>
            </a:r>
            <a:r>
              <a:rPr lang="fr-FR" sz="1600" dirty="0" smtClean="0"/>
              <a:t>la prestation</a:t>
            </a:r>
            <a:endParaRPr lang="nl-NL" sz="1600" dirty="0" smtClean="0"/>
          </a:p>
          <a:p>
            <a:pPr marL="635000" lvl="1" indent="-177800">
              <a:buClr>
                <a:srgbClr val="8EB4E3"/>
              </a:buClr>
              <a:buFont typeface="Arial"/>
              <a:buChar char="•"/>
            </a:pPr>
            <a:r>
              <a:rPr lang="nl-NL" sz="1600" dirty="0" smtClean="0"/>
              <a:t>Premier </a:t>
            </a:r>
            <a:r>
              <a:rPr lang="nl-NL" sz="1600" dirty="0"/>
              <a:t>jour d’une </a:t>
            </a:r>
            <a:r>
              <a:rPr lang="nl-NL" sz="1600" dirty="0" smtClean="0"/>
              <a:t>admission (hospitalisation)</a:t>
            </a:r>
          </a:p>
          <a:p>
            <a:pPr marL="1092200" lvl="2" indent="-177800">
              <a:buClr>
                <a:srgbClr val="8EB4E3"/>
              </a:buClr>
              <a:buFont typeface="Arial"/>
              <a:buChar char="•"/>
            </a:pPr>
            <a:r>
              <a:rPr lang="fr-FR" sz="1600" dirty="0"/>
              <a:t>une nouvelle consultation </a:t>
            </a:r>
            <a:r>
              <a:rPr lang="fr-FR" sz="1600" dirty="0" smtClean="0"/>
              <a:t>est nécessaire si l’</a:t>
            </a:r>
            <a:r>
              <a:rPr lang="nl-NL" sz="1600" dirty="0" smtClean="0"/>
              <a:t>hospitalisation </a:t>
            </a:r>
            <a:r>
              <a:rPr lang="fr-FR" sz="1600" dirty="0"/>
              <a:t>continue après les 30 jours</a:t>
            </a:r>
            <a:r>
              <a:rPr lang="nl-NL" sz="1600" dirty="0" smtClean="0"/>
              <a:t> </a:t>
            </a:r>
          </a:p>
          <a:p>
            <a:pPr marL="1092200" lvl="2" indent="-177800">
              <a:buClr>
                <a:srgbClr val="8EB4E3"/>
              </a:buClr>
            </a:pP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25303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628801"/>
            <a:ext cx="8229600" cy="428599"/>
          </a:xfrm>
        </p:spPr>
        <p:txBody>
          <a:bodyPr>
            <a:noAutofit/>
          </a:bodyPr>
          <a:lstStyle/>
          <a:p>
            <a:r>
              <a:rPr lang="fr-BE" sz="2000" dirty="0" smtClean="0"/>
              <a:t>CPAS détermine conditions garantie aide médicale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8EB4E3"/>
                </a:solidFill>
              </a:rPr>
              <a:t>Limites </a:t>
            </a:r>
            <a:r>
              <a:rPr lang="fr-BE" dirty="0" smtClean="0"/>
              <a:t>de la consultation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609087" y="2757600"/>
            <a:ext cx="1191513" cy="900000"/>
            <a:chOff x="914400" y="3890537"/>
            <a:chExt cx="1102198" cy="8325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972000" y="1981200"/>
            <a:ext cx="600000" cy="720000"/>
            <a:chOff x="1066800" y="2057400"/>
            <a:chExt cx="2057400" cy="2468880"/>
          </a:xfrm>
        </p:grpSpPr>
        <p:sp>
          <p:nvSpPr>
            <p:cNvPr id="11" name="Rectangle 10"/>
            <p:cNvSpPr/>
            <p:nvPr/>
          </p:nvSpPr>
          <p:spPr>
            <a:xfrm>
              <a:off x="1066800" y="2057400"/>
              <a:ext cx="2057400" cy="24688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check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221" y="3524136"/>
              <a:ext cx="319949" cy="319949"/>
            </a:xfrm>
            <a:prstGeom prst="rect">
              <a:avLst/>
            </a:prstGeom>
          </p:spPr>
        </p:pic>
        <p:pic>
          <p:nvPicPr>
            <p:cNvPr id="13" name="Picture 12" descr="check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221" y="3909061"/>
              <a:ext cx="319949" cy="31994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786890" y="24331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86890" y="28418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86890" y="32505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86890" y="3659261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6890" y="4067963"/>
              <a:ext cx="1131570" cy="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2255238"/>
              <a:ext cx="357991" cy="3579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2678204"/>
              <a:ext cx="357991" cy="3579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19200" y="3101170"/>
              <a:ext cx="357991" cy="357991"/>
            </a:xfrm>
            <a:prstGeom prst="rect">
              <a:avLst/>
            </a:prstGeom>
          </p:spPr>
        </p:pic>
      </p:grpSp>
      <p:sp>
        <p:nvSpPr>
          <p:cNvPr id="22" name="Right Arrow 21"/>
          <p:cNvSpPr/>
          <p:nvPr/>
        </p:nvSpPr>
        <p:spPr>
          <a:xfrm rot="809436" flipV="1">
            <a:off x="2533298" y="2858784"/>
            <a:ext cx="108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 rot="20790564">
            <a:off x="2533298" y="2354209"/>
            <a:ext cx="108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75" r="-1" b="1"/>
          <a:stretch/>
        </p:blipFill>
        <p:spPr>
          <a:xfrm rot="16200000">
            <a:off x="4412149" y="3415525"/>
            <a:ext cx="325726" cy="310823"/>
          </a:xfrm>
          <a:prstGeom prst="rect">
            <a:avLst/>
          </a:prstGeom>
        </p:spPr>
      </p:pic>
      <p:pic>
        <p:nvPicPr>
          <p:cNvPr id="27" name="Picture 26" descr="che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425394"/>
            <a:ext cx="291085" cy="291085"/>
          </a:xfrm>
          <a:prstGeom prst="rect">
            <a:avLst/>
          </a:prstGeom>
        </p:spPr>
      </p:pic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295400" y="3657600"/>
            <a:ext cx="1191513" cy="900000"/>
            <a:chOff x="914400" y="3890537"/>
            <a:chExt cx="1102198" cy="83253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2514600" y="4876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nl-NL" dirty="0" smtClean="0"/>
              <a:t>Uniquement vue sur information</a:t>
            </a:r>
            <a:r>
              <a:rPr lang="fr-FR" dirty="0"/>
              <a:t> </a:t>
            </a:r>
            <a:r>
              <a:rPr lang="fr-FR" dirty="0" smtClean="0"/>
              <a:t>sur </a:t>
            </a:r>
            <a:r>
              <a:rPr lang="fr-FR" dirty="0"/>
              <a:t>l’identification du CPAS </a:t>
            </a:r>
            <a:r>
              <a:rPr lang="fr-FR" dirty="0" smtClean="0"/>
              <a:t>compétent</a:t>
            </a:r>
            <a:endParaRPr lang="en-US" dirty="0" smtClean="0"/>
          </a:p>
        </p:txBody>
      </p:sp>
      <p:pic>
        <p:nvPicPr>
          <p:cNvPr id="25" name="Picture 24" descr="che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70" y="4191000"/>
            <a:ext cx="291085" cy="291085"/>
          </a:xfrm>
          <a:prstGeom prst="rect">
            <a:avLst/>
          </a:prstGeom>
        </p:spPr>
      </p:pic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295400" y="4572000"/>
            <a:ext cx="1191513" cy="900000"/>
            <a:chOff x="914400" y="3890537"/>
            <a:chExt cx="1102198" cy="83253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75" r="-1" b="1"/>
          <a:stretch/>
        </p:blipFill>
        <p:spPr>
          <a:xfrm rot="16200000">
            <a:off x="1973749" y="5112852"/>
            <a:ext cx="325726" cy="31082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514600" y="3962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nl-NL" dirty="0" smtClean="0"/>
              <a:t>Vue sur contenu de prise en charge.</a:t>
            </a:r>
            <a:endParaRPr lang="en-US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1043608" y="5562600"/>
            <a:ext cx="7601142" cy="648841"/>
            <a:chOff x="1905000" y="5562600"/>
            <a:chExt cx="7601142" cy="648841"/>
          </a:xfrm>
        </p:grpSpPr>
        <p:grpSp>
          <p:nvGrpSpPr>
            <p:cNvPr id="37" name="Group 36"/>
            <p:cNvGrpSpPr/>
            <p:nvPr/>
          </p:nvGrpSpPr>
          <p:grpSpPr>
            <a:xfrm>
              <a:off x="1939252" y="5562600"/>
              <a:ext cx="7566890" cy="648841"/>
              <a:chOff x="1459732" y="5445224"/>
              <a:chExt cx="7566890" cy="64884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108574" y="5445224"/>
                <a:ext cx="69180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 smtClean="0"/>
                  <a:t>Pas de liste restrictive:</a:t>
                </a:r>
              </a:p>
              <a:p>
                <a:r>
                  <a:rPr lang="fr-FR" dirty="0"/>
                  <a:t>tous les dispensateurs de soins sont admis dans cette catégorie de soins</a:t>
                </a:r>
                <a:endParaRPr lang="nl-NL" b="1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459732" y="5445224"/>
                <a:ext cx="7456540" cy="648841"/>
              </a:xfrm>
              <a:prstGeom prst="rect">
                <a:avLst/>
              </a:prstGeom>
              <a:noFill/>
              <a:ln>
                <a:solidFill>
                  <a:srgbClr val="8EB4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905000" y="5562600"/>
              <a:ext cx="648000" cy="64800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1378734" y="2240984"/>
            <a:ext cx="117704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3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b="1" dirty="0" smtClean="0">
                <a:solidFill>
                  <a:srgbClr val="FFC000"/>
                </a:solidFill>
              </a:rPr>
              <a:t>Introduction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3124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fr-BE" sz="2400" dirty="0" smtClean="0"/>
              <a:t>Triple garantie</a:t>
            </a:r>
          </a:p>
          <a:p>
            <a:pPr>
              <a:spcAft>
                <a:spcPts val="1800"/>
              </a:spcAft>
            </a:pPr>
            <a:r>
              <a:rPr lang="fr-BE" sz="2400" dirty="0" smtClean="0"/>
              <a:t>Changements d’objectif</a:t>
            </a:r>
          </a:p>
          <a:p>
            <a:pPr>
              <a:spcAft>
                <a:spcPts val="1800"/>
              </a:spcAft>
            </a:pPr>
            <a:r>
              <a:rPr lang="fr-BE" dirty="0" smtClean="0"/>
              <a:t>Harmonisation des procédures</a:t>
            </a:r>
            <a:endParaRPr lang="fr-BE" sz="2400" dirty="0" smtClean="0"/>
          </a:p>
          <a:p>
            <a:pPr>
              <a:spcAft>
                <a:spcPts val="1800"/>
              </a:spcAft>
            </a:pPr>
            <a:r>
              <a:rPr lang="fr-BE" sz="2400" dirty="0" smtClean="0"/>
              <a:t>Phasage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</a:t>
            </a:r>
            <a:r>
              <a:rPr lang="fr-BE" altLang="fr-FR" b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La réforme de l’aide médicale octroyée par les </a:t>
            </a:r>
            <a:r>
              <a:rPr lang="fr-BE" altLang="fr-FR" b="1" dirty="0" smtClean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CPAS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628800"/>
            <a:ext cx="8697144" cy="4525963"/>
          </a:xfrm>
        </p:spPr>
        <p:txBody>
          <a:bodyPr>
            <a:noAutofit/>
          </a:bodyPr>
          <a:lstStyle/>
          <a:p>
            <a:r>
              <a:rPr lang="fr-BE" sz="2000" dirty="0" smtClean="0"/>
              <a:t>Recherche uniquement basée sur:</a:t>
            </a:r>
          </a:p>
          <a:p>
            <a:pPr lvl="3"/>
            <a:r>
              <a:rPr lang="fr-BE" sz="1800" dirty="0" smtClean="0"/>
              <a:t>NISS</a:t>
            </a:r>
            <a:r>
              <a:rPr lang="fr-BE" sz="1400" dirty="0" smtClean="0"/>
              <a:t>: </a:t>
            </a:r>
          </a:p>
          <a:p>
            <a:pPr lvl="4">
              <a:buFont typeface="Arial"/>
              <a:buChar char="•"/>
            </a:pPr>
            <a:r>
              <a:rPr lang="fr-BE" sz="1400" dirty="0" smtClean="0"/>
              <a:t>Seul critère retenu pour l’identification du bénéficiaire.</a:t>
            </a:r>
          </a:p>
          <a:p>
            <a:pPr lvl="4">
              <a:buFont typeface="Arial"/>
              <a:buChar char="•"/>
            </a:pPr>
            <a:r>
              <a:rPr lang="fr-BE" sz="1400" dirty="0" smtClean="0"/>
              <a:t>Recherche sur nom personne pas possible dans MediPrima.</a:t>
            </a:r>
          </a:p>
          <a:p>
            <a:pPr lvl="3"/>
            <a:r>
              <a:rPr lang="fr-BE" sz="1800" dirty="0" smtClean="0"/>
              <a:t>NISS et date de prestation: </a:t>
            </a:r>
          </a:p>
          <a:p>
            <a:pPr lvl="4">
              <a:buFont typeface="Arial"/>
              <a:buChar char="•"/>
            </a:pPr>
            <a:r>
              <a:rPr lang="fr-BE" sz="1400" dirty="0" smtClean="0"/>
              <a:t>Par défaut, la consultation a lieu à la date du jour. </a:t>
            </a:r>
            <a:endParaRPr lang="fr-BE" sz="1600" b="1" u="sng" dirty="0" smtClean="0"/>
          </a:p>
          <a:p>
            <a:endParaRPr lang="fr-BE" sz="2000" dirty="0" smtClean="0"/>
          </a:p>
          <a:p>
            <a:r>
              <a:rPr lang="fr-BE" sz="2000" dirty="0" smtClean="0"/>
              <a:t>Résultat recherche</a:t>
            </a:r>
          </a:p>
          <a:p>
            <a:pPr marL="800100" lvl="3" indent="-342900"/>
            <a:r>
              <a:rPr lang="fr-BE" dirty="0" smtClean="0"/>
              <a:t>Données de la décision électronique visible pour prestataire de soins sur date de la consultation</a:t>
            </a:r>
          </a:p>
          <a:p>
            <a:pPr marL="800100" lvl="3" indent="-342900">
              <a:buClr>
                <a:schemeClr val="tx2">
                  <a:lumMod val="40000"/>
                  <a:lumOff val="60000"/>
                </a:schemeClr>
              </a:buClr>
            </a:pPr>
            <a:endParaRPr lang="fr-BE" dirty="0" smtClean="0"/>
          </a:p>
          <a:p>
            <a:pPr marL="800100" lvl="3" indent="-342900">
              <a:buClr>
                <a:schemeClr val="tx2">
                  <a:lumMod val="40000"/>
                  <a:lumOff val="60000"/>
                </a:schemeClr>
              </a:buClr>
            </a:pPr>
            <a:endParaRPr lang="fr-BE" dirty="0" smtClean="0"/>
          </a:p>
          <a:p>
            <a:pPr marL="800100" lvl="3" indent="-342900">
              <a:buClr>
                <a:schemeClr val="tx2">
                  <a:lumMod val="40000"/>
                  <a:lumOff val="60000"/>
                </a:schemeClr>
              </a:buClr>
            </a:pPr>
            <a:endParaRPr lang="fr-BE" dirty="0" smtClean="0"/>
          </a:p>
          <a:p>
            <a:pPr marL="800100" lvl="3" indent="-342900">
              <a:buClr>
                <a:schemeClr val="tx2">
                  <a:lumMod val="40000"/>
                  <a:lumOff val="60000"/>
                </a:schemeClr>
              </a:buClr>
            </a:pPr>
            <a:endParaRPr lang="fr-BE" dirty="0" smtClean="0"/>
          </a:p>
          <a:p>
            <a:pPr marL="800100" lvl="3" indent="-342900">
              <a:buClr>
                <a:schemeClr val="tx2">
                  <a:lumMod val="40000"/>
                  <a:lumOff val="60000"/>
                </a:schemeClr>
              </a:buClr>
            </a:pPr>
            <a:endParaRPr lang="fr-B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8EB4E3"/>
                </a:solidFill>
              </a:rPr>
              <a:t>La recherche </a:t>
            </a:r>
            <a:br>
              <a:rPr lang="fr-BE" b="1" dirty="0" smtClean="0">
                <a:solidFill>
                  <a:srgbClr val="8EB4E3"/>
                </a:solidFill>
              </a:rPr>
            </a:br>
            <a:r>
              <a:rPr lang="fr-BE" dirty="0" smtClean="0"/>
              <a:t>dans MediPrima </a:t>
            </a:r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5" y="2133600"/>
            <a:ext cx="486234" cy="32395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485900" y="4495800"/>
            <a:ext cx="6172200" cy="1752600"/>
            <a:chOff x="1485900" y="4495800"/>
            <a:chExt cx="6172200" cy="1752600"/>
          </a:xfrm>
        </p:grpSpPr>
        <p:grpSp>
          <p:nvGrpSpPr>
            <p:cNvPr id="23" name="Group 22"/>
            <p:cNvGrpSpPr/>
            <p:nvPr/>
          </p:nvGrpSpPr>
          <p:grpSpPr>
            <a:xfrm>
              <a:off x="4533900" y="4995748"/>
              <a:ext cx="838200" cy="917936"/>
              <a:chOff x="4261472" y="2013247"/>
              <a:chExt cx="431844" cy="43939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94" t="23366" r="31031" b="22612"/>
              <a:stretch/>
            </p:blipFill>
            <p:spPr>
              <a:xfrm>
                <a:off x="4285200" y="2013247"/>
                <a:ext cx="353902" cy="36602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4261472" y="2334779"/>
                <a:ext cx="431844" cy="117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000" dirty="0" smtClean="0"/>
                  <a:t>Mediprima</a:t>
                </a:r>
                <a:endParaRPr lang="en-GB" sz="100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298744" y="4648200"/>
              <a:ext cx="1129299" cy="821432"/>
              <a:chOff x="3108244" y="4343400"/>
              <a:chExt cx="1129299" cy="82143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108244" y="4343400"/>
                <a:ext cx="777956" cy="777956"/>
                <a:chOff x="571500" y="2293488"/>
                <a:chExt cx="1447800" cy="1447800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6" b="46436"/>
                <a:stretch>
                  <a:fillRect/>
                </a:stretch>
              </p:blipFill>
              <p:spPr>
                <a:xfrm>
                  <a:off x="990600" y="2590800"/>
                  <a:ext cx="914400" cy="533400"/>
                </a:xfrm>
                <a:prstGeom prst="rect">
                  <a:avLst/>
                </a:prstGeom>
              </p:spPr>
            </p:pic>
            <p:pic>
              <p:nvPicPr>
                <p:cNvPr id="28" name="Picture 27" descr="magnifier_256.png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/>
                </a:blip>
                <a:stretch>
                  <a:fillRect/>
                </a:stretch>
              </p:blipFill>
              <p:spPr>
                <a:xfrm rot="881246" flipH="1">
                  <a:off x="571500" y="2293488"/>
                  <a:ext cx="1447800" cy="1447800"/>
                </a:xfrm>
                <a:prstGeom prst="rect">
                  <a:avLst/>
                </a:prstGeom>
              </p:spPr>
            </p:pic>
          </p:grpSp>
          <p:sp>
            <p:nvSpPr>
              <p:cNvPr id="29" name="Right Arrow 28"/>
              <p:cNvSpPr/>
              <p:nvPr/>
            </p:nvSpPr>
            <p:spPr>
              <a:xfrm flipV="1">
                <a:off x="3124200" y="4876800"/>
                <a:ext cx="1113343" cy="28803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485900" y="4876800"/>
              <a:ext cx="1191513" cy="900000"/>
              <a:chOff x="914400" y="3890537"/>
              <a:chExt cx="1102198" cy="83253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5390798" y="4953000"/>
              <a:ext cx="1080000" cy="792607"/>
              <a:chOff x="5200298" y="4570425"/>
              <a:chExt cx="1080000" cy="792607"/>
            </a:xfrm>
          </p:grpSpPr>
          <p:sp>
            <p:nvSpPr>
              <p:cNvPr id="48" name="Right Arrow 47"/>
              <p:cNvSpPr/>
              <p:nvPr/>
            </p:nvSpPr>
            <p:spPr>
              <a:xfrm rot="809436" flipV="1">
                <a:off x="5200298" y="5075000"/>
                <a:ext cx="1080000" cy="28803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Right Arrow 48"/>
              <p:cNvSpPr/>
              <p:nvPr/>
            </p:nvSpPr>
            <p:spPr>
              <a:xfrm rot="20790564">
                <a:off x="5200298" y="4570425"/>
                <a:ext cx="1080000" cy="28803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466587" y="4495800"/>
              <a:ext cx="1191513" cy="1752600"/>
              <a:chOff x="6276087" y="4197416"/>
              <a:chExt cx="1191513" cy="1752600"/>
            </a:xfrm>
          </p:grpSpPr>
          <p:grpSp>
            <p:nvGrpSpPr>
              <p:cNvPr id="33" name="Group 32"/>
              <p:cNvGrpSpPr>
                <a:grpSpLocks noChangeAspect="1"/>
              </p:cNvGrpSpPr>
              <p:nvPr/>
            </p:nvGrpSpPr>
            <p:grpSpPr>
              <a:xfrm>
                <a:off x="6276087" y="4973816"/>
                <a:ext cx="1191513" cy="900000"/>
                <a:chOff x="914400" y="3890537"/>
                <a:chExt cx="1102198" cy="832536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25" t="22645" r="5554" b="21493"/>
                <a:stretch/>
              </p:blipFill>
              <p:spPr>
                <a:xfrm>
                  <a:off x="1066801" y="3890537"/>
                  <a:ext cx="949797" cy="757663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191000"/>
                  <a:ext cx="532073" cy="532073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/>
              <p:cNvGrpSpPr>
                <a:grpSpLocks noChangeAspect="1"/>
              </p:cNvGrpSpPr>
              <p:nvPr/>
            </p:nvGrpSpPr>
            <p:grpSpPr>
              <a:xfrm>
                <a:off x="6639000" y="4197416"/>
                <a:ext cx="600000" cy="720000"/>
                <a:chOff x="1066800" y="2057400"/>
                <a:chExt cx="2057400" cy="246888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1066800" y="2057400"/>
                  <a:ext cx="2057400" cy="246888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8" name="Picture 37" descr="check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8221" y="3524136"/>
                  <a:ext cx="319949" cy="319949"/>
                </a:xfrm>
                <a:prstGeom prst="rect">
                  <a:avLst/>
                </a:prstGeom>
              </p:spPr>
            </p:pic>
            <p:pic>
              <p:nvPicPr>
                <p:cNvPr id="39" name="Picture 38" descr="check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8221" y="3909061"/>
                  <a:ext cx="319949" cy="319949"/>
                </a:xfrm>
                <a:prstGeom prst="rect">
                  <a:avLst/>
                </a:prstGeom>
              </p:spPr>
            </p:pic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786890" y="2433161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786890" y="2841861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786890" y="3250561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786890" y="3659261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786890" y="4067963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219200" y="2255238"/>
                  <a:ext cx="357991" cy="357991"/>
                </a:xfrm>
                <a:prstGeom prst="rect">
                  <a:avLst/>
                </a:prstGeom>
              </p:spPr>
            </p:pic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219200" y="2678204"/>
                  <a:ext cx="357991" cy="357991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219200" y="3101170"/>
                  <a:ext cx="357991" cy="357991"/>
                </a:xfrm>
                <a:prstGeom prst="rect">
                  <a:avLst/>
                </a:prstGeom>
              </p:spPr>
            </p:pic>
          </p:grpSp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4575" r="-1" b="1"/>
              <a:stretch/>
            </p:blipFill>
            <p:spPr>
              <a:xfrm rot="16200000">
                <a:off x="7079149" y="5631741"/>
                <a:ext cx="325726" cy="310823"/>
              </a:xfrm>
              <a:prstGeom prst="rect">
                <a:avLst/>
              </a:prstGeom>
            </p:spPr>
          </p:pic>
          <p:pic>
            <p:nvPicPr>
              <p:cNvPr id="51" name="Picture 50" descr="check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8000" y="5641610"/>
                <a:ext cx="291085" cy="291085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808949" y="2895600"/>
            <a:ext cx="1026747" cy="465598"/>
            <a:chOff x="539552" y="2895600"/>
            <a:chExt cx="1026747" cy="465598"/>
          </a:xfrm>
        </p:grpSpPr>
        <p:pic>
          <p:nvPicPr>
            <p:cNvPr id="7" name="Picture 6" descr="Calendar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0701" y="2895600"/>
              <a:ext cx="465598" cy="46559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966423"/>
              <a:ext cx="486234" cy="323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834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4343401"/>
            <a:ext cx="8229600" cy="1981199"/>
          </a:xfrm>
        </p:spPr>
        <p:txBody>
          <a:bodyPr>
            <a:noAutofit/>
          </a:bodyPr>
          <a:lstStyle/>
          <a:p>
            <a:r>
              <a:rPr lang="fr-BE" sz="1600" dirty="0" smtClean="0"/>
              <a:t>Données de couvertures obtenues via consultation sur ”jour x”: </a:t>
            </a:r>
          </a:p>
          <a:p>
            <a:pPr lvl="1"/>
            <a:r>
              <a:rPr lang="fr-BE" sz="1400" dirty="0" smtClean="0"/>
              <a:t>Valable pour toutes les prestations effectuées dans la période de validité communiquée </a:t>
            </a:r>
          </a:p>
          <a:p>
            <a:pPr lvl="1"/>
            <a:r>
              <a:rPr lang="fr-BE" sz="1400" dirty="0" smtClean="0"/>
              <a:t>Maximum jusqu’au ”jour x + 30 jours”</a:t>
            </a:r>
          </a:p>
          <a:p>
            <a:pPr lvl="1"/>
            <a:r>
              <a:rPr lang="fr-BE" sz="1400" dirty="0" smtClean="0"/>
              <a:t>Peu importe la date de facturation de ces prestations</a:t>
            </a:r>
          </a:p>
          <a:p>
            <a:r>
              <a:rPr lang="fr-BE" sz="1600" dirty="0" smtClean="0"/>
              <a:t>Engagement de paiement en tant que tel:</a:t>
            </a:r>
          </a:p>
          <a:p>
            <a:pPr lvl="1"/>
            <a:r>
              <a:rPr lang="fr-BE" sz="1400" dirty="0" smtClean="0"/>
              <a:t>Pas de de durée de validité.</a:t>
            </a:r>
          </a:p>
          <a:p>
            <a:pPr lvl="1"/>
            <a:r>
              <a:rPr lang="fr-BE" sz="1400" dirty="0" smtClean="0"/>
              <a:t>Délai du remboursement de la prestation par l’État: 2 ans</a:t>
            </a:r>
            <a:endParaRPr lang="fr-BE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8EB4E3"/>
                </a:solidFill>
              </a:rPr>
              <a:t>Numéro d’engagement</a:t>
            </a:r>
            <a:endParaRPr lang="fr-BE" dirty="0">
              <a:solidFill>
                <a:srgbClr val="8EB4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2200" y="1379400"/>
            <a:ext cx="7993200" cy="1575017"/>
            <a:chOff x="2969120" y="4960800"/>
            <a:chExt cx="7993200" cy="1575017"/>
          </a:xfrm>
        </p:grpSpPr>
        <p:grpSp>
          <p:nvGrpSpPr>
            <p:cNvPr id="6" name="Group 5"/>
            <p:cNvGrpSpPr/>
            <p:nvPr/>
          </p:nvGrpSpPr>
          <p:grpSpPr>
            <a:xfrm>
              <a:off x="3037520" y="5143301"/>
              <a:ext cx="7924800" cy="1392516"/>
              <a:chOff x="360040" y="1556791"/>
              <a:chExt cx="7457729" cy="139251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07383" y="1595090"/>
                <a:ext cx="6310386" cy="135421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nl-NL" dirty="0" smtClean="0">
                    <a:solidFill>
                      <a:srgbClr val="8EB4E3"/>
                    </a:solidFill>
                  </a:rPr>
                  <a:t>Numéro d’engagement</a:t>
                </a:r>
                <a:r>
                  <a:rPr lang="nl-NL" dirty="0">
                    <a:solidFill>
                      <a:srgbClr val="8EB4E3"/>
                    </a:solidFill>
                  </a:rPr>
                  <a:t>:</a:t>
                </a:r>
                <a:endParaRPr lang="nl-NL" sz="1600" dirty="0" smtClean="0">
                  <a:solidFill>
                    <a:srgbClr val="8EB4E3"/>
                  </a:solidFill>
                </a:endParaRPr>
              </a:p>
              <a:p>
                <a:pPr marL="177800" indent="-177800">
                  <a:buClr>
                    <a:srgbClr val="8EB4E3"/>
                  </a:buClr>
                  <a:buFont typeface="Arial"/>
                  <a:buChar char="•"/>
                </a:pPr>
                <a:r>
                  <a:rPr lang="nl-NL" sz="1600" dirty="0" smtClean="0"/>
                  <a:t>Clé cryptée</a:t>
                </a:r>
                <a:endParaRPr lang="en-GB" sz="1600" dirty="0" smtClean="0"/>
              </a:p>
              <a:p>
                <a:pPr marL="177800" indent="-177800">
                  <a:buClr>
                    <a:srgbClr val="8EB4E3"/>
                  </a:buClr>
                  <a:buFont typeface="Arial"/>
                  <a:buChar char="•"/>
                </a:pPr>
                <a:r>
                  <a:rPr lang="nl-NL" sz="1600" dirty="0" smtClean="0"/>
                  <a:t>Créé automatiquement l</a:t>
                </a:r>
                <a:r>
                  <a:rPr lang="fr-FR" sz="1600" dirty="0" smtClean="0"/>
                  <a:t>ors </a:t>
                </a:r>
                <a:r>
                  <a:rPr lang="fr-FR" sz="1600" dirty="0"/>
                  <a:t>d’une consultation </a:t>
                </a:r>
                <a:r>
                  <a:rPr lang="fr-FR" sz="1600" dirty="0" smtClean="0"/>
                  <a:t>décision </a:t>
                </a:r>
                <a:r>
                  <a:rPr lang="fr-FR" sz="1600" dirty="0"/>
                  <a:t>de prise en </a:t>
                </a:r>
                <a:r>
                  <a:rPr lang="fr-FR" sz="1600" dirty="0" smtClean="0"/>
                  <a:t>charge</a:t>
                </a:r>
                <a:endParaRPr lang="nl-NL" sz="1600" dirty="0" smtClean="0"/>
              </a:p>
              <a:p>
                <a:pPr marL="177800" indent="-177800">
                  <a:buClr>
                    <a:srgbClr val="8EB4E3"/>
                  </a:buClr>
                  <a:buFont typeface="Arial"/>
                  <a:buChar char="•"/>
                </a:pPr>
                <a:r>
                  <a:rPr lang="fr-FR" sz="1600" dirty="0" smtClean="0"/>
                  <a:t>Numéro que </a:t>
                </a:r>
                <a:r>
                  <a:rPr lang="fr-FR" sz="1600" dirty="0"/>
                  <a:t>le dispensateur </a:t>
                </a:r>
                <a:r>
                  <a:rPr lang="fr-FR" sz="1600" dirty="0" smtClean="0"/>
                  <a:t>reprend dans </a:t>
                </a:r>
                <a:r>
                  <a:rPr lang="fr-FR" sz="1600" dirty="0"/>
                  <a:t>la facture électronique </a:t>
                </a:r>
                <a:r>
                  <a:rPr lang="fr-FR" sz="1600" dirty="0" smtClean="0"/>
                  <a:t>comme garantie de </a:t>
                </a:r>
                <a:r>
                  <a:rPr lang="fr-FR" sz="1600" dirty="0"/>
                  <a:t>paiement</a:t>
                </a:r>
                <a:r>
                  <a:rPr lang="fr-FR" sz="1600" dirty="0" smtClean="0"/>
                  <a:t>.</a:t>
                </a:r>
                <a:endParaRPr lang="nl-NL" sz="1600" dirty="0" smtClean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60040" y="1556791"/>
                <a:ext cx="7386020" cy="1392515"/>
              </a:xfrm>
              <a:prstGeom prst="rect">
                <a:avLst/>
              </a:prstGeom>
              <a:noFill/>
              <a:ln>
                <a:solidFill>
                  <a:srgbClr val="8EB4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120" y="4960800"/>
              <a:ext cx="1440000" cy="1440000"/>
            </a:xfrm>
            <a:prstGeom prst="rect">
              <a:avLst/>
            </a:prstGeom>
          </p:spPr>
        </p:pic>
      </p:grpSp>
      <p:pic>
        <p:nvPicPr>
          <p:cNvPr id="21" name="Picture 20" descr="locked_encrypted_key_fi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491880" y="1916832"/>
            <a:ext cx="288000" cy="288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735289" y="2971800"/>
            <a:ext cx="3673422" cy="1447800"/>
            <a:chOff x="1447800" y="2971800"/>
            <a:chExt cx="3673422" cy="1447800"/>
          </a:xfrm>
        </p:grpSpPr>
        <p:grpSp>
          <p:nvGrpSpPr>
            <p:cNvPr id="12" name="Group 11"/>
            <p:cNvGrpSpPr/>
            <p:nvPr/>
          </p:nvGrpSpPr>
          <p:grpSpPr>
            <a:xfrm>
              <a:off x="1447800" y="3048000"/>
              <a:ext cx="838200" cy="917936"/>
              <a:chOff x="4261472" y="2013247"/>
              <a:chExt cx="431844" cy="43939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94" t="23366" r="31031" b="22612"/>
              <a:stretch/>
            </p:blipFill>
            <p:spPr>
              <a:xfrm>
                <a:off x="4285200" y="2013247"/>
                <a:ext cx="353902" cy="366025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261472" y="2334779"/>
                <a:ext cx="431844" cy="117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000" b="1" dirty="0" smtClean="0"/>
                  <a:t>Mediprima</a:t>
                </a:r>
                <a:endParaRPr lang="en-GB" sz="1000" b="1" dirty="0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505200"/>
              <a:ext cx="1219200" cy="914400"/>
            </a:xfrm>
            <a:prstGeom prst="rect">
              <a:avLst/>
            </a:prstGeom>
          </p:spPr>
        </p:pic>
        <p:pic>
          <p:nvPicPr>
            <p:cNvPr id="19" name="Picture 18" descr="check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0" y="3962400"/>
              <a:ext cx="291085" cy="291085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 flipV="1">
              <a:off x="2468057" y="3369568"/>
              <a:ext cx="1113343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 descr="locked_encrypted_key_fi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2840400" y="3069000"/>
              <a:ext cx="360000" cy="360000"/>
            </a:xfrm>
            <a:prstGeom prst="rect">
              <a:avLst/>
            </a:prstGeom>
          </p:spPr>
        </p:pic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3657600" y="2971800"/>
              <a:ext cx="1463622" cy="1105536"/>
              <a:chOff x="914400" y="3890537"/>
              <a:chExt cx="1102198" cy="83253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758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4132237"/>
            <a:ext cx="8229600" cy="1658963"/>
          </a:xfrm>
        </p:spPr>
        <p:txBody>
          <a:bodyPr>
            <a:normAutofit/>
          </a:bodyPr>
          <a:lstStyle/>
          <a:p>
            <a:r>
              <a:rPr lang="fr-BE" sz="2000" dirty="0" smtClean="0"/>
              <a:t>Paiement factures par CAAMI et/ou CPAS selon:</a:t>
            </a:r>
          </a:p>
          <a:p>
            <a:pPr lvl="1"/>
            <a:r>
              <a:rPr lang="fr-BE" sz="1800" dirty="0" smtClean="0"/>
              <a:t>Modalités décision de prise en charge</a:t>
            </a:r>
          </a:p>
          <a:p>
            <a:pPr lvl="1"/>
            <a:r>
              <a:rPr lang="fr-BE" sz="1800" dirty="0" smtClean="0"/>
              <a:t>Instructions facturation</a:t>
            </a:r>
            <a:r>
              <a:rPr lang="fr-BE" dirty="0" smtClean="0"/>
              <a:t> </a:t>
            </a:r>
          </a:p>
          <a:p>
            <a:pPr>
              <a:buNone/>
            </a:pP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Existence décision de prise en charge</a:t>
            </a:r>
            <a:br>
              <a:rPr lang="fr-BE" dirty="0" smtClean="0"/>
            </a:br>
            <a:r>
              <a:rPr lang="fr-BE" b="1" dirty="0" smtClean="0">
                <a:solidFill>
                  <a:srgbClr val="8EB4E3"/>
                </a:solidFill>
              </a:rPr>
              <a:t>avec couverture appropriée</a:t>
            </a:r>
            <a:endParaRPr lang="fr-BE" b="1" dirty="0">
              <a:solidFill>
                <a:srgbClr val="8EB4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2175600"/>
            <a:ext cx="5928224" cy="1939200"/>
            <a:chOff x="1524000" y="2175600"/>
            <a:chExt cx="5928224" cy="1939200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1524000" y="2592432"/>
              <a:ext cx="1463622" cy="1105536"/>
              <a:chOff x="914400" y="3890537"/>
              <a:chExt cx="1102198" cy="83253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971800" y="2475001"/>
              <a:ext cx="1129299" cy="821432"/>
              <a:chOff x="3108244" y="4343400"/>
              <a:chExt cx="1129299" cy="821432"/>
            </a:xfrm>
          </p:grpSpPr>
          <p:grpSp>
            <p:nvGrpSpPr>
              <p:cNvPr id="20" name="Group 25"/>
              <p:cNvGrpSpPr/>
              <p:nvPr/>
            </p:nvGrpSpPr>
            <p:grpSpPr>
              <a:xfrm>
                <a:off x="3108244" y="4343399"/>
                <a:ext cx="777957" cy="777955"/>
                <a:chOff x="571500" y="2293488"/>
                <a:chExt cx="1447800" cy="144780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176" b="46436"/>
                <a:stretch>
                  <a:fillRect/>
                </a:stretch>
              </p:blipFill>
              <p:spPr>
                <a:xfrm>
                  <a:off x="990600" y="2590800"/>
                  <a:ext cx="914400" cy="53340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magnifier_256.png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/>
                </a:blip>
                <a:stretch>
                  <a:fillRect/>
                </a:stretch>
              </p:blipFill>
              <p:spPr>
                <a:xfrm rot="881246" flipH="1">
                  <a:off x="571500" y="2293488"/>
                  <a:ext cx="1447800" cy="1447800"/>
                </a:xfrm>
                <a:prstGeom prst="rect">
                  <a:avLst/>
                </a:prstGeom>
              </p:spPr>
            </p:pic>
          </p:grpSp>
          <p:sp>
            <p:nvSpPr>
              <p:cNvPr id="21" name="Right Arrow 20"/>
              <p:cNvSpPr/>
              <p:nvPr/>
            </p:nvSpPr>
            <p:spPr>
              <a:xfrm flipV="1">
                <a:off x="3124200" y="4876800"/>
                <a:ext cx="1113343" cy="28803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267199" y="2535600"/>
              <a:ext cx="1066801" cy="1219200"/>
              <a:chOff x="4267199" y="2514600"/>
              <a:chExt cx="1066801" cy="1219200"/>
            </a:xfrm>
          </p:grpSpPr>
          <p:grpSp>
            <p:nvGrpSpPr>
              <p:cNvPr id="9" name="Group 11"/>
              <p:cNvGrpSpPr/>
              <p:nvPr/>
            </p:nvGrpSpPr>
            <p:grpSpPr>
              <a:xfrm>
                <a:off x="4267199" y="2514600"/>
                <a:ext cx="838200" cy="917936"/>
                <a:chOff x="4222213" y="2013247"/>
                <a:chExt cx="431844" cy="439392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794" t="23366" r="31031" b="22612"/>
                <a:stretch/>
              </p:blipFill>
              <p:spPr>
                <a:xfrm>
                  <a:off x="4285200" y="2013247"/>
                  <a:ext cx="353902" cy="366025"/>
                </a:xfrm>
                <a:prstGeom prst="rect">
                  <a:avLst/>
                </a:prstGeom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4222213" y="2334779"/>
                  <a:ext cx="431844" cy="1178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l-NL" sz="1000" dirty="0" smtClean="0"/>
                    <a:t>Mediprima</a:t>
                  </a:r>
                  <a:endParaRPr lang="en-GB" sz="1000" dirty="0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814315" y="2979155"/>
                <a:ext cx="519685" cy="754645"/>
                <a:chOff x="3733800" y="5562600"/>
                <a:chExt cx="519685" cy="754645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733800" y="5562600"/>
                  <a:ext cx="460602" cy="754645"/>
                  <a:chOff x="3733800" y="5562600"/>
                  <a:chExt cx="460602" cy="754645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3921" b="-41032"/>
                  <a:stretch>
                    <a:fillRect/>
                  </a:stretch>
                </p:blipFill>
                <p:spPr>
                  <a:xfrm>
                    <a:off x="3733800" y="5562600"/>
                    <a:ext cx="460602" cy="754645"/>
                  </a:xfrm>
                  <a:prstGeom prst="rect">
                    <a:avLst/>
                  </a:prstGeom>
                </p:spPr>
              </p:pic>
              <p:sp>
                <p:nvSpPr>
                  <p:cNvPr id="30" name="Rectangle 29"/>
                  <p:cNvSpPr/>
                  <p:nvPr/>
                </p:nvSpPr>
                <p:spPr>
                  <a:xfrm>
                    <a:off x="3886200" y="5574268"/>
                    <a:ext cx="30391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dirty="0" smtClean="0"/>
                      <a:t>P</a:t>
                    </a:r>
                    <a:endParaRPr lang="en-US" dirty="0"/>
                  </a:p>
                </p:txBody>
              </p:sp>
            </p:grpSp>
            <p:pic>
              <p:nvPicPr>
                <p:cNvPr id="32" name="Picture 31" descr="check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62400" y="5867400"/>
                  <a:ext cx="291085" cy="2910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>
              <a:off x="5288400" y="2175600"/>
              <a:ext cx="1169902" cy="1939200"/>
              <a:chOff x="5288400" y="2057400"/>
              <a:chExt cx="1169902" cy="19392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400" y="2057400"/>
                <a:ext cx="960000" cy="7200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400" y="3276600"/>
                <a:ext cx="960000" cy="720000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5378302" y="2590592"/>
                <a:ext cx="1080000" cy="792607"/>
                <a:chOff x="5378302" y="2590592"/>
                <a:chExt cx="1080000" cy="792607"/>
              </a:xfrm>
            </p:grpSpPr>
            <p:sp>
              <p:nvSpPr>
                <p:cNvPr id="35" name="Right Arrow 34"/>
                <p:cNvSpPr/>
                <p:nvPr/>
              </p:nvSpPr>
              <p:spPr>
                <a:xfrm rot="809436" flipV="1">
                  <a:off x="5378302" y="3095167"/>
                  <a:ext cx="1080000" cy="28803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6" name="Right Arrow 35"/>
                <p:cNvSpPr/>
                <p:nvPr/>
              </p:nvSpPr>
              <p:spPr>
                <a:xfrm rot="20790564">
                  <a:off x="5378302" y="2590592"/>
                  <a:ext cx="1080000" cy="28803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29" name="Rectangle 28"/>
            <p:cNvSpPr/>
            <p:nvPr/>
          </p:nvSpPr>
          <p:spPr>
            <a:xfrm>
              <a:off x="3353686" y="2678668"/>
              <a:ext cx="303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P</a:t>
              </a:r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588224" y="2374581"/>
              <a:ext cx="864000" cy="1541238"/>
              <a:chOff x="6588224" y="2319810"/>
              <a:chExt cx="864000" cy="154123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56" t="17182" r="6929" b="19174"/>
              <a:stretch/>
            </p:blipFill>
            <p:spPr>
              <a:xfrm>
                <a:off x="6588224" y="3094707"/>
                <a:ext cx="864000" cy="766341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00" t="18007" r="6561" b="17526"/>
              <a:stretch/>
            </p:blipFill>
            <p:spPr>
              <a:xfrm>
                <a:off x="6606224" y="2319810"/>
                <a:ext cx="828000" cy="7491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64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16425"/>
            <a:ext cx="8229600" cy="2748879"/>
          </a:xfrm>
        </p:spPr>
        <p:txBody>
          <a:bodyPr>
            <a:normAutofit/>
          </a:bodyPr>
          <a:lstStyle/>
          <a:p>
            <a:r>
              <a:rPr lang="fr-BE" sz="2000" dirty="0" smtClean="0"/>
              <a:t>Prestataire de soins évalue la situation : </a:t>
            </a:r>
          </a:p>
          <a:p>
            <a:pPr lvl="1"/>
            <a:r>
              <a:rPr lang="fr-BE" sz="1800" u="sng" dirty="0" smtClean="0"/>
              <a:t>Urgence au sens médical </a:t>
            </a:r>
            <a:r>
              <a:rPr lang="fr-BE" sz="1800" dirty="0" smtClean="0"/>
              <a:t>: </a:t>
            </a:r>
          </a:p>
          <a:p>
            <a:pPr lvl="2"/>
            <a:r>
              <a:rPr lang="fr-BE" sz="1600" dirty="0" smtClean="0"/>
              <a:t>Prestations médicales délivrées immédiatement. </a:t>
            </a:r>
          </a:p>
          <a:p>
            <a:pPr lvl="2"/>
            <a:r>
              <a:rPr lang="fr-BE" sz="1600" dirty="0" smtClean="0"/>
              <a:t>“Avis de soins“ transmis au CPAS. </a:t>
            </a:r>
          </a:p>
          <a:p>
            <a:pPr lvl="1"/>
            <a:r>
              <a:rPr lang="fr-BE" sz="1800" u="sng" dirty="0" smtClean="0"/>
              <a:t>Pas d’urgence au sens médical : </a:t>
            </a:r>
            <a:endParaRPr lang="fr-BE" sz="1800" dirty="0" smtClean="0"/>
          </a:p>
          <a:p>
            <a:pPr lvl="2"/>
            <a:r>
              <a:rPr lang="fr-BE" sz="1600" dirty="0" smtClean="0"/>
              <a:t>Soins postposés (effectués qu’après décision CPAS). </a:t>
            </a:r>
          </a:p>
          <a:p>
            <a:pPr lvl="2"/>
            <a:r>
              <a:rPr lang="fr-BE" sz="1600" dirty="0" smtClean="0"/>
              <a:t>Personne dirigée vers CPAS compétent. </a:t>
            </a:r>
          </a:p>
          <a:p>
            <a:pPr lvl="2"/>
            <a:r>
              <a:rPr lang="fr-BE" sz="1600" dirty="0" smtClean="0"/>
              <a:t>Prestataire peut réaliser les prestations, mais risque de ne pas être payé par CPAS.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Pas de décision de prise en charge ou </a:t>
            </a:r>
            <a:r>
              <a:rPr lang="fr-BE" b="1" dirty="0" smtClean="0">
                <a:solidFill>
                  <a:srgbClr val="8EB4E3"/>
                </a:solidFill>
              </a:rPr>
              <a:t>prestations de soins pas couvertes</a:t>
            </a:r>
            <a:endParaRPr lang="fr-BE" b="1" dirty="0">
              <a:solidFill>
                <a:srgbClr val="8EB4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82" y="2133600"/>
            <a:ext cx="870821" cy="870821"/>
          </a:xfrm>
          <a:prstGeom prst="rect">
            <a:avLst/>
          </a:prstGeom>
        </p:spPr>
      </p:pic>
      <p:grpSp>
        <p:nvGrpSpPr>
          <p:cNvPr id="8" name="Group 42"/>
          <p:cNvGrpSpPr>
            <a:grpSpLocks noChangeAspect="1"/>
          </p:cNvGrpSpPr>
          <p:nvPr/>
        </p:nvGrpSpPr>
        <p:grpSpPr>
          <a:xfrm>
            <a:off x="5799103" y="2133600"/>
            <a:ext cx="1312215" cy="991172"/>
            <a:chOff x="914400" y="3890537"/>
            <a:chExt cx="1102198" cy="8325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920273" y="2057400"/>
            <a:ext cx="1113343" cy="468000"/>
            <a:chOff x="1997970" y="2209800"/>
            <a:chExt cx="1113343" cy="468000"/>
          </a:xfrm>
        </p:grpSpPr>
        <p:sp>
          <p:nvSpPr>
            <p:cNvPr id="17" name="Right Arrow 16"/>
            <p:cNvSpPr/>
            <p:nvPr/>
          </p:nvSpPr>
          <p:spPr>
            <a:xfrm rot="20476588" flipV="1">
              <a:off x="1997970" y="2304672"/>
              <a:ext cx="1113343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86000" y="2209800"/>
              <a:ext cx="468000" cy="468000"/>
              <a:chOff x="2189572" y="1503772"/>
              <a:chExt cx="360000" cy="360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7045471">
                <a:off x="2189572" y="1683772"/>
                <a:ext cx="36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2445471" flipH="1" flipV="1">
                <a:off x="2189572" y="1683772"/>
                <a:ext cx="36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ight Arrow 19"/>
          <p:cNvSpPr/>
          <p:nvPr/>
        </p:nvSpPr>
        <p:spPr>
          <a:xfrm flipV="1">
            <a:off x="2903502" y="2590800"/>
            <a:ext cx="288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969041" y="274320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Direct </a:t>
            </a:r>
            <a:endParaRPr lang="en-US" dirty="0"/>
          </a:p>
        </p:txBody>
      </p:sp>
      <p:pic>
        <p:nvPicPr>
          <p:cNvPr id="26" name="Picture 25" descr="Emergenc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97" y="4221088"/>
            <a:ext cx="396735" cy="360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01064" y="5227528"/>
            <a:ext cx="468000" cy="468000"/>
            <a:chOff x="901064" y="4932024"/>
            <a:chExt cx="468000" cy="468000"/>
          </a:xfrm>
        </p:grpSpPr>
        <p:pic>
          <p:nvPicPr>
            <p:cNvPr id="27" name="Picture 26" descr="Emergency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697" y="4986024"/>
              <a:ext cx="396735" cy="36000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 rot="1126537">
              <a:off x="901064" y="4932024"/>
              <a:ext cx="468000" cy="468000"/>
              <a:chOff x="3360703" y="2209800"/>
              <a:chExt cx="468000" cy="468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7045471">
                <a:off x="3360703" y="2443800"/>
                <a:ext cx="468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2445471" flipH="1" flipV="1">
                <a:off x="3360703" y="2443800"/>
                <a:ext cx="468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4140048" y="1658628"/>
            <a:ext cx="864000" cy="7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752600"/>
            <a:ext cx="8229600" cy="4402163"/>
          </a:xfrm>
        </p:spPr>
        <p:txBody>
          <a:bodyPr>
            <a:noAutofit/>
          </a:bodyPr>
          <a:lstStyle/>
          <a:p>
            <a:r>
              <a:rPr lang="fr-BE" sz="2000" dirty="0" smtClean="0"/>
              <a:t>Service social de l’hôpital:</a:t>
            </a:r>
          </a:p>
          <a:p>
            <a:pPr lvl="1"/>
            <a:r>
              <a:rPr lang="fr-BE" sz="1800" dirty="0" smtClean="0"/>
              <a:t>Gère “pré-enquête sociale” durant hospitalisation</a:t>
            </a:r>
          </a:p>
          <a:p>
            <a:pPr lvl="1"/>
            <a:r>
              <a:rPr lang="fr-BE" sz="1800" dirty="0" smtClean="0"/>
              <a:t>Informe CPAS compétent. </a:t>
            </a:r>
          </a:p>
          <a:p>
            <a:pPr lvl="1"/>
            <a:r>
              <a:rPr lang="fr-BE" sz="1800" dirty="0" smtClean="0"/>
              <a:t>Prépare “fiche de liaison” ou “avis de prise en charge”</a:t>
            </a:r>
          </a:p>
          <a:p>
            <a:pPr lvl="2"/>
            <a:r>
              <a:rPr lang="fr-BE" dirty="0" smtClean="0"/>
              <a:t>Contient l’information sur les soins donnés et l’identité  de la personne.</a:t>
            </a:r>
          </a:p>
          <a:p>
            <a:pPr lvl="2"/>
            <a:r>
              <a:rPr lang="fr-BE" dirty="0" smtClean="0"/>
              <a:t>Demande d’aide sociale</a:t>
            </a:r>
          </a:p>
          <a:p>
            <a:pPr lvl="2"/>
            <a:endParaRPr lang="fr-BE" dirty="0" smtClean="0"/>
          </a:p>
          <a:p>
            <a:r>
              <a:rPr lang="fr-BE" sz="2000" dirty="0" smtClean="0"/>
              <a:t>Délai pour aviser les CPAS</a:t>
            </a:r>
          </a:p>
          <a:p>
            <a:pPr lvl="1"/>
            <a:r>
              <a:rPr lang="fr-BE" sz="1600" dirty="0" smtClean="0"/>
              <a:t>Le prestataire de soins doit transmettre la demande d’aide sociale au CPAS dans un laps de temps le plus court possible.</a:t>
            </a:r>
          </a:p>
          <a:p>
            <a:pPr lvl="1">
              <a:buClr>
                <a:srgbClr val="000000"/>
              </a:buClr>
            </a:pPr>
            <a:r>
              <a:rPr lang="fr-BE" sz="1600" b="1" dirty="0" smtClean="0"/>
              <a:t>Maximum 15 jours.</a:t>
            </a:r>
            <a:r>
              <a:rPr lang="fr-BE" sz="16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Intervention </a:t>
            </a:r>
            <a:r>
              <a:rPr lang="fr-BE" b="1" dirty="0" smtClean="0">
                <a:solidFill>
                  <a:srgbClr val="8EB4E3"/>
                </a:solidFill>
              </a:rPr>
              <a:t>service social de </a:t>
            </a:r>
            <a:r>
              <a:rPr lang="fr-BE" sz="4444" b="1" dirty="0" smtClean="0">
                <a:solidFill>
                  <a:srgbClr val="8EB4E3"/>
                </a:solidFill>
              </a:rPr>
              <a:t>l’hôpital</a:t>
            </a:r>
            <a:endParaRPr lang="fr-BE" b="1" dirty="0">
              <a:solidFill>
                <a:srgbClr val="8EB4E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86600" y="4572000"/>
            <a:ext cx="1507920" cy="1584120"/>
            <a:chOff x="7480023" y="2443306"/>
            <a:chExt cx="1126920" cy="11269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023" y="2443306"/>
              <a:ext cx="1126920" cy="112692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7586562" y="2785962"/>
              <a:ext cx="338238" cy="338238"/>
              <a:chOff x="8424762" y="2592081"/>
              <a:chExt cx="338238" cy="33823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479581" y="2646900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4762" y="2592081"/>
                <a:ext cx="338238" cy="338238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304800" y="2057400"/>
            <a:ext cx="669767" cy="1261880"/>
            <a:chOff x="304800" y="2057400"/>
            <a:chExt cx="669767" cy="1261880"/>
          </a:xfrm>
        </p:grpSpPr>
        <p:grpSp>
          <p:nvGrpSpPr>
            <p:cNvPr id="16" name="Group 25"/>
            <p:cNvGrpSpPr>
              <a:grpSpLocks noChangeAspect="1"/>
            </p:cNvGrpSpPr>
            <p:nvPr/>
          </p:nvGrpSpPr>
          <p:grpSpPr>
            <a:xfrm>
              <a:off x="304800" y="2057400"/>
              <a:ext cx="525956" cy="525954"/>
              <a:chOff x="571500" y="2293488"/>
              <a:chExt cx="1447800" cy="14478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6" b="46436"/>
              <a:stretch>
                <a:fillRect/>
              </a:stretch>
            </p:blipFill>
            <p:spPr>
              <a:xfrm>
                <a:off x="990600" y="2590800"/>
                <a:ext cx="914400" cy="533400"/>
              </a:xfrm>
              <a:prstGeom prst="rect">
                <a:avLst/>
              </a:prstGeom>
            </p:spPr>
          </p:pic>
          <p:pic>
            <p:nvPicPr>
              <p:cNvPr id="19" name="Picture 18" descr="magnifier_256.pn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</a:blip>
              <a:stretch>
                <a:fillRect/>
              </a:stretch>
            </p:blipFill>
            <p:spPr>
              <a:xfrm rot="881246" flipH="1">
                <a:off x="571500" y="2293488"/>
                <a:ext cx="1447800" cy="1447800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0"/>
            <a:stretch/>
          </p:blipFill>
          <p:spPr>
            <a:xfrm>
              <a:off x="457201" y="2354754"/>
              <a:ext cx="517366" cy="648000"/>
            </a:xfrm>
            <a:prstGeom prst="rect">
              <a:avLst/>
            </a:prstGeom>
          </p:spPr>
        </p:pic>
        <p:pic>
          <p:nvPicPr>
            <p:cNvPr id="21" name="Picture 20" descr="check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317" y="2669071"/>
              <a:ext cx="219083" cy="219083"/>
            </a:xfrm>
            <a:prstGeom prst="rect">
              <a:avLst/>
            </a:prstGeom>
          </p:spPr>
        </p:pic>
        <p:grpSp>
          <p:nvGrpSpPr>
            <p:cNvPr id="24" name="Group 28"/>
            <p:cNvGrpSpPr>
              <a:grpSpLocks noChangeAspect="1"/>
            </p:cNvGrpSpPr>
            <p:nvPr/>
          </p:nvGrpSpPr>
          <p:grpSpPr>
            <a:xfrm>
              <a:off x="533400" y="2964354"/>
              <a:ext cx="295773" cy="354926"/>
              <a:chOff x="3788404" y="3023424"/>
              <a:chExt cx="415776" cy="49893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788404" y="3023424"/>
                <a:ext cx="415776" cy="4989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3859703" y="3099361"/>
                <a:ext cx="317502" cy="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859703" y="3182443"/>
                <a:ext cx="317502" cy="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859703" y="3265524"/>
                <a:ext cx="317502" cy="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859703" y="3348605"/>
                <a:ext cx="317502" cy="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59703" y="3431686"/>
                <a:ext cx="317502" cy="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89374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Prestataire de soins soigne et facture </a:t>
            </a:r>
            <a:r>
              <a:rPr lang="fr-BE" b="1" dirty="0" smtClean="0">
                <a:solidFill>
                  <a:srgbClr val="8EB4E3"/>
                </a:solidFill>
              </a:rPr>
              <a:t>soins donnés</a:t>
            </a:r>
            <a:endParaRPr lang="fr-BE" b="1" dirty="0">
              <a:solidFill>
                <a:srgbClr val="8EB4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sp>
        <p:nvSpPr>
          <p:cNvPr id="64" name="Content Placeholder 1"/>
          <p:cNvSpPr txBox="1">
            <a:spLocks/>
          </p:cNvSpPr>
          <p:nvPr/>
        </p:nvSpPr>
        <p:spPr>
          <a:xfrm>
            <a:off x="609600" y="1524000"/>
            <a:ext cx="8229600" cy="24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BE" dirty="0" smtClean="0"/>
              <a:t>Si prestataire de soins effectue prestations/modalités autres que celles autorisées</a:t>
            </a:r>
          </a:p>
          <a:p>
            <a:pPr marL="800100" lvl="1" indent="-342900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BE" sz="1600" dirty="0" smtClean="0"/>
              <a:t>Risque de ne pas être payé </a:t>
            </a:r>
          </a:p>
          <a:p>
            <a:pPr marL="800100" lvl="1" indent="-342900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BE" sz="1600" dirty="0" smtClean="0"/>
              <a:t>Prend contact avec CPAS compétent pour éventuellement adapter la décision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4019591" y="2673053"/>
            <a:ext cx="1080000" cy="815771"/>
            <a:chOff x="914400" y="3890537"/>
            <a:chExt cx="1102198" cy="83253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sp>
        <p:nvSpPr>
          <p:cNvPr id="37" name="Right Arrow 36"/>
          <p:cNvSpPr/>
          <p:nvPr/>
        </p:nvSpPr>
        <p:spPr>
          <a:xfrm rot="16200000" flipH="1">
            <a:off x="4361946" y="3670896"/>
            <a:ext cx="555741" cy="28803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68982"/>
            <a:ext cx="707818" cy="707818"/>
          </a:xfrm>
          <a:prstGeom prst="rect">
            <a:avLst/>
          </a:prstGeom>
        </p:spPr>
      </p:pic>
      <p:sp>
        <p:nvSpPr>
          <p:cNvPr id="40" name="Rectangle 39"/>
          <p:cNvSpPr>
            <a:spLocks noChangeAspect="1"/>
          </p:cNvSpPr>
          <p:nvPr/>
        </p:nvSpPr>
        <p:spPr>
          <a:xfrm>
            <a:off x="3048000" y="2492582"/>
            <a:ext cx="454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/>
            <a:r>
              <a:rPr lang="nl-NL" sz="3600" b="1" dirty="0" smtClean="0">
                <a:latin typeface="Arial Bold"/>
                <a:cs typeface="Arial Bold"/>
              </a:rPr>
              <a:t>€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5562600" y="2532051"/>
            <a:ext cx="454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/>
            <a:r>
              <a:rPr lang="nl-NL" sz="3600" b="1" dirty="0" smtClean="0">
                <a:latin typeface="Arial Bold"/>
                <a:cs typeface="Arial Bold"/>
              </a:rPr>
              <a:t>€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962400" y="3472191"/>
            <a:ext cx="541350" cy="540000"/>
            <a:chOff x="4669185" y="3341809"/>
            <a:chExt cx="541350" cy="540000"/>
          </a:xfrm>
        </p:grpSpPr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4789860" y="3429000"/>
              <a:ext cx="300000" cy="360000"/>
              <a:chOff x="1066800" y="2057400"/>
              <a:chExt cx="2057400" cy="246888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066800" y="2057400"/>
                <a:ext cx="2057400" cy="2468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0" name="Picture 49" descr="check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8221" y="3524136"/>
                <a:ext cx="319949" cy="319949"/>
              </a:xfrm>
              <a:prstGeom prst="rect">
                <a:avLst/>
              </a:prstGeom>
            </p:spPr>
          </p:pic>
          <p:pic>
            <p:nvPicPr>
              <p:cNvPr id="51" name="Picture 50" descr="check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8221" y="3909061"/>
                <a:ext cx="319949" cy="319949"/>
              </a:xfrm>
              <a:prstGeom prst="rect">
                <a:avLst/>
              </a:prstGeom>
            </p:spPr>
          </p:pic>
          <p:cxnSp>
            <p:nvCxnSpPr>
              <p:cNvPr id="52" name="Straight Connector 51"/>
              <p:cNvCxnSpPr/>
              <p:nvPr/>
            </p:nvCxnSpPr>
            <p:spPr>
              <a:xfrm>
                <a:off x="1786890" y="24331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786890" y="28418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786890" y="32505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786890" y="36592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786890" y="4067963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2255238"/>
                <a:ext cx="357991" cy="357991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2678204"/>
                <a:ext cx="357991" cy="357991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3101170"/>
                <a:ext cx="357991" cy="357991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 rot="8125808">
              <a:off x="4669185" y="3341809"/>
              <a:ext cx="541350" cy="540000"/>
              <a:chOff x="685800" y="4114800"/>
              <a:chExt cx="721799" cy="7092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685800" y="4468606"/>
                <a:ext cx="72179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692099" y="4468606"/>
                <a:ext cx="7092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ight Arrow 71"/>
          <p:cNvSpPr/>
          <p:nvPr/>
        </p:nvSpPr>
        <p:spPr>
          <a:xfrm flipV="1">
            <a:off x="2730000" y="3025982"/>
            <a:ext cx="108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Right Arrow 72"/>
          <p:cNvSpPr/>
          <p:nvPr/>
        </p:nvSpPr>
        <p:spPr>
          <a:xfrm flipH="1" flipV="1">
            <a:off x="5334000" y="3025982"/>
            <a:ext cx="108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4" name="Group 73"/>
          <p:cNvGrpSpPr>
            <a:grpSpLocks noChangeAspect="1"/>
          </p:cNvGrpSpPr>
          <p:nvPr/>
        </p:nvGrpSpPr>
        <p:grpSpPr>
          <a:xfrm rot="8125808">
            <a:off x="5521833" y="2604882"/>
            <a:ext cx="541350" cy="540000"/>
            <a:chOff x="685800" y="4114800"/>
            <a:chExt cx="721799" cy="7092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85800" y="4468606"/>
              <a:ext cx="72179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692099" y="4468606"/>
              <a:ext cx="709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rot="8125808">
            <a:off x="3007233" y="2604884"/>
            <a:ext cx="541350" cy="540000"/>
            <a:chOff x="685800" y="4114800"/>
            <a:chExt cx="721799" cy="7092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685800" y="4468606"/>
              <a:ext cx="721799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92099" y="4468606"/>
              <a:ext cx="709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609600" y="4876800"/>
            <a:ext cx="799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 pitchFamily="34" charset="0"/>
              <a:buChar char="•"/>
            </a:pPr>
            <a:r>
              <a:rPr lang="fr-BE" dirty="0" smtClean="0"/>
              <a:t>Prestataire de soins consulte MediPrima pour obtenir un numéro d’engagement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16216" y="2537845"/>
            <a:ext cx="1152000" cy="1086187"/>
            <a:chOff x="6516216" y="2564904"/>
            <a:chExt cx="1152000" cy="108618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6516216" y="2564904"/>
              <a:ext cx="1152000" cy="1021789"/>
            </a:xfrm>
            <a:prstGeom prst="rect">
              <a:avLst/>
            </a:prstGeom>
          </p:spPr>
        </p:pic>
        <p:pic>
          <p:nvPicPr>
            <p:cNvPr id="81" name="Picture 80" descr="check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9000" y="3330782"/>
              <a:ext cx="320310" cy="32030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421070" y="2477581"/>
            <a:ext cx="1206714" cy="1206714"/>
            <a:chOff x="3419872" y="1700808"/>
            <a:chExt cx="1836000" cy="183600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700808"/>
              <a:ext cx="1836000" cy="18360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18007" r="6561" b="17526"/>
            <a:stretch/>
          </p:blipFill>
          <p:spPr>
            <a:xfrm>
              <a:off x="3563888" y="2492896"/>
              <a:ext cx="1116000" cy="100972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619768" y="5181600"/>
            <a:ext cx="5856240" cy="1118748"/>
            <a:chOff x="1619768" y="5181600"/>
            <a:chExt cx="5856240" cy="1118748"/>
          </a:xfrm>
        </p:grpSpPr>
        <p:grpSp>
          <p:nvGrpSpPr>
            <p:cNvPr id="8" name="Group 42"/>
            <p:cNvGrpSpPr>
              <a:grpSpLocks noChangeAspect="1"/>
            </p:cNvGrpSpPr>
            <p:nvPr/>
          </p:nvGrpSpPr>
          <p:grpSpPr>
            <a:xfrm>
              <a:off x="6163793" y="5309176"/>
              <a:ext cx="1312215" cy="991172"/>
              <a:chOff x="914400" y="3890537"/>
              <a:chExt cx="1102198" cy="83253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3725393" y="5372715"/>
              <a:ext cx="1075067" cy="864095"/>
              <a:chOff x="918582" y="5029200"/>
              <a:chExt cx="1075067" cy="86409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94" t="23366" r="31031" b="22612"/>
              <a:stretch/>
            </p:blipFill>
            <p:spPr>
              <a:xfrm>
                <a:off x="1143000" y="5029200"/>
                <a:ext cx="626229" cy="701168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918582" y="5662204"/>
                <a:ext cx="1075067" cy="231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000" b="1" dirty="0" smtClean="0"/>
                  <a:t>Mediprima</a:t>
                </a:r>
                <a:endParaRPr lang="en-GB" sz="1000" b="1" dirty="0"/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 flipV="1">
              <a:off x="2506193" y="5690176"/>
              <a:ext cx="1080000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ight Arrow 22"/>
            <p:cNvSpPr/>
            <p:nvPr/>
          </p:nvSpPr>
          <p:spPr>
            <a:xfrm flipH="1" flipV="1">
              <a:off x="5020793" y="5690176"/>
              <a:ext cx="1080000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Picture 23" descr="locked_encrypted_key_file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V="1">
              <a:off x="5401793" y="5385376"/>
              <a:ext cx="287999" cy="287999"/>
            </a:xfrm>
            <a:prstGeom prst="rect">
              <a:avLst/>
            </a:prstGeom>
          </p:spPr>
        </p:pic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5477993" y="5181600"/>
              <a:ext cx="42571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lvl="2" indent="-177800"/>
              <a:r>
                <a:rPr lang="nl-NL" sz="3200" b="1" dirty="0" smtClean="0">
                  <a:latin typeface="Arial Bold"/>
                  <a:cs typeface="Arial Bold"/>
                </a:rPr>
                <a:t>?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06193" y="5385376"/>
              <a:ext cx="1066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4150" lvl="1" indent="-184150">
                <a:buClr>
                  <a:srgbClr val="FFFF00"/>
                </a:buClr>
              </a:pPr>
              <a:r>
                <a:rPr lang="fr-FR" sz="1600" dirty="0" smtClean="0"/>
                <a:t>Décision</a:t>
              </a:r>
              <a:endParaRPr lang="en-GB" sz="3200" b="1" dirty="0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1619768" y="5421592"/>
              <a:ext cx="864000" cy="766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545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2819400"/>
            <a:ext cx="8229600" cy="3182963"/>
          </a:xfrm>
        </p:spPr>
        <p:txBody>
          <a:bodyPr>
            <a:normAutofit/>
          </a:bodyPr>
          <a:lstStyle/>
          <a:p>
            <a:r>
              <a:rPr lang="fr-BE" sz="1800" dirty="0" smtClean="0"/>
              <a:t>Attestation AMU contient au minimum : </a:t>
            </a:r>
          </a:p>
          <a:p>
            <a:pPr lvl="1"/>
            <a:r>
              <a:rPr lang="fr-BE" sz="1600" dirty="0" smtClean="0"/>
              <a:t>Date de la prestation; </a:t>
            </a:r>
          </a:p>
          <a:p>
            <a:pPr lvl="1"/>
            <a:r>
              <a:rPr lang="fr-BE" sz="1600" dirty="0" smtClean="0"/>
              <a:t>Nom bénéficiaire; </a:t>
            </a:r>
          </a:p>
          <a:p>
            <a:pPr lvl="1"/>
            <a:r>
              <a:rPr lang="fr-BE" sz="1600" dirty="0" smtClean="0"/>
              <a:t>Nom et signature médecin. </a:t>
            </a:r>
          </a:p>
          <a:p>
            <a:r>
              <a:rPr lang="fr-BE" sz="1800" dirty="0" smtClean="0"/>
              <a:t>Conservation</a:t>
            </a:r>
            <a:endParaRPr lang="fr-BE" sz="2000" dirty="0" smtClean="0"/>
          </a:p>
          <a:p>
            <a:pPr lvl="1"/>
            <a:r>
              <a:rPr lang="fr-BE" sz="1600" dirty="0" smtClean="0"/>
              <a:t>Doit être conservée (électroniquement) par prestataire de soins</a:t>
            </a:r>
          </a:p>
          <a:p>
            <a:pPr lvl="1"/>
            <a:r>
              <a:rPr lang="fr-BE" sz="1600" dirty="0" smtClean="0"/>
              <a:t>Attestation est jointe à la facture et conservée par CPAS</a:t>
            </a:r>
            <a:r>
              <a:rPr lang="fr-BE" sz="1800" dirty="0" smtClean="0"/>
              <a:t>.</a:t>
            </a:r>
          </a:p>
          <a:p>
            <a:pPr lvl="2"/>
            <a:r>
              <a:rPr lang="fr-BE" sz="1600" dirty="0" smtClean="0"/>
              <a:t>Pour prestations non-concernées par la phase 1 du projet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Attestation </a:t>
            </a:r>
            <a:r>
              <a:rPr lang="fr-BE" sz="4444" b="1" dirty="0" smtClean="0">
                <a:solidFill>
                  <a:srgbClr val="8EB4E3"/>
                </a:solidFill>
              </a:rPr>
              <a:t>d’Aide Médicale Urgente</a:t>
            </a:r>
            <a:endParaRPr lang="fr-BE" b="1" dirty="0">
              <a:solidFill>
                <a:srgbClr val="8EB4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pic>
        <p:nvPicPr>
          <p:cNvPr id="7" name="Picture 6" descr="Mediprima_nl_080313.pdf"/>
          <p:cNvPicPr>
            <a:picLocks noChangeAspect="1"/>
          </p:cNvPicPr>
          <p:nvPr/>
        </p:nvPicPr>
        <p:blipFill>
          <a:blip r:embed="rId2"/>
          <a:srcRect l="16386" t="16247" r="10691" b="13333"/>
          <a:stretch>
            <a:fillRect/>
          </a:stretch>
        </p:blipFill>
        <p:spPr>
          <a:xfrm rot="766650">
            <a:off x="6879124" y="2759393"/>
            <a:ext cx="1800000" cy="24597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9400" y="1644061"/>
            <a:ext cx="870821" cy="870821"/>
            <a:chOff x="3347864" y="2353159"/>
            <a:chExt cx="1089375" cy="1089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353159"/>
              <a:ext cx="1089375" cy="10893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996952"/>
              <a:ext cx="472991" cy="315130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 rot="2614260">
              <a:off x="3477954" y="2896773"/>
              <a:ext cx="550750" cy="541279"/>
              <a:chOff x="685800" y="4114800"/>
              <a:chExt cx="721799" cy="709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85800" y="4468606"/>
                <a:ext cx="721799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692099" y="4468606"/>
                <a:ext cx="7092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3657599" y="1719192"/>
            <a:ext cx="1440000" cy="720558"/>
            <a:chOff x="3657599" y="2057400"/>
            <a:chExt cx="1440000" cy="720558"/>
          </a:xfrm>
        </p:grpSpPr>
        <p:sp>
          <p:nvSpPr>
            <p:cNvPr id="17" name="Right Arrow 16"/>
            <p:cNvSpPr/>
            <p:nvPr/>
          </p:nvSpPr>
          <p:spPr>
            <a:xfrm flipV="1">
              <a:off x="3657599" y="2057400"/>
              <a:ext cx="1440000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ight Arrow 18"/>
            <p:cNvSpPr/>
            <p:nvPr/>
          </p:nvSpPr>
          <p:spPr>
            <a:xfrm flipH="1" flipV="1">
              <a:off x="3657599" y="2378968"/>
              <a:ext cx="1440000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197599" y="2286000"/>
              <a:ext cx="360000" cy="491958"/>
              <a:chOff x="748800" y="918197"/>
              <a:chExt cx="1080000" cy="147587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62000" y="932234"/>
                <a:ext cx="1066800" cy="1447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 descr="Mediprima_nl_080313.pdf"/>
              <p:cNvPicPr>
                <a:picLocks noChangeAspect="1"/>
              </p:cNvPicPr>
              <p:nvPr/>
            </p:nvPicPr>
            <p:blipFill>
              <a:blip r:embed="rId2"/>
              <a:srcRect l="16386" t="16247" r="10691" b="13333"/>
              <a:stretch>
                <a:fillRect/>
              </a:stretch>
            </p:blipFill>
            <p:spPr>
              <a:xfrm>
                <a:off x="748800" y="918197"/>
                <a:ext cx="1080000" cy="1475874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4087718" y="2321123"/>
            <a:ext cx="558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AMU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952500" y="5486400"/>
            <a:ext cx="7856978" cy="648841"/>
            <a:chOff x="1905000" y="5562600"/>
            <a:chExt cx="7856978" cy="648841"/>
          </a:xfrm>
        </p:grpSpPr>
        <p:grpSp>
          <p:nvGrpSpPr>
            <p:cNvPr id="31" name="Group 36"/>
            <p:cNvGrpSpPr/>
            <p:nvPr/>
          </p:nvGrpSpPr>
          <p:grpSpPr>
            <a:xfrm>
              <a:off x="1939252" y="5562600"/>
              <a:ext cx="7822726" cy="648841"/>
              <a:chOff x="1459732" y="5445224"/>
              <a:chExt cx="7822726" cy="648841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108574" y="5445224"/>
                <a:ext cx="71738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u="sng" dirty="0" smtClean="0"/>
                  <a:t>Controles a posteriori par la CAAMI</a:t>
                </a:r>
                <a:endParaRPr lang="nl-NL" dirty="0" smtClean="0"/>
              </a:p>
              <a:p>
                <a:r>
                  <a:rPr lang="nl-NL" dirty="0" smtClean="0"/>
                  <a:t>Sa présence et le contenu attestation AMU sera contrôlé(e) via échantillons</a:t>
                </a:r>
                <a:endParaRPr lang="nl-NL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459732" y="5445224"/>
                <a:ext cx="7776248" cy="648841"/>
              </a:xfrm>
              <a:prstGeom prst="rect">
                <a:avLst/>
              </a:prstGeom>
              <a:noFill/>
              <a:ln>
                <a:solidFill>
                  <a:srgbClr val="8EB4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905000" y="5562600"/>
              <a:ext cx="648000" cy="648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92975"/>
            <a:ext cx="792000" cy="687561"/>
          </a:xfrm>
          <a:prstGeom prst="rect">
            <a:avLst/>
          </a:prstGeom>
        </p:spPr>
      </p:pic>
      <p:pic>
        <p:nvPicPr>
          <p:cNvPr id="16" name="Picture 15" descr="chec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057400"/>
            <a:ext cx="291085" cy="2910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958541" cy="9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45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 smtClean="0"/>
              <a:t>Patient peut se voir prescrire des soins qui ne sont pas inclus dans la couverture du CPAS auprès d’un autre prestataire.</a:t>
            </a:r>
          </a:p>
          <a:p>
            <a:pPr lvl="1"/>
            <a:r>
              <a:rPr lang="fr-BE" sz="1800" dirty="0" smtClean="0"/>
              <a:t>Chaque prestataire doit posséder une attestation AMU</a:t>
            </a:r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pPr>
              <a:buNone/>
            </a:pPr>
            <a:r>
              <a:rPr lang="fr-BE" sz="2000" dirty="0" smtClean="0"/>
              <a:t> </a:t>
            </a:r>
          </a:p>
          <a:p>
            <a:endParaRPr lang="fr-BE" sz="2000" dirty="0" smtClean="0"/>
          </a:p>
          <a:p>
            <a:r>
              <a:rPr lang="fr-BE" sz="2000" dirty="0" smtClean="0"/>
              <a:t>CPAS doit éventuellement adapter la décision électronique</a:t>
            </a:r>
            <a:endParaRPr lang="fr-B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Prescription vers </a:t>
            </a:r>
            <a:r>
              <a:rPr lang="fr-BE" b="1" dirty="0" smtClean="0">
                <a:solidFill>
                  <a:srgbClr val="8EB4E3"/>
                </a:solidFill>
              </a:rPr>
              <a:t>autre prestataire</a:t>
            </a:r>
            <a:endParaRPr lang="fr-BE" b="1" dirty="0">
              <a:solidFill>
                <a:srgbClr val="8EB4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98" name="Group 97"/>
          <p:cNvGrpSpPr/>
          <p:nvPr/>
        </p:nvGrpSpPr>
        <p:grpSpPr>
          <a:xfrm>
            <a:off x="1524000" y="2833115"/>
            <a:ext cx="5486400" cy="1815085"/>
            <a:chOff x="1524000" y="2521458"/>
            <a:chExt cx="5486400" cy="1815085"/>
          </a:xfrm>
        </p:grpSpPr>
        <p:grpSp>
          <p:nvGrpSpPr>
            <p:cNvPr id="97" name="Group 96"/>
            <p:cNvGrpSpPr/>
            <p:nvPr/>
          </p:nvGrpSpPr>
          <p:grpSpPr>
            <a:xfrm>
              <a:off x="1524000" y="2819400"/>
              <a:ext cx="1676400" cy="1219200"/>
              <a:chOff x="1295400" y="2438400"/>
              <a:chExt cx="1676400" cy="1219200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295400" y="2438400"/>
                <a:ext cx="1447800" cy="1154929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7400" y="274320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3594916" y="2521458"/>
              <a:ext cx="3415484" cy="1815085"/>
              <a:chOff x="3594916" y="2604515"/>
              <a:chExt cx="3415484" cy="181508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3594916" y="2604515"/>
                <a:ext cx="3401769" cy="900685"/>
                <a:chOff x="3594916" y="2286000"/>
                <a:chExt cx="3401769" cy="900685"/>
              </a:xfrm>
            </p:grpSpPr>
            <p:grpSp>
              <p:nvGrpSpPr>
                <p:cNvPr id="49" name="Group 48"/>
                <p:cNvGrpSpPr>
                  <a:grpSpLocks noChangeAspect="1"/>
                </p:cNvGrpSpPr>
                <p:nvPr/>
              </p:nvGrpSpPr>
              <p:grpSpPr>
                <a:xfrm>
                  <a:off x="3886200" y="2438400"/>
                  <a:ext cx="324000" cy="388800"/>
                  <a:chOff x="1066800" y="2057400"/>
                  <a:chExt cx="2057400" cy="2468880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>
                    <a:off x="1066800" y="2057400"/>
                    <a:ext cx="2057400" cy="2468880"/>
                  </a:xfrm>
                  <a:prstGeom prst="rect">
                    <a:avLst/>
                  </a:prstGeom>
                  <a:solidFill>
                    <a:schemeClr val="bg1">
                      <a:alpha val="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51" name="Picture 50" descr="check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38221" y="3524136"/>
                    <a:ext cx="319949" cy="319949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 descr="check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38221" y="3909061"/>
                    <a:ext cx="319949" cy="319949"/>
                  </a:xfrm>
                  <a:prstGeom prst="rect">
                    <a:avLst/>
                  </a:prstGeom>
                </p:spPr>
              </p:pic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786890" y="2433161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786890" y="2841861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786890" y="3250561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1786890" y="3659261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1786890" y="4067963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219200" y="2255238"/>
                    <a:ext cx="357991" cy="357991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219200" y="2678204"/>
                    <a:ext cx="357991" cy="357991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219200" y="3101170"/>
                    <a:ext cx="357991" cy="3579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5334000" y="2286000"/>
                  <a:ext cx="1080000" cy="815771"/>
                  <a:chOff x="3279668" y="5029200"/>
                  <a:chExt cx="1080000" cy="815771"/>
                </a:xfrm>
              </p:grpSpPr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25" t="22645" r="5554" b="21493"/>
                  <a:stretch/>
                </p:blipFill>
                <p:spPr>
                  <a:xfrm>
                    <a:off x="3429000" y="5029200"/>
                    <a:ext cx="930668" cy="742406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79668" y="5323612"/>
                    <a:ext cx="521357" cy="5213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4" name="Right Arrow 63"/>
                <p:cNvSpPr/>
                <p:nvPr/>
              </p:nvSpPr>
              <p:spPr>
                <a:xfrm rot="20688247" flipV="1">
                  <a:off x="3594916" y="2854968"/>
                  <a:ext cx="1116000" cy="252000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80" name="Group 79"/>
                <p:cNvGrpSpPr/>
                <p:nvPr/>
              </p:nvGrpSpPr>
              <p:grpSpPr>
                <a:xfrm>
                  <a:off x="3802050" y="2355600"/>
                  <a:ext cx="541350" cy="540000"/>
                  <a:chOff x="3962400" y="3472191"/>
                  <a:chExt cx="541350" cy="540000"/>
                </a:xfrm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 rot="8125808">
                    <a:off x="3962400" y="3741586"/>
                    <a:ext cx="541350" cy="120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13525808" flipH="1" flipV="1">
                    <a:off x="3963075" y="3741595"/>
                    <a:ext cx="540000" cy="11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405255" y="2362200"/>
                  <a:ext cx="591430" cy="748285"/>
                  <a:chOff x="6405255" y="3810000"/>
                  <a:chExt cx="591430" cy="748285"/>
                </a:xfrm>
              </p:grpSpPr>
              <p:pic>
                <p:nvPicPr>
                  <p:cNvPr id="84" name="Picture 83" descr="Mediprima_nl_080313.pdf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16386" t="16247" r="10691" b="13333"/>
                  <a:stretch>
                    <a:fillRect/>
                  </a:stretch>
                </p:blipFill>
                <p:spPr>
                  <a:xfrm>
                    <a:off x="6422059" y="3810000"/>
                    <a:ext cx="526874" cy="720000"/>
                  </a:xfrm>
                  <a:prstGeom prst="rect">
                    <a:avLst/>
                  </a:prstGeom>
                </p:spPr>
              </p:pic>
              <p:sp>
                <p:nvSpPr>
                  <p:cNvPr id="85" name="Rectangle 84"/>
                  <p:cNvSpPr/>
                  <p:nvPr/>
                </p:nvSpPr>
                <p:spPr>
                  <a:xfrm>
                    <a:off x="6405255" y="4016112"/>
                    <a:ext cx="55816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400" dirty="0" smtClean="0"/>
                      <a:t>AMU</a:t>
                    </a:r>
                    <a:endParaRPr lang="en-US" sz="1400" dirty="0"/>
                  </a:p>
                </p:txBody>
              </p:sp>
              <p:pic>
                <p:nvPicPr>
                  <p:cNvPr id="86" name="Picture 85" descr="check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705600" y="4267200"/>
                    <a:ext cx="291085" cy="2910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2" name="Picture 91" descr="check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43400" y="2895600"/>
                  <a:ext cx="291085" cy="291085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 93"/>
              <p:cNvGrpSpPr/>
              <p:nvPr/>
            </p:nvGrpSpPr>
            <p:grpSpPr>
              <a:xfrm>
                <a:off x="3594916" y="3581400"/>
                <a:ext cx="3415484" cy="838200"/>
                <a:chOff x="3594916" y="3581400"/>
                <a:chExt cx="3415484" cy="83820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5337068" y="3581400"/>
                  <a:ext cx="1080000" cy="815771"/>
                  <a:chOff x="3279668" y="5029200"/>
                  <a:chExt cx="1080000" cy="815771"/>
                </a:xfrm>
              </p:grpSpPr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25" t="22645" r="5554" b="21493"/>
                  <a:stretch/>
                </p:blipFill>
                <p:spPr>
                  <a:xfrm>
                    <a:off x="3429000" y="5029200"/>
                    <a:ext cx="930668" cy="742406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79668" y="5323612"/>
                    <a:ext cx="521357" cy="52135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5" name="Right Arrow 64"/>
                <p:cNvSpPr/>
                <p:nvPr/>
              </p:nvSpPr>
              <p:spPr>
                <a:xfrm rot="911753">
                  <a:off x="3594916" y="3647056"/>
                  <a:ext cx="1116000" cy="252000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66" name="Group 65"/>
                <p:cNvGrpSpPr>
                  <a:grpSpLocks noChangeAspect="1"/>
                </p:cNvGrpSpPr>
                <p:nvPr/>
              </p:nvGrpSpPr>
              <p:grpSpPr>
                <a:xfrm>
                  <a:off x="3886200" y="3962400"/>
                  <a:ext cx="324000" cy="388800"/>
                  <a:chOff x="1066800" y="2057400"/>
                  <a:chExt cx="2057400" cy="2468880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066800" y="2057400"/>
                    <a:ext cx="2057400" cy="2468880"/>
                  </a:xfrm>
                  <a:prstGeom prst="rect">
                    <a:avLst/>
                  </a:prstGeom>
                  <a:solidFill>
                    <a:schemeClr val="bg1">
                      <a:alpha val="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68" name="Picture 67" descr="check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38221" y="3524136"/>
                    <a:ext cx="319949" cy="319949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 descr="check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38221" y="3909061"/>
                    <a:ext cx="319949" cy="319949"/>
                  </a:xfrm>
                  <a:prstGeom prst="rect">
                    <a:avLst/>
                  </a:prstGeom>
                </p:spPr>
              </p:pic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1786890" y="2433161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86890" y="2841861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1786890" y="3250561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1786890" y="3659261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1786890" y="4067963"/>
                    <a:ext cx="1131570" cy="214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219200" y="2255238"/>
                    <a:ext cx="357991" cy="357991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219200" y="2678204"/>
                    <a:ext cx="357991" cy="357991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219200" y="3101170"/>
                    <a:ext cx="357991" cy="35799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3810000" y="3879600"/>
                  <a:ext cx="541350" cy="540000"/>
                  <a:chOff x="3962400" y="3472191"/>
                  <a:chExt cx="541350" cy="540000"/>
                </a:xfrm>
              </p:grpSpPr>
              <p:cxnSp>
                <p:nvCxnSpPr>
                  <p:cNvPr id="82" name="Straight Connector 81"/>
                  <p:cNvCxnSpPr/>
                  <p:nvPr/>
                </p:nvCxnSpPr>
                <p:spPr>
                  <a:xfrm rot="8125808">
                    <a:off x="3962400" y="3741586"/>
                    <a:ext cx="541350" cy="120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3525808" flipH="1" flipV="1">
                    <a:off x="3963075" y="3741595"/>
                    <a:ext cx="540000" cy="1191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6418970" y="3657600"/>
                  <a:ext cx="591430" cy="748285"/>
                  <a:chOff x="6405255" y="3810000"/>
                  <a:chExt cx="591430" cy="748285"/>
                </a:xfrm>
              </p:grpSpPr>
              <p:pic>
                <p:nvPicPr>
                  <p:cNvPr id="89" name="Picture 88" descr="Mediprima_nl_080313.pdf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16386" t="16247" r="10691" b="13333"/>
                  <a:stretch>
                    <a:fillRect/>
                  </a:stretch>
                </p:blipFill>
                <p:spPr>
                  <a:xfrm>
                    <a:off x="6422059" y="3810000"/>
                    <a:ext cx="526874" cy="720000"/>
                  </a:xfrm>
                  <a:prstGeom prst="rect">
                    <a:avLst/>
                  </a:prstGeom>
                </p:spPr>
              </p:pic>
              <p:sp>
                <p:nvSpPr>
                  <p:cNvPr id="90" name="Rectangle 89"/>
                  <p:cNvSpPr/>
                  <p:nvPr/>
                </p:nvSpPr>
                <p:spPr>
                  <a:xfrm>
                    <a:off x="6405255" y="4016112"/>
                    <a:ext cx="55816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400" dirty="0" smtClean="0"/>
                      <a:t>AMU</a:t>
                    </a:r>
                    <a:endParaRPr lang="en-US" sz="1400" dirty="0"/>
                  </a:p>
                </p:txBody>
              </p:sp>
              <p:pic>
                <p:nvPicPr>
                  <p:cNvPr id="91" name="Picture 90" descr="check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705600" y="4267200"/>
                    <a:ext cx="291085" cy="2910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Picture 92" descr="check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43400" y="3810000"/>
                  <a:ext cx="291085" cy="29108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2" name="Group 20"/>
          <p:cNvGrpSpPr/>
          <p:nvPr/>
        </p:nvGrpSpPr>
        <p:grpSpPr>
          <a:xfrm>
            <a:off x="5063167" y="5385376"/>
            <a:ext cx="1075067" cy="864095"/>
            <a:chOff x="918582" y="5029200"/>
            <a:chExt cx="1075067" cy="864095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t="23366" r="31031" b="22612"/>
            <a:stretch/>
          </p:blipFill>
          <p:spPr>
            <a:xfrm>
              <a:off x="1143000" y="5029200"/>
              <a:ext cx="626229" cy="701168"/>
            </a:xfrm>
            <a:prstGeom prst="rect">
              <a:avLst/>
            </a:prstGeom>
          </p:spPr>
        </p:pic>
        <p:sp>
          <p:nvSpPr>
            <p:cNvPr id="109" name="Rectangle 108"/>
            <p:cNvSpPr/>
            <p:nvPr/>
          </p:nvSpPr>
          <p:spPr>
            <a:xfrm>
              <a:off x="918582" y="5662204"/>
              <a:ext cx="1075067" cy="231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000" b="1" dirty="0" smtClean="0"/>
                <a:t>Mediprima</a:t>
              </a:r>
              <a:endParaRPr lang="en-GB" sz="1000" b="1" dirty="0"/>
            </a:p>
          </p:txBody>
        </p:sp>
      </p:grpSp>
      <p:sp>
        <p:nvSpPr>
          <p:cNvPr id="103" name="Right Arrow 102"/>
          <p:cNvSpPr/>
          <p:nvPr/>
        </p:nvSpPr>
        <p:spPr>
          <a:xfrm flipV="1">
            <a:off x="3915374" y="5884168"/>
            <a:ext cx="1080000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3915374" y="5375592"/>
            <a:ext cx="106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1" indent="-184150">
              <a:buClr>
                <a:srgbClr val="FFFF00"/>
              </a:buClr>
            </a:pPr>
            <a:r>
              <a:rPr lang="fr-FR" sz="1600" dirty="0" smtClean="0"/>
              <a:t>Adapter la décision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2987920" y="5421592"/>
            <a:ext cx="864000" cy="7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La facturation électronique </a:t>
            </a:r>
            <a:r>
              <a:rPr lang="fr-BE" b="1" dirty="0" smtClean="0">
                <a:solidFill>
                  <a:srgbClr val="92D050"/>
                </a:solidFill>
              </a:rPr>
              <a:t>à la CAAMI</a:t>
            </a:r>
            <a:endParaRPr lang="fr-BE" b="1" dirty="0">
              <a:solidFill>
                <a:srgbClr val="92D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sz="2000" dirty="0" smtClean="0"/>
          </a:p>
          <a:p>
            <a:endParaRPr lang="fr-BE" sz="2000" dirty="0" smtClean="0"/>
          </a:p>
          <a:p>
            <a:r>
              <a:rPr lang="fr-BE" sz="2000" dirty="0" smtClean="0"/>
              <a:t>Basée sur : </a:t>
            </a:r>
          </a:p>
          <a:p>
            <a:pPr lvl="1"/>
            <a:r>
              <a:rPr lang="fr-BE" sz="1800" dirty="0" smtClean="0"/>
              <a:t>Facturation INAMI</a:t>
            </a:r>
          </a:p>
          <a:p>
            <a:pPr lvl="1"/>
            <a:r>
              <a:rPr lang="fr-BE" sz="1800" dirty="0" smtClean="0"/>
              <a:t>Document de référence CAAMI</a:t>
            </a:r>
          </a:p>
          <a:p>
            <a:pPr lvl="2"/>
            <a:r>
              <a:rPr lang="fr-BE" sz="1600" dirty="0" smtClean="0"/>
              <a:t>Instructions aux établissements hospitaliers relatives à la facturation électronique des soins de santé relatifs à MediPrima – Phase 1</a:t>
            </a:r>
            <a:endParaRPr lang="fr-B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655028" y="4940399"/>
            <a:ext cx="4888772" cy="648841"/>
            <a:chOff x="1939253" y="5445224"/>
            <a:chExt cx="4888772" cy="648841"/>
          </a:xfrm>
        </p:grpSpPr>
        <p:grpSp>
          <p:nvGrpSpPr>
            <p:cNvPr id="8" name="Group 7"/>
            <p:cNvGrpSpPr/>
            <p:nvPr/>
          </p:nvGrpSpPr>
          <p:grpSpPr>
            <a:xfrm>
              <a:off x="1939253" y="5445224"/>
              <a:ext cx="4888772" cy="648841"/>
              <a:chOff x="1459733" y="5445224"/>
              <a:chExt cx="4888772" cy="64884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108574" y="5584979"/>
                <a:ext cx="41857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BE" dirty="0" smtClean="0"/>
                  <a:t>Le respect de ces instructions est impératif</a:t>
                </a:r>
                <a:endParaRPr lang="fr-BE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59733" y="5445224"/>
                <a:ext cx="4888772" cy="648841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79784" y="5446065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2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Identification des </a:t>
            </a:r>
            <a:r>
              <a:rPr lang="fr-BE" b="1" dirty="0" smtClean="0">
                <a:solidFill>
                  <a:srgbClr val="92D050"/>
                </a:solidFill>
              </a:rPr>
              <a:t>débiteurs</a:t>
            </a:r>
            <a:endParaRPr lang="fr-BE" b="1" dirty="0">
              <a:solidFill>
                <a:srgbClr val="92D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Le prestataire de soins identifie les différents débiteurs : </a:t>
            </a:r>
            <a:endParaRPr lang="fr-B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820571" y="2000902"/>
            <a:ext cx="1502858" cy="1135172"/>
            <a:chOff x="914400" y="3890537"/>
            <a:chExt cx="1102198" cy="83253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05" y="3434990"/>
            <a:ext cx="708101" cy="7081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8745" y="4203284"/>
            <a:ext cx="430887" cy="1728000"/>
          </a:xfrm>
          <a:prstGeom prst="rect">
            <a:avLst/>
          </a:prstGeom>
          <a:solidFill>
            <a:srgbClr val="92D050"/>
          </a:solidFill>
        </p:spPr>
        <p:txBody>
          <a:bodyPr vert="vert270" wrap="square" anchor="ctr">
            <a:spAutoFit/>
          </a:bodyPr>
          <a:lstStyle/>
          <a:p>
            <a:pPr marL="184150" lvl="1" indent="-184150" algn="ctr">
              <a:buClr>
                <a:srgbClr val="FFFF00"/>
              </a:buClr>
            </a:pPr>
            <a:r>
              <a:rPr lang="fr-FR" sz="1600" b="1" dirty="0" smtClean="0">
                <a:solidFill>
                  <a:schemeClr val="bg1"/>
                </a:solidFill>
              </a:rPr>
              <a:t>facture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1704" y="3033000"/>
            <a:ext cx="3420592" cy="396000"/>
            <a:chOff x="2951062" y="3033000"/>
            <a:chExt cx="3420592" cy="396000"/>
          </a:xfrm>
        </p:grpSpPr>
        <p:sp>
          <p:nvSpPr>
            <p:cNvPr id="19" name="Right Arrow 18"/>
            <p:cNvSpPr/>
            <p:nvPr/>
          </p:nvSpPr>
          <p:spPr>
            <a:xfrm rot="5400000" flipV="1">
              <a:off x="4463358" y="3123000"/>
              <a:ext cx="396000" cy="216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ight Arrow 20"/>
            <p:cNvSpPr/>
            <p:nvPr/>
          </p:nvSpPr>
          <p:spPr>
            <a:xfrm rot="9291738">
              <a:off x="2951062" y="3188123"/>
              <a:ext cx="900312" cy="20329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ight Arrow 26"/>
            <p:cNvSpPr/>
            <p:nvPr/>
          </p:nvSpPr>
          <p:spPr>
            <a:xfrm rot="12308262" flipH="1">
              <a:off x="5471342" y="3188123"/>
              <a:ext cx="900312" cy="20329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45824" y="4293096"/>
            <a:ext cx="6035697" cy="1477328"/>
            <a:chOff x="1609820" y="4293096"/>
            <a:chExt cx="6035697" cy="1477328"/>
          </a:xfrm>
        </p:grpSpPr>
        <p:sp>
          <p:nvSpPr>
            <p:cNvPr id="28" name="Rectangle 27"/>
            <p:cNvSpPr/>
            <p:nvPr/>
          </p:nvSpPr>
          <p:spPr>
            <a:xfrm>
              <a:off x="1609820" y="4293096"/>
              <a:ext cx="17053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BE" dirty="0" smtClean="0"/>
                <a:t>Part à charge du</a:t>
              </a:r>
              <a:br>
                <a:rPr lang="fr-BE" dirty="0" smtClean="0"/>
              </a:br>
              <a:r>
                <a:rPr lang="fr-BE" dirty="0" smtClean="0"/>
                <a:t>SPP IS</a:t>
              </a:r>
              <a:endParaRPr lang="fr-BE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62739" y="4293096"/>
              <a:ext cx="1705365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BE" dirty="0" smtClean="0"/>
                <a:t>Part à charge du</a:t>
              </a:r>
              <a:br>
                <a:rPr lang="fr-BE" dirty="0" smtClean="0"/>
              </a:br>
              <a:r>
                <a:rPr lang="fr-BE" dirty="0" smtClean="0"/>
                <a:t>patient</a:t>
              </a:r>
            </a:p>
            <a:p>
              <a:pPr algn="ctr"/>
              <a:r>
                <a:rPr lang="fr-BE" dirty="0" smtClean="0"/>
                <a:t>+</a:t>
              </a:r>
            </a:p>
            <a:p>
              <a:pPr algn="ctr"/>
              <a:r>
                <a:rPr lang="fr-BE" dirty="0" smtClean="0"/>
                <a:t>suppléments</a:t>
              </a:r>
            </a:p>
            <a:p>
              <a:pPr algn="ctr"/>
              <a:r>
                <a:rPr lang="fr-BE" dirty="0" smtClean="0"/>
                <a:t>À sa charge</a:t>
              </a:r>
              <a:endParaRPr lang="fr-BE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40152" y="4293096"/>
              <a:ext cx="170536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BE" dirty="0" smtClean="0"/>
                <a:t>Part à charge du</a:t>
              </a:r>
              <a:br>
                <a:rPr lang="fr-BE" dirty="0" smtClean="0"/>
              </a:br>
              <a:endParaRPr lang="fr-BE" dirty="0" smtClean="0"/>
            </a:p>
            <a:p>
              <a:pPr algn="ctr"/>
              <a:r>
                <a:rPr lang="fr-BE" dirty="0" smtClean="0"/>
                <a:t>CPAS</a:t>
              </a:r>
              <a:endParaRPr lang="fr-BE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491880" y="4203284"/>
            <a:ext cx="0" cy="172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24128" y="4203284"/>
            <a:ext cx="0" cy="17280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6372280" y="3469732"/>
            <a:ext cx="720000" cy="63861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979712" y="3356992"/>
            <a:ext cx="864096" cy="864096"/>
            <a:chOff x="3419872" y="1700808"/>
            <a:chExt cx="1836000" cy="1836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700808"/>
              <a:ext cx="1836000" cy="18360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18007" r="6561" b="17526"/>
            <a:stretch/>
          </p:blipFill>
          <p:spPr>
            <a:xfrm>
              <a:off x="3563888" y="2492896"/>
              <a:ext cx="1116000" cy="1009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7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FFC000"/>
                </a:solidFill>
              </a:rPr>
              <a:t>Introduction</a:t>
            </a:r>
            <a:endParaRPr lang="fr-BE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3079501"/>
            <a:ext cx="8229600" cy="3373835"/>
          </a:xfrm>
        </p:spPr>
        <p:txBody>
          <a:bodyPr>
            <a:normAutofit/>
          </a:bodyPr>
          <a:lstStyle/>
          <a:p>
            <a:r>
              <a:rPr lang="fr-BE" sz="2200" dirty="0" smtClean="0"/>
              <a:t>La réforme de l’aide médicale octroyée par les CPAS:</a:t>
            </a:r>
            <a:endParaRPr lang="fr-BE" sz="1600" dirty="0" smtClean="0"/>
          </a:p>
          <a:p>
            <a:pPr lvl="1"/>
            <a:r>
              <a:rPr lang="fr-BE" dirty="0" smtClean="0"/>
              <a:t>Simplifier</a:t>
            </a:r>
          </a:p>
          <a:p>
            <a:pPr lvl="1"/>
            <a:r>
              <a:rPr lang="fr-BE" dirty="0" smtClean="0"/>
              <a:t>Rationnaliser </a:t>
            </a:r>
          </a:p>
          <a:p>
            <a:pPr lvl="1"/>
            <a:r>
              <a:rPr lang="fr-BE" dirty="0" smtClean="0"/>
              <a:t>Améliorer </a:t>
            </a:r>
          </a:p>
          <a:p>
            <a:r>
              <a:rPr lang="fr-BE" sz="2200" dirty="0" smtClean="0"/>
              <a:t>Objectifs:</a:t>
            </a:r>
          </a:p>
          <a:p>
            <a:pPr lvl="1"/>
            <a:r>
              <a:rPr lang="fr-BE" dirty="0" smtClean="0"/>
              <a:t>Informatisation décision de prise en charge</a:t>
            </a:r>
          </a:p>
          <a:p>
            <a:pPr lvl="1"/>
            <a:r>
              <a:rPr lang="fr-BE" dirty="0" smtClean="0"/>
              <a:t>Transfert à la CAAMI</a:t>
            </a:r>
          </a:p>
          <a:p>
            <a:pPr lvl="1"/>
            <a:r>
              <a:rPr lang="fr-BE" dirty="0" smtClean="0"/>
              <a:t>Amélioration des contrôles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9" b="16121"/>
          <a:stretch/>
        </p:blipFill>
        <p:spPr>
          <a:xfrm>
            <a:off x="3771038" y="1556792"/>
            <a:ext cx="3321242" cy="16517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35317" y="1819712"/>
            <a:ext cx="936102" cy="1043676"/>
            <a:chOff x="4261467" y="2013247"/>
            <a:chExt cx="392585" cy="4376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t="23366" r="31031" b="22612"/>
            <a:stretch/>
          </p:blipFill>
          <p:spPr>
            <a:xfrm>
              <a:off x="4285200" y="2013247"/>
              <a:ext cx="353902" cy="36602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261467" y="2334778"/>
              <a:ext cx="392585" cy="116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200" dirty="0" smtClean="0"/>
                <a:t>Mediprima</a:t>
              </a:r>
              <a:endParaRPr lang="en-GB" sz="1200" dirty="0"/>
            </a:p>
          </p:txBody>
        </p:sp>
      </p:grp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5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Pas de distinction claire des frais à charge du CPAS et des frais à charge du patient?</a:t>
            </a:r>
          </a:p>
          <a:p>
            <a:endParaRPr lang="fr-BE" dirty="0" smtClean="0"/>
          </a:p>
          <a:p>
            <a:pPr marL="0" indent="0">
              <a:lnSpc>
                <a:spcPct val="150000"/>
              </a:lnSpc>
              <a:buNone/>
            </a:pPr>
            <a:endParaRPr lang="fr-BE" sz="1200" dirty="0" smtClean="0"/>
          </a:p>
          <a:p>
            <a:pPr marL="0" indent="0">
              <a:lnSpc>
                <a:spcPct val="150000"/>
              </a:lnSpc>
              <a:buNone/>
            </a:pPr>
            <a:endParaRPr lang="fr-BE" sz="1200" dirty="0" smtClean="0"/>
          </a:p>
          <a:p>
            <a:r>
              <a:rPr lang="fr-BE" sz="2000" dirty="0" smtClean="0"/>
              <a:t>Règle générale :</a:t>
            </a:r>
          </a:p>
          <a:p>
            <a:pPr lvl="1">
              <a:spcBef>
                <a:spcPts val="0"/>
              </a:spcBef>
            </a:pPr>
            <a:r>
              <a:rPr lang="fr-BE" sz="1800" dirty="0" smtClean="0"/>
              <a:t>Prestataire de soins facture montant complet au patient</a:t>
            </a:r>
          </a:p>
          <a:p>
            <a:pPr lvl="1"/>
            <a:endParaRPr lang="fr-BE" sz="1600" dirty="0" smtClean="0"/>
          </a:p>
          <a:p>
            <a:pPr lvl="1"/>
            <a:endParaRPr lang="fr-BE" sz="1600" dirty="0" smtClean="0"/>
          </a:p>
          <a:p>
            <a:pPr lvl="1"/>
            <a:endParaRPr lang="fr-BE" sz="1400" dirty="0" smtClean="0"/>
          </a:p>
          <a:p>
            <a:pPr lvl="1"/>
            <a:r>
              <a:rPr lang="fr-BE" sz="1800" dirty="0" smtClean="0"/>
              <a:t>S’il existe une convention avec CPAS, la facture est envoyé au CPAS</a:t>
            </a:r>
            <a:r>
              <a:rPr lang="fr-BE" sz="1600" dirty="0" smtClean="0"/>
              <a:t> </a:t>
            </a:r>
            <a:endParaRPr lang="fr-BE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Identification des </a:t>
            </a:r>
            <a:r>
              <a:rPr lang="fr-BE" b="1" dirty="0" smtClean="0">
                <a:solidFill>
                  <a:srgbClr val="92D050"/>
                </a:solidFill>
              </a:rPr>
              <a:t>débiteurs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023828" y="2221538"/>
            <a:ext cx="1287295" cy="972349"/>
            <a:chOff x="914400" y="3890537"/>
            <a:chExt cx="1102198" cy="8325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705957" y="2346971"/>
            <a:ext cx="771175" cy="721483"/>
            <a:chOff x="3551287" y="2546915"/>
            <a:chExt cx="1116000" cy="1044088"/>
          </a:xfrm>
        </p:grpSpPr>
        <p:sp>
          <p:nvSpPr>
            <p:cNvPr id="11" name="Right Arrow 10"/>
            <p:cNvSpPr/>
            <p:nvPr/>
          </p:nvSpPr>
          <p:spPr>
            <a:xfrm rot="20688247" flipV="1">
              <a:off x="3551287" y="2546915"/>
              <a:ext cx="1116000" cy="252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ight Arrow 11"/>
            <p:cNvSpPr/>
            <p:nvPr/>
          </p:nvSpPr>
          <p:spPr>
            <a:xfrm rot="911753">
              <a:off x="3551287" y="3339003"/>
              <a:ext cx="1116000" cy="2520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t="20094" r="27849" b="28899"/>
          <a:stretch/>
        </p:blipFill>
        <p:spPr>
          <a:xfrm>
            <a:off x="4214730" y="2503459"/>
            <a:ext cx="459741" cy="391625"/>
          </a:xfrm>
          <a:prstGeom prst="rect">
            <a:avLst/>
          </a:prstGeom>
        </p:spPr>
      </p:pic>
      <p:sp>
        <p:nvSpPr>
          <p:cNvPr id="20" name="Rectangle 19"/>
          <p:cNvSpPr>
            <a:spLocks noChangeAspect="1"/>
          </p:cNvSpPr>
          <p:nvPr/>
        </p:nvSpPr>
        <p:spPr>
          <a:xfrm>
            <a:off x="4264854" y="2470460"/>
            <a:ext cx="359492" cy="483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/>
            <a:r>
              <a:rPr lang="nl-NL" sz="3200" b="1" dirty="0">
                <a:latin typeface="Arial Bold"/>
                <a:cs typeface="Arial Bold"/>
              </a:rPr>
              <a:t>?</a:t>
            </a:r>
            <a:endParaRPr lang="nl-NL" sz="3200" b="1" dirty="0" smtClean="0">
              <a:latin typeface="Arial Bold"/>
              <a:cs typeface="Arial Bold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8" t="20094" r="37815" b="28899"/>
          <a:stretch/>
        </p:blipFill>
        <p:spPr>
          <a:xfrm>
            <a:off x="4864642" y="2240907"/>
            <a:ext cx="211667" cy="3346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8" t="20094" r="37815" b="28899"/>
          <a:stretch/>
        </p:blipFill>
        <p:spPr>
          <a:xfrm>
            <a:off x="4864642" y="2834934"/>
            <a:ext cx="211667" cy="33464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3018246" y="4005064"/>
            <a:ext cx="3107508" cy="894421"/>
            <a:chOff x="1603747" y="4262771"/>
            <a:chExt cx="3107508" cy="894421"/>
          </a:xfrm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1603747" y="4281465"/>
              <a:ext cx="1159378" cy="875727"/>
              <a:chOff x="914400" y="3890537"/>
              <a:chExt cx="1102198" cy="83253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25" t="22645" r="5554" b="21493"/>
              <a:stretch/>
            </p:blipFill>
            <p:spPr>
              <a:xfrm>
                <a:off x="1066801" y="3890537"/>
                <a:ext cx="949797" cy="75766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4191000"/>
                <a:ext cx="532073" cy="532073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0038" y="4329341"/>
              <a:ext cx="701217" cy="701217"/>
            </a:xfrm>
            <a:prstGeom prst="rect">
              <a:avLst/>
            </a:prstGeom>
          </p:spPr>
        </p:pic>
        <p:sp>
          <p:nvSpPr>
            <p:cNvPr id="34" name="Right Arrow 33"/>
            <p:cNvSpPr/>
            <p:nvPr/>
          </p:nvSpPr>
          <p:spPr>
            <a:xfrm>
              <a:off x="2951608" y="4589650"/>
              <a:ext cx="900312" cy="20329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2" t="20094" r="27849" b="28899"/>
            <a:stretch/>
          </p:blipFill>
          <p:spPr>
            <a:xfrm>
              <a:off x="3089288" y="4262771"/>
              <a:ext cx="555966" cy="47359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688176" y="2060848"/>
            <a:ext cx="468000" cy="1224136"/>
            <a:chOff x="5688176" y="2060848"/>
            <a:chExt cx="468000" cy="12241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736" y="2060848"/>
              <a:ext cx="408880" cy="4088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5688176" y="2869884"/>
              <a:ext cx="468000" cy="4151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015520" y="5301208"/>
            <a:ext cx="3140656" cy="894421"/>
            <a:chOff x="3015520" y="5301208"/>
            <a:chExt cx="3140656" cy="894421"/>
          </a:xfrm>
        </p:grpSpPr>
        <p:grpSp>
          <p:nvGrpSpPr>
            <p:cNvPr id="45" name="Group 44"/>
            <p:cNvGrpSpPr/>
            <p:nvPr/>
          </p:nvGrpSpPr>
          <p:grpSpPr>
            <a:xfrm>
              <a:off x="3015520" y="5301208"/>
              <a:ext cx="2213072" cy="894421"/>
              <a:chOff x="1619672" y="5198875"/>
              <a:chExt cx="2213072" cy="894421"/>
            </a:xfrm>
          </p:grpSpPr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1619672" y="5217569"/>
                <a:ext cx="1159378" cy="875727"/>
                <a:chOff x="914400" y="3890537"/>
                <a:chExt cx="1102198" cy="832536"/>
              </a:xfrm>
            </p:grpSpPr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25" t="22645" r="5554" b="21493"/>
                <a:stretch/>
              </p:blipFill>
              <p:spPr>
                <a:xfrm>
                  <a:off x="1066801" y="3890537"/>
                  <a:ext cx="949797" cy="757663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191000"/>
                  <a:ext cx="532073" cy="532073"/>
                </a:xfrm>
                <a:prstGeom prst="rect">
                  <a:avLst/>
                </a:prstGeom>
              </p:spPr>
            </p:pic>
          </p:grpSp>
          <p:sp>
            <p:nvSpPr>
              <p:cNvPr id="41" name="Right Arrow 40"/>
              <p:cNvSpPr/>
              <p:nvPr/>
            </p:nvSpPr>
            <p:spPr>
              <a:xfrm>
                <a:off x="2932432" y="5525754"/>
                <a:ext cx="900312" cy="203296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42" t="20094" r="27849" b="28899"/>
              <a:stretch/>
            </p:blipFill>
            <p:spPr>
              <a:xfrm>
                <a:off x="3076448" y="5198875"/>
                <a:ext cx="555966" cy="473593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5436176" y="5399078"/>
              <a:ext cx="720000" cy="63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4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00809"/>
            <a:ext cx="8640960" cy="4445710"/>
          </a:xfrm>
        </p:spPr>
        <p:txBody>
          <a:bodyPr>
            <a:normAutofit/>
          </a:bodyPr>
          <a:lstStyle/>
          <a:p>
            <a:r>
              <a:rPr lang="fr-BE" sz="2000" dirty="0" smtClean="0"/>
              <a:t>Prestataire de soins transmet mensuellement à la CAAMI des fichiers de facturation via (My)Carenet</a:t>
            </a:r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r>
              <a:rPr lang="fr-BE" sz="2000" dirty="0" smtClean="0"/>
              <a:t>Fichiers de facturation:</a:t>
            </a:r>
          </a:p>
          <a:p>
            <a:pPr lvl="1"/>
            <a:r>
              <a:rPr lang="fr-BE" sz="1800" dirty="0" smtClean="0"/>
              <a:t>Sont distincts des envois de facturation relatifs aux assurés de la CAAMI</a:t>
            </a:r>
          </a:p>
          <a:p>
            <a:pPr lvl="1"/>
            <a:r>
              <a:rPr lang="fr-BE" sz="1800" dirty="0" smtClean="0"/>
              <a:t>Contiennent décomptes mensuelles sur base de :</a:t>
            </a:r>
          </a:p>
          <a:p>
            <a:pPr lvl="2"/>
            <a:r>
              <a:rPr lang="fr-BE" dirty="0" smtClean="0"/>
              <a:t>Numéro d’admission (hospitalisation) </a:t>
            </a:r>
          </a:p>
          <a:p>
            <a:pPr lvl="2"/>
            <a:r>
              <a:rPr lang="fr-BE" dirty="0" smtClean="0"/>
              <a:t>Numéro d’ordre factures individuelles ( prestations ambulatoires). 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Envoi des factures électronique </a:t>
            </a:r>
            <a:br>
              <a:rPr lang="fr-BE" dirty="0" smtClean="0"/>
            </a:br>
            <a:r>
              <a:rPr lang="fr-BE" b="1" dirty="0" smtClean="0">
                <a:solidFill>
                  <a:srgbClr val="92D050"/>
                </a:solidFill>
              </a:rPr>
              <a:t>à la CAAMI</a:t>
            </a:r>
            <a:endParaRPr lang="fr-BE" b="1" dirty="0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70" name="Group 69"/>
          <p:cNvGrpSpPr/>
          <p:nvPr/>
        </p:nvGrpSpPr>
        <p:grpSpPr>
          <a:xfrm>
            <a:off x="1530081" y="5661248"/>
            <a:ext cx="6083839" cy="576064"/>
            <a:chOff x="971598" y="5661248"/>
            <a:chExt cx="6083839" cy="576064"/>
          </a:xfrm>
        </p:grpSpPr>
        <p:sp>
          <p:nvSpPr>
            <p:cNvPr id="40" name="Rectangle 39"/>
            <p:cNvSpPr/>
            <p:nvPr/>
          </p:nvSpPr>
          <p:spPr>
            <a:xfrm>
              <a:off x="1619672" y="5764614"/>
              <a:ext cx="54357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dirty="0" smtClean="0"/>
                <a:t>Aucune facture papier ne doit être adressée à la CAAMI</a:t>
              </a:r>
              <a:r>
                <a:rPr lang="en-US" dirty="0" smtClean="0"/>
                <a:t>.</a:t>
              </a:r>
              <a:endParaRPr lang="nl-NL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71602" y="5661248"/>
              <a:ext cx="6029008" cy="57606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3" b="-6"/>
            <a:stretch/>
          </p:blipFill>
          <p:spPr>
            <a:xfrm rot="10800000">
              <a:off x="971598" y="5661284"/>
              <a:ext cx="638287" cy="576028"/>
            </a:xfrm>
            <a:prstGeom prst="rect">
              <a:avLst/>
            </a:prstGeom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27584" y="2376173"/>
            <a:ext cx="1502858" cy="1135172"/>
            <a:chOff x="914400" y="3890537"/>
            <a:chExt cx="1102198" cy="8325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7" y="2542990"/>
            <a:ext cx="1848831" cy="801538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260762" y="2452530"/>
            <a:ext cx="1515202" cy="1321557"/>
            <a:chOff x="2123729" y="2533249"/>
            <a:chExt cx="1515202" cy="1321557"/>
          </a:xfrm>
        </p:grpSpPr>
        <p:sp>
          <p:nvSpPr>
            <p:cNvPr id="13" name="Right Arrow 12"/>
            <p:cNvSpPr/>
            <p:nvPr/>
          </p:nvSpPr>
          <p:spPr>
            <a:xfrm>
              <a:off x="2123729" y="2880462"/>
              <a:ext cx="1512168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5983" y="2533249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Chaque mois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466936" y="3212976"/>
              <a:ext cx="825755" cy="641830"/>
              <a:chOff x="3512447" y="3150563"/>
              <a:chExt cx="825755" cy="64183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512447" y="3150563"/>
                <a:ext cx="415776" cy="498931"/>
                <a:chOff x="2784624" y="1926074"/>
                <a:chExt cx="660000" cy="79200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784624" y="1926074"/>
                  <a:ext cx="660000" cy="79200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897803" y="2046616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97803" y="2178499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897803" y="2310382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897803" y="2442264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897803" y="2574146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3706402" y="3226579"/>
                <a:ext cx="415776" cy="498931"/>
                <a:chOff x="3788404" y="3023424"/>
                <a:chExt cx="415776" cy="498931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3788404" y="3023424"/>
                  <a:ext cx="415776" cy="498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859703" y="3099361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859703" y="3182443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859703" y="3265524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3859703" y="3348605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859703" y="3431686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3922426" y="3293462"/>
                <a:ext cx="415776" cy="498931"/>
                <a:chOff x="3788404" y="3023424"/>
                <a:chExt cx="415776" cy="498931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788404" y="3023424"/>
                  <a:ext cx="415776" cy="498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859703" y="3099361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859703" y="3182443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859703" y="3265524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859703" y="3348605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859703" y="3431686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8" name="Group 67"/>
          <p:cNvGrpSpPr/>
          <p:nvPr/>
        </p:nvGrpSpPr>
        <p:grpSpPr>
          <a:xfrm>
            <a:off x="6009834" y="2799743"/>
            <a:ext cx="1512168" cy="974344"/>
            <a:chOff x="5508104" y="2880462"/>
            <a:chExt cx="1512168" cy="974344"/>
          </a:xfrm>
        </p:grpSpPr>
        <p:sp>
          <p:nvSpPr>
            <p:cNvPr id="43" name="Right Arrow 42"/>
            <p:cNvSpPr/>
            <p:nvPr/>
          </p:nvSpPr>
          <p:spPr>
            <a:xfrm>
              <a:off x="5508104" y="2880462"/>
              <a:ext cx="1512168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51311" y="3212976"/>
              <a:ext cx="825755" cy="641830"/>
              <a:chOff x="3512447" y="3150563"/>
              <a:chExt cx="825755" cy="64183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512447" y="3150563"/>
                <a:ext cx="415776" cy="498931"/>
                <a:chOff x="2784624" y="1926074"/>
                <a:chExt cx="660000" cy="792000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2784624" y="1926074"/>
                  <a:ext cx="660000" cy="79200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897803" y="2046616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897803" y="2178499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897803" y="2310382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897803" y="2442264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897803" y="2574146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3706402" y="3226579"/>
                <a:ext cx="415776" cy="498931"/>
                <a:chOff x="3788404" y="3023424"/>
                <a:chExt cx="415776" cy="498931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788404" y="3023424"/>
                  <a:ext cx="415776" cy="498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859703" y="3099361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859703" y="3182443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859703" y="3265524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859703" y="3348605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859703" y="3431686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3922426" y="3293462"/>
                <a:ext cx="415776" cy="498931"/>
                <a:chOff x="3788404" y="3023424"/>
                <a:chExt cx="415776" cy="49893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3788404" y="3023424"/>
                  <a:ext cx="415776" cy="498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3859703" y="3099361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3859703" y="3182443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859703" y="3265524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859703" y="3348605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3859703" y="3431686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8007" r="6561" b="17526"/>
          <a:stretch/>
        </p:blipFill>
        <p:spPr>
          <a:xfrm>
            <a:off x="7524448" y="2455181"/>
            <a:ext cx="1080000" cy="9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Règles facturation support électronique sont d’application.</a:t>
            </a:r>
          </a:p>
          <a:p>
            <a:pPr lvl="1"/>
            <a:r>
              <a:rPr lang="fr-BE" sz="1800" dirty="0" smtClean="0"/>
              <a:t>Headers différents messages (records 100, 200, 300)</a:t>
            </a:r>
          </a:p>
          <a:p>
            <a:pPr lvl="1"/>
            <a:r>
              <a:rPr lang="fr-BE" sz="1800" dirty="0" smtClean="0"/>
              <a:t>Exception:</a:t>
            </a:r>
          </a:p>
          <a:p>
            <a:pPr lvl="2"/>
            <a:r>
              <a:rPr lang="fr-BE" sz="1600" dirty="0" smtClean="0"/>
              <a:t>Zones 102 et 103: nouveau pseudocode OA (690) est remplis.</a:t>
            </a:r>
          </a:p>
          <a:p>
            <a:pPr lvl="2">
              <a:buNone/>
            </a:pPr>
            <a:r>
              <a:rPr lang="fr-BE" sz="1600" dirty="0" smtClean="0"/>
              <a:t> </a:t>
            </a:r>
          </a:p>
          <a:p>
            <a:r>
              <a:rPr lang="fr-BE" sz="2000" dirty="0" smtClean="0"/>
              <a:t>Fichier de décomptes (920900):</a:t>
            </a:r>
          </a:p>
          <a:p>
            <a:pPr lvl="1"/>
            <a:r>
              <a:rPr lang="fr-BE" sz="1800" dirty="0" smtClean="0"/>
              <a:t>Envoyé lorsque CAAMI effectue paiement pour SPP IS.</a:t>
            </a:r>
            <a:r>
              <a:rPr lang="fr-BE" sz="1600" dirty="0" smtClean="0"/>
              <a:t> </a:t>
            </a:r>
          </a:p>
          <a:p>
            <a:endParaRPr lang="fr-BE" sz="2000" b="1" dirty="0" smtClean="0"/>
          </a:p>
          <a:p>
            <a:r>
              <a:rPr lang="fr-BE" sz="2000" dirty="0" smtClean="0"/>
              <a:t>Spécifications techniques: </a:t>
            </a:r>
          </a:p>
          <a:p>
            <a:pPr lvl="1"/>
            <a:r>
              <a:rPr lang="fr-BE" sz="1800" dirty="0" smtClean="0"/>
              <a:t>Voir instructions facturations CAAMI</a:t>
            </a:r>
            <a:endParaRPr lang="fr-BE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Facturation via </a:t>
            </a:r>
            <a:r>
              <a:rPr lang="fr-BE" b="1" dirty="0" smtClean="0">
                <a:solidFill>
                  <a:srgbClr val="92D050"/>
                </a:solidFill>
              </a:rPr>
              <a:t>(My)CareNet</a:t>
            </a:r>
            <a:endParaRPr lang="fr-BE" b="1" dirty="0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57" y="4267200"/>
            <a:ext cx="4657143" cy="2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576" y="1700808"/>
            <a:ext cx="8229600" cy="4392488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fr-BE" dirty="0" smtClean="0"/>
              <a:t>Lorsque l’</a:t>
            </a:r>
            <a:r>
              <a:rPr lang="fr-BE" cap="all" dirty="0" smtClean="0"/>
              <a:t>é</a:t>
            </a:r>
            <a:r>
              <a:rPr lang="fr-BE" dirty="0" smtClean="0"/>
              <a:t>tat (SPP IS) ne couvre pas la totalité des frais médicaux, le solde est facturé aux débiteurs avec émission d’une facture papier.</a:t>
            </a:r>
          </a:p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endParaRPr lang="fr-BE" b="1" dirty="0" smtClean="0"/>
          </a:p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endParaRPr lang="fr-BE" b="1" dirty="0" smtClean="0"/>
          </a:p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endParaRPr lang="fr-BE" b="1" dirty="0" smtClean="0"/>
          </a:p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endParaRPr lang="fr-BE" b="1" dirty="0" smtClean="0"/>
          </a:p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endParaRPr lang="fr-BE" b="1" dirty="0" smtClean="0"/>
          </a:p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endParaRPr lang="fr-BE" dirty="0" smtClean="0"/>
          </a:p>
          <a:p>
            <a:pPr marL="342900" lvl="1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fr-BE" dirty="0" smtClean="0"/>
              <a:t>La facture patient et la facture CPAS comprennent:</a:t>
            </a:r>
          </a:p>
          <a:p>
            <a:pPr marL="742950" lvl="2" indent="-342900">
              <a:buClr>
                <a:srgbClr val="92D050"/>
              </a:buClr>
            </a:pPr>
            <a:r>
              <a:rPr lang="fr-BE" dirty="0" smtClean="0"/>
              <a:t>Colonne montant pris en charge par SPP IS</a:t>
            </a:r>
          </a:p>
          <a:p>
            <a:pPr marL="742950" lvl="2" indent="-342900">
              <a:buClr>
                <a:srgbClr val="92D050"/>
              </a:buClr>
            </a:pPr>
            <a:r>
              <a:rPr lang="fr-BE" dirty="0" smtClean="0"/>
              <a:t>Colonne avec quote-part patient  (y compris suppléments)</a:t>
            </a:r>
          </a:p>
          <a:p>
            <a:pPr marL="742950" lvl="2" indent="-342900">
              <a:buClr>
                <a:srgbClr val="92D050"/>
              </a:buClr>
            </a:pPr>
            <a:r>
              <a:rPr lang="fr-BE" dirty="0" smtClean="0"/>
              <a:t>Colonne montants des frais à charge CPAS </a:t>
            </a:r>
          </a:p>
          <a:p>
            <a:pPr marL="742950" lvl="2" indent="-342900">
              <a:buClr>
                <a:srgbClr val="92D050"/>
              </a:buClr>
            </a:pPr>
            <a:r>
              <a:rPr lang="fr-BE" dirty="0" smtClean="0"/>
              <a:t>Colonne montants totaux</a:t>
            </a:r>
          </a:p>
          <a:p>
            <a:pPr marL="742950" lvl="2" indent="-342900">
              <a:buClr>
                <a:srgbClr val="92D050"/>
              </a:buClr>
            </a:pPr>
            <a:endParaRPr lang="fr-BE" dirty="0" smtClean="0"/>
          </a:p>
          <a:p>
            <a:pPr marL="742950" lvl="2" indent="-342900">
              <a:buClr>
                <a:srgbClr val="92D050"/>
              </a:buClr>
            </a:pPr>
            <a:endParaRPr lang="fr-BE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facturation </a:t>
            </a:r>
            <a:r>
              <a:rPr lang="fr-BE" b="1" dirty="0" smtClean="0">
                <a:solidFill>
                  <a:srgbClr val="92D050"/>
                </a:solidFill>
              </a:rPr>
              <a:t>papier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84" y="3701389"/>
            <a:ext cx="591707" cy="5917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71800" y="2913265"/>
            <a:ext cx="1080120" cy="815860"/>
            <a:chOff x="5084280" y="2916024"/>
            <a:chExt cx="1502858" cy="1135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5292080" y="2916024"/>
              <a:ext cx="1295058" cy="10330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280" y="3325709"/>
              <a:ext cx="725487" cy="72548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90019" y="2733318"/>
            <a:ext cx="1116000" cy="1159696"/>
            <a:chOff x="2916777" y="2708920"/>
            <a:chExt cx="1116000" cy="1159696"/>
          </a:xfrm>
        </p:grpSpPr>
        <p:grpSp>
          <p:nvGrpSpPr>
            <p:cNvPr id="9" name="Group 8"/>
            <p:cNvGrpSpPr/>
            <p:nvPr/>
          </p:nvGrpSpPr>
          <p:grpSpPr>
            <a:xfrm>
              <a:off x="2916777" y="2716488"/>
              <a:ext cx="1116000" cy="1152128"/>
              <a:chOff x="2916777" y="2716488"/>
              <a:chExt cx="1116000" cy="115212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916777" y="2770508"/>
                <a:ext cx="1116000" cy="1044088"/>
                <a:chOff x="3502558" y="2531086"/>
                <a:chExt cx="1116000" cy="1044088"/>
              </a:xfrm>
            </p:grpSpPr>
            <p:sp>
              <p:nvSpPr>
                <p:cNvPr id="22" name="Right Arrow 21"/>
                <p:cNvSpPr/>
                <p:nvPr/>
              </p:nvSpPr>
              <p:spPr>
                <a:xfrm rot="20688247" flipV="1">
                  <a:off x="3502558" y="2531086"/>
                  <a:ext cx="1116000" cy="252000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3" name="Right Arrow 22"/>
                <p:cNvSpPr/>
                <p:nvPr/>
              </p:nvSpPr>
              <p:spPr>
                <a:xfrm rot="911753">
                  <a:off x="3502558" y="3323174"/>
                  <a:ext cx="1116000" cy="252000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275852" y="2716488"/>
                <a:ext cx="397850" cy="1152128"/>
                <a:chOff x="3910362" y="4653136"/>
                <a:chExt cx="397850" cy="1152128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732" t="20343" r="27732" b="27836"/>
                <a:stretch/>
              </p:blipFill>
              <p:spPr>
                <a:xfrm>
                  <a:off x="3910362" y="5458067"/>
                  <a:ext cx="397850" cy="347197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732" t="20343" r="27732" b="27836"/>
                <a:stretch/>
              </p:blipFill>
              <p:spPr>
                <a:xfrm>
                  <a:off x="3910362" y="4653136"/>
                  <a:ext cx="397850" cy="347197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Rectangle 29"/>
            <p:cNvSpPr/>
            <p:nvPr/>
          </p:nvSpPr>
          <p:spPr>
            <a:xfrm>
              <a:off x="3247394" y="2708920"/>
              <a:ext cx="4475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600" b="1" dirty="0" smtClean="0"/>
                <a:t>X%</a:t>
              </a:r>
              <a:endParaRPr lang="en-GB" sz="16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60346" y="3522494"/>
              <a:ext cx="441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600" b="1" dirty="0" smtClean="0"/>
                <a:t>Y%</a:t>
              </a:r>
              <a:endParaRPr lang="en-GB" sz="1600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441970" y="2406665"/>
            <a:ext cx="2016230" cy="2089135"/>
            <a:chOff x="6228184" y="1771572"/>
            <a:chExt cx="2016230" cy="208913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62159">
              <a:off x="6279834" y="1771572"/>
              <a:ext cx="1964580" cy="2089135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 rot="472032">
              <a:off x="6228184" y="2028496"/>
              <a:ext cx="201622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BE" sz="1400" dirty="0" smtClean="0"/>
                <a:t>Établissement</a:t>
              </a:r>
              <a:br>
                <a:rPr lang="fr-BE" sz="1400" dirty="0" smtClean="0"/>
              </a:br>
              <a:r>
                <a:rPr lang="fr-BE" sz="1400" dirty="0" smtClean="0"/>
                <a:t> de soins</a:t>
              </a:r>
              <a:br>
                <a:rPr lang="fr-BE" sz="1400" dirty="0" smtClean="0"/>
              </a:br>
              <a:r>
                <a:rPr lang="fr-BE" sz="1400" dirty="0" smtClean="0">
                  <a:solidFill>
                    <a:srgbClr val="679E2A"/>
                  </a:solidFill>
                </a:rPr>
                <a:t>doit toujours </a:t>
              </a:r>
              <a:r>
                <a:rPr lang="fr-BE" sz="1400" dirty="0" smtClean="0"/>
                <a:t>envoyer </a:t>
              </a:r>
              <a:br>
                <a:rPr lang="fr-BE" sz="1400" dirty="0" smtClean="0"/>
              </a:br>
              <a:r>
                <a:rPr lang="fr-BE" sz="1400" dirty="0" smtClean="0"/>
                <a:t>les factures d’hospitalisation au patient</a:t>
              </a:r>
              <a:br>
                <a:rPr lang="fr-BE" sz="1400" dirty="0" smtClean="0"/>
              </a:br>
              <a:r>
                <a:rPr lang="fr-BE" sz="1400" dirty="0" smtClean="0">
                  <a:solidFill>
                    <a:srgbClr val="679E2A"/>
                  </a:solidFill>
                </a:rPr>
                <a:t>(même si </a:t>
              </a:r>
              <a:r>
                <a:rPr lang="fr-BE" sz="1400" b="1" dirty="0" smtClean="0">
                  <a:solidFill>
                    <a:srgbClr val="679E2A"/>
                  </a:solidFill>
                </a:rPr>
                <a:t>€ 0</a:t>
              </a:r>
              <a:r>
                <a:rPr lang="fr-BE" sz="1400" dirty="0" smtClean="0"/>
                <a:t>)</a:t>
              </a:r>
              <a:endParaRPr lang="fr-BE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25569" y="2708920"/>
            <a:ext cx="1214183" cy="1224550"/>
            <a:chOff x="1125569" y="2708920"/>
            <a:chExt cx="1214183" cy="1224550"/>
          </a:xfrm>
        </p:grpSpPr>
        <p:grpSp>
          <p:nvGrpSpPr>
            <p:cNvPr id="38" name="Group 37"/>
            <p:cNvGrpSpPr/>
            <p:nvPr/>
          </p:nvGrpSpPr>
          <p:grpSpPr>
            <a:xfrm>
              <a:off x="1125569" y="2708920"/>
              <a:ext cx="1142175" cy="1142175"/>
              <a:chOff x="3419872" y="1700808"/>
              <a:chExt cx="1836000" cy="183600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9872" y="1700808"/>
                <a:ext cx="1836000" cy="18360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00" t="18007" r="6561" b="17526"/>
              <a:stretch/>
            </p:blipFill>
            <p:spPr>
              <a:xfrm>
                <a:off x="3563888" y="2492896"/>
                <a:ext cx="1116000" cy="1009726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586020" y="3500898"/>
              <a:ext cx="753732" cy="432572"/>
              <a:chOff x="1874052" y="3153729"/>
              <a:chExt cx="753732" cy="4325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74052" y="3195724"/>
                <a:ext cx="753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 smtClean="0"/>
                  <a:t>100 %</a:t>
                </a:r>
                <a:endParaRPr lang="en-GB" b="1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030790" y="3153729"/>
                <a:ext cx="440257" cy="432572"/>
                <a:chOff x="1991414" y="3153729"/>
                <a:chExt cx="440257" cy="432572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2614260">
                  <a:off x="1991414" y="3369531"/>
                  <a:ext cx="440257" cy="96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8014260" flipH="1" flipV="1">
                  <a:off x="1995256" y="3369530"/>
                  <a:ext cx="432572" cy="96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5506699" y="2344842"/>
            <a:ext cx="64947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628801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000" dirty="0" smtClean="0"/>
              <a:t>Si CAAMI ne prend pas les frais à 100% en charge, il y a 3 possibilités:</a:t>
            </a:r>
            <a:endParaRPr lang="fr-B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facturation </a:t>
            </a:r>
            <a:r>
              <a:rPr lang="fr-BE" b="1" dirty="0" smtClean="0">
                <a:solidFill>
                  <a:srgbClr val="92D050"/>
                </a:solidFill>
              </a:rPr>
              <a:t>papier</a:t>
            </a: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403648" y="3605654"/>
            <a:ext cx="6681886" cy="1034927"/>
            <a:chOff x="1403648" y="3605654"/>
            <a:chExt cx="6681886" cy="1034927"/>
          </a:xfrm>
        </p:grpSpPr>
        <p:grpSp>
          <p:nvGrpSpPr>
            <p:cNvPr id="84" name="Group 83"/>
            <p:cNvGrpSpPr/>
            <p:nvPr/>
          </p:nvGrpSpPr>
          <p:grpSpPr>
            <a:xfrm>
              <a:off x="1403648" y="3605654"/>
              <a:ext cx="6681886" cy="1034927"/>
              <a:chOff x="1403648" y="3444752"/>
              <a:chExt cx="6681886" cy="103492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03648" y="3444752"/>
                <a:ext cx="668188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92D050"/>
                  </a:buClr>
                  <a:buFont typeface="Arial" pitchFamily="34" charset="0"/>
                  <a:buChar char="•"/>
                </a:pPr>
                <a:r>
                  <a:rPr lang="nl-NL" sz="1600" u="sng" dirty="0" smtClean="0"/>
                  <a:t>Le CPAS intervient en prenant en charge le solde complet de la facture:</a:t>
                </a:r>
                <a:endParaRPr lang="nl-NL" sz="1600" u="sng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2771800" y="3861048"/>
                <a:ext cx="1695988" cy="618631"/>
                <a:chOff x="2816888" y="3242417"/>
                <a:chExt cx="1695988" cy="618631"/>
              </a:xfrm>
            </p:grpSpPr>
            <p:grpSp>
              <p:nvGrpSpPr>
                <p:cNvPr id="48" name="Group 47"/>
                <p:cNvGrpSpPr>
                  <a:grpSpLocks noChangeAspect="1"/>
                </p:cNvGrpSpPr>
                <p:nvPr/>
              </p:nvGrpSpPr>
              <p:grpSpPr>
                <a:xfrm>
                  <a:off x="2816888" y="3242417"/>
                  <a:ext cx="819008" cy="618631"/>
                  <a:chOff x="914400" y="3890537"/>
                  <a:chExt cx="1102198" cy="832536"/>
                </a:xfrm>
              </p:grpSpPr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25" t="22645" r="5554" b="21493"/>
                  <a:stretch/>
                </p:blipFill>
                <p:spPr>
                  <a:xfrm>
                    <a:off x="1066801" y="3890537"/>
                    <a:ext cx="949797" cy="757663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4400" y="4191000"/>
                    <a:ext cx="532073" cy="53207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3741701" y="3418354"/>
                  <a:ext cx="771175" cy="334643"/>
                  <a:chOff x="3741701" y="3509613"/>
                  <a:chExt cx="771175" cy="334643"/>
                </a:xfrm>
              </p:grpSpPr>
              <p:sp>
                <p:nvSpPr>
                  <p:cNvPr id="52" name="Right Arrow 51"/>
                  <p:cNvSpPr/>
                  <p:nvPr/>
                </p:nvSpPr>
                <p:spPr>
                  <a:xfrm>
                    <a:off x="3741701" y="3581621"/>
                    <a:ext cx="771175" cy="174136"/>
                  </a:xfrm>
                  <a:prstGeom prst="rightArrow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988" t="20094" r="37815" b="28899"/>
                  <a:stretch/>
                </p:blipFill>
                <p:spPr>
                  <a:xfrm>
                    <a:off x="3973373" y="3509613"/>
                    <a:ext cx="211667" cy="33464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4668700" y="4077072"/>
              <a:ext cx="551372" cy="489048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1403648" y="4813609"/>
            <a:ext cx="6120680" cy="1313193"/>
            <a:chOff x="1403648" y="4581128"/>
            <a:chExt cx="6120680" cy="1313193"/>
          </a:xfrm>
        </p:grpSpPr>
        <p:sp>
          <p:nvSpPr>
            <p:cNvPr id="14" name="Rectangle 13"/>
            <p:cNvSpPr/>
            <p:nvPr/>
          </p:nvSpPr>
          <p:spPr>
            <a:xfrm>
              <a:off x="1403648" y="4581128"/>
              <a:ext cx="61206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nl-NL" sz="1600" u="sng" dirty="0" smtClean="0"/>
                <a:t>Le CPAS intervient de manière partielle:</a:t>
              </a:r>
              <a:endParaRPr lang="nl-NL" sz="1600" u="sng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819205" y="4921086"/>
              <a:ext cx="2320873" cy="973235"/>
              <a:chOff x="2771800" y="4721519"/>
              <a:chExt cx="2320873" cy="973235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2771800" y="4721519"/>
                <a:ext cx="2320873" cy="948553"/>
                <a:chOff x="2816888" y="2986306"/>
                <a:chExt cx="2320873" cy="948553"/>
              </a:xfrm>
            </p:grpSpPr>
            <p:grpSp>
              <p:nvGrpSpPr>
                <p:cNvPr id="65" name="Group 64"/>
                <p:cNvGrpSpPr>
                  <a:grpSpLocks noChangeAspect="1"/>
                </p:cNvGrpSpPr>
                <p:nvPr/>
              </p:nvGrpSpPr>
              <p:grpSpPr>
                <a:xfrm>
                  <a:off x="2816888" y="3242417"/>
                  <a:ext cx="819008" cy="618631"/>
                  <a:chOff x="914400" y="3890537"/>
                  <a:chExt cx="1102198" cy="832536"/>
                </a:xfrm>
              </p:grpSpPr>
              <p:pic>
                <p:nvPicPr>
                  <p:cNvPr id="79" name="Picture 78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25" t="22645" r="5554" b="21493"/>
                  <a:stretch/>
                </p:blipFill>
                <p:spPr>
                  <a:xfrm>
                    <a:off x="1066801" y="3890537"/>
                    <a:ext cx="949797" cy="757663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4400" y="4191000"/>
                    <a:ext cx="532073" cy="53207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3741701" y="2986306"/>
                  <a:ext cx="1396060" cy="948553"/>
                  <a:chOff x="3741701" y="2986306"/>
                  <a:chExt cx="1396060" cy="948553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3741701" y="2986306"/>
                    <a:ext cx="1396060" cy="514702"/>
                    <a:chOff x="3741701" y="2917389"/>
                    <a:chExt cx="1396060" cy="514702"/>
                  </a:xfrm>
                </p:grpSpPr>
                <p:sp>
                  <p:nvSpPr>
                    <p:cNvPr id="75" name="Right Arrow 74"/>
                    <p:cNvSpPr/>
                    <p:nvPr/>
                  </p:nvSpPr>
                  <p:spPr>
                    <a:xfrm rot="20688247" flipV="1">
                      <a:off x="3741701" y="3203512"/>
                      <a:ext cx="771175" cy="174136"/>
                    </a:xfrm>
                    <a:prstGeom prst="rightArrow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pic>
                  <p:nvPicPr>
                    <p:cNvPr id="76" name="Picture 75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728881" y="2917389"/>
                      <a:ext cx="408880" cy="4088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7" name="Picture 7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7988" t="20094" r="37815" b="28899"/>
                    <a:stretch/>
                  </p:blipFill>
                  <p:spPr>
                    <a:xfrm>
                      <a:off x="3900386" y="3097448"/>
                      <a:ext cx="211667" cy="33464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8" name="Rectangle 77"/>
                    <p:cNvSpPr>
                      <a:spLocks noChangeAspect="1"/>
                    </p:cNvSpPr>
                    <p:nvPr/>
                  </p:nvSpPr>
                  <p:spPr>
                    <a:xfrm>
                      <a:off x="3779912" y="3090446"/>
                      <a:ext cx="503664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marL="177800" lvl="2" indent="-177800"/>
                      <a:r>
                        <a:rPr lang="nl-NL" sz="1600" b="1" dirty="0" smtClean="0">
                          <a:latin typeface="Arial Bold"/>
                          <a:cs typeface="Arial Bold"/>
                        </a:rPr>
                        <a:t>X%</a:t>
                      </a:r>
                    </a:p>
                  </p:txBody>
                </p:sp>
              </p:grp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3741701" y="3600216"/>
                    <a:ext cx="771175" cy="334643"/>
                    <a:chOff x="3741701" y="3691475"/>
                    <a:chExt cx="771175" cy="334643"/>
                  </a:xfrm>
                </p:grpSpPr>
                <p:sp>
                  <p:nvSpPr>
                    <p:cNvPr id="69" name="Right Arrow 68"/>
                    <p:cNvSpPr/>
                    <p:nvPr/>
                  </p:nvSpPr>
                  <p:spPr>
                    <a:xfrm rot="911753">
                      <a:off x="3741701" y="3750859"/>
                      <a:ext cx="771175" cy="174136"/>
                    </a:xfrm>
                    <a:prstGeom prst="rightArrow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pic>
                  <p:nvPicPr>
                    <p:cNvPr id="71" name="Picture 7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7988" t="20094" r="37815" b="28899"/>
                    <a:stretch/>
                  </p:blipFill>
                  <p:spPr>
                    <a:xfrm>
                      <a:off x="3900386" y="3691475"/>
                      <a:ext cx="211667" cy="334643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81" name="Rectangle 80"/>
              <p:cNvSpPr>
                <a:spLocks noChangeAspect="1"/>
              </p:cNvSpPr>
              <p:nvPr/>
            </p:nvSpPr>
            <p:spPr>
              <a:xfrm>
                <a:off x="3751428" y="5356200"/>
                <a:ext cx="5036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7800" lvl="2" indent="-177800"/>
                <a:r>
                  <a:rPr lang="nl-NL" sz="1600" b="1" dirty="0" smtClean="0">
                    <a:latin typeface="Arial Bold"/>
                    <a:cs typeface="Arial Bold"/>
                  </a:rPr>
                  <a:t>X%</a:t>
                </a:r>
              </a:p>
            </p:txBody>
          </p:sp>
        </p:grp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4716064" y="5805264"/>
            <a:ext cx="432000" cy="383169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403648" y="1988840"/>
            <a:ext cx="5022727" cy="1308593"/>
            <a:chOff x="1403648" y="2132856"/>
            <a:chExt cx="5022727" cy="1308593"/>
          </a:xfrm>
        </p:grpSpPr>
        <p:sp>
          <p:nvSpPr>
            <p:cNvPr id="12" name="Rectangle 11"/>
            <p:cNvSpPr/>
            <p:nvPr/>
          </p:nvSpPr>
          <p:spPr>
            <a:xfrm>
              <a:off x="1403648" y="2132856"/>
              <a:ext cx="50227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nl-NL" sz="1600" u="sng" dirty="0" smtClean="0"/>
                <a:t>Le CPAS n’intervient pas et ne prend rien en charge: 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819205" y="2492896"/>
              <a:ext cx="2320873" cy="948553"/>
              <a:chOff x="2816888" y="2986306"/>
              <a:chExt cx="2320873" cy="948553"/>
            </a:xfrm>
          </p:grpSpPr>
          <p:grpSp>
            <p:nvGrpSpPr>
              <p:cNvPr id="16" name="Group 15"/>
              <p:cNvGrpSpPr>
                <a:grpSpLocks noChangeAspect="1"/>
              </p:cNvGrpSpPr>
              <p:nvPr/>
            </p:nvGrpSpPr>
            <p:grpSpPr>
              <a:xfrm>
                <a:off x="2816888" y="3242417"/>
                <a:ext cx="819008" cy="618631"/>
                <a:chOff x="914400" y="3890537"/>
                <a:chExt cx="1102198" cy="832536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25" t="22645" r="5554" b="21493"/>
                <a:stretch/>
              </p:blipFill>
              <p:spPr>
                <a:xfrm>
                  <a:off x="1066801" y="3890537"/>
                  <a:ext cx="949797" cy="757663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191000"/>
                  <a:ext cx="532073" cy="532073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>
                <a:off x="3741701" y="2986306"/>
                <a:ext cx="1396060" cy="948553"/>
                <a:chOff x="3741701" y="2986306"/>
                <a:chExt cx="1396060" cy="948553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3741701" y="2986306"/>
                  <a:ext cx="1396060" cy="514702"/>
                  <a:chOff x="3741701" y="2917389"/>
                  <a:chExt cx="1396060" cy="514702"/>
                </a:xfrm>
              </p:grpSpPr>
              <p:sp>
                <p:nvSpPr>
                  <p:cNvPr id="29" name="Right Arrow 28"/>
                  <p:cNvSpPr/>
                  <p:nvPr/>
                </p:nvSpPr>
                <p:spPr>
                  <a:xfrm rot="20688247" flipV="1">
                    <a:off x="3741701" y="3203512"/>
                    <a:ext cx="771175" cy="174136"/>
                  </a:xfrm>
                  <a:prstGeom prst="rightArrow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28881" y="2917389"/>
                    <a:ext cx="408880" cy="408880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988" t="20094" r="37815" b="28899"/>
                  <a:stretch/>
                </p:blipFill>
                <p:spPr>
                  <a:xfrm>
                    <a:off x="3900386" y="3097448"/>
                    <a:ext cx="211667" cy="334643"/>
                  </a:xfrm>
                  <a:prstGeom prst="rect">
                    <a:avLst/>
                  </a:prstGeom>
                </p:spPr>
              </p:pic>
              <p:sp>
                <p:nvSpPr>
                  <p:cNvPr id="24" name="Rectangle 23"/>
                  <p:cNvSpPr>
                    <a:spLocks noChangeAspect="1"/>
                  </p:cNvSpPr>
                  <p:nvPr/>
                </p:nvSpPr>
                <p:spPr>
                  <a:xfrm>
                    <a:off x="3779912" y="3090446"/>
                    <a:ext cx="50366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77800" lvl="2" indent="-177800"/>
                    <a:r>
                      <a:rPr lang="nl-NL" sz="1600" b="1" dirty="0" smtClean="0">
                        <a:latin typeface="Arial Bold"/>
                        <a:cs typeface="Arial Bold"/>
                      </a:rPr>
                      <a:t>X%</a:t>
                    </a: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3741701" y="3573016"/>
                  <a:ext cx="771175" cy="361843"/>
                  <a:chOff x="3741701" y="3664275"/>
                  <a:chExt cx="771175" cy="361843"/>
                </a:xfrm>
              </p:grpSpPr>
              <p:sp>
                <p:nvSpPr>
                  <p:cNvPr id="30" name="Right Arrow 29"/>
                  <p:cNvSpPr/>
                  <p:nvPr/>
                </p:nvSpPr>
                <p:spPr>
                  <a:xfrm rot="911753">
                    <a:off x="3741701" y="3750859"/>
                    <a:ext cx="771175" cy="174136"/>
                  </a:xfrm>
                  <a:prstGeom prst="rightArrow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988" t="20094" r="37815" b="28899"/>
                  <a:stretch/>
                </p:blipFill>
                <p:spPr>
                  <a:xfrm>
                    <a:off x="3900386" y="3691475"/>
                    <a:ext cx="211667" cy="33464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3818413" y="3664275"/>
                    <a:ext cx="360000" cy="360000"/>
                    <a:chOff x="3584726" y="3814156"/>
                    <a:chExt cx="360000" cy="360000"/>
                  </a:xfrm>
                </p:grpSpPr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2614260">
                      <a:off x="3584726" y="3993671"/>
                      <a:ext cx="360000" cy="96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8014260" flipH="1" flipV="1">
                      <a:off x="3584726" y="3993671"/>
                      <a:ext cx="360000" cy="969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4716016" y="2996952"/>
            <a:ext cx="432000" cy="3831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9274" y="2438489"/>
            <a:ext cx="792000" cy="3493190"/>
            <a:chOff x="609274" y="2438489"/>
            <a:chExt cx="792000" cy="349319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609274" y="2438489"/>
              <a:ext cx="792000" cy="70247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70274" y="2627620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/>
                <a:t>0</a:t>
              </a:r>
              <a:r>
                <a:rPr lang="nl-NL" b="1" dirty="0" smtClean="0"/>
                <a:t>%</a:t>
              </a:r>
              <a:endParaRPr lang="en-GB" b="1" dirty="0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609274" y="3938299"/>
              <a:ext cx="792000" cy="702479"/>
            </a:xfrm>
            <a:prstGeom prst="rect">
              <a:avLst/>
            </a:prstGeom>
          </p:spPr>
        </p:pic>
        <p:sp>
          <p:nvSpPr>
            <p:cNvPr id="91" name="Rectangle 90"/>
            <p:cNvSpPr/>
            <p:nvPr/>
          </p:nvSpPr>
          <p:spPr>
            <a:xfrm>
              <a:off x="653255" y="4127430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 smtClean="0"/>
                <a:t>100%</a:t>
              </a:r>
              <a:endParaRPr lang="en-GB" b="1" dirty="0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6" t="17182" r="6929" b="19174"/>
            <a:stretch/>
          </p:blipFill>
          <p:spPr>
            <a:xfrm>
              <a:off x="609274" y="5229200"/>
              <a:ext cx="792000" cy="702479"/>
            </a:xfrm>
            <a:prstGeom prst="rect">
              <a:avLst/>
            </a:prstGeom>
          </p:spPr>
        </p:pic>
        <p:sp>
          <p:nvSpPr>
            <p:cNvPr id="93" name="Rectangle 92"/>
            <p:cNvSpPr/>
            <p:nvPr/>
          </p:nvSpPr>
          <p:spPr>
            <a:xfrm>
              <a:off x="765465" y="5373216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/>
                <a:t>X</a:t>
              </a:r>
              <a:r>
                <a:rPr lang="nl-NL" b="1" dirty="0" smtClean="0"/>
                <a:t>%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26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A la réception fichier de facturation, CAAMI effectue des contrôles sur:</a:t>
            </a:r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pPr marL="0" indent="0">
              <a:buNone/>
            </a:pPr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r>
              <a:rPr lang="fr-BE" sz="2000" dirty="0" smtClean="0"/>
              <a:t>Factures ou prestations rejetées devront obligatoirement être réintroduites après corrections dans un envoi de facturation électronique.</a:t>
            </a:r>
            <a:endParaRPr lang="fr-B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rgbClr val="92D050"/>
                </a:solidFill>
              </a:rPr>
              <a:t>Traitement </a:t>
            </a:r>
            <a:r>
              <a:rPr lang="fr-BE" dirty="0" smtClean="0"/>
              <a:t>de la facturation par CAAMI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3826668" y="2077237"/>
            <a:ext cx="4921796" cy="2492990"/>
            <a:chOff x="3826668" y="2077237"/>
            <a:chExt cx="4921796" cy="2492990"/>
          </a:xfrm>
        </p:grpSpPr>
        <p:sp>
          <p:nvSpPr>
            <p:cNvPr id="49" name="Rectangle 48"/>
            <p:cNvSpPr/>
            <p:nvPr/>
          </p:nvSpPr>
          <p:spPr>
            <a:xfrm>
              <a:off x="4427984" y="2077237"/>
              <a:ext cx="4320480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BE" dirty="0" smtClean="0"/>
                <a:t>Le patient: </a:t>
              </a:r>
            </a:p>
            <a:p>
              <a:pPr>
                <a:spcAft>
                  <a:spcPts val="600"/>
                </a:spcAft>
              </a:pPr>
              <a:r>
                <a:rPr lang="fr-BE" dirty="0" smtClean="0"/>
                <a:t>La période: </a:t>
              </a:r>
            </a:p>
            <a:p>
              <a:pPr>
                <a:spcAft>
                  <a:spcPts val="600"/>
                </a:spcAft>
              </a:pPr>
              <a:r>
                <a:rPr lang="fr-BE" dirty="0" smtClean="0"/>
                <a:t>Le flag “attestation AMU” </a:t>
              </a:r>
            </a:p>
            <a:p>
              <a:pPr>
                <a:spcAft>
                  <a:spcPts val="600"/>
                </a:spcAft>
              </a:pPr>
              <a:r>
                <a:rPr lang="fr-BE" dirty="0" smtClean="0"/>
                <a:t>Les types de soins</a:t>
              </a:r>
            </a:p>
            <a:p>
              <a:pPr>
                <a:spcAft>
                  <a:spcPts val="600"/>
                </a:spcAft>
              </a:pPr>
              <a:r>
                <a:rPr lang="fr-BE" dirty="0" smtClean="0"/>
                <a:t>Le code couverture </a:t>
              </a:r>
            </a:p>
            <a:p>
              <a:pPr>
                <a:spcAft>
                  <a:spcPts val="600"/>
                </a:spcAft>
              </a:pPr>
              <a:r>
                <a:rPr lang="fr-BE" dirty="0" smtClean="0"/>
                <a:t>Le prestataire de soins</a:t>
              </a:r>
            </a:p>
            <a:p>
              <a:pPr>
                <a:spcAft>
                  <a:spcPts val="600"/>
                </a:spcAft>
              </a:pPr>
              <a:r>
                <a:rPr lang="fr-BE" dirty="0" smtClean="0"/>
                <a:t>Le numéro d’engagement de la garantie</a:t>
              </a:r>
              <a:endParaRPr lang="fr-BE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826668" y="2153633"/>
              <a:ext cx="645561" cy="2340199"/>
              <a:chOff x="3826668" y="2168888"/>
              <a:chExt cx="645561" cy="2340199"/>
            </a:xfrm>
          </p:grpSpPr>
          <p:pic>
            <p:nvPicPr>
              <p:cNvPr id="6" name="Picture 5" descr="Calendar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23448" y="2492896"/>
                <a:ext cx="252000" cy="252000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4044448" y="3177000"/>
                <a:ext cx="210000" cy="252000"/>
                <a:chOff x="1066800" y="2057400"/>
                <a:chExt cx="2057400" cy="246888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066800" y="2057400"/>
                  <a:ext cx="2057400" cy="246888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" name="Picture 8" descr="check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8221" y="3524136"/>
                  <a:ext cx="319949" cy="319949"/>
                </a:xfrm>
                <a:prstGeom prst="rect">
                  <a:avLst/>
                </a:prstGeom>
              </p:spPr>
            </p:pic>
            <p:pic>
              <p:nvPicPr>
                <p:cNvPr id="10" name="Picture 9" descr="check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8221" y="3909061"/>
                  <a:ext cx="319949" cy="319949"/>
                </a:xfrm>
                <a:prstGeom prst="rect">
                  <a:avLst/>
                </a:prstGeom>
              </p:spPr>
            </p:pic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786890" y="2433161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786890" y="2841861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786890" y="3250561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786890" y="3659261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786890" y="4067963"/>
                  <a:ext cx="1131570" cy="2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219200" y="2255238"/>
                  <a:ext cx="357991" cy="35799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219200" y="2678204"/>
                  <a:ext cx="357991" cy="357991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219200" y="3101170"/>
                  <a:ext cx="357991" cy="357991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3448" y="2168888"/>
                <a:ext cx="252000" cy="252000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>
                <a:grpSpLocks noChangeAspect="1"/>
              </p:cNvGrpSpPr>
              <p:nvPr/>
            </p:nvGrpSpPr>
            <p:grpSpPr>
              <a:xfrm flipH="1">
                <a:off x="3929079" y="3817830"/>
                <a:ext cx="440738" cy="327984"/>
                <a:chOff x="914400" y="3782469"/>
                <a:chExt cx="1102198" cy="820224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25" t="22645" r="5554" b="21493"/>
                <a:stretch/>
              </p:blipFill>
              <p:spPr>
                <a:xfrm>
                  <a:off x="1066801" y="3782469"/>
                  <a:ext cx="949797" cy="757664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400" y="4070620"/>
                  <a:ext cx="532073" cy="532073"/>
                </a:xfrm>
                <a:prstGeom prst="rect">
                  <a:avLst/>
                </a:prstGeom>
              </p:spPr>
            </p:pic>
          </p:grpSp>
          <p:sp>
            <p:nvSpPr>
              <p:cNvPr id="50" name="Rectangle 49"/>
              <p:cNvSpPr/>
              <p:nvPr/>
            </p:nvSpPr>
            <p:spPr>
              <a:xfrm>
                <a:off x="3826668" y="3512041"/>
                <a:ext cx="6455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1200" b="1" dirty="0" smtClean="0"/>
                  <a:t>&lt;code&gt;</a:t>
                </a:r>
                <a:endParaRPr lang="en-GB" sz="1200" b="1" dirty="0"/>
              </a:p>
            </p:txBody>
          </p:sp>
          <p:pic>
            <p:nvPicPr>
              <p:cNvPr id="52" name="Picture 51" descr="locked_encrypted_key_file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4005449" y="4221088"/>
                <a:ext cx="287999" cy="287999"/>
              </a:xfrm>
              <a:prstGeom prst="rect">
                <a:avLst/>
              </a:prstGeom>
            </p:spPr>
          </p:pic>
          <p:pic>
            <p:nvPicPr>
              <p:cNvPr id="53" name="Picture 52" descr="red_flag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9448" y="2764200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56" name="Group 55"/>
          <p:cNvGrpSpPr/>
          <p:nvPr/>
        </p:nvGrpSpPr>
        <p:grpSpPr>
          <a:xfrm>
            <a:off x="1583808" y="2701921"/>
            <a:ext cx="2232008" cy="1231135"/>
            <a:chOff x="1583808" y="2701921"/>
            <a:chExt cx="2232008" cy="1231135"/>
          </a:xfrm>
        </p:grpSpPr>
        <p:sp>
          <p:nvSpPr>
            <p:cNvPr id="26" name="Right Arrow 25"/>
            <p:cNvSpPr/>
            <p:nvPr/>
          </p:nvSpPr>
          <p:spPr>
            <a:xfrm flipH="1">
              <a:off x="2915816" y="3441488"/>
              <a:ext cx="900000" cy="28803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983389" y="2793416"/>
              <a:ext cx="825755" cy="641830"/>
              <a:chOff x="3512447" y="3150563"/>
              <a:chExt cx="825755" cy="64183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512447" y="3150563"/>
                <a:ext cx="415776" cy="498931"/>
                <a:chOff x="2784624" y="1926074"/>
                <a:chExt cx="660000" cy="79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784624" y="1926074"/>
                  <a:ext cx="660000" cy="79200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897803" y="2046616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897803" y="2178499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897803" y="2310382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897803" y="2442264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897803" y="2574146"/>
                  <a:ext cx="504000" cy="6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3706402" y="3226579"/>
                <a:ext cx="415776" cy="498931"/>
                <a:chOff x="3788404" y="3023424"/>
                <a:chExt cx="415776" cy="498931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788404" y="3023424"/>
                  <a:ext cx="415776" cy="498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859703" y="3099361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859703" y="3182443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859703" y="3265524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859703" y="3348605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859703" y="3431686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3922426" y="3293462"/>
                <a:ext cx="415776" cy="498931"/>
                <a:chOff x="3788404" y="3023424"/>
                <a:chExt cx="415776" cy="498931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788404" y="3023424"/>
                  <a:ext cx="415776" cy="498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859703" y="3099361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859703" y="3182443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859703" y="3265524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859703" y="3348605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3859703" y="3431686"/>
                  <a:ext cx="317502" cy="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0039">
              <a:off x="2665396" y="2701921"/>
              <a:ext cx="917979" cy="91797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18007" r="6561" b="17526"/>
            <a:stretch/>
          </p:blipFill>
          <p:spPr>
            <a:xfrm>
              <a:off x="1583808" y="2793042"/>
              <a:ext cx="1260000" cy="1140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2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453955"/>
          </a:xfrm>
        </p:spPr>
        <p:txBody>
          <a:bodyPr>
            <a:normAutofit/>
          </a:bodyPr>
          <a:lstStyle/>
          <a:p>
            <a:r>
              <a:rPr lang="fr-BE" sz="2000" dirty="0" smtClean="0"/>
              <a:t>Réalisation des décomptes mensuels pour SPP IS et CPAS </a:t>
            </a:r>
            <a:br>
              <a:rPr lang="fr-BE" sz="2000" dirty="0" smtClean="0"/>
            </a:br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92D050"/>
                </a:solidFill>
              </a:rPr>
              <a:t>Décomptes</a:t>
            </a:r>
            <a:endParaRPr lang="fr-BE" b="1" dirty="0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899680" y="2708920"/>
            <a:ext cx="7200624" cy="2197046"/>
            <a:chOff x="899680" y="2708920"/>
            <a:chExt cx="7200624" cy="2197046"/>
          </a:xfrm>
        </p:grpSpPr>
        <p:grpSp>
          <p:nvGrpSpPr>
            <p:cNvPr id="100" name="Group 99"/>
            <p:cNvGrpSpPr/>
            <p:nvPr/>
          </p:nvGrpSpPr>
          <p:grpSpPr>
            <a:xfrm>
              <a:off x="1666482" y="3315818"/>
              <a:ext cx="3117362" cy="1233896"/>
              <a:chOff x="2195737" y="1988840"/>
              <a:chExt cx="3253315" cy="1287709"/>
            </a:xfrm>
          </p:grpSpPr>
          <p:sp>
            <p:nvSpPr>
              <p:cNvPr id="94" name="Right Arrow 93"/>
              <p:cNvSpPr/>
              <p:nvPr/>
            </p:nvSpPr>
            <p:spPr>
              <a:xfrm>
                <a:off x="2213738" y="2276872"/>
                <a:ext cx="3217313" cy="28803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187931" y="1988840"/>
                <a:ext cx="1268928" cy="321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400" dirty="0" smtClean="0"/>
                  <a:t>Chaque mois</a:t>
                </a:r>
                <a:endParaRPr lang="en-GB" sz="14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195737" y="2505670"/>
                <a:ext cx="3253315" cy="77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400" dirty="0" smtClean="0"/>
                  <a:t>Factures acceptés pour</a:t>
                </a:r>
              </a:p>
              <a:p>
                <a:pPr algn="ctr"/>
                <a:r>
                  <a:rPr lang="fr-BE" sz="1400" dirty="0" smtClean="0"/>
                  <a:t>lesquels des montants ont été payé pour le compte de l’</a:t>
                </a:r>
                <a:r>
                  <a:rPr lang="fr-BE" sz="1400" cap="all" dirty="0" smtClean="0"/>
                  <a:t>é</a:t>
                </a:r>
                <a:r>
                  <a:rPr lang="fr-BE" sz="1400" dirty="0" smtClean="0"/>
                  <a:t>tat</a:t>
                </a:r>
                <a:endParaRPr lang="fr-BE" sz="1400" dirty="0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5645041" y="3474672"/>
              <a:ext cx="277051" cy="665542"/>
              <a:chOff x="4517269" y="4642433"/>
              <a:chExt cx="289220" cy="694775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7269" y="4642433"/>
                <a:ext cx="286207" cy="36000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9490" y="4977208"/>
                <a:ext cx="286999" cy="360000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6064020" y="3378780"/>
              <a:ext cx="1069044" cy="892529"/>
              <a:chOff x="4954651" y="4526538"/>
              <a:chExt cx="1116000" cy="931732"/>
            </a:xfrm>
          </p:grpSpPr>
          <p:sp>
            <p:nvSpPr>
              <p:cNvPr id="117" name="Right Arrow 116"/>
              <p:cNvSpPr/>
              <p:nvPr/>
            </p:nvSpPr>
            <p:spPr>
              <a:xfrm flipV="1">
                <a:off x="4954651" y="4846057"/>
                <a:ext cx="1116000" cy="252000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" name="Right Arrow 117"/>
              <p:cNvSpPr/>
              <p:nvPr/>
            </p:nvSpPr>
            <p:spPr>
              <a:xfrm rot="20688247" flipV="1">
                <a:off x="4954651" y="4526538"/>
                <a:ext cx="1116000" cy="252000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9" name="Right Arrow 118"/>
              <p:cNvSpPr/>
              <p:nvPr/>
            </p:nvSpPr>
            <p:spPr>
              <a:xfrm rot="911753">
                <a:off x="4954651" y="5206270"/>
                <a:ext cx="1116000" cy="252000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18007" r="6561" b="17526"/>
            <a:stretch/>
          </p:blipFill>
          <p:spPr>
            <a:xfrm>
              <a:off x="899680" y="3449154"/>
              <a:ext cx="792000" cy="71657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136" y="3303443"/>
              <a:ext cx="1008000" cy="10080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308304" y="2708920"/>
              <a:ext cx="792000" cy="2197046"/>
              <a:chOff x="7812360" y="2780928"/>
              <a:chExt cx="792000" cy="219704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56" t="17182" r="6929" b="19174"/>
              <a:stretch/>
            </p:blipFill>
            <p:spPr>
              <a:xfrm>
                <a:off x="7812360" y="2780928"/>
                <a:ext cx="792000" cy="702479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8046296" y="2970059"/>
                <a:ext cx="324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 smtClean="0"/>
                  <a:t>A</a:t>
                </a:r>
                <a:endParaRPr lang="en-GB" b="1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56" t="17182" r="6929" b="19174"/>
              <a:stretch/>
            </p:blipFill>
            <p:spPr>
              <a:xfrm>
                <a:off x="7812360" y="3564485"/>
                <a:ext cx="792000" cy="702479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8051105" y="3753616"/>
                <a:ext cx="314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BE" b="1" dirty="0" smtClean="0"/>
                  <a:t>B</a:t>
                </a:r>
                <a:endParaRPr lang="en-GB" b="1" dirty="0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56" t="17182" r="6929" b="19174"/>
              <a:stretch/>
            </p:blipFill>
            <p:spPr>
              <a:xfrm>
                <a:off x="7812360" y="4275495"/>
                <a:ext cx="792000" cy="702479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8055113" y="4419511"/>
                <a:ext cx="306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 smtClean="0"/>
                  <a:t>C</a:t>
                </a:r>
                <a:endParaRPr lang="en-GB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53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2564904"/>
            <a:ext cx="8229600" cy="648072"/>
          </a:xfrm>
        </p:spPr>
        <p:txBody>
          <a:bodyPr>
            <a:noAutofit/>
          </a:bodyPr>
          <a:lstStyle/>
          <a:p>
            <a:r>
              <a:rPr lang="fr-BE" sz="2000" dirty="0" smtClean="0"/>
              <a:t>Consultation du décompte par le CPAS </a:t>
            </a:r>
          </a:p>
          <a:p>
            <a:pPr lvl="2"/>
            <a:r>
              <a:rPr lang="fr-BE" sz="1600" dirty="0" smtClean="0"/>
              <a:t>Fichiers de décompte traités dans le logiciel social du CPAS.</a:t>
            </a:r>
            <a:endParaRPr lang="fr-B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CPAS traite le </a:t>
            </a:r>
            <a:r>
              <a:rPr lang="fr-BE" b="1" dirty="0" smtClean="0">
                <a:solidFill>
                  <a:srgbClr val="92D050"/>
                </a:solidFill>
              </a:rPr>
              <a:t>solde de la facture</a:t>
            </a:r>
            <a:endParaRPr lang="fr-BE" b="1" dirty="0">
              <a:solidFill>
                <a:srgbClr val="92D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Mediprima -  La réforme de l’aide médicale octroyée par les CPAS</a:t>
            </a:r>
            <a:endParaRPr lang="en-GB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5" y="1809880"/>
            <a:ext cx="249440" cy="313755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 flipV="1">
            <a:off x="3736833" y="2040788"/>
            <a:ext cx="1202365" cy="2196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0" t="13562" r="5873" b="14008"/>
          <a:stretch/>
        </p:blipFill>
        <p:spPr>
          <a:xfrm>
            <a:off x="5570183" y="1773790"/>
            <a:ext cx="771895" cy="776382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174744" y="1974360"/>
            <a:ext cx="250131" cy="313755"/>
            <a:chOff x="969116" y="4005064"/>
            <a:chExt cx="274923" cy="344853"/>
          </a:xfrm>
        </p:grpSpPr>
        <p:sp>
          <p:nvSpPr>
            <p:cNvPr id="53" name="Rectangle 52"/>
            <p:cNvSpPr/>
            <p:nvPr/>
          </p:nvSpPr>
          <p:spPr>
            <a:xfrm flipH="1">
              <a:off x="992031" y="400506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16" y="4005064"/>
              <a:ext cx="274923" cy="344853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788" y="1763999"/>
            <a:ext cx="635652" cy="635652"/>
          </a:xfrm>
          <a:prstGeom prst="rect">
            <a:avLst/>
          </a:prstGeom>
        </p:spPr>
      </p:pic>
      <p:sp>
        <p:nvSpPr>
          <p:cNvPr id="109" name="Content Placeholder 1"/>
          <p:cNvSpPr txBox="1">
            <a:spLocks/>
          </p:cNvSpPr>
          <p:nvPr/>
        </p:nvSpPr>
        <p:spPr>
          <a:xfrm>
            <a:off x="446856" y="328498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 smtClean="0"/>
              <a:t>Contrôle des décomptes et/ou des factures par le CPAS</a:t>
            </a:r>
          </a:p>
        </p:txBody>
      </p:sp>
      <p:sp>
        <p:nvSpPr>
          <p:cNvPr id="110" name="Content Placeholder 1"/>
          <p:cNvSpPr txBox="1">
            <a:spLocks/>
          </p:cNvSpPr>
          <p:nvPr/>
        </p:nvSpPr>
        <p:spPr>
          <a:xfrm>
            <a:off x="446856" y="4869160"/>
            <a:ext cx="8229600" cy="369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 smtClean="0"/>
              <a:t>Paiement par le CPAS </a:t>
            </a:r>
            <a:endParaRPr lang="fr-BE" sz="2000" dirty="0"/>
          </a:p>
        </p:txBody>
      </p:sp>
      <p:sp>
        <p:nvSpPr>
          <p:cNvPr id="72" name="Right Arrow 71"/>
          <p:cNvSpPr/>
          <p:nvPr/>
        </p:nvSpPr>
        <p:spPr>
          <a:xfrm flipV="1">
            <a:off x="5025378" y="4248245"/>
            <a:ext cx="1399417" cy="21170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415547" y="3805875"/>
            <a:ext cx="619080" cy="438270"/>
            <a:chOff x="5140588" y="4247958"/>
            <a:chExt cx="619080" cy="43827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8" t="20094" r="37815" b="28899"/>
            <a:stretch/>
          </p:blipFill>
          <p:spPr>
            <a:xfrm>
              <a:off x="5311521" y="4247958"/>
              <a:ext cx="277213" cy="43827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5140588" y="4305143"/>
              <a:ext cx="619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NL" b="1" dirty="0" smtClean="0"/>
                <a:t>NOK</a:t>
              </a:r>
              <a:endParaRPr lang="en-GB" b="1" dirty="0"/>
            </a:p>
          </p:txBody>
        </p:sp>
      </p:grpSp>
      <p:sp>
        <p:nvSpPr>
          <p:cNvPr id="68" name="Right Arrow 67"/>
          <p:cNvSpPr/>
          <p:nvPr/>
        </p:nvSpPr>
        <p:spPr>
          <a:xfrm flipV="1">
            <a:off x="2326679" y="4255496"/>
            <a:ext cx="1800000" cy="21170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62783" y="3645024"/>
            <a:ext cx="860647" cy="619829"/>
            <a:chOff x="4727767" y="3765983"/>
            <a:chExt cx="860647" cy="619829"/>
          </a:xfrm>
        </p:grpSpPr>
        <p:grpSp>
          <p:nvGrpSpPr>
            <p:cNvPr id="75" name="Group 74"/>
            <p:cNvGrpSpPr>
              <a:grpSpLocks noChangeAspect="1"/>
            </p:cNvGrpSpPr>
            <p:nvPr/>
          </p:nvGrpSpPr>
          <p:grpSpPr>
            <a:xfrm>
              <a:off x="5261293" y="3993267"/>
              <a:ext cx="327121" cy="392545"/>
              <a:chOff x="1066800" y="2057400"/>
              <a:chExt cx="2057400" cy="2468880"/>
            </a:xfrm>
          </p:grpSpPr>
          <p:pic>
            <p:nvPicPr>
              <p:cNvPr id="78" name="Picture 77" descr="check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8221" y="3909061"/>
                <a:ext cx="319949" cy="319949"/>
              </a:xfrm>
              <a:prstGeom prst="rect">
                <a:avLst/>
              </a:prstGeom>
            </p:spPr>
          </p:pic>
          <p:sp>
            <p:nvSpPr>
              <p:cNvPr id="76" name="Rectangle 75"/>
              <p:cNvSpPr/>
              <p:nvPr/>
            </p:nvSpPr>
            <p:spPr>
              <a:xfrm>
                <a:off x="1066800" y="2057400"/>
                <a:ext cx="2057400" cy="2468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7" name="Picture 76" descr="check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8221" y="3524136"/>
                <a:ext cx="319949" cy="319949"/>
              </a:xfrm>
              <a:prstGeom prst="rect">
                <a:avLst/>
              </a:prstGeom>
            </p:spPr>
          </p:pic>
          <p:cxnSp>
            <p:nvCxnSpPr>
              <p:cNvPr id="79" name="Straight Connector 78"/>
              <p:cNvCxnSpPr/>
              <p:nvPr/>
            </p:nvCxnSpPr>
            <p:spPr>
              <a:xfrm>
                <a:off x="1786890" y="24331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786890" y="28418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786890" y="32505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786890" y="36592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786890" y="4067963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2255238"/>
                <a:ext cx="357991" cy="357991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2678204"/>
                <a:ext cx="357991" cy="357991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3101170"/>
                <a:ext cx="357991" cy="357991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767" y="3810206"/>
              <a:ext cx="240439" cy="302433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4893888" y="3968752"/>
              <a:ext cx="241105" cy="302434"/>
              <a:chOff x="969116" y="4005064"/>
              <a:chExt cx="274923" cy="344853"/>
            </a:xfrm>
          </p:grpSpPr>
          <p:sp>
            <p:nvSpPr>
              <p:cNvPr id="64" name="Rectangle 63"/>
              <p:cNvSpPr/>
              <p:nvPr/>
            </p:nvSpPr>
            <p:spPr>
              <a:xfrm flipH="1">
                <a:off x="992031" y="4005064"/>
                <a:ext cx="180000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116" y="4005064"/>
                <a:ext cx="274923" cy="344853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74879" y="3765983"/>
              <a:ext cx="612715" cy="612715"/>
            </a:xfrm>
            <a:prstGeom prst="rect">
              <a:avLst/>
            </a:prstGeom>
          </p:spPr>
        </p:pic>
      </p:grpSp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6559079" y="3834245"/>
            <a:ext cx="1096192" cy="828000"/>
            <a:chOff x="914400" y="3890537"/>
            <a:chExt cx="1102198" cy="832536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sp>
        <p:nvSpPr>
          <p:cNvPr id="105" name="Right Arrow 104"/>
          <p:cNvSpPr/>
          <p:nvPr/>
        </p:nvSpPr>
        <p:spPr>
          <a:xfrm flipV="1">
            <a:off x="3541735" y="5531362"/>
            <a:ext cx="1533935" cy="19525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4090303" y="5742306"/>
            <a:ext cx="436799" cy="463288"/>
            <a:chOff x="4139952" y="5664547"/>
            <a:chExt cx="540016" cy="572765"/>
          </a:xfrm>
        </p:grpSpPr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4139952" y="5664547"/>
              <a:ext cx="417297" cy="500757"/>
              <a:chOff x="1066800" y="2057400"/>
              <a:chExt cx="2057400" cy="246888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066800" y="2057400"/>
                <a:ext cx="2057400" cy="2468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4" name="Picture 93" descr="check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8221" y="3524136"/>
                <a:ext cx="319949" cy="319949"/>
              </a:xfrm>
              <a:prstGeom prst="rect">
                <a:avLst/>
              </a:prstGeom>
            </p:spPr>
          </p:pic>
          <p:pic>
            <p:nvPicPr>
              <p:cNvPr id="95" name="Picture 94" descr="check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8221" y="3909061"/>
                <a:ext cx="319949" cy="319949"/>
              </a:xfrm>
              <a:prstGeom prst="rect">
                <a:avLst/>
              </a:prstGeom>
            </p:spPr>
          </p:pic>
          <p:cxnSp>
            <p:nvCxnSpPr>
              <p:cNvPr id="96" name="Straight Connector 95"/>
              <p:cNvCxnSpPr/>
              <p:nvPr/>
            </p:nvCxnSpPr>
            <p:spPr>
              <a:xfrm>
                <a:off x="1786890" y="24331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786890" y="28418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786890" y="32505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786890" y="3659261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786890" y="4067963"/>
                <a:ext cx="1131570" cy="2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2255238"/>
                <a:ext cx="357991" cy="357991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2678204"/>
                <a:ext cx="357991" cy="357991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219200" y="3101170"/>
                <a:ext cx="357991" cy="357991"/>
              </a:xfrm>
              <a:prstGeom prst="rect">
                <a:avLst/>
              </a:prstGeom>
            </p:spPr>
          </p:pic>
        </p:grpSp>
        <p:pic>
          <p:nvPicPr>
            <p:cNvPr id="106" name="Picture 105" descr="check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5841312"/>
              <a:ext cx="396000" cy="396000"/>
            </a:xfrm>
            <a:prstGeom prst="rect">
              <a:avLst/>
            </a:prstGeom>
          </p:spPr>
        </p:pic>
      </p:grpSp>
      <p:sp>
        <p:nvSpPr>
          <p:cNvPr id="107" name="Rectangle 106"/>
          <p:cNvSpPr>
            <a:spLocks noChangeAspect="1"/>
          </p:cNvSpPr>
          <p:nvPr/>
        </p:nvSpPr>
        <p:spPr>
          <a:xfrm>
            <a:off x="4141959" y="5157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-177800"/>
            <a:r>
              <a:rPr lang="nl-NL" sz="2400" b="1" dirty="0" smtClean="0">
                <a:latin typeface="Arial Bold"/>
                <a:cs typeface="Arial Bold"/>
              </a:rPr>
              <a:t>€</a:t>
            </a:r>
          </a:p>
        </p:txBody>
      </p: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5407333" y="5229200"/>
            <a:ext cx="1000871" cy="756000"/>
            <a:chOff x="914400" y="3890537"/>
            <a:chExt cx="1102198" cy="832536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12711"/>
            <a:ext cx="1008000" cy="10080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68" y="3744245"/>
            <a:ext cx="1008000" cy="10080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4211223" y="3881041"/>
            <a:ext cx="828000" cy="73440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2663864" y="5303858"/>
            <a:ext cx="684000" cy="6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Triple </a:t>
            </a:r>
            <a:r>
              <a:rPr lang="fr-BE" dirty="0" smtClean="0"/>
              <a:t>garantie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708" y="2100271"/>
            <a:ext cx="7128792" cy="1040697"/>
          </a:xfrm>
        </p:spPr>
        <p:txBody>
          <a:bodyPr>
            <a:normAutofit/>
          </a:bodyPr>
          <a:lstStyle/>
          <a:p>
            <a:r>
              <a:rPr lang="fr-BE" sz="2000" dirty="0" smtClean="0"/>
              <a:t>Pour le demandeur</a:t>
            </a:r>
          </a:p>
          <a:p>
            <a:pPr lvl="1"/>
            <a:r>
              <a:rPr lang="fr-BE" sz="1800" dirty="0" smtClean="0"/>
              <a:t>L’assurance de l’accès à l’aide médicale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7544" y="1599183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Décision </a:t>
            </a:r>
            <a:r>
              <a:rPr lang="fr-FR" sz="2400" dirty="0"/>
              <a:t>électronique de prise en charge des soins </a:t>
            </a:r>
            <a:r>
              <a:rPr lang="fr-FR" sz="2400" dirty="0" smtClean="0"/>
              <a:t>garantie</a:t>
            </a:r>
            <a:r>
              <a:rPr lang="nl-NL" sz="2400" dirty="0" smtClean="0"/>
              <a:t>:</a:t>
            </a:r>
            <a:endParaRPr lang="nl-NL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43708" y="3266793"/>
            <a:ext cx="7128792" cy="104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/>
              <a:t>Pour le prestataire de soins</a:t>
            </a:r>
          </a:p>
          <a:p>
            <a:pPr lvl="1"/>
            <a:r>
              <a:rPr lang="fr-FR" sz="1800" dirty="0"/>
              <a:t>L’assurance </a:t>
            </a:r>
            <a:r>
              <a:rPr lang="fr-FR" sz="1800" dirty="0" smtClean="0"/>
              <a:t>de la prise en charge des </a:t>
            </a:r>
            <a:r>
              <a:rPr lang="nl-NL" sz="1800" dirty="0"/>
              <a:t>soins </a:t>
            </a:r>
            <a:r>
              <a:rPr lang="nl-NL" sz="1800" dirty="0" smtClean="0"/>
              <a:t>prodigués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43708" y="4433315"/>
            <a:ext cx="7128792" cy="104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Pour le CPAS</a:t>
            </a:r>
          </a:p>
          <a:p>
            <a:pPr lvl="1"/>
            <a:r>
              <a:rPr lang="fr-FR" sz="1800" dirty="0"/>
              <a:t>L’assurance </a:t>
            </a:r>
            <a:r>
              <a:rPr lang="fr-FR" sz="1800" dirty="0" smtClean="0"/>
              <a:t>partie </a:t>
            </a:r>
            <a:r>
              <a:rPr lang="fr-FR" sz="1800" dirty="0"/>
              <a:t>à charge de l’Etat </a:t>
            </a:r>
            <a:r>
              <a:rPr lang="fr-FR" sz="1800" dirty="0" smtClean="0"/>
              <a:t>directement payée au </a:t>
            </a:r>
            <a:r>
              <a:rPr lang="fr-FR" sz="1800" dirty="0"/>
              <a:t>prestataire de soins</a:t>
            </a:r>
            <a:r>
              <a:rPr lang="fr-FR" sz="1800" dirty="0" smtClean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2" y="2093735"/>
            <a:ext cx="995818" cy="995818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31002" y="3227069"/>
            <a:ext cx="1578798" cy="1192531"/>
            <a:chOff x="914400" y="3890537"/>
            <a:chExt cx="1102198" cy="8325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826401" y="4509119"/>
            <a:ext cx="1188000" cy="1053724"/>
          </a:xfrm>
          <a:prstGeom prst="rect">
            <a:avLst/>
          </a:prstGeom>
        </p:spPr>
      </p:pic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84784"/>
            <a:ext cx="8589640" cy="4611215"/>
          </a:xfrm>
        </p:spPr>
        <p:txBody>
          <a:bodyPr>
            <a:noAutofit/>
          </a:bodyPr>
          <a:lstStyle/>
          <a:p>
            <a:r>
              <a:rPr lang="fr-BE" sz="2200" dirty="0" smtClean="0"/>
              <a:t>Échanges simples et rapides entre les acteurs</a:t>
            </a:r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pPr marL="0" indent="0">
              <a:lnSpc>
                <a:spcPct val="150000"/>
              </a:lnSpc>
              <a:buNone/>
            </a:pPr>
            <a:endParaRPr lang="fr-BE" sz="2000" dirty="0" smtClean="0"/>
          </a:p>
          <a:p>
            <a:pPr marL="2781300" lvl="1" indent="0">
              <a:buNone/>
            </a:pPr>
            <a:r>
              <a:rPr lang="fr-BE" sz="1800" dirty="0" smtClean="0"/>
              <a:t/>
            </a:r>
            <a:br>
              <a:rPr lang="fr-BE" sz="1800" dirty="0" smtClean="0"/>
            </a:br>
            <a:endParaRPr lang="fr-B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Objectifs </a:t>
            </a:r>
            <a:r>
              <a:rPr lang="fr-BE" dirty="0"/>
              <a:t>des modifications </a:t>
            </a: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416704" y="6462763"/>
            <a:ext cx="254850" cy="21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06E4C-8335-40BA-92FB-7B9C5C67D53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0"/>
          <a:stretch/>
        </p:blipFill>
        <p:spPr>
          <a:xfrm>
            <a:off x="2010152" y="3960761"/>
            <a:ext cx="1096401" cy="13732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1" y="2380829"/>
            <a:ext cx="926941" cy="926941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833781" y="2813594"/>
            <a:ext cx="1417798" cy="1472807"/>
            <a:chOff x="4029070" y="2242680"/>
            <a:chExt cx="1130599" cy="1174467"/>
          </a:xfrm>
        </p:grpSpPr>
        <p:sp>
          <p:nvSpPr>
            <p:cNvPr id="18" name="Quad Arrow 17"/>
            <p:cNvSpPr/>
            <p:nvPr/>
          </p:nvSpPr>
          <p:spPr>
            <a:xfrm rot="2772317">
              <a:off x="4007136" y="2264615"/>
              <a:ext cx="1174467" cy="1130598"/>
            </a:xfrm>
            <a:prstGeom prst="quadArrow">
              <a:avLst>
                <a:gd name="adj1" fmla="val 4532"/>
                <a:gd name="adj2" fmla="val 11423"/>
                <a:gd name="adj3" fmla="val 225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Quad Arrow 21"/>
            <p:cNvSpPr/>
            <p:nvPr/>
          </p:nvSpPr>
          <p:spPr>
            <a:xfrm rot="5400000">
              <a:off x="4007135" y="2264615"/>
              <a:ext cx="1174467" cy="1130598"/>
            </a:xfrm>
            <a:prstGeom prst="quadArrow">
              <a:avLst>
                <a:gd name="adj1" fmla="val 4532"/>
                <a:gd name="adj2" fmla="val 11423"/>
                <a:gd name="adj3" fmla="val 225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83" y="2043254"/>
            <a:ext cx="901836" cy="90183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276600" y="2667000"/>
            <a:ext cx="3505200" cy="1905000"/>
            <a:chOff x="3619418" y="2273330"/>
            <a:chExt cx="2684820" cy="13716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2" t="34904" r="37639" b="34746"/>
            <a:stretch/>
          </p:blipFill>
          <p:spPr>
            <a:xfrm flipH="1">
              <a:off x="3619418" y="2273411"/>
              <a:ext cx="2684820" cy="131741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152818" y="2273330"/>
              <a:ext cx="533400" cy="67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39952" y="3522312"/>
              <a:ext cx="546266" cy="12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23384" y="243840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Accès </a:t>
            </a:r>
            <a:r>
              <a:rPr lang="fr-FR" sz="1600" dirty="0"/>
              <a:t>direct et électronique </a:t>
            </a:r>
            <a:r>
              <a:rPr lang="fr-FR" sz="1600" dirty="0" smtClean="0"/>
              <a:t>à </a:t>
            </a:r>
            <a:r>
              <a:rPr lang="fr-FR" sz="1600" dirty="0"/>
              <a:t>la décision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323384" y="325918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Procédures </a:t>
            </a:r>
            <a:r>
              <a:rPr lang="nl-NL" sz="1600" dirty="0"/>
              <a:t>harmonisées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323384" y="407707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Une </a:t>
            </a:r>
            <a:r>
              <a:rPr lang="nl-NL" sz="1600" dirty="0"/>
              <a:t>plus grande transparence</a:t>
            </a:r>
            <a:endParaRPr lang="en-GB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3000987" y="2492896"/>
            <a:ext cx="864000" cy="766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8007" r="6561" b="17526"/>
          <a:stretch/>
        </p:blipFill>
        <p:spPr>
          <a:xfrm>
            <a:off x="1147211" y="3849886"/>
            <a:ext cx="900000" cy="814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87" y="3717032"/>
            <a:ext cx="1080000" cy="1080000"/>
          </a:xfrm>
          <a:prstGeom prst="rect">
            <a:avLst/>
          </a:prstGeom>
        </p:spPr>
      </p:pic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7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FFC000"/>
                </a:solidFill>
              </a:rPr>
              <a:t>Objectifs </a:t>
            </a:r>
            <a:r>
              <a:rPr lang="fr-BE" dirty="0" smtClean="0"/>
              <a:t>des modifications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Diminution de la charge administrative: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21487" r="28846" b="22102"/>
          <a:stretch/>
        </p:blipFill>
        <p:spPr>
          <a:xfrm>
            <a:off x="2082324" y="4343400"/>
            <a:ext cx="385650" cy="385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888124">
            <a:off x="1424296" y="4907542"/>
            <a:ext cx="476461" cy="16990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20546404">
            <a:off x="1423562" y="4661975"/>
            <a:ext cx="476464" cy="16990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7" t="4716" r="14010" b="6332"/>
          <a:stretch/>
        </p:blipFill>
        <p:spPr bwMode="auto">
          <a:xfrm>
            <a:off x="1425614" y="5149700"/>
            <a:ext cx="487475" cy="41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07098" y="4631432"/>
            <a:ext cx="9361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000" b="1" dirty="0" smtClean="0"/>
              <a:t>Mediprima</a:t>
            </a:r>
            <a:endParaRPr lang="en-GB" sz="10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0" y="2286000"/>
            <a:ext cx="5680992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Pour le CPAS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BE" dirty="0" smtClean="0"/>
              <a:t>Moins de contrôles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BE" dirty="0" smtClean="0"/>
              <a:t>Factures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BE" dirty="0" smtClean="0"/>
              <a:t>Prestations médicales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fr-BE" dirty="0" smtClean="0"/>
              <a:t>Tarification complexe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24200" y="4419600"/>
            <a:ext cx="5715000" cy="1040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Pour le prestataire de soins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1900" dirty="0"/>
              <a:t>Consultation </a:t>
            </a:r>
            <a:r>
              <a:rPr lang="nl-NL" sz="1900" dirty="0" smtClean="0"/>
              <a:t>aisée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1900" dirty="0" smtClean="0"/>
              <a:t>Envoi </a:t>
            </a:r>
            <a:r>
              <a:rPr lang="nl-NL" sz="1900" dirty="0"/>
              <a:t>des factures </a:t>
            </a:r>
            <a:r>
              <a:rPr lang="nl-NL" sz="1900" dirty="0" smtClean="0"/>
              <a:t>à un point de contact</a:t>
            </a:r>
            <a:r>
              <a:rPr lang="nl-NL" sz="2200" dirty="0" smtClean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42320"/>
            <a:ext cx="586680" cy="5866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22" y="3022322"/>
            <a:ext cx="406678" cy="406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166323"/>
            <a:ext cx="262677" cy="262677"/>
          </a:xfrm>
          <a:prstGeom prst="rect">
            <a:avLst/>
          </a:prstGeom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57200" y="4495800"/>
            <a:ext cx="959215" cy="724536"/>
            <a:chOff x="914400" y="3890537"/>
            <a:chExt cx="1102198" cy="8325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971600" y="2633973"/>
            <a:ext cx="864000" cy="7663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8007" r="6561" b="17526"/>
          <a:stretch/>
        </p:blipFill>
        <p:spPr>
          <a:xfrm>
            <a:off x="1951149" y="4877653"/>
            <a:ext cx="648000" cy="586290"/>
          </a:xfrm>
          <a:prstGeom prst="rect">
            <a:avLst/>
          </a:prstGeom>
        </p:spPr>
      </p:pic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FFC000"/>
                </a:solidFill>
              </a:rPr>
              <a:t>Objectifs </a:t>
            </a:r>
            <a:r>
              <a:rPr lang="fr-BE" dirty="0"/>
              <a:t>des modifications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28800"/>
            <a:ext cx="8445624" cy="4525963"/>
          </a:xfrm>
        </p:spPr>
        <p:txBody>
          <a:bodyPr>
            <a:noAutofit/>
          </a:bodyPr>
          <a:lstStyle/>
          <a:p>
            <a:r>
              <a:rPr lang="fr-BE" sz="2000" dirty="0" smtClean="0"/>
              <a:t>Sécurité juridique des intervenants, garantie de l’accélération des paiements et contrôles améliorés:</a:t>
            </a:r>
          </a:p>
          <a:p>
            <a:endParaRPr lang="fr-BE" sz="2000" dirty="0" smtClean="0"/>
          </a:p>
          <a:p>
            <a:endParaRPr lang="fr-BE" sz="2000" dirty="0" smtClean="0"/>
          </a:p>
          <a:p>
            <a:pPr>
              <a:buNone/>
            </a:pPr>
            <a:r>
              <a:rPr lang="fr-BE" sz="2000" dirty="0" smtClean="0"/>
              <a:t> </a:t>
            </a:r>
          </a:p>
          <a:p>
            <a:endParaRPr lang="fr-BE" sz="2000" dirty="0" smtClean="0"/>
          </a:p>
          <a:p>
            <a:pPr>
              <a:buNone/>
            </a:pPr>
            <a:r>
              <a:rPr lang="fr-BE" sz="1800" dirty="0" smtClean="0"/>
              <a:t> </a:t>
            </a:r>
          </a:p>
          <a:p>
            <a:pPr>
              <a:buNone/>
            </a:pPr>
            <a:endParaRPr lang="fr-BE" sz="1800" dirty="0" smtClean="0"/>
          </a:p>
          <a:p>
            <a:pPr>
              <a:buNone/>
            </a:pPr>
            <a:endParaRPr lang="fr-BE" sz="1800" dirty="0" smtClean="0"/>
          </a:p>
          <a:p>
            <a:pPr>
              <a:buNone/>
            </a:pPr>
            <a:endParaRPr lang="fr-BE" sz="1800" dirty="0" smtClean="0"/>
          </a:p>
          <a:p>
            <a:pPr>
              <a:buNone/>
            </a:pPr>
            <a:endParaRPr lang="fr-B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05000" y="257552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nl-NL" dirty="0" smtClean="0"/>
              <a:t>CAAMI seul </a:t>
            </a:r>
            <a:r>
              <a:rPr lang="nl-NL" dirty="0"/>
              <a:t>point de </a:t>
            </a:r>
            <a:r>
              <a:rPr lang="nl-NL" dirty="0" smtClean="0"/>
              <a:t>contact</a:t>
            </a:r>
            <a:endParaRPr kumimoji="0" lang="nl-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nl-NL" dirty="0" smtClean="0"/>
              <a:t>Contrôle automatique CAAMI sur dépenses aides médicale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05000" y="3489920"/>
            <a:ext cx="5715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fr-FR" dirty="0" smtClean="0"/>
              <a:t>Diminution charge administrative </a:t>
            </a:r>
            <a:r>
              <a:rPr lang="nl-NL" dirty="0" smtClean="0"/>
              <a:t>CPAS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nl-NL" dirty="0" smtClean="0"/>
              <a:t>Décisions CPAS </a:t>
            </a:r>
            <a:r>
              <a:rPr lang="fr-FR" dirty="0"/>
              <a:t>reconnues par les autres </a:t>
            </a:r>
            <a:r>
              <a:rPr lang="fr-FR" dirty="0" smtClean="0"/>
              <a:t>intervenants</a:t>
            </a:r>
            <a:endParaRPr lang="nl-NL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05000" y="4328120"/>
            <a:ext cx="712879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fr-BE" sz="1800" dirty="0" smtClean="0"/>
              <a:t>Garantie paiement plus rapide des prestations prestataires de soins</a:t>
            </a:r>
          </a:p>
          <a:p>
            <a:pPr marL="342900" lvl="1" indent="-342900">
              <a:buClr>
                <a:srgbClr val="FFC000"/>
              </a:buClr>
              <a:buFont typeface="Arial" pitchFamily="34" charset="0"/>
              <a:buChar char="•"/>
            </a:pPr>
            <a:r>
              <a:rPr lang="fr-BE" sz="1800" dirty="0" smtClean="0"/>
              <a:t>Modalités de remboursement connues grâce à la base de données</a:t>
            </a:r>
          </a:p>
          <a:p>
            <a:endParaRPr lang="nl-NL" sz="180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5268624"/>
            <a:ext cx="7128792" cy="52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</a:pPr>
            <a:r>
              <a:rPr lang="fr-FR" dirty="0" smtClean="0"/>
              <a:t>Réduction </a:t>
            </a:r>
            <a:r>
              <a:rPr lang="fr-FR" dirty="0"/>
              <a:t>des obstacles bénéficiaire </a:t>
            </a:r>
            <a:r>
              <a:rPr lang="fr-FR" dirty="0" smtClean="0"/>
              <a:t>à </a:t>
            </a:r>
            <a:r>
              <a:rPr lang="fr-FR" dirty="0"/>
              <a:t>l’accès aux soins de </a:t>
            </a:r>
            <a:r>
              <a:rPr lang="fr-FR" dirty="0" smtClean="0"/>
              <a:t>santé</a:t>
            </a:r>
            <a:endParaRPr lang="en-GB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60" y="5166320"/>
            <a:ext cx="762000" cy="762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31961" y="4256257"/>
            <a:ext cx="1102198" cy="832536"/>
            <a:chOff x="914400" y="3890537"/>
            <a:chExt cx="1102198" cy="83253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18007" r="6561" b="17526"/>
          <a:stretch/>
        </p:blipFill>
        <p:spPr>
          <a:xfrm>
            <a:off x="997060" y="2420888"/>
            <a:ext cx="972000" cy="87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979060" y="3327019"/>
            <a:ext cx="1008000" cy="894069"/>
          </a:xfrm>
          <a:prstGeom prst="rect">
            <a:avLst/>
          </a:prstGeom>
        </p:spPr>
      </p:pic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3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48200"/>
          </a:xfrm>
        </p:spPr>
        <p:txBody>
          <a:bodyPr>
            <a:normAutofit/>
          </a:bodyPr>
          <a:lstStyle/>
          <a:p>
            <a:pPr marL="265113" indent="-265113"/>
            <a:r>
              <a:rPr lang="fr-BE" sz="1800" dirty="0" smtClean="0">
                <a:solidFill>
                  <a:srgbClr val="FFC000"/>
                </a:solidFill>
              </a:rPr>
              <a:t>Circuit de remboursement des frais médicaux </a:t>
            </a:r>
            <a:r>
              <a:rPr lang="fr-BE" sz="1800" dirty="0" smtClean="0"/>
              <a:t>modifié et automatisé</a:t>
            </a:r>
            <a:endParaRPr lang="fr-BE" sz="1800" dirty="0" smtClean="0">
              <a:solidFill>
                <a:srgbClr val="FFC000"/>
              </a:solidFill>
            </a:endParaRPr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endParaRPr lang="fr-BE" sz="1800" dirty="0" smtClean="0"/>
          </a:p>
          <a:p>
            <a:pPr marL="285750" indent="-285750"/>
            <a:r>
              <a:rPr lang="fr-BE" sz="1800" dirty="0" smtClean="0"/>
              <a:t>Factures intégrées dans circuit de facturation électronique depuis le prestataire de soins jusqu’au CPAS</a:t>
            </a:r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  <a:p>
            <a:pPr marL="285750" indent="-285750"/>
            <a:endParaRPr lang="fr-BE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FFC000"/>
                </a:solidFill>
              </a:rPr>
              <a:t>Harmonisation </a:t>
            </a:r>
            <a:r>
              <a:rPr lang="fr-BE" dirty="0" smtClean="0"/>
              <a:t>des procédures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6E4C-8335-40BA-92FB-7B9C5C67D53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95800"/>
            <a:ext cx="1428000" cy="1071000"/>
          </a:xfrm>
          <a:prstGeom prst="rect">
            <a:avLst/>
          </a:prstGeom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143000" y="3418086"/>
            <a:ext cx="1463622" cy="1105536"/>
            <a:chOff x="914400" y="3890537"/>
            <a:chExt cx="1102198" cy="83253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25" t="22645" r="5554" b="21493"/>
            <a:stretch/>
          </p:blipFill>
          <p:spPr>
            <a:xfrm>
              <a:off x="1066801" y="3890537"/>
              <a:ext cx="949797" cy="7576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191000"/>
              <a:ext cx="532073" cy="532073"/>
            </a:xfrm>
            <a:prstGeom prst="rect">
              <a:avLst/>
            </a:prstGeom>
          </p:spPr>
        </p:pic>
      </p:grpSp>
      <p:sp>
        <p:nvSpPr>
          <p:cNvPr id="27" name="Right Arrow 26"/>
          <p:cNvSpPr/>
          <p:nvPr/>
        </p:nvSpPr>
        <p:spPr>
          <a:xfrm rot="19764571" flipH="1">
            <a:off x="2470125" y="3157286"/>
            <a:ext cx="807741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ight Arrow 27"/>
          <p:cNvSpPr/>
          <p:nvPr/>
        </p:nvSpPr>
        <p:spPr>
          <a:xfrm rot="1835429">
            <a:off x="5271177" y="3176879"/>
            <a:ext cx="807741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1524000" y="2438400"/>
            <a:ext cx="1927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Paiement partie Etat</a:t>
            </a:r>
          </a:p>
          <a:p>
            <a:pPr lvl="2"/>
            <a:r>
              <a:rPr lang="fr-FR" sz="3200" b="1" dirty="0" smtClean="0"/>
              <a:t>  €</a:t>
            </a:r>
            <a:endParaRPr lang="en-GB" sz="3200" b="1" dirty="0"/>
          </a:p>
        </p:txBody>
      </p:sp>
      <p:sp>
        <p:nvSpPr>
          <p:cNvPr id="30" name="Rectangle 29"/>
          <p:cNvSpPr/>
          <p:nvPr/>
        </p:nvSpPr>
        <p:spPr>
          <a:xfrm>
            <a:off x="5181600" y="2438400"/>
            <a:ext cx="1975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/>
              <a:t>Transfert de comptes</a:t>
            </a:r>
          </a:p>
          <a:p>
            <a:pPr lvl="2"/>
            <a:endParaRPr lang="en-GB" sz="32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62400" y="4644664"/>
            <a:ext cx="838200" cy="917936"/>
            <a:chOff x="4261472" y="2013247"/>
            <a:chExt cx="431844" cy="43939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4" t="23366" r="31031" b="22612"/>
            <a:stretch/>
          </p:blipFill>
          <p:spPr>
            <a:xfrm>
              <a:off x="4285200" y="2013247"/>
              <a:ext cx="353902" cy="36602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4261472" y="2334779"/>
              <a:ext cx="431844" cy="11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1000" b="1" dirty="0" smtClean="0"/>
                <a:t>Mediprima</a:t>
              </a:r>
              <a:endParaRPr lang="en-GB" sz="1000" b="1" dirty="0"/>
            </a:p>
          </p:txBody>
        </p:sp>
      </p:grpSp>
      <p:sp>
        <p:nvSpPr>
          <p:cNvPr id="34" name="Left-Right Arrow 33"/>
          <p:cNvSpPr/>
          <p:nvPr/>
        </p:nvSpPr>
        <p:spPr>
          <a:xfrm rot="1695403">
            <a:off x="2450980" y="4403061"/>
            <a:ext cx="1178940" cy="2880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Left-Right Arrow 34"/>
          <p:cNvSpPr/>
          <p:nvPr/>
        </p:nvSpPr>
        <p:spPr>
          <a:xfrm rot="19904597" flipH="1">
            <a:off x="4919123" y="4403061"/>
            <a:ext cx="1178940" cy="2880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Left-Right Arrow 35"/>
          <p:cNvSpPr/>
          <p:nvPr/>
        </p:nvSpPr>
        <p:spPr>
          <a:xfrm rot="16200000" flipH="1">
            <a:off x="3944430" y="3944430"/>
            <a:ext cx="797940" cy="3048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95800"/>
            <a:ext cx="1428000" cy="1071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81400"/>
            <a:ext cx="1428000" cy="1071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6" t="17182" r="6929" b="19174"/>
          <a:stretch/>
        </p:blipFill>
        <p:spPr>
          <a:xfrm>
            <a:off x="6207917" y="3491889"/>
            <a:ext cx="1080000" cy="9579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19872" y="1809024"/>
            <a:ext cx="1836000" cy="1836000"/>
            <a:chOff x="3419872" y="1700808"/>
            <a:chExt cx="1836000" cy="18360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700808"/>
              <a:ext cx="1836000" cy="1836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18007" r="6561" b="17526"/>
            <a:stretch/>
          </p:blipFill>
          <p:spPr>
            <a:xfrm>
              <a:off x="3563888" y="2492896"/>
              <a:ext cx="1116000" cy="1009726"/>
            </a:xfrm>
            <a:prstGeom prst="rect">
              <a:avLst/>
            </a:prstGeom>
          </p:spPr>
        </p:pic>
      </p:grpSp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6357975"/>
            <a:ext cx="5760640" cy="365125"/>
          </a:xfrm>
        </p:spPr>
        <p:txBody>
          <a:bodyPr/>
          <a:lstStyle/>
          <a:p>
            <a:r>
              <a:rPr lang="fr-FR" b="1" dirty="0" smtClean="0"/>
              <a:t>Mediprima </a:t>
            </a:r>
            <a:r>
              <a:rPr lang="fr-FR" b="1" dirty="0"/>
              <a:t>-  La réforme de l’aide médicale octroyée par les CPAS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9ba3c553-c637-4d6f-b0e2-df4a63d7205d" ContentTypeId="0x010100036A46E485B1B847BDCF779515041ACA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pt_MemoPoint_FR" ma:contentTypeID="0x010100036A46E485B1B847BDCF779515041ACA0060689DE6570ED2429978011BF6E775C400C28762A9E0255645A016B2C58AC29319" ma:contentTypeVersion="39" ma:contentTypeDescription="" ma:contentTypeScope="" ma:versionID="36e4bfc4a0e1cb087a55e42d149d91aa">
  <xsd:schema xmlns:xsd="http://www.w3.org/2001/XMLSchema" xmlns:xs="http://www.w3.org/2001/XMLSchema" xmlns:p="http://schemas.microsoft.com/office/2006/metadata/properties" xmlns:ns2="3583f789-5800-4c06-9304-3d12c317971c" xmlns:ns3="d26d1da0-0186-4af2-ae81-7c386e37cc44" xmlns:ns4="cb003e3f-b681-480e-962d-f75bc56f3668" targetNamespace="http://schemas.microsoft.com/office/2006/metadata/properties" ma:root="true" ma:fieldsID="cb23ebb61e8408e5e8021213c14f40b2" ns2:_="" ns3:_="" ns4:_="">
    <xsd:import namespace="3583f789-5800-4c06-9304-3d12c317971c"/>
    <xsd:import namespace="d26d1da0-0186-4af2-ae81-7c386e37cc44"/>
    <xsd:import namespace="cb003e3f-b681-480e-962d-f75bc56f3668"/>
    <xsd:element name="properties">
      <xsd:complexType>
        <xsd:sequence>
          <xsd:element name="documentManagement">
            <xsd:complexType>
              <xsd:all>
                <xsd:element ref="ns2:Jaar" minOccurs="0"/>
                <xsd:element ref="ns2:a4119ec2cc5d43c690a6620235e79a2a" minOccurs="0"/>
                <xsd:element ref="ns2:TaxCatchAll" minOccurs="0"/>
                <xsd:element ref="ns2:TaxCatchAllLabel" minOccurs="0"/>
                <xsd:element ref="ns3:_MPLanguage" minOccurs="0"/>
                <xsd:element ref="ns2:hf6fcff84add422ab57ee667e0330fd0" minOccurs="0"/>
                <xsd:element ref="ns2:gc7233e563dd428fb81bdff729329002" minOccurs="0"/>
                <xsd:element ref="ns3:_dlc_DocId" minOccurs="0"/>
                <xsd:element ref="ns3:_dlc_DocIdUrl" minOccurs="0"/>
                <xsd:element ref="ns3:_dlc_DocIdPersistId" minOccurs="0"/>
                <xsd:element ref="ns4:i0ceed675a9f4cb5b7ee34381748b180" minOccurs="0"/>
                <xsd:element ref="ns4:b5f79a116a8a4008938c9074aefb8e41" minOccurs="0"/>
                <xsd:element ref="ns4:mfa3b339dcb243c0a51afc96d96797d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3f789-5800-4c06-9304-3d12c317971c" elementFormDefault="qualified">
    <xsd:import namespace="http://schemas.microsoft.com/office/2006/documentManagement/types"/>
    <xsd:import namespace="http://schemas.microsoft.com/office/infopath/2007/PartnerControls"/>
    <xsd:element name="Jaar" ma:index="8" nillable="true" ma:displayName="Jaar" ma:format="Dropdown" ma:internalName="Ja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a4119ec2cc5d43c690a6620235e79a2a" ma:index="9" nillable="true" ma:taxonomy="true" ma:internalName="a4119ec2cc5d43c690a6620235e79a2a" ma:taxonomyFieldName="MPKeyWords" ma:displayName="MPKeyWords" ma:readOnly="false" ma:default="" ma:fieldId="{a4119ec2-cc5d-43c6-90a6-620235e79a2a}" ma:taxonomyMulti="true" ma:sspId="9ba3c553-c637-4d6f-b0e2-df4a63d7205d" ma:termSetId="ad8c58c7-4190-48ea-96b4-85c4727ccb5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0418b498-8f57-4c39-b40a-1d590462042f}" ma:internalName="TaxCatchAll" ma:showField="CatchAllData" ma:web="d2813aac-6709-4c27-9c90-71a57cea6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0418b498-8f57-4c39-b40a-1d590462042f}" ma:internalName="TaxCatchAllLabel" ma:readOnly="true" ma:showField="CatchAllDataLabel" ma:web="d2813aac-6709-4c27-9c90-71a57cea64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f6fcff84add422ab57ee667e0330fd0" ma:index="14" nillable="true" ma:taxonomy="true" ma:internalName="hf6fcff84add422ab57ee667e0330fd0" ma:taxonomyFieldName="_MPDocType" ma:displayName="_MPDocType" ma:default="" ma:fieldId="{1f6fcff8-4add-422a-b57e-e667e0330fd0}" ma:sspId="9ba3c553-c637-4d6f-b0e2-df4a63d7205d" ma:termSetId="5880fe7f-de69-44c8-be64-186c4752a36a" ma:anchorId="56d19c0f-2e80-4a19-81bb-4304904e9cf8" ma:open="false" ma:isKeyword="false">
      <xsd:complexType>
        <xsd:sequence>
          <xsd:element ref="pc:Terms" minOccurs="0" maxOccurs="1"/>
        </xsd:sequence>
      </xsd:complexType>
    </xsd:element>
    <xsd:element name="gc7233e563dd428fb81bdff729329002" ma:index="16" nillable="true" ma:taxonomy="true" ma:internalName="gc7233e563dd428fb81bdff729329002" ma:taxonomyFieldName="_MPDocTheme" ma:displayName="_MPDocTheme" ma:default="" ma:fieldId="{0c7233e5-63dd-428f-b81b-dff729329002}" ma:sspId="9ba3c553-c637-4d6f-b0e2-df4a63d7205d" ma:termSetId="f9752357-8058-47aa-b412-e791894c34f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d1da0-0186-4af2-ae81-7c386e37cc44" elementFormDefault="qualified">
    <xsd:import namespace="http://schemas.microsoft.com/office/2006/documentManagement/types"/>
    <xsd:import namespace="http://schemas.microsoft.com/office/infopath/2007/PartnerControls"/>
    <xsd:element name="_MPLanguage" ma:index="13" nillable="true" ma:displayName="_MPLanguage" ma:format="Dropdown" ma:internalName="_MPLanguage">
      <xsd:simpleType>
        <xsd:restriction base="dms:Choice">
          <xsd:enumeration value="NL"/>
          <xsd:enumeration value="FR"/>
          <xsd:enumeration value="NL/FR"/>
        </xsd:restriction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03e3f-b681-480e-962d-f75bc56f3668" elementFormDefault="qualified">
    <xsd:import namespace="http://schemas.microsoft.com/office/2006/documentManagement/types"/>
    <xsd:import namespace="http://schemas.microsoft.com/office/infopath/2007/PartnerControls"/>
    <xsd:element name="i0ceed675a9f4cb5b7ee34381748b180" ma:index="22" nillable="true" ma:taxonomy="true" ma:internalName="i0ceed675a9f4cb5b7ee34381748b180" ma:taxonomyFieldName="Beneficiaries" ma:displayName="Beneficiaries" ma:default="" ma:fieldId="{20ceed67-5a9f-4cb5-b7ee-34381748b180}" ma:sspId="9ba3c553-c637-4d6f-b0e2-df4a63d7205d" ma:termSetId="6c8b1881-dc61-43b4-bad9-a71a2e9c71ee" ma:anchorId="c5416bee-5c47-423f-abd3-0de8486404bd" ma:open="false" ma:isKeyword="false">
      <xsd:complexType>
        <xsd:sequence>
          <xsd:element ref="pc:Terms" minOccurs="0" maxOccurs="1"/>
        </xsd:sequence>
      </xsd:complexType>
    </xsd:element>
    <xsd:element name="b5f79a116a8a4008938c9074aefb8e41" ma:index="24" nillable="true" ma:taxonomy="true" ma:internalName="b5f79a116a8a4008938c9074aefb8e41" ma:taxonomyFieldName="Carers" ma:displayName="Carers" ma:default="" ma:fieldId="{b5f79a11-6a8a-4008-938c-9074aefb8e41}" ma:sspId="9ba3c553-c637-4d6f-b0e2-df4a63d7205d" ma:termSetId="6c8b1881-dc61-43b4-bad9-a71a2e9c71ee" ma:anchorId="3bbe02ae-5cc5-469a-9762-c34c3fa5f0ac" ma:open="false" ma:isKeyword="false">
      <xsd:complexType>
        <xsd:sequence>
          <xsd:element ref="pc:Terms" minOccurs="0" maxOccurs="1"/>
        </xsd:sequence>
      </xsd:complexType>
    </xsd:element>
    <xsd:element name="mfa3b339dcb243c0a51afc96d96797db" ma:index="26" nillable="true" ma:taxonomy="true" ma:internalName="mfa3b339dcb243c0a51afc96d96797db" ma:taxonomyFieldName="ServiceExtern" ma:displayName="ServiceExtern" ma:default="" ma:fieldId="{6fa3b339-dcb2-43c0-a51a-fc96d96797db}" ma:sspId="9ba3c553-c637-4d6f-b0e2-df4a63d7205d" ma:termSetId="6c8b1881-dc61-43b4-bad9-a71a2e9c71ee" ma:anchorId="2b81b8ff-0031-4bee-925f-17b7dac801c4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f6fcff84add422ab57ee667e0330fd0 xmlns="3583f789-5800-4c06-9304-3d12c317971c">
      <Terms xmlns="http://schemas.microsoft.com/office/infopath/2007/PartnerControls"/>
    </hf6fcff84add422ab57ee667e0330fd0>
    <gc7233e563dd428fb81bdff729329002 xmlns="3583f789-5800-4c06-9304-3d12c317971c">
      <Terms xmlns="http://schemas.microsoft.com/office/infopath/2007/PartnerControls"/>
    </gc7233e563dd428fb81bdff729329002>
    <TaxCatchAll xmlns="3583f789-5800-4c06-9304-3d12c317971c"/>
    <_MPLanguage xmlns="d26d1da0-0186-4af2-ae81-7c386e37cc44" xsi:nil="true"/>
    <i0ceed675a9f4cb5b7ee34381748b180 xmlns="cb003e3f-b681-480e-962d-f75bc56f3668">
      <Terms xmlns="http://schemas.microsoft.com/office/infopath/2007/PartnerControls"/>
    </i0ceed675a9f4cb5b7ee34381748b180>
    <Jaar xmlns="3583f789-5800-4c06-9304-3d12c317971c" xsi:nil="true"/>
    <mfa3b339dcb243c0a51afc96d96797db xmlns="cb003e3f-b681-480e-962d-f75bc56f3668">
      <Terms xmlns="http://schemas.microsoft.com/office/infopath/2007/PartnerControls"/>
    </mfa3b339dcb243c0a51afc96d96797db>
    <a4119ec2cc5d43c690a6620235e79a2a xmlns="3583f789-5800-4c06-9304-3d12c317971c">
      <Terms xmlns="http://schemas.microsoft.com/office/infopath/2007/PartnerControls"/>
    </a4119ec2cc5d43c690a6620235e79a2a>
    <b5f79a116a8a4008938c9074aefb8e41 xmlns="cb003e3f-b681-480e-962d-f75bc56f3668">
      <Terms xmlns="http://schemas.microsoft.com/office/infopath/2007/PartnerControls"/>
    </b5f79a116a8a4008938c9074aefb8e41>
    <_dlc_DocId xmlns="d26d1da0-0186-4af2-ae81-7c386e37cc44">Q3QQH7777JW3-461397745-40</_dlc_DocId>
    <_dlc_DocIdUrl xmlns="d26d1da0-0186-4af2-ae81-7c386e37cc44">
      <Url>https://memopoint.yourict.be/proj/mediprima/_layouts/15/DocIdRedir.aspx?ID=Q3QQH7777JW3-461397745-40</Url>
      <Description>Q3QQH7777JW3-461397745-40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customXsn xmlns="http://schemas.microsoft.com/office/2006/metadata/customXsn">
  <xsnLocation>https://memopoint.yourict.be/dep/Templates/PPT%20POD%20MI_FR.potx</xsnLocation>
  <cached>False</cached>
  <openByDefault>False</openByDefault>
  <xsnScope>https://memopoint.yourict.be/dep</xsnScope>
</customXsn>
</file>

<file path=customXml/itemProps1.xml><?xml version="1.0" encoding="utf-8"?>
<ds:datastoreItem xmlns:ds="http://schemas.openxmlformats.org/officeDocument/2006/customXml" ds:itemID="{9FAF9D82-4693-4E52-B33C-1575CF5B43C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BC60E01-C7DA-4988-A3AA-8CB306548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3f789-5800-4c06-9304-3d12c317971c"/>
    <ds:schemaRef ds:uri="d26d1da0-0186-4af2-ae81-7c386e37cc44"/>
    <ds:schemaRef ds:uri="cb003e3f-b681-480e-962d-f75bc56f3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EBD432-14B4-4346-8FB8-8AF6CE0ADED9}">
  <ds:schemaRefs>
    <ds:schemaRef ds:uri="http://purl.org/dc/terms/"/>
    <ds:schemaRef ds:uri="http://schemas.microsoft.com/office/2006/documentManagement/types"/>
    <ds:schemaRef ds:uri="cb003e3f-b681-480e-962d-f75bc56f3668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d26d1da0-0186-4af2-ae81-7c386e37cc44"/>
    <ds:schemaRef ds:uri="http://purl.org/dc/elements/1.1/"/>
    <ds:schemaRef ds:uri="3583f789-5800-4c06-9304-3d12c317971c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6148717-4AAD-4CAF-AAA9-503596F21E3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EA95AF55-5E59-498C-A29A-C0E0A4E16E2E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35269DA1-CC7E-4AF1-986A-3AAF31023A7C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9726</TotalTime>
  <Words>2838</Words>
  <Application>Microsoft Office PowerPoint</Application>
  <PresentationFormat>Affichage à l'écran (4:3)</PresentationFormat>
  <Paragraphs>611</Paragraphs>
  <Slides>47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3" baseType="lpstr">
      <vt:lpstr>ＭＳ Ｐゴシック</vt:lpstr>
      <vt:lpstr>Arial</vt:lpstr>
      <vt:lpstr>Arial Bold</vt:lpstr>
      <vt:lpstr>Calibri</vt:lpstr>
      <vt:lpstr>Lucida Grande</vt:lpstr>
      <vt:lpstr>Office Theme</vt:lpstr>
      <vt:lpstr>Présentation PowerPoint</vt:lpstr>
      <vt:lpstr>Présentation PowerPoint</vt:lpstr>
      <vt:lpstr>Introduction</vt:lpstr>
      <vt:lpstr>Introduction</vt:lpstr>
      <vt:lpstr>Triple garantie</vt:lpstr>
      <vt:lpstr>Objectifs des modifications </vt:lpstr>
      <vt:lpstr>Objectifs des modifications </vt:lpstr>
      <vt:lpstr>Objectifs des modifications </vt:lpstr>
      <vt:lpstr>Harmonisation des procédures</vt:lpstr>
      <vt:lpstr>Phasage</vt:lpstr>
      <vt:lpstr>Aide Médicale Urgente AMU</vt:lpstr>
      <vt:lpstr>Règle 45-jours</vt:lpstr>
      <vt:lpstr>Le CPAS examine les décisions existantes</vt:lpstr>
      <vt:lpstr>Le CPAS réalise l’enquête sociale</vt:lpstr>
      <vt:lpstr>La simulation par le CPAS</vt:lpstr>
      <vt:lpstr>Le CPAS prend une décision </vt:lpstr>
      <vt:lpstr>Le CPAS prend une décision </vt:lpstr>
      <vt:lpstr>Introduction décision dans MediPrima</vt:lpstr>
      <vt:lpstr>Décision de principe</vt:lpstr>
      <vt:lpstr>Garantie de prise en charge  par le CPAS</vt:lpstr>
      <vt:lpstr>Exécution de la décision</vt:lpstr>
      <vt:lpstr>La prise en charge de type « partiel » du CPAS</vt:lpstr>
      <vt:lpstr>Formulaire d’information concernant l’aide médicale</vt:lpstr>
      <vt:lpstr>Formulaire d’information concernant l’aide médicale</vt:lpstr>
      <vt:lpstr>Délai maximum décision électronique</vt:lpstr>
      <vt:lpstr>Arrêter  décision électronique existante</vt:lpstr>
      <vt:lpstr>Identification patient </vt:lpstr>
      <vt:lpstr>Prise en charge  frais médicaux</vt:lpstr>
      <vt:lpstr>Limites de la consultation</vt:lpstr>
      <vt:lpstr>La recherche  dans MediPrima </vt:lpstr>
      <vt:lpstr>Numéro d’engagement</vt:lpstr>
      <vt:lpstr>Existence décision de prise en charge avec couverture appropriée</vt:lpstr>
      <vt:lpstr>Pas de décision de prise en charge ou prestations de soins pas couvertes</vt:lpstr>
      <vt:lpstr>Intervention service social de l’hôpital</vt:lpstr>
      <vt:lpstr>Prestataire de soins soigne et facture soins donnés</vt:lpstr>
      <vt:lpstr>Attestation d’Aide Médicale Urgente</vt:lpstr>
      <vt:lpstr>Prescription vers autre prestataire</vt:lpstr>
      <vt:lpstr>La facturation électronique à la CAAMI</vt:lpstr>
      <vt:lpstr>Identification des débiteurs</vt:lpstr>
      <vt:lpstr>Identification des débiteurs</vt:lpstr>
      <vt:lpstr>Envoi des factures électronique  à la CAAMI</vt:lpstr>
      <vt:lpstr>Facturation via (My)CareNet</vt:lpstr>
      <vt:lpstr>La facturation papier</vt:lpstr>
      <vt:lpstr>La facturation papier</vt:lpstr>
      <vt:lpstr>Traitement de la facturation par CAAMI</vt:lpstr>
      <vt:lpstr>Décomptes</vt:lpstr>
      <vt:lpstr>CPAS traite le solde de la facture</vt:lpstr>
    </vt:vector>
  </TitlesOfParts>
  <Company>SmalS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 Coppens</dc:creator>
  <cp:lastModifiedBy>Ndoye Ndeye Fanta</cp:lastModifiedBy>
  <cp:revision>465</cp:revision>
  <cp:lastPrinted>2013-03-12T11:53:58Z</cp:lastPrinted>
  <dcterms:created xsi:type="dcterms:W3CDTF">2013-04-22T13:54:58Z</dcterms:created>
  <dcterms:modified xsi:type="dcterms:W3CDTF">2018-03-08T10:00:54Z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0x010100036A46E485B1B847BDCF779515041ACA0060689DE6570ED2429978011BF6E775C400C28762A9E0255645A016B2C58AC29319</vt:lpwstr>
  </property>
  <property fmtid="{D5CDD505-2E9C-101B-9397-08002B2CF9AE}" pid="3" name="ServiceExtern">
    <vt:lpwstr/>
  </property>
  <property fmtid="{D5CDD505-2E9C-101B-9397-08002B2CF9AE}" pid="4" name="_MPDocType">
    <vt:lpwstr/>
  </property>
  <property fmtid="{D5CDD505-2E9C-101B-9397-08002B2CF9AE}" pid="5" name="Carers">
    <vt:lpwstr/>
  </property>
  <property fmtid="{D5CDD505-2E9C-101B-9397-08002B2CF9AE}" pid="6" name="MPKeyWords">
    <vt:lpwstr/>
  </property>
  <property fmtid="{D5CDD505-2E9C-101B-9397-08002B2CF9AE}" pid="7" name="Beneficiaries">
    <vt:lpwstr/>
  </property>
  <property fmtid="{D5CDD505-2E9C-101B-9397-08002B2CF9AE}" pid="8" name="_MPDocTheme">
    <vt:lpwstr/>
  </property>
  <property fmtid="{D5CDD505-2E9C-101B-9397-08002B2CF9AE}" pid="9" name="_dlc_DocIdItemGuid">
    <vt:lpwstr>ff8b36c2-1616-4d00-99f0-cf6433b1fa77</vt:lpwstr>
  </property>
</Properties>
</file>