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63" r:id="rId5"/>
    <p:sldId id="264" r:id="rId6"/>
    <p:sldId id="280" r:id="rId7"/>
    <p:sldId id="271" r:id="rId8"/>
    <p:sldId id="276" r:id="rId9"/>
    <p:sldId id="274" r:id="rId10"/>
    <p:sldId id="277" r:id="rId11"/>
    <p:sldId id="279" r:id="rId12"/>
    <p:sldId id="278" r:id="rId13"/>
    <p:sldId id="270" r:id="rId14"/>
    <p:sldId id="272" r:id="rId1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8685"/>
    <a:srgbClr val="F8C444"/>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2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BA91B-AEA1-48E8-8FB3-C4E137548596}" type="datetimeFigureOut">
              <a:rPr lang="nl-BE" smtClean="0"/>
              <a:t>22/02/2021</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4B153-D8F6-486C-82B8-A6562C2DE0E6}" type="slidenum">
              <a:rPr lang="nl-BE" smtClean="0"/>
              <a:t>‹nr.›</a:t>
            </a:fld>
            <a:endParaRPr lang="nl-BE"/>
          </a:p>
        </p:txBody>
      </p:sp>
    </p:spTree>
    <p:extLst>
      <p:ext uri="{BB962C8B-B14F-4D97-AF65-F5344CB8AC3E}">
        <p14:creationId xmlns:p14="http://schemas.microsoft.com/office/powerpoint/2010/main" val="178905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A33D0C5-80E4-4C07-8E3F-C6067A8ED882}" type="slidenum">
              <a:rPr lang="nl-BE" smtClean="0"/>
              <a:t>5</a:t>
            </a:fld>
            <a:endParaRPr lang="nl-BE"/>
          </a:p>
        </p:txBody>
      </p:sp>
    </p:spTree>
    <p:extLst>
      <p:ext uri="{BB962C8B-B14F-4D97-AF65-F5344CB8AC3E}">
        <p14:creationId xmlns:p14="http://schemas.microsoft.com/office/powerpoint/2010/main" val="3072705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facebook.com/podmaatschappelijkeintegratie" TargetMode="External"/><Relationship Id="rId7" Type="http://schemas.openxmlformats.org/officeDocument/2006/relationships/hyperlink" Target="http://www.linkedin.com/podmaatschappelijkeintegratie"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hyperlink" Target="http://www.instagram.com/podmaatschappelijkeintegratie"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www.twitter.com/pod_mi"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facebook.com/podmaatschappelijkeintegratie" TargetMode="External"/><Relationship Id="rId7" Type="http://schemas.openxmlformats.org/officeDocument/2006/relationships/hyperlink" Target="http://www.linkedin.com/podmaatschappelijkeintegratie"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hyperlink" Target="http://www.instagram.com/podmaatschappelijkeintegratie"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www.twitter.com/pod_mi" TargetMode="Externa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facebook.com/podmaatschappelijkeintegratie" TargetMode="External"/><Relationship Id="rId7" Type="http://schemas.openxmlformats.org/officeDocument/2006/relationships/hyperlink" Target="http://www.linkedin.com/podmaatschappelijkeintegratie"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hyperlink" Target="http://www.instagram.com/podmaatschappelijkeintegratie"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www.twitter.com/pod_mi"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facebook.com/podmaatschappelijkeintegratie" TargetMode="External"/><Relationship Id="rId7" Type="http://schemas.openxmlformats.org/officeDocument/2006/relationships/hyperlink" Target="http://www.linkedin.com/podmaatschappelijkeintegratie"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hyperlink" Target="http://www.instagram.com/podmaatschappelijkeintegratie"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www.twitter.com/pod_mi"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11D68D9A-7A8A-484D-A38A-02C238553FC3}"/>
              </a:ext>
            </a:extLst>
          </p:cNvPr>
          <p:cNvPicPr>
            <a:picLocks noChangeAspect="1"/>
          </p:cNvPicPr>
          <p:nvPr userDrawn="1"/>
        </p:nvPicPr>
        <p:blipFill>
          <a:blip r:embed="rId2"/>
          <a:stretch>
            <a:fillRect/>
          </a:stretch>
        </p:blipFill>
        <p:spPr>
          <a:xfrm>
            <a:off x="737185" y="4844376"/>
            <a:ext cx="7916364" cy="1996862"/>
          </a:xfrm>
          <a:prstGeom prst="rect">
            <a:avLst/>
          </a:prstGeom>
        </p:spPr>
      </p:pic>
      <p:pic>
        <p:nvPicPr>
          <p:cNvPr id="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68291" y="297960"/>
            <a:ext cx="2713759" cy="66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7185" y="2124391"/>
            <a:ext cx="7669630" cy="1470025"/>
          </a:xfrm>
          <a:prstGeom prst="rect">
            <a:avLst/>
          </a:prstGeom>
        </p:spPr>
        <p:txBody>
          <a:bodyPr/>
          <a:lstStyle>
            <a:lvl1pPr>
              <a:defRPr sz="4800" b="1" i="0" baseline="0">
                <a:solidFill>
                  <a:schemeClr val="accent6">
                    <a:lumMod val="10000"/>
                  </a:schemeClr>
                </a:solidFill>
                <a:latin typeface="+mn-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Subtitle 2"/>
          <p:cNvSpPr>
            <a:spLocks noGrp="1"/>
          </p:cNvSpPr>
          <p:nvPr>
            <p:ph type="subTitle" idx="1"/>
          </p:nvPr>
        </p:nvSpPr>
        <p:spPr>
          <a:xfrm>
            <a:off x="737185" y="3794900"/>
            <a:ext cx="7669630" cy="1492296"/>
          </a:xfrm>
          <a:prstGeom prst="rect">
            <a:avLst/>
          </a:prstGeom>
        </p:spPr>
        <p:txBody>
          <a:bodyPr/>
          <a:lstStyle>
            <a:lvl1pPr marL="0" indent="0" algn="ctr">
              <a:buNone/>
              <a:defRPr b="1" i="0">
                <a:solidFill>
                  <a:schemeClr val="accent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dirty="0"/>
          </a:p>
        </p:txBody>
      </p:sp>
    </p:spTree>
    <p:extLst>
      <p:ext uri="{BB962C8B-B14F-4D97-AF65-F5344CB8AC3E}">
        <p14:creationId xmlns:p14="http://schemas.microsoft.com/office/powerpoint/2010/main" val="100022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13" name="Content Placeholder 2"/>
          <p:cNvSpPr>
            <a:spLocks noGrp="1"/>
          </p:cNvSpPr>
          <p:nvPr>
            <p:ph idx="10"/>
          </p:nvPr>
        </p:nvSpPr>
        <p:spPr>
          <a:xfrm>
            <a:off x="3050771" y="2934393"/>
            <a:ext cx="5636029" cy="3229870"/>
          </a:xfrm>
          <a:prstGeom prst="rect">
            <a:avLst/>
          </a:prstGeom>
        </p:spPr>
        <p:txBody>
          <a:bodyPr/>
          <a:lstStyle>
            <a:lvl1pPr marL="0" indent="0">
              <a:buClr>
                <a:schemeClr val="accent1"/>
              </a:buClr>
              <a:buFont typeface="Arial"/>
              <a:buNone/>
              <a:defRPr sz="1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pic>
        <p:nvPicPr>
          <p:cNvPr id="6" name="Picture 5">
            <a:extLst>
              <a:ext uri="{FF2B5EF4-FFF2-40B4-BE49-F238E27FC236}">
                <a16:creationId xmlns:a16="http://schemas.microsoft.com/office/drawing/2014/main" id="{B70B12B1-9055-43DC-80A4-152F5378108D}"/>
              </a:ext>
            </a:extLst>
          </p:cNvPr>
          <p:cNvPicPr>
            <a:picLocks noChangeAspect="1"/>
          </p:cNvPicPr>
          <p:nvPr userDrawn="1"/>
        </p:nvPicPr>
        <p:blipFill>
          <a:blip r:embed="rId2"/>
          <a:srcRect/>
          <a:stretch/>
        </p:blipFill>
        <p:spPr>
          <a:xfrm>
            <a:off x="979946" y="2934393"/>
            <a:ext cx="1490709" cy="3229870"/>
          </a:xfrm>
          <a:prstGeom prst="rect">
            <a:avLst/>
          </a:prstGeom>
        </p:spPr>
      </p:pic>
    </p:spTree>
    <p:extLst>
      <p:ext uri="{BB962C8B-B14F-4D97-AF65-F5344CB8AC3E}">
        <p14:creationId xmlns:p14="http://schemas.microsoft.com/office/powerpoint/2010/main" val="106892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13" name="Content Placeholder 2"/>
          <p:cNvSpPr>
            <a:spLocks noGrp="1"/>
          </p:cNvSpPr>
          <p:nvPr>
            <p:ph idx="10"/>
          </p:nvPr>
        </p:nvSpPr>
        <p:spPr>
          <a:xfrm>
            <a:off x="3142211" y="2934393"/>
            <a:ext cx="5544589" cy="3229870"/>
          </a:xfrm>
          <a:prstGeom prst="rect">
            <a:avLst/>
          </a:prstGeom>
        </p:spPr>
        <p:txBody>
          <a:bodyPr/>
          <a:lstStyle>
            <a:lvl1pPr marL="0" indent="0">
              <a:buClr>
                <a:schemeClr val="accent1"/>
              </a:buClr>
              <a:buFont typeface="Arial"/>
              <a:buNone/>
              <a:defRPr sz="1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pic>
        <p:nvPicPr>
          <p:cNvPr id="6" name="Picture 5">
            <a:extLst>
              <a:ext uri="{FF2B5EF4-FFF2-40B4-BE49-F238E27FC236}">
                <a16:creationId xmlns:a16="http://schemas.microsoft.com/office/drawing/2014/main" id="{B70B12B1-9055-43DC-80A4-152F5378108D}"/>
              </a:ext>
            </a:extLst>
          </p:cNvPr>
          <p:cNvPicPr>
            <a:picLocks noChangeAspect="1"/>
          </p:cNvPicPr>
          <p:nvPr userDrawn="1"/>
        </p:nvPicPr>
        <p:blipFill>
          <a:blip r:embed="rId2"/>
          <a:srcRect/>
          <a:stretch/>
        </p:blipFill>
        <p:spPr>
          <a:xfrm>
            <a:off x="390076" y="2934393"/>
            <a:ext cx="2670449" cy="3229870"/>
          </a:xfrm>
          <a:prstGeom prst="rect">
            <a:avLst/>
          </a:prstGeom>
        </p:spPr>
      </p:pic>
    </p:spTree>
    <p:extLst>
      <p:ext uri="{BB962C8B-B14F-4D97-AF65-F5344CB8AC3E}">
        <p14:creationId xmlns:p14="http://schemas.microsoft.com/office/powerpoint/2010/main" val="18855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1"/>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13" name="Content Placeholder 2"/>
          <p:cNvSpPr>
            <a:spLocks noGrp="1"/>
          </p:cNvSpPr>
          <p:nvPr>
            <p:ph idx="10"/>
          </p:nvPr>
        </p:nvSpPr>
        <p:spPr>
          <a:xfrm>
            <a:off x="3050771" y="2934393"/>
            <a:ext cx="5636029" cy="3229870"/>
          </a:xfrm>
          <a:prstGeom prst="rect">
            <a:avLst/>
          </a:prstGeom>
        </p:spPr>
        <p:txBody>
          <a:bodyPr/>
          <a:lstStyle>
            <a:lvl1pPr marL="0" indent="0">
              <a:buClr>
                <a:schemeClr val="accent1"/>
              </a:buClr>
              <a:buFont typeface="Arial"/>
              <a:buNone/>
              <a:defRPr sz="1400">
                <a:solidFill>
                  <a:schemeClr val="accent1"/>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pic>
        <p:nvPicPr>
          <p:cNvPr id="6" name="Picture 5">
            <a:extLst>
              <a:ext uri="{FF2B5EF4-FFF2-40B4-BE49-F238E27FC236}">
                <a16:creationId xmlns:a16="http://schemas.microsoft.com/office/drawing/2014/main" id="{B70B12B1-9055-43DC-80A4-152F5378108D}"/>
              </a:ext>
            </a:extLst>
          </p:cNvPr>
          <p:cNvPicPr>
            <a:picLocks noChangeAspect="1"/>
          </p:cNvPicPr>
          <p:nvPr userDrawn="1"/>
        </p:nvPicPr>
        <p:blipFill>
          <a:blip r:embed="rId2"/>
          <a:srcRect/>
          <a:stretch/>
        </p:blipFill>
        <p:spPr>
          <a:xfrm>
            <a:off x="606829" y="2934392"/>
            <a:ext cx="2219535" cy="3325928"/>
          </a:xfrm>
          <a:prstGeom prst="rect">
            <a:avLst/>
          </a:prstGeom>
        </p:spPr>
      </p:pic>
    </p:spTree>
    <p:extLst>
      <p:ext uri="{BB962C8B-B14F-4D97-AF65-F5344CB8AC3E}">
        <p14:creationId xmlns:p14="http://schemas.microsoft.com/office/powerpoint/2010/main" val="3361790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1"/>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13" name="Content Placeholder 2"/>
          <p:cNvSpPr>
            <a:spLocks noGrp="1"/>
          </p:cNvSpPr>
          <p:nvPr>
            <p:ph idx="10"/>
          </p:nvPr>
        </p:nvSpPr>
        <p:spPr>
          <a:xfrm>
            <a:off x="3275215" y="2934393"/>
            <a:ext cx="5411585" cy="3229870"/>
          </a:xfrm>
          <a:prstGeom prst="rect">
            <a:avLst/>
          </a:prstGeom>
        </p:spPr>
        <p:txBody>
          <a:bodyPr/>
          <a:lstStyle>
            <a:lvl1pPr marL="0" indent="0">
              <a:buClr>
                <a:schemeClr val="accent1"/>
              </a:buClr>
              <a:buFont typeface="Arial"/>
              <a:buNone/>
              <a:defRPr sz="1400">
                <a:solidFill>
                  <a:schemeClr val="accent1"/>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pic>
        <p:nvPicPr>
          <p:cNvPr id="6" name="Picture 5">
            <a:extLst>
              <a:ext uri="{FF2B5EF4-FFF2-40B4-BE49-F238E27FC236}">
                <a16:creationId xmlns:a16="http://schemas.microsoft.com/office/drawing/2014/main" id="{B70B12B1-9055-43DC-80A4-152F5378108D}"/>
              </a:ext>
            </a:extLst>
          </p:cNvPr>
          <p:cNvPicPr>
            <a:picLocks noChangeAspect="1"/>
          </p:cNvPicPr>
          <p:nvPr userDrawn="1"/>
        </p:nvPicPr>
        <p:blipFill>
          <a:blip r:embed="rId2"/>
          <a:srcRect/>
          <a:stretch/>
        </p:blipFill>
        <p:spPr>
          <a:xfrm>
            <a:off x="590987" y="2934393"/>
            <a:ext cx="2621628" cy="2437823"/>
          </a:xfrm>
          <a:prstGeom prst="rect">
            <a:avLst/>
          </a:prstGeom>
        </p:spPr>
      </p:pic>
    </p:spTree>
    <p:extLst>
      <p:ext uri="{BB962C8B-B14F-4D97-AF65-F5344CB8AC3E}">
        <p14:creationId xmlns:p14="http://schemas.microsoft.com/office/powerpoint/2010/main" val="3635689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1"/>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13" name="Content Placeholder 2"/>
          <p:cNvSpPr>
            <a:spLocks noGrp="1"/>
          </p:cNvSpPr>
          <p:nvPr>
            <p:ph idx="10"/>
          </p:nvPr>
        </p:nvSpPr>
        <p:spPr>
          <a:xfrm>
            <a:off x="3291840" y="2934393"/>
            <a:ext cx="5394960" cy="3229870"/>
          </a:xfrm>
          <a:prstGeom prst="rect">
            <a:avLst/>
          </a:prstGeom>
        </p:spPr>
        <p:txBody>
          <a:bodyPr/>
          <a:lstStyle>
            <a:lvl1pPr marL="0" indent="0">
              <a:buClr>
                <a:schemeClr val="accent1"/>
              </a:buClr>
              <a:buFont typeface="Arial"/>
              <a:buNone/>
              <a:defRPr sz="1400">
                <a:solidFill>
                  <a:schemeClr val="accent1"/>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pic>
        <p:nvPicPr>
          <p:cNvPr id="6" name="Picture 5">
            <a:extLst>
              <a:ext uri="{FF2B5EF4-FFF2-40B4-BE49-F238E27FC236}">
                <a16:creationId xmlns:a16="http://schemas.microsoft.com/office/drawing/2014/main" id="{B70B12B1-9055-43DC-80A4-152F5378108D}"/>
              </a:ext>
            </a:extLst>
          </p:cNvPr>
          <p:cNvPicPr>
            <a:picLocks noChangeAspect="1"/>
          </p:cNvPicPr>
          <p:nvPr userDrawn="1"/>
        </p:nvPicPr>
        <p:blipFill>
          <a:blip r:embed="rId2"/>
          <a:srcRect/>
          <a:stretch/>
        </p:blipFill>
        <p:spPr>
          <a:xfrm>
            <a:off x="584683" y="3628881"/>
            <a:ext cx="2646897" cy="2535382"/>
          </a:xfrm>
          <a:prstGeom prst="rect">
            <a:avLst/>
          </a:prstGeom>
        </p:spPr>
      </p:pic>
    </p:spTree>
    <p:extLst>
      <p:ext uri="{BB962C8B-B14F-4D97-AF65-F5344CB8AC3E}">
        <p14:creationId xmlns:p14="http://schemas.microsoft.com/office/powerpoint/2010/main" val="2144153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13" name="Content Placeholder 2"/>
          <p:cNvSpPr>
            <a:spLocks noGrp="1"/>
          </p:cNvSpPr>
          <p:nvPr>
            <p:ph idx="10"/>
          </p:nvPr>
        </p:nvSpPr>
        <p:spPr>
          <a:xfrm>
            <a:off x="3291840" y="2934393"/>
            <a:ext cx="5394960" cy="3229870"/>
          </a:xfrm>
          <a:prstGeom prst="rect">
            <a:avLst/>
          </a:prstGeom>
        </p:spPr>
        <p:txBody>
          <a:bodyPr/>
          <a:lstStyle>
            <a:lvl1pPr marL="0" indent="0">
              <a:buClr>
                <a:schemeClr val="accent1"/>
              </a:buClr>
              <a:buFont typeface="Arial"/>
              <a:buNone/>
              <a:defRPr sz="1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pic>
        <p:nvPicPr>
          <p:cNvPr id="6" name="Picture 5">
            <a:extLst>
              <a:ext uri="{FF2B5EF4-FFF2-40B4-BE49-F238E27FC236}">
                <a16:creationId xmlns:a16="http://schemas.microsoft.com/office/drawing/2014/main" id="{B70B12B1-9055-43DC-80A4-152F5378108D}"/>
              </a:ext>
            </a:extLst>
          </p:cNvPr>
          <p:cNvPicPr>
            <a:picLocks noChangeAspect="1"/>
          </p:cNvPicPr>
          <p:nvPr userDrawn="1"/>
        </p:nvPicPr>
        <p:blipFill>
          <a:blip r:embed="rId2"/>
          <a:srcRect/>
          <a:stretch/>
        </p:blipFill>
        <p:spPr>
          <a:xfrm>
            <a:off x="636208" y="2934393"/>
            <a:ext cx="2543847" cy="3229870"/>
          </a:xfrm>
          <a:prstGeom prst="rect">
            <a:avLst/>
          </a:prstGeom>
        </p:spPr>
      </p:pic>
    </p:spTree>
    <p:extLst>
      <p:ext uri="{BB962C8B-B14F-4D97-AF65-F5344CB8AC3E}">
        <p14:creationId xmlns:p14="http://schemas.microsoft.com/office/powerpoint/2010/main" val="932446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13" name="Content Placeholder 2"/>
          <p:cNvSpPr>
            <a:spLocks noGrp="1"/>
          </p:cNvSpPr>
          <p:nvPr>
            <p:ph idx="10"/>
          </p:nvPr>
        </p:nvSpPr>
        <p:spPr>
          <a:xfrm>
            <a:off x="3588071" y="2934393"/>
            <a:ext cx="5098729" cy="3229870"/>
          </a:xfrm>
          <a:prstGeom prst="rect">
            <a:avLst/>
          </a:prstGeom>
        </p:spPr>
        <p:txBody>
          <a:bodyPr/>
          <a:lstStyle>
            <a:lvl1pPr marL="0" indent="0">
              <a:buClr>
                <a:schemeClr val="accent1"/>
              </a:buClr>
              <a:buFont typeface="Arial"/>
              <a:buNone/>
              <a:defRPr sz="1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pic>
        <p:nvPicPr>
          <p:cNvPr id="6" name="Picture 5">
            <a:extLst>
              <a:ext uri="{FF2B5EF4-FFF2-40B4-BE49-F238E27FC236}">
                <a16:creationId xmlns:a16="http://schemas.microsoft.com/office/drawing/2014/main" id="{B70B12B1-9055-43DC-80A4-152F5378108D}"/>
              </a:ext>
            </a:extLst>
          </p:cNvPr>
          <p:cNvPicPr>
            <a:picLocks noChangeAspect="1"/>
          </p:cNvPicPr>
          <p:nvPr userDrawn="1"/>
        </p:nvPicPr>
        <p:blipFill>
          <a:blip r:embed="rId2"/>
          <a:srcRect/>
          <a:stretch/>
        </p:blipFill>
        <p:spPr>
          <a:xfrm>
            <a:off x="564207" y="2934393"/>
            <a:ext cx="2902200" cy="3229870"/>
          </a:xfrm>
          <a:prstGeom prst="rect">
            <a:avLst/>
          </a:prstGeom>
        </p:spPr>
      </p:pic>
    </p:spTree>
    <p:extLst>
      <p:ext uri="{BB962C8B-B14F-4D97-AF65-F5344CB8AC3E}">
        <p14:creationId xmlns:p14="http://schemas.microsoft.com/office/powerpoint/2010/main" val="3565257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6" name="Straight Connector 5"/>
          <p:cNvCxnSpPr/>
          <p:nvPr userDrawn="1"/>
        </p:nvCxnSpPr>
        <p:spPr>
          <a:xfrm>
            <a:off x="4591050" y="5391150"/>
            <a:ext cx="4095750"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4"/>
          <p:cNvSpPr>
            <a:spLocks noGrp="1"/>
          </p:cNvSpPr>
          <p:nvPr>
            <p:ph type="pic" sz="quarter" idx="11"/>
          </p:nvPr>
        </p:nvSpPr>
        <p:spPr>
          <a:xfrm>
            <a:off x="546101" y="423863"/>
            <a:ext cx="4044950" cy="6083300"/>
          </a:xfrm>
          <a:prstGeom prst="rect">
            <a:avLst/>
          </a:prstGeom>
          <a:ln>
            <a:solidFill>
              <a:schemeClr val="accent2"/>
            </a:solidFill>
          </a:ln>
        </p:spPr>
        <p:txBody>
          <a:bodyPr vert="horz"/>
          <a:lstStyle>
            <a:lvl1pPr>
              <a:defRPr>
                <a:latin typeface="+mj-lt"/>
              </a:defRPr>
            </a:lvl1pPr>
          </a:lstStyle>
          <a:p>
            <a:pPr lvl="0"/>
            <a:endParaRPr lang="en-US" noProof="0" dirty="0"/>
          </a:p>
        </p:txBody>
      </p:sp>
      <p:sp>
        <p:nvSpPr>
          <p:cNvPr id="16" name="Title 1"/>
          <p:cNvSpPr>
            <a:spLocks noGrp="1"/>
          </p:cNvSpPr>
          <p:nvPr>
            <p:ph type="title"/>
          </p:nvPr>
        </p:nvSpPr>
        <p:spPr>
          <a:xfrm>
            <a:off x="4776788" y="423862"/>
            <a:ext cx="3910012" cy="1003763"/>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17" name="Content Placeholder 2"/>
          <p:cNvSpPr>
            <a:spLocks noGrp="1"/>
          </p:cNvSpPr>
          <p:nvPr>
            <p:ph idx="12"/>
          </p:nvPr>
        </p:nvSpPr>
        <p:spPr>
          <a:xfrm>
            <a:off x="4776788" y="1548405"/>
            <a:ext cx="3910012" cy="3572788"/>
          </a:xfrm>
          <a:prstGeom prst="rect">
            <a:avLst/>
          </a:prstGeom>
        </p:spPr>
        <p:txBody>
          <a:bodyPr/>
          <a:lstStyle>
            <a:lvl1pPr marL="0" indent="0">
              <a:buClr>
                <a:schemeClr val="accent1"/>
              </a:buClr>
              <a:buFont typeface="Arial"/>
              <a:buNone/>
              <a:defRPr sz="2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18" name="Content Placeholder 2"/>
          <p:cNvSpPr>
            <a:spLocks noGrp="1"/>
          </p:cNvSpPr>
          <p:nvPr>
            <p:ph idx="10"/>
          </p:nvPr>
        </p:nvSpPr>
        <p:spPr>
          <a:xfrm>
            <a:off x="4776788" y="5541517"/>
            <a:ext cx="3910012" cy="586233"/>
          </a:xfrm>
          <a:prstGeom prst="rect">
            <a:avLst/>
          </a:prstGeom>
        </p:spPr>
        <p:txBody>
          <a:bodyPr/>
          <a:lstStyle>
            <a:lvl1pPr marL="0" indent="0">
              <a:buClr>
                <a:schemeClr val="accent1"/>
              </a:buClr>
              <a:buFont typeface="Arial"/>
              <a:buNone/>
              <a:defRPr sz="1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Tree>
    <p:extLst>
      <p:ext uri="{BB962C8B-B14F-4D97-AF65-F5344CB8AC3E}">
        <p14:creationId xmlns:p14="http://schemas.microsoft.com/office/powerpoint/2010/main" val="2174454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663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DF3C1E8-CA10-4736-963A-6F072479ED16}"/>
              </a:ext>
            </a:extLst>
          </p:cNvPr>
          <p:cNvPicPr>
            <a:picLocks noChangeAspect="1"/>
          </p:cNvPicPr>
          <p:nvPr userDrawn="1"/>
        </p:nvPicPr>
        <p:blipFill>
          <a:blip r:embed="rId2"/>
          <a:stretch>
            <a:fillRect/>
          </a:stretch>
        </p:blipFill>
        <p:spPr>
          <a:xfrm>
            <a:off x="731520" y="4846013"/>
            <a:ext cx="7976324" cy="2011987"/>
          </a:xfrm>
          <a:prstGeom prst="rect">
            <a:avLst/>
          </a:prstGeom>
        </p:spPr>
      </p:pic>
    </p:spTree>
    <p:extLst>
      <p:ext uri="{BB962C8B-B14F-4D97-AF65-F5344CB8AC3E}">
        <p14:creationId xmlns:p14="http://schemas.microsoft.com/office/powerpoint/2010/main" val="44715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Calibri (Body)"/>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511816"/>
          </a:xfrm>
          <a:prstGeom prst="rect">
            <a:avLst/>
          </a:prstGeom>
        </p:spPr>
        <p:txBody>
          <a:bodyPr/>
          <a:lstStyle>
            <a:lvl1pPr marL="0" indent="0">
              <a:buClr>
                <a:schemeClr val="accent1"/>
              </a:buClr>
              <a:buFont typeface="Arial"/>
              <a:buNone/>
              <a:defRPr sz="2400">
                <a:solidFill>
                  <a:schemeClr val="accent6">
                    <a:lumMod val="10000"/>
                  </a:schemeClr>
                </a:solidFill>
                <a:latin typeface="Calibri (Body)"/>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9" name="Content Placeholder 2"/>
          <p:cNvSpPr>
            <a:spLocks noGrp="1"/>
          </p:cNvSpPr>
          <p:nvPr>
            <p:ph idx="11"/>
          </p:nvPr>
        </p:nvSpPr>
        <p:spPr>
          <a:xfrm>
            <a:off x="457200" y="3122564"/>
            <a:ext cx="8229600" cy="2537939"/>
          </a:xfrm>
          <a:prstGeom prst="rect">
            <a:avLst/>
          </a:prstGeom>
        </p:spPr>
        <p:txBody>
          <a:bodyPr/>
          <a:lstStyle>
            <a:lvl1pPr marL="342900" indent="-342900">
              <a:buClr>
                <a:schemeClr val="accent1"/>
              </a:buClr>
              <a:buFont typeface="Arial"/>
              <a:buChar char="•"/>
              <a:defRPr sz="2400">
                <a:solidFill>
                  <a:schemeClr val="accent6">
                    <a:lumMod val="10000"/>
                  </a:schemeClr>
                </a:solidFill>
                <a:latin typeface="Calibri (Body)"/>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Tree>
    <p:extLst>
      <p:ext uri="{BB962C8B-B14F-4D97-AF65-F5344CB8AC3E}">
        <p14:creationId xmlns:p14="http://schemas.microsoft.com/office/powerpoint/2010/main" val="1201006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F3C1E8-CA10-4736-963A-6F072479ED16}"/>
              </a:ext>
            </a:extLst>
          </p:cNvPr>
          <p:cNvPicPr>
            <a:picLocks noChangeAspect="1"/>
          </p:cNvPicPr>
          <p:nvPr userDrawn="1"/>
        </p:nvPicPr>
        <p:blipFill>
          <a:blip r:embed="rId2"/>
          <a:srcRect/>
          <a:stretch/>
        </p:blipFill>
        <p:spPr>
          <a:xfrm>
            <a:off x="2586118" y="4846013"/>
            <a:ext cx="4267128" cy="2011987"/>
          </a:xfrm>
          <a:prstGeom prst="rect">
            <a:avLst/>
          </a:prstGeom>
        </p:spPr>
      </p:pic>
    </p:spTree>
    <p:extLst>
      <p:ext uri="{BB962C8B-B14F-4D97-AF65-F5344CB8AC3E}">
        <p14:creationId xmlns:p14="http://schemas.microsoft.com/office/powerpoint/2010/main" val="96390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F3C1E8-CA10-4736-963A-6F072479ED16}"/>
              </a:ext>
            </a:extLst>
          </p:cNvPr>
          <p:cNvPicPr>
            <a:picLocks noChangeAspect="1"/>
          </p:cNvPicPr>
          <p:nvPr userDrawn="1"/>
        </p:nvPicPr>
        <p:blipFill>
          <a:blip r:embed="rId2"/>
          <a:srcRect/>
          <a:stretch/>
        </p:blipFill>
        <p:spPr>
          <a:xfrm>
            <a:off x="2486365" y="5159558"/>
            <a:ext cx="4754020" cy="1966789"/>
          </a:xfrm>
          <a:prstGeom prst="rect">
            <a:avLst/>
          </a:prstGeom>
        </p:spPr>
      </p:pic>
    </p:spTree>
    <p:extLst>
      <p:ext uri="{BB962C8B-B14F-4D97-AF65-F5344CB8AC3E}">
        <p14:creationId xmlns:p14="http://schemas.microsoft.com/office/powerpoint/2010/main" val="748219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F3C1E8-CA10-4736-963A-6F072479ED16}"/>
              </a:ext>
            </a:extLst>
          </p:cNvPr>
          <p:cNvPicPr>
            <a:picLocks noChangeAspect="1"/>
          </p:cNvPicPr>
          <p:nvPr userDrawn="1"/>
        </p:nvPicPr>
        <p:blipFill>
          <a:blip r:embed="rId2"/>
          <a:srcRect/>
          <a:stretch/>
        </p:blipFill>
        <p:spPr>
          <a:xfrm>
            <a:off x="2295770" y="4752235"/>
            <a:ext cx="4552460" cy="1966789"/>
          </a:xfrm>
          <a:prstGeom prst="rect">
            <a:avLst/>
          </a:prstGeom>
        </p:spPr>
      </p:pic>
    </p:spTree>
    <p:extLst>
      <p:ext uri="{BB962C8B-B14F-4D97-AF65-F5344CB8AC3E}">
        <p14:creationId xmlns:p14="http://schemas.microsoft.com/office/powerpoint/2010/main" val="116611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24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11" name="Picture Placeholder 10"/>
          <p:cNvSpPr>
            <a:spLocks noGrp="1"/>
          </p:cNvSpPr>
          <p:nvPr>
            <p:ph type="pic" sz="quarter" idx="10"/>
          </p:nvPr>
        </p:nvSpPr>
        <p:spPr>
          <a:xfrm>
            <a:off x="457200" y="1552575"/>
            <a:ext cx="8229600" cy="4391025"/>
          </a:xfrm>
          <a:prstGeom prst="rect">
            <a:avLst/>
          </a:prstGeom>
        </p:spPr>
        <p:txBody>
          <a:bodyPr vert="horz"/>
          <a:lstStyle>
            <a:lvl1pPr>
              <a:defRPr>
                <a:solidFill>
                  <a:schemeClr val="accent6">
                    <a:lumMod val="10000"/>
                  </a:schemeClr>
                </a:solidFill>
                <a:latin typeface="+mj-lt"/>
              </a:defRPr>
            </a:lvl1pPr>
          </a:lstStyle>
          <a:p>
            <a:pPr lvl="0"/>
            <a:endParaRPr lang="en-US" noProof="0"/>
          </a:p>
        </p:txBody>
      </p:sp>
    </p:spTree>
    <p:extLst>
      <p:ext uri="{BB962C8B-B14F-4D97-AF65-F5344CB8AC3E}">
        <p14:creationId xmlns:p14="http://schemas.microsoft.com/office/powerpoint/2010/main" val="3550498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57200" y="357799"/>
            <a:ext cx="8229600" cy="2837759"/>
          </a:xfrm>
          <a:prstGeom prst="rect">
            <a:avLst/>
          </a:prstGeom>
        </p:spPr>
        <p:txBody>
          <a:bodyPr vert="horz"/>
          <a:lstStyle>
            <a:lvl1pPr>
              <a:defRPr>
                <a:solidFill>
                  <a:schemeClr val="accent6">
                    <a:lumMod val="10000"/>
                  </a:schemeClr>
                </a:solidFill>
                <a:latin typeface="+mj-lt"/>
              </a:defRPr>
            </a:lvl1pPr>
          </a:lstStyle>
          <a:p>
            <a:pPr lvl="0"/>
            <a:endParaRPr lang="en-US" noProof="0"/>
          </a:p>
        </p:txBody>
      </p:sp>
      <p:sp>
        <p:nvSpPr>
          <p:cNvPr id="5" name="Picture Placeholder 10"/>
          <p:cNvSpPr>
            <a:spLocks noGrp="1"/>
          </p:cNvSpPr>
          <p:nvPr>
            <p:ph type="pic" sz="quarter" idx="11"/>
          </p:nvPr>
        </p:nvSpPr>
        <p:spPr>
          <a:xfrm>
            <a:off x="457200" y="3462055"/>
            <a:ext cx="4116356" cy="2837759"/>
          </a:xfrm>
          <a:prstGeom prst="rect">
            <a:avLst/>
          </a:prstGeom>
        </p:spPr>
        <p:txBody>
          <a:bodyPr vert="horz"/>
          <a:lstStyle>
            <a:lvl1pPr>
              <a:defRPr>
                <a:solidFill>
                  <a:schemeClr val="accent6">
                    <a:lumMod val="10000"/>
                  </a:schemeClr>
                </a:solidFill>
                <a:latin typeface="+mj-lt"/>
              </a:defRPr>
            </a:lvl1pPr>
          </a:lstStyle>
          <a:p>
            <a:pPr lvl="0"/>
            <a:endParaRPr lang="en-US" noProof="0"/>
          </a:p>
        </p:txBody>
      </p:sp>
      <p:sp>
        <p:nvSpPr>
          <p:cNvPr id="6" name="Content Placeholder 2"/>
          <p:cNvSpPr>
            <a:spLocks noGrp="1"/>
          </p:cNvSpPr>
          <p:nvPr>
            <p:ph idx="12"/>
          </p:nvPr>
        </p:nvSpPr>
        <p:spPr>
          <a:xfrm>
            <a:off x="4781068" y="3462055"/>
            <a:ext cx="3905732" cy="2530654"/>
          </a:xfrm>
          <a:prstGeom prst="rect">
            <a:avLst/>
          </a:prstGeom>
        </p:spPr>
        <p:txBody>
          <a:bodyPr/>
          <a:lstStyle>
            <a:lvl1pPr marL="342900" indent="-342900">
              <a:buClr>
                <a:schemeClr val="accent1"/>
              </a:buClr>
              <a:buFont typeface="Arial"/>
              <a:buChar char="•"/>
              <a:defRPr sz="16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Tree>
    <p:extLst>
      <p:ext uri="{BB962C8B-B14F-4D97-AF65-F5344CB8AC3E}">
        <p14:creationId xmlns:p14="http://schemas.microsoft.com/office/powerpoint/2010/main" val="44149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6" name="Straight Connector 5"/>
          <p:cNvCxnSpPr/>
          <p:nvPr userDrawn="1"/>
        </p:nvCxnSpPr>
        <p:spPr>
          <a:xfrm>
            <a:off x="4591050" y="5391150"/>
            <a:ext cx="4095750"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4"/>
          <p:cNvSpPr>
            <a:spLocks noGrp="1"/>
          </p:cNvSpPr>
          <p:nvPr>
            <p:ph type="pic" sz="quarter" idx="11"/>
          </p:nvPr>
        </p:nvSpPr>
        <p:spPr>
          <a:xfrm>
            <a:off x="546101" y="423863"/>
            <a:ext cx="4044950" cy="6083300"/>
          </a:xfrm>
          <a:prstGeom prst="rect">
            <a:avLst/>
          </a:prstGeom>
          <a:ln>
            <a:solidFill>
              <a:schemeClr val="accent2"/>
            </a:solidFill>
          </a:ln>
        </p:spPr>
        <p:txBody>
          <a:bodyPr vert="horz"/>
          <a:lstStyle>
            <a:lvl1pPr>
              <a:defRPr>
                <a:latin typeface="Calibri (Body)"/>
              </a:defRPr>
            </a:lvl1pPr>
          </a:lstStyle>
          <a:p>
            <a:pPr lvl="0"/>
            <a:endParaRPr lang="en-US" noProof="0" dirty="0"/>
          </a:p>
        </p:txBody>
      </p:sp>
      <p:sp>
        <p:nvSpPr>
          <p:cNvPr id="16" name="Title 1"/>
          <p:cNvSpPr>
            <a:spLocks noGrp="1"/>
          </p:cNvSpPr>
          <p:nvPr>
            <p:ph type="title"/>
          </p:nvPr>
        </p:nvSpPr>
        <p:spPr>
          <a:xfrm>
            <a:off x="4776788" y="423862"/>
            <a:ext cx="3910012" cy="1003763"/>
          </a:xfrm>
          <a:prstGeom prst="rect">
            <a:avLst/>
          </a:prstGeom>
        </p:spPr>
        <p:txBody>
          <a:bodyPr/>
          <a:lstStyle>
            <a:lvl1pPr algn="l">
              <a:defRPr sz="3200" b="1" baseline="0">
                <a:solidFill>
                  <a:schemeClr val="accent2"/>
                </a:solidFill>
                <a:latin typeface="Calibri (Body)"/>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17" name="Content Placeholder 2"/>
          <p:cNvSpPr>
            <a:spLocks noGrp="1"/>
          </p:cNvSpPr>
          <p:nvPr>
            <p:ph idx="12"/>
          </p:nvPr>
        </p:nvSpPr>
        <p:spPr>
          <a:xfrm>
            <a:off x="4776788" y="1548405"/>
            <a:ext cx="3910012" cy="3572788"/>
          </a:xfrm>
          <a:prstGeom prst="rect">
            <a:avLst/>
          </a:prstGeom>
        </p:spPr>
        <p:txBody>
          <a:bodyPr/>
          <a:lstStyle>
            <a:lvl1pPr marL="0" indent="0">
              <a:buClr>
                <a:schemeClr val="accent1"/>
              </a:buClr>
              <a:buFont typeface="Arial"/>
              <a:buNone/>
              <a:defRPr sz="2400">
                <a:solidFill>
                  <a:schemeClr val="accent6">
                    <a:lumMod val="10000"/>
                  </a:schemeClr>
                </a:solidFill>
                <a:latin typeface="Calibri (Body)"/>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18" name="Content Placeholder 2"/>
          <p:cNvSpPr>
            <a:spLocks noGrp="1"/>
          </p:cNvSpPr>
          <p:nvPr>
            <p:ph idx="10"/>
          </p:nvPr>
        </p:nvSpPr>
        <p:spPr>
          <a:xfrm>
            <a:off x="4776788" y="5541517"/>
            <a:ext cx="3910012" cy="586233"/>
          </a:xfrm>
          <a:prstGeom prst="rect">
            <a:avLst/>
          </a:prstGeom>
        </p:spPr>
        <p:txBody>
          <a:bodyPr/>
          <a:lstStyle>
            <a:lvl1pPr marL="0" indent="0">
              <a:buClr>
                <a:schemeClr val="accent1"/>
              </a:buClr>
              <a:buFont typeface="Arial"/>
              <a:buNone/>
              <a:defRPr sz="1400">
                <a:solidFill>
                  <a:schemeClr val="accent6">
                    <a:lumMod val="10000"/>
                  </a:schemeClr>
                </a:solidFill>
                <a:latin typeface="Calibri (Body)"/>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Tree>
    <p:extLst>
      <p:ext uri="{BB962C8B-B14F-4D97-AF65-F5344CB8AC3E}">
        <p14:creationId xmlns:p14="http://schemas.microsoft.com/office/powerpoint/2010/main" val="1205923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DF3C1E8-CA10-4736-963A-6F072479ED16}"/>
              </a:ext>
            </a:extLst>
          </p:cNvPr>
          <p:cNvPicPr>
            <a:picLocks noChangeAspect="1"/>
          </p:cNvPicPr>
          <p:nvPr userDrawn="1"/>
        </p:nvPicPr>
        <p:blipFill>
          <a:blip r:embed="rId2"/>
          <a:stretch>
            <a:fillRect/>
          </a:stretch>
        </p:blipFill>
        <p:spPr>
          <a:xfrm>
            <a:off x="731520" y="4846013"/>
            <a:ext cx="7976324" cy="2011987"/>
          </a:xfrm>
          <a:prstGeom prst="rect">
            <a:avLst/>
          </a:prstGeom>
        </p:spPr>
      </p:pic>
      <p:pic>
        <p:nvPicPr>
          <p:cNvPr id="1028" name="Picture 1" descr="A picture containing object&#10;&#10;Description automatically generated">
            <a:hlinkClick r:id="rId3"/>
            <a:extLst>
              <a:ext uri="{FF2B5EF4-FFF2-40B4-BE49-F238E27FC236}">
                <a16:creationId xmlns:a16="http://schemas.microsoft.com/office/drawing/2014/main" id="{AB272F4B-A195-4A94-AEA5-68470FA6BB6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27562"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a:hlinkClick r:id="rId5"/>
            <a:extLst>
              <a:ext uri="{FF2B5EF4-FFF2-40B4-BE49-F238E27FC236}">
                <a16:creationId xmlns:a16="http://schemas.microsoft.com/office/drawing/2014/main" id="{3D4F0E21-E47A-443B-8651-56632B69B73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39981"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descr="A picture containing clipart&#10;&#10;Description automatically generated">
            <a:hlinkClick r:id="rId7"/>
            <a:extLst>
              <a:ext uri="{FF2B5EF4-FFF2-40B4-BE49-F238E27FC236}">
                <a16:creationId xmlns:a16="http://schemas.microsoft.com/office/drawing/2014/main" id="{A71076A8-1266-4D30-A9EB-6F1C253CA39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69372"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a:hlinkClick r:id="rId9"/>
            <a:extLst>
              <a:ext uri="{FF2B5EF4-FFF2-40B4-BE49-F238E27FC236}">
                <a16:creationId xmlns:a16="http://schemas.microsoft.com/office/drawing/2014/main" id="{C9FBA8AB-1154-4607-BBF8-9278665274B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32014" y="4811314"/>
            <a:ext cx="266700" cy="266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94DF53EA-15AA-43EB-B6EC-6D7FBBB824D0}"/>
              </a:ext>
            </a:extLst>
          </p:cNvPr>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6" name="Rectangle 6">
            <a:extLst>
              <a:ext uri="{FF2B5EF4-FFF2-40B4-BE49-F238E27FC236}">
                <a16:creationId xmlns:a16="http://schemas.microsoft.com/office/drawing/2014/main" id="{F3B9772C-13F2-45CF-937B-79F6543BBBE7}"/>
              </a:ext>
            </a:extLst>
          </p:cNvPr>
          <p:cNvSpPr>
            <a:spLocks noChangeArrowheads="1"/>
          </p:cNvSpPr>
          <p:nvPr userDrawn="1"/>
        </p:nvSpPr>
        <p:spPr bwMode="auto">
          <a:xfrm>
            <a:off x="0" y="26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D793E781-53B2-4713-A169-CAADD78F2A44}"/>
              </a:ext>
            </a:extLst>
          </p:cNvPr>
          <p:cNvSpPr>
            <a:spLocks noChangeArrowheads="1"/>
          </p:cNvSpPr>
          <p:nvPr userDrawn="1"/>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4EF508EC-3649-4934-9763-FD7B1135D4C2}"/>
              </a:ext>
            </a:extLst>
          </p:cNvPr>
          <p:cNvSpPr>
            <a:spLocks noChangeArrowheads="1"/>
          </p:cNvSpPr>
          <p:nvPr userDrawn="1"/>
        </p:nvSpPr>
        <p:spPr bwMode="auto">
          <a:xfrm>
            <a:off x="0" y="800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794751F6-CC0F-466A-9B83-35395E7DADD3}"/>
              </a:ext>
            </a:extLst>
          </p:cNvPr>
          <p:cNvSpPr>
            <a:spLocks noChangeArrowheads="1"/>
          </p:cNvSpPr>
          <p:nvPr userDrawn="1"/>
        </p:nvSpPr>
        <p:spPr bwMode="auto">
          <a:xfrm>
            <a:off x="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r>
              <a:rPr kumimoji="0" lang="nl-BE" altLang="nl-BE" sz="600" b="0" i="0" u="none" strike="noStrike" cap="none" normalizeH="0" baseline="0">
                <a:ln>
                  <a:noFill/>
                </a:ln>
                <a:solidFill>
                  <a:schemeClr val="tx1"/>
                </a:solidFill>
                <a:effectLst/>
                <a:latin typeface="Arial" panose="020B0604020202020204" pitchFamily="34"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471D6CF8-CC65-4DD9-97D4-82A2070F8282}"/>
              </a:ext>
            </a:extLst>
          </p:cNvPr>
          <p:cNvSpPr txBox="1"/>
          <p:nvPr userDrawn="1"/>
        </p:nvSpPr>
        <p:spPr>
          <a:xfrm>
            <a:off x="457199" y="1303534"/>
            <a:ext cx="7689274" cy="3416320"/>
          </a:xfrm>
          <a:prstGeom prst="rect">
            <a:avLst/>
          </a:prstGeom>
          <a:noFill/>
        </p:spPr>
        <p:txBody>
          <a:bodyPr wrap="square" rtlCol="0">
            <a:spAutoFit/>
          </a:bodyPr>
          <a:lstStyle/>
          <a:p>
            <a:pPr lvl="0"/>
            <a:r>
              <a:rPr lang="nl-BE" sz="1800" noProof="0" dirty="0">
                <a:solidFill>
                  <a:schemeClr val="accent6">
                    <a:lumMod val="10000"/>
                  </a:schemeClr>
                </a:solidFill>
              </a:rPr>
              <a:t>Administratief Centrum Kruidtuin</a:t>
            </a:r>
          </a:p>
          <a:p>
            <a:pPr lvl="0"/>
            <a:r>
              <a:rPr lang="nl-BE" sz="1800" noProof="0" dirty="0">
                <a:solidFill>
                  <a:schemeClr val="accent6">
                    <a:lumMod val="10000"/>
                  </a:schemeClr>
                </a:solidFill>
              </a:rPr>
              <a:t>Finance </a:t>
            </a:r>
            <a:r>
              <a:rPr lang="nl-BE" sz="1800" noProof="0" dirty="0" err="1">
                <a:solidFill>
                  <a:schemeClr val="accent6">
                    <a:lumMod val="10000"/>
                  </a:schemeClr>
                </a:solidFill>
              </a:rPr>
              <a:t>Tower</a:t>
            </a:r>
            <a:endParaRPr lang="nl-BE" sz="1800" noProof="0" dirty="0">
              <a:solidFill>
                <a:schemeClr val="accent6">
                  <a:lumMod val="10000"/>
                </a:schemeClr>
              </a:solidFill>
            </a:endParaRPr>
          </a:p>
          <a:p>
            <a:pPr lvl="0"/>
            <a:r>
              <a:rPr lang="nl-BE" sz="1800" noProof="0" dirty="0">
                <a:solidFill>
                  <a:schemeClr val="accent6">
                    <a:lumMod val="10000"/>
                  </a:schemeClr>
                </a:solidFill>
              </a:rPr>
              <a:t>Kruidtuinlaan 50 bus 165</a:t>
            </a:r>
          </a:p>
          <a:p>
            <a:pPr lvl="0"/>
            <a:r>
              <a:rPr lang="nl-BE" sz="1800" noProof="0" dirty="0">
                <a:solidFill>
                  <a:schemeClr val="accent6">
                    <a:lumMod val="10000"/>
                  </a:schemeClr>
                </a:solidFill>
              </a:rPr>
              <a:t>B-1000 Brussel</a:t>
            </a:r>
          </a:p>
          <a:p>
            <a:pPr lvl="0"/>
            <a:endParaRPr lang="nl-BE" sz="1800" noProof="0" dirty="0">
              <a:solidFill>
                <a:schemeClr val="accent6">
                  <a:lumMod val="10000"/>
                </a:schemeClr>
              </a:solidFill>
            </a:endParaRPr>
          </a:p>
          <a:p>
            <a:pPr lvl="0"/>
            <a:r>
              <a:rPr lang="nl-BE" sz="1800" b="1" noProof="0" dirty="0">
                <a:solidFill>
                  <a:schemeClr val="accent6">
                    <a:lumMod val="10000"/>
                  </a:schemeClr>
                </a:solidFill>
              </a:rPr>
              <a:t>Contacteer ons </a:t>
            </a:r>
          </a:p>
          <a:p>
            <a:pPr lvl="0"/>
            <a:r>
              <a:rPr lang="nl-BE" sz="1800" b="0" noProof="0" dirty="0">
                <a:solidFill>
                  <a:schemeClr val="accent6">
                    <a:lumMod val="10000"/>
                  </a:schemeClr>
                </a:solidFill>
              </a:rPr>
              <a:t>van 8u30 tot 12u30 en van 13u00 tot 16u30 (vrijdag tot 16u00) via</a:t>
            </a:r>
          </a:p>
          <a:p>
            <a:pPr lvl="0"/>
            <a:r>
              <a:rPr lang="nl-BE" sz="1800" noProof="0" dirty="0">
                <a:solidFill>
                  <a:schemeClr val="accent6">
                    <a:lumMod val="10000"/>
                  </a:schemeClr>
                </a:solidFill>
              </a:rPr>
              <a:t>+32 2 508 85 85</a:t>
            </a:r>
          </a:p>
          <a:p>
            <a:pPr lvl="0"/>
            <a:r>
              <a:rPr lang="nl-BE" sz="1800" noProof="0" dirty="0">
                <a:solidFill>
                  <a:schemeClr val="accent6">
                    <a:lumMod val="10000"/>
                  </a:schemeClr>
                </a:solidFill>
              </a:rPr>
              <a:t>vraag@mi-is.be</a:t>
            </a:r>
          </a:p>
          <a:p>
            <a:pPr lvl="0"/>
            <a:r>
              <a:rPr lang="nl-BE" sz="1800" noProof="0" dirty="0">
                <a:solidFill>
                  <a:schemeClr val="accent6">
                    <a:lumMod val="10000"/>
                  </a:schemeClr>
                </a:solidFill>
              </a:rPr>
              <a:t>www.mi-is.be</a:t>
            </a:r>
          </a:p>
          <a:p>
            <a:pPr lvl="0"/>
            <a:endParaRPr lang="nl-BE" sz="1800" b="1" noProof="0" dirty="0">
              <a:solidFill>
                <a:schemeClr val="accent6">
                  <a:lumMod val="10000"/>
                </a:schemeClr>
              </a:solidFill>
            </a:endParaRPr>
          </a:p>
          <a:p>
            <a:pPr lvl="0"/>
            <a:r>
              <a:rPr lang="nl-BE" sz="1800" b="1" noProof="0" dirty="0">
                <a:solidFill>
                  <a:schemeClr val="accent6">
                    <a:lumMod val="10000"/>
                  </a:schemeClr>
                </a:solidFill>
              </a:rPr>
              <a:t>Volg ons op</a:t>
            </a:r>
            <a:endParaRPr lang="nl-BE" sz="1800" b="1" dirty="0">
              <a:solidFill>
                <a:schemeClr val="accent6">
                  <a:lumMod val="10000"/>
                </a:schemeClr>
              </a:solidFill>
            </a:endParaRPr>
          </a:p>
        </p:txBody>
      </p:sp>
      <p:sp>
        <p:nvSpPr>
          <p:cNvPr id="16" name="TextBox 15">
            <a:extLst>
              <a:ext uri="{FF2B5EF4-FFF2-40B4-BE49-F238E27FC236}">
                <a16:creationId xmlns:a16="http://schemas.microsoft.com/office/drawing/2014/main" id="{269B6F63-9CC2-450B-AA67-C2EB507027E5}"/>
              </a:ext>
            </a:extLst>
          </p:cNvPr>
          <p:cNvSpPr txBox="1"/>
          <p:nvPr userDrawn="1"/>
        </p:nvSpPr>
        <p:spPr>
          <a:xfrm>
            <a:off x="457199" y="587825"/>
            <a:ext cx="7988532" cy="646331"/>
          </a:xfrm>
          <a:prstGeom prst="rect">
            <a:avLst/>
          </a:prstGeom>
          <a:noFill/>
        </p:spPr>
        <p:txBody>
          <a:bodyPr wrap="square" rtlCol="0">
            <a:spAutoFit/>
          </a:bodyPr>
          <a:lstStyle/>
          <a:p>
            <a:pPr lvl="0"/>
            <a:r>
              <a:rPr lang="nl-BE" sz="1800" b="1" noProof="0" dirty="0">
                <a:solidFill>
                  <a:schemeClr val="accent6">
                    <a:lumMod val="10000"/>
                  </a:schemeClr>
                </a:solidFill>
              </a:rPr>
              <a:t>POD Maatschappelijke Integratie, Armoedebestrijding, Sociale Economie </a:t>
            </a:r>
          </a:p>
          <a:p>
            <a:pPr lvl="0"/>
            <a:r>
              <a:rPr lang="nl-BE" sz="1800" b="1" noProof="0" dirty="0">
                <a:solidFill>
                  <a:schemeClr val="accent6">
                    <a:lumMod val="10000"/>
                  </a:schemeClr>
                </a:solidFill>
              </a:rPr>
              <a:t>en Grootstedenbeleid</a:t>
            </a:r>
            <a:endParaRPr lang="nl-BE" sz="1800" b="1" dirty="0">
              <a:solidFill>
                <a:schemeClr val="accent6">
                  <a:lumMod val="10000"/>
                </a:schemeClr>
              </a:solidFill>
            </a:endParaRPr>
          </a:p>
        </p:txBody>
      </p:sp>
      <p:pic>
        <p:nvPicPr>
          <p:cNvPr id="12" name="Picture 11" descr="A screenshot of a cell phone&#10;&#10;Description automatically generated">
            <a:extLst>
              <a:ext uri="{FF2B5EF4-FFF2-40B4-BE49-F238E27FC236}">
                <a16:creationId xmlns:a16="http://schemas.microsoft.com/office/drawing/2014/main" id="{E43BA9EC-6713-4A12-A9DC-C488BA155B1B}"/>
              </a:ext>
            </a:extLst>
          </p:cNvPr>
          <p:cNvPicPr>
            <a:picLocks noChangeAspect="1"/>
          </p:cNvPicPr>
          <p:nvPr userDrawn="1"/>
        </p:nvPicPr>
        <p:blipFill>
          <a:blip r:embed="rId11"/>
          <a:stretch>
            <a:fillRect/>
          </a:stretch>
        </p:blipFill>
        <p:spPr>
          <a:xfrm>
            <a:off x="4719682" y="1288827"/>
            <a:ext cx="3106189" cy="723160"/>
          </a:xfrm>
          <a:prstGeom prst="rect">
            <a:avLst/>
          </a:prstGeom>
        </p:spPr>
      </p:pic>
    </p:spTree>
    <p:extLst>
      <p:ext uri="{BB962C8B-B14F-4D97-AF65-F5344CB8AC3E}">
        <p14:creationId xmlns:p14="http://schemas.microsoft.com/office/powerpoint/2010/main" val="3967120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DF3C1E8-CA10-4736-963A-6F072479ED16}"/>
              </a:ext>
            </a:extLst>
          </p:cNvPr>
          <p:cNvPicPr>
            <a:picLocks noChangeAspect="1"/>
          </p:cNvPicPr>
          <p:nvPr userDrawn="1"/>
        </p:nvPicPr>
        <p:blipFill>
          <a:blip r:embed="rId2"/>
          <a:stretch>
            <a:fillRect/>
          </a:stretch>
        </p:blipFill>
        <p:spPr>
          <a:xfrm>
            <a:off x="731520" y="4846013"/>
            <a:ext cx="7976324" cy="2011987"/>
          </a:xfrm>
          <a:prstGeom prst="rect">
            <a:avLst/>
          </a:prstGeom>
        </p:spPr>
      </p:pic>
      <p:pic>
        <p:nvPicPr>
          <p:cNvPr id="1028" name="Picture 1" descr="A picture containing object&#10;&#10;Description automatically generated">
            <a:hlinkClick r:id="rId3"/>
            <a:extLst>
              <a:ext uri="{FF2B5EF4-FFF2-40B4-BE49-F238E27FC236}">
                <a16:creationId xmlns:a16="http://schemas.microsoft.com/office/drawing/2014/main" id="{AB272F4B-A195-4A94-AEA5-68470FA6BB6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27562"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a:hlinkClick r:id="rId5"/>
            <a:extLst>
              <a:ext uri="{FF2B5EF4-FFF2-40B4-BE49-F238E27FC236}">
                <a16:creationId xmlns:a16="http://schemas.microsoft.com/office/drawing/2014/main" id="{3D4F0E21-E47A-443B-8651-56632B69B73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39981"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descr="A picture containing clipart&#10;&#10;Description automatically generated">
            <a:hlinkClick r:id="rId7"/>
            <a:extLst>
              <a:ext uri="{FF2B5EF4-FFF2-40B4-BE49-F238E27FC236}">
                <a16:creationId xmlns:a16="http://schemas.microsoft.com/office/drawing/2014/main" id="{A71076A8-1266-4D30-A9EB-6F1C253CA39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69372"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a:hlinkClick r:id="rId9"/>
            <a:extLst>
              <a:ext uri="{FF2B5EF4-FFF2-40B4-BE49-F238E27FC236}">
                <a16:creationId xmlns:a16="http://schemas.microsoft.com/office/drawing/2014/main" id="{C9FBA8AB-1154-4607-BBF8-9278665274B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32014" y="4811314"/>
            <a:ext cx="266700" cy="266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94DF53EA-15AA-43EB-B6EC-6D7FBBB824D0}"/>
              </a:ext>
            </a:extLst>
          </p:cNvPr>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6" name="Rectangle 6">
            <a:extLst>
              <a:ext uri="{FF2B5EF4-FFF2-40B4-BE49-F238E27FC236}">
                <a16:creationId xmlns:a16="http://schemas.microsoft.com/office/drawing/2014/main" id="{F3B9772C-13F2-45CF-937B-79F6543BBBE7}"/>
              </a:ext>
            </a:extLst>
          </p:cNvPr>
          <p:cNvSpPr>
            <a:spLocks noChangeArrowheads="1"/>
          </p:cNvSpPr>
          <p:nvPr userDrawn="1"/>
        </p:nvSpPr>
        <p:spPr bwMode="auto">
          <a:xfrm>
            <a:off x="0" y="26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D793E781-53B2-4713-A169-CAADD78F2A44}"/>
              </a:ext>
            </a:extLst>
          </p:cNvPr>
          <p:cNvSpPr>
            <a:spLocks noChangeArrowheads="1"/>
          </p:cNvSpPr>
          <p:nvPr userDrawn="1"/>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4EF508EC-3649-4934-9763-FD7B1135D4C2}"/>
              </a:ext>
            </a:extLst>
          </p:cNvPr>
          <p:cNvSpPr>
            <a:spLocks noChangeArrowheads="1"/>
          </p:cNvSpPr>
          <p:nvPr userDrawn="1"/>
        </p:nvSpPr>
        <p:spPr bwMode="auto">
          <a:xfrm>
            <a:off x="0" y="800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794751F6-CC0F-466A-9B83-35395E7DADD3}"/>
              </a:ext>
            </a:extLst>
          </p:cNvPr>
          <p:cNvSpPr>
            <a:spLocks noChangeArrowheads="1"/>
          </p:cNvSpPr>
          <p:nvPr userDrawn="1"/>
        </p:nvSpPr>
        <p:spPr bwMode="auto">
          <a:xfrm>
            <a:off x="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r>
              <a:rPr kumimoji="0" lang="nl-BE" altLang="nl-BE" sz="600" b="0" i="0" u="none" strike="noStrike" cap="none" normalizeH="0" baseline="0">
                <a:ln>
                  <a:noFill/>
                </a:ln>
                <a:solidFill>
                  <a:schemeClr val="tx1"/>
                </a:solidFill>
                <a:effectLst/>
                <a:latin typeface="Arial" panose="020B0604020202020204" pitchFamily="34"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471D6CF8-CC65-4DD9-97D4-82A2070F8282}"/>
              </a:ext>
            </a:extLst>
          </p:cNvPr>
          <p:cNvSpPr txBox="1"/>
          <p:nvPr userDrawn="1"/>
        </p:nvSpPr>
        <p:spPr>
          <a:xfrm>
            <a:off x="457199" y="1303534"/>
            <a:ext cx="7689274" cy="3416320"/>
          </a:xfrm>
          <a:prstGeom prst="rect">
            <a:avLst/>
          </a:prstGeom>
          <a:noFill/>
        </p:spPr>
        <p:txBody>
          <a:bodyPr wrap="square" rtlCol="0">
            <a:spAutoFit/>
          </a:bodyPr>
          <a:lstStyle/>
          <a:p>
            <a:pPr lvl="0"/>
            <a:r>
              <a:rPr lang="fr-FR" sz="1800" noProof="0" dirty="0">
                <a:solidFill>
                  <a:schemeClr val="accent6">
                    <a:lumMod val="10000"/>
                  </a:schemeClr>
                </a:solidFill>
              </a:rPr>
              <a:t>Centre administratif Botanique</a:t>
            </a:r>
          </a:p>
          <a:p>
            <a:pPr lvl="0"/>
            <a:r>
              <a:rPr lang="fr-FR" sz="1800" noProof="0" dirty="0">
                <a:solidFill>
                  <a:schemeClr val="accent6">
                    <a:lumMod val="10000"/>
                  </a:schemeClr>
                </a:solidFill>
              </a:rPr>
              <a:t>Finance Tower</a:t>
            </a:r>
          </a:p>
          <a:p>
            <a:pPr lvl="0"/>
            <a:r>
              <a:rPr lang="fr-FR" sz="1800" noProof="0" dirty="0">
                <a:solidFill>
                  <a:schemeClr val="accent6">
                    <a:lumMod val="10000"/>
                  </a:schemeClr>
                </a:solidFill>
              </a:rPr>
              <a:t>Boulevard du Jardin Botanique 50 boîte 165</a:t>
            </a:r>
          </a:p>
          <a:p>
            <a:pPr lvl="0"/>
            <a:r>
              <a:rPr lang="fr-FR" sz="1800" noProof="0" dirty="0">
                <a:solidFill>
                  <a:schemeClr val="accent6">
                    <a:lumMod val="10000"/>
                  </a:schemeClr>
                </a:solidFill>
              </a:rPr>
              <a:t>1000 Bruxelles</a:t>
            </a:r>
          </a:p>
          <a:p>
            <a:pPr lvl="0"/>
            <a:endParaRPr lang="nl-BE" sz="1800" noProof="0" dirty="0">
              <a:solidFill>
                <a:schemeClr val="accent6">
                  <a:lumMod val="10000"/>
                </a:schemeClr>
              </a:solidFill>
            </a:endParaRPr>
          </a:p>
          <a:p>
            <a:pPr lvl="0"/>
            <a:r>
              <a:rPr lang="nl-BE" sz="1800" b="1" noProof="0" dirty="0" err="1">
                <a:solidFill>
                  <a:schemeClr val="accent6">
                    <a:lumMod val="10000"/>
                  </a:schemeClr>
                </a:solidFill>
              </a:rPr>
              <a:t>Contactez-nous</a:t>
            </a:r>
            <a:r>
              <a:rPr lang="nl-BE" sz="1800" b="1" noProof="0" dirty="0">
                <a:solidFill>
                  <a:schemeClr val="accent6">
                    <a:lumMod val="10000"/>
                  </a:schemeClr>
                </a:solidFill>
              </a:rPr>
              <a:t> </a:t>
            </a:r>
          </a:p>
          <a:p>
            <a:pPr lvl="0"/>
            <a:r>
              <a:rPr lang="fr-FR" sz="1800" b="0" noProof="0" dirty="0">
                <a:solidFill>
                  <a:schemeClr val="accent6">
                    <a:lumMod val="10000"/>
                  </a:schemeClr>
                </a:solidFill>
              </a:rPr>
              <a:t>lundi au vendredi de 8h30 à 12h30 et de 13h à 16h30 (vendredi jusque 16h) </a:t>
            </a:r>
            <a:r>
              <a:rPr lang="nl-BE" sz="1800" b="0" noProof="0" dirty="0">
                <a:solidFill>
                  <a:schemeClr val="accent6">
                    <a:lumMod val="10000"/>
                  </a:schemeClr>
                </a:solidFill>
              </a:rPr>
              <a:t>via</a:t>
            </a:r>
          </a:p>
          <a:p>
            <a:pPr lvl="0"/>
            <a:r>
              <a:rPr lang="nl-BE" sz="1800" noProof="0" dirty="0">
                <a:solidFill>
                  <a:schemeClr val="accent6">
                    <a:lumMod val="10000"/>
                  </a:schemeClr>
                </a:solidFill>
              </a:rPr>
              <a:t>+32 2 508 85 86</a:t>
            </a:r>
          </a:p>
          <a:p>
            <a:pPr lvl="0"/>
            <a:r>
              <a:rPr lang="nl-BE" sz="1800" noProof="0" dirty="0">
                <a:solidFill>
                  <a:schemeClr val="accent6">
                    <a:lumMod val="10000"/>
                  </a:schemeClr>
                </a:solidFill>
              </a:rPr>
              <a:t>question@mi-is.be</a:t>
            </a:r>
          </a:p>
          <a:p>
            <a:pPr lvl="0"/>
            <a:r>
              <a:rPr lang="nl-BE" sz="1800" noProof="0" dirty="0">
                <a:solidFill>
                  <a:schemeClr val="accent6">
                    <a:lumMod val="10000"/>
                  </a:schemeClr>
                </a:solidFill>
              </a:rPr>
              <a:t>www.mi-is.be</a:t>
            </a:r>
          </a:p>
          <a:p>
            <a:pPr lvl="0"/>
            <a:endParaRPr lang="nl-BE" sz="1800" b="1" noProof="0" dirty="0">
              <a:solidFill>
                <a:schemeClr val="accent6">
                  <a:lumMod val="10000"/>
                </a:schemeClr>
              </a:solidFill>
            </a:endParaRPr>
          </a:p>
          <a:p>
            <a:pPr lvl="0"/>
            <a:r>
              <a:rPr lang="nl-BE" sz="1800" b="1" noProof="0" dirty="0" err="1">
                <a:solidFill>
                  <a:schemeClr val="accent6">
                    <a:lumMod val="10000"/>
                  </a:schemeClr>
                </a:solidFill>
              </a:rPr>
              <a:t>Suivez-nous</a:t>
            </a:r>
            <a:r>
              <a:rPr lang="nl-BE" sz="1800" b="1" noProof="0" dirty="0">
                <a:solidFill>
                  <a:schemeClr val="accent6">
                    <a:lumMod val="10000"/>
                  </a:schemeClr>
                </a:solidFill>
              </a:rPr>
              <a:t> </a:t>
            </a:r>
            <a:endParaRPr lang="nl-BE" sz="1800" b="1" dirty="0">
              <a:solidFill>
                <a:schemeClr val="accent6">
                  <a:lumMod val="10000"/>
                </a:schemeClr>
              </a:solidFill>
            </a:endParaRPr>
          </a:p>
        </p:txBody>
      </p:sp>
      <p:sp>
        <p:nvSpPr>
          <p:cNvPr id="16" name="TextBox 15">
            <a:extLst>
              <a:ext uri="{FF2B5EF4-FFF2-40B4-BE49-F238E27FC236}">
                <a16:creationId xmlns:a16="http://schemas.microsoft.com/office/drawing/2014/main" id="{269B6F63-9CC2-450B-AA67-C2EB507027E5}"/>
              </a:ext>
            </a:extLst>
          </p:cNvPr>
          <p:cNvSpPr txBox="1"/>
          <p:nvPr userDrawn="1"/>
        </p:nvSpPr>
        <p:spPr>
          <a:xfrm>
            <a:off x="457199" y="587825"/>
            <a:ext cx="7988532" cy="646331"/>
          </a:xfrm>
          <a:prstGeom prst="rect">
            <a:avLst/>
          </a:prstGeom>
          <a:noFill/>
        </p:spPr>
        <p:txBody>
          <a:bodyPr wrap="square" rtlCol="0">
            <a:spAutoFit/>
          </a:bodyPr>
          <a:lstStyle/>
          <a:p>
            <a:pPr lvl="0"/>
            <a:r>
              <a:rPr lang="nl-BE" sz="1800" b="1" noProof="0" dirty="0">
                <a:solidFill>
                  <a:schemeClr val="accent6">
                    <a:lumMod val="10000"/>
                  </a:schemeClr>
                </a:solidFill>
              </a:rPr>
              <a:t>SPP Intégration sociale, Lutte </a:t>
            </a:r>
            <a:r>
              <a:rPr lang="nl-BE" sz="1800" b="1" noProof="0" dirty="0" err="1">
                <a:solidFill>
                  <a:schemeClr val="accent6">
                    <a:lumMod val="10000"/>
                  </a:schemeClr>
                </a:solidFill>
              </a:rPr>
              <a:t>contre</a:t>
            </a:r>
            <a:r>
              <a:rPr lang="nl-BE" sz="1800" b="1" noProof="0" dirty="0">
                <a:solidFill>
                  <a:schemeClr val="accent6">
                    <a:lumMod val="10000"/>
                  </a:schemeClr>
                </a:solidFill>
              </a:rPr>
              <a:t> la </a:t>
            </a:r>
            <a:r>
              <a:rPr lang="nl-BE" sz="1800" b="1" noProof="0" dirty="0" err="1">
                <a:solidFill>
                  <a:schemeClr val="accent6">
                    <a:lumMod val="10000"/>
                  </a:schemeClr>
                </a:solidFill>
              </a:rPr>
              <a:t>Pauvreté</a:t>
            </a:r>
            <a:r>
              <a:rPr lang="nl-BE" sz="1800" b="1" noProof="0" dirty="0">
                <a:solidFill>
                  <a:schemeClr val="accent6">
                    <a:lumMod val="10000"/>
                  </a:schemeClr>
                </a:solidFill>
              </a:rPr>
              <a:t>, Economie sociale </a:t>
            </a:r>
          </a:p>
          <a:p>
            <a:pPr lvl="0"/>
            <a:r>
              <a:rPr lang="nl-BE" sz="1800" b="1" noProof="0" dirty="0">
                <a:solidFill>
                  <a:schemeClr val="accent6">
                    <a:lumMod val="10000"/>
                  </a:schemeClr>
                </a:solidFill>
              </a:rPr>
              <a:t>et </a:t>
            </a:r>
            <a:r>
              <a:rPr lang="nl-BE" sz="1800" b="1" noProof="0" dirty="0" err="1">
                <a:solidFill>
                  <a:schemeClr val="accent6">
                    <a:lumMod val="10000"/>
                  </a:schemeClr>
                </a:solidFill>
              </a:rPr>
              <a:t>Politique</a:t>
            </a:r>
            <a:r>
              <a:rPr lang="nl-BE" sz="1800" b="1" noProof="0" dirty="0">
                <a:solidFill>
                  <a:schemeClr val="accent6">
                    <a:lumMod val="10000"/>
                  </a:schemeClr>
                </a:solidFill>
              </a:rPr>
              <a:t> des Grandes </a:t>
            </a:r>
            <a:r>
              <a:rPr lang="nl-BE" sz="1800" b="1" noProof="0" dirty="0" err="1">
                <a:solidFill>
                  <a:schemeClr val="accent6">
                    <a:lumMod val="10000"/>
                  </a:schemeClr>
                </a:solidFill>
              </a:rPr>
              <a:t>Villes</a:t>
            </a:r>
            <a:endParaRPr lang="nl-BE" sz="1800" b="1" dirty="0">
              <a:solidFill>
                <a:schemeClr val="accent6">
                  <a:lumMod val="10000"/>
                </a:schemeClr>
              </a:solidFill>
            </a:endParaRPr>
          </a:p>
        </p:txBody>
      </p:sp>
      <p:pic>
        <p:nvPicPr>
          <p:cNvPr id="12" name="Picture 11" descr="A screenshot of a cell phone&#10;&#10;Description automatically generated">
            <a:extLst>
              <a:ext uri="{FF2B5EF4-FFF2-40B4-BE49-F238E27FC236}">
                <a16:creationId xmlns:a16="http://schemas.microsoft.com/office/drawing/2014/main" id="{E43BA9EC-6713-4A12-A9DC-C488BA155B1B}"/>
              </a:ext>
            </a:extLst>
          </p:cNvPr>
          <p:cNvPicPr>
            <a:picLocks noChangeAspect="1"/>
          </p:cNvPicPr>
          <p:nvPr userDrawn="1"/>
        </p:nvPicPr>
        <p:blipFill>
          <a:blip r:embed="rId11"/>
          <a:stretch>
            <a:fillRect/>
          </a:stretch>
        </p:blipFill>
        <p:spPr>
          <a:xfrm>
            <a:off x="4719682" y="1288827"/>
            <a:ext cx="3106189" cy="723160"/>
          </a:xfrm>
          <a:prstGeom prst="rect">
            <a:avLst/>
          </a:prstGeom>
        </p:spPr>
      </p:pic>
    </p:spTree>
    <p:extLst>
      <p:ext uri="{BB962C8B-B14F-4D97-AF65-F5344CB8AC3E}">
        <p14:creationId xmlns:p14="http://schemas.microsoft.com/office/powerpoint/2010/main" val="954598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DF3C1E8-CA10-4736-963A-6F072479ED16}"/>
              </a:ext>
            </a:extLst>
          </p:cNvPr>
          <p:cNvPicPr>
            <a:picLocks noChangeAspect="1"/>
          </p:cNvPicPr>
          <p:nvPr userDrawn="1"/>
        </p:nvPicPr>
        <p:blipFill>
          <a:blip r:embed="rId2"/>
          <a:stretch>
            <a:fillRect/>
          </a:stretch>
        </p:blipFill>
        <p:spPr>
          <a:xfrm>
            <a:off x="731520" y="4846013"/>
            <a:ext cx="7976324" cy="2011987"/>
          </a:xfrm>
          <a:prstGeom prst="rect">
            <a:avLst/>
          </a:prstGeom>
        </p:spPr>
      </p:pic>
      <p:pic>
        <p:nvPicPr>
          <p:cNvPr id="1028" name="Picture 1" descr="A picture containing object&#10;&#10;Description automatically generated">
            <a:hlinkClick r:id="rId3"/>
            <a:extLst>
              <a:ext uri="{FF2B5EF4-FFF2-40B4-BE49-F238E27FC236}">
                <a16:creationId xmlns:a16="http://schemas.microsoft.com/office/drawing/2014/main" id="{AB272F4B-A195-4A94-AEA5-68470FA6BB6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27562"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a:hlinkClick r:id="rId5"/>
            <a:extLst>
              <a:ext uri="{FF2B5EF4-FFF2-40B4-BE49-F238E27FC236}">
                <a16:creationId xmlns:a16="http://schemas.microsoft.com/office/drawing/2014/main" id="{3D4F0E21-E47A-443B-8651-56632B69B73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39981"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descr="A picture containing clipart&#10;&#10;Description automatically generated">
            <a:hlinkClick r:id="rId7"/>
            <a:extLst>
              <a:ext uri="{FF2B5EF4-FFF2-40B4-BE49-F238E27FC236}">
                <a16:creationId xmlns:a16="http://schemas.microsoft.com/office/drawing/2014/main" id="{A71076A8-1266-4D30-A9EB-6F1C253CA39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69372"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a:hlinkClick r:id="rId9"/>
            <a:extLst>
              <a:ext uri="{FF2B5EF4-FFF2-40B4-BE49-F238E27FC236}">
                <a16:creationId xmlns:a16="http://schemas.microsoft.com/office/drawing/2014/main" id="{C9FBA8AB-1154-4607-BBF8-9278665274B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32014" y="4811314"/>
            <a:ext cx="266700" cy="266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94DF53EA-15AA-43EB-B6EC-6D7FBBB824D0}"/>
              </a:ext>
            </a:extLst>
          </p:cNvPr>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6" name="Rectangle 6">
            <a:extLst>
              <a:ext uri="{FF2B5EF4-FFF2-40B4-BE49-F238E27FC236}">
                <a16:creationId xmlns:a16="http://schemas.microsoft.com/office/drawing/2014/main" id="{F3B9772C-13F2-45CF-937B-79F6543BBBE7}"/>
              </a:ext>
            </a:extLst>
          </p:cNvPr>
          <p:cNvSpPr>
            <a:spLocks noChangeArrowheads="1"/>
          </p:cNvSpPr>
          <p:nvPr userDrawn="1"/>
        </p:nvSpPr>
        <p:spPr bwMode="auto">
          <a:xfrm>
            <a:off x="0" y="26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D793E781-53B2-4713-A169-CAADD78F2A44}"/>
              </a:ext>
            </a:extLst>
          </p:cNvPr>
          <p:cNvSpPr>
            <a:spLocks noChangeArrowheads="1"/>
          </p:cNvSpPr>
          <p:nvPr userDrawn="1"/>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4EF508EC-3649-4934-9763-FD7B1135D4C2}"/>
              </a:ext>
            </a:extLst>
          </p:cNvPr>
          <p:cNvSpPr>
            <a:spLocks noChangeArrowheads="1"/>
          </p:cNvSpPr>
          <p:nvPr userDrawn="1"/>
        </p:nvSpPr>
        <p:spPr bwMode="auto">
          <a:xfrm>
            <a:off x="0" y="800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794751F6-CC0F-466A-9B83-35395E7DADD3}"/>
              </a:ext>
            </a:extLst>
          </p:cNvPr>
          <p:cNvSpPr>
            <a:spLocks noChangeArrowheads="1"/>
          </p:cNvSpPr>
          <p:nvPr userDrawn="1"/>
        </p:nvSpPr>
        <p:spPr bwMode="auto">
          <a:xfrm>
            <a:off x="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r>
              <a:rPr kumimoji="0" lang="nl-BE" altLang="nl-BE" sz="600" b="0" i="0" u="none" strike="noStrike" cap="none" normalizeH="0" baseline="0">
                <a:ln>
                  <a:noFill/>
                </a:ln>
                <a:solidFill>
                  <a:schemeClr val="tx1"/>
                </a:solidFill>
                <a:effectLst/>
                <a:latin typeface="Arial" panose="020B0604020202020204" pitchFamily="34"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471D6CF8-CC65-4DD9-97D4-82A2070F8282}"/>
              </a:ext>
            </a:extLst>
          </p:cNvPr>
          <p:cNvSpPr txBox="1"/>
          <p:nvPr userDrawn="1"/>
        </p:nvSpPr>
        <p:spPr>
          <a:xfrm>
            <a:off x="457198" y="1303534"/>
            <a:ext cx="8154787" cy="3416320"/>
          </a:xfrm>
          <a:prstGeom prst="rect">
            <a:avLst/>
          </a:prstGeom>
          <a:noFill/>
        </p:spPr>
        <p:txBody>
          <a:bodyPr wrap="square" rtlCol="0">
            <a:spAutoFit/>
          </a:bodyPr>
          <a:lstStyle/>
          <a:p>
            <a:pPr lvl="0"/>
            <a:r>
              <a:rPr lang="fr-FR" sz="1800" noProof="0" dirty="0">
                <a:solidFill>
                  <a:schemeClr val="accent6">
                    <a:lumMod val="10000"/>
                  </a:schemeClr>
                </a:solidFill>
              </a:rPr>
              <a:t>Administrative Center Botanique</a:t>
            </a:r>
          </a:p>
          <a:p>
            <a:pPr lvl="0"/>
            <a:r>
              <a:rPr lang="fr-FR" sz="1800" noProof="0" dirty="0">
                <a:solidFill>
                  <a:schemeClr val="accent6">
                    <a:lumMod val="10000"/>
                  </a:schemeClr>
                </a:solidFill>
              </a:rPr>
              <a:t>Finance Tower</a:t>
            </a:r>
          </a:p>
          <a:p>
            <a:pPr lvl="0"/>
            <a:r>
              <a:rPr lang="fr-FR" sz="1800" noProof="0" dirty="0">
                <a:solidFill>
                  <a:schemeClr val="accent6">
                    <a:lumMod val="10000"/>
                  </a:schemeClr>
                </a:solidFill>
              </a:rPr>
              <a:t>Boulevard du Jardin Botanique 50 boîte 165</a:t>
            </a:r>
          </a:p>
          <a:p>
            <a:pPr lvl="0"/>
            <a:r>
              <a:rPr lang="fr-FR" sz="1800" noProof="0" dirty="0">
                <a:solidFill>
                  <a:schemeClr val="accent6">
                    <a:lumMod val="10000"/>
                  </a:schemeClr>
                </a:solidFill>
              </a:rPr>
              <a:t>1000 Brussels</a:t>
            </a:r>
          </a:p>
          <a:p>
            <a:pPr lvl="0"/>
            <a:endParaRPr lang="nl-BE" sz="1800" noProof="0" dirty="0">
              <a:solidFill>
                <a:schemeClr val="accent6">
                  <a:lumMod val="10000"/>
                </a:schemeClr>
              </a:solidFill>
            </a:endParaRPr>
          </a:p>
          <a:p>
            <a:pPr lvl="0"/>
            <a:r>
              <a:rPr lang="nl-BE" sz="1800" b="1" noProof="0" dirty="0">
                <a:solidFill>
                  <a:schemeClr val="accent6">
                    <a:lumMod val="10000"/>
                  </a:schemeClr>
                </a:solidFill>
              </a:rPr>
              <a:t>Contact </a:t>
            </a:r>
            <a:r>
              <a:rPr lang="nl-BE" sz="1800" b="1" noProof="0" dirty="0" err="1">
                <a:solidFill>
                  <a:schemeClr val="accent6">
                    <a:lumMod val="10000"/>
                  </a:schemeClr>
                </a:solidFill>
              </a:rPr>
              <a:t>us</a:t>
            </a:r>
            <a:r>
              <a:rPr lang="nl-BE" sz="1800" b="1" noProof="0" dirty="0">
                <a:solidFill>
                  <a:schemeClr val="accent6">
                    <a:lumMod val="10000"/>
                  </a:schemeClr>
                </a:solidFill>
              </a:rPr>
              <a:t> </a:t>
            </a:r>
          </a:p>
          <a:p>
            <a:pPr lvl="0"/>
            <a:r>
              <a:rPr lang="en-US" sz="1800" b="0" noProof="0" dirty="0">
                <a:solidFill>
                  <a:schemeClr val="accent6">
                    <a:lumMod val="10000"/>
                  </a:schemeClr>
                </a:solidFill>
              </a:rPr>
              <a:t>Monday to Thursday from 8:30am to 12:30pm and 1pm to 4:30pm (Friday until 4pm) </a:t>
            </a:r>
          </a:p>
          <a:p>
            <a:pPr lvl="0"/>
            <a:r>
              <a:rPr lang="nl-BE" sz="1800" noProof="0" dirty="0">
                <a:solidFill>
                  <a:schemeClr val="accent6">
                    <a:lumMod val="10000"/>
                  </a:schemeClr>
                </a:solidFill>
              </a:rPr>
              <a:t>+32 2 508 85 86</a:t>
            </a:r>
          </a:p>
          <a:p>
            <a:pPr lvl="0"/>
            <a:r>
              <a:rPr lang="nl-BE" sz="1800" noProof="0" dirty="0">
                <a:solidFill>
                  <a:schemeClr val="accent6">
                    <a:lumMod val="10000"/>
                  </a:schemeClr>
                </a:solidFill>
              </a:rPr>
              <a:t>question@mi-is.be</a:t>
            </a:r>
          </a:p>
          <a:p>
            <a:pPr lvl="0"/>
            <a:r>
              <a:rPr lang="nl-BE" sz="1800" noProof="0" dirty="0">
                <a:solidFill>
                  <a:schemeClr val="accent6">
                    <a:lumMod val="10000"/>
                  </a:schemeClr>
                </a:solidFill>
              </a:rPr>
              <a:t>www.mi-is.be</a:t>
            </a:r>
          </a:p>
          <a:p>
            <a:pPr lvl="0"/>
            <a:endParaRPr lang="nl-BE" sz="1800" b="1" noProof="0" dirty="0">
              <a:solidFill>
                <a:schemeClr val="accent6">
                  <a:lumMod val="10000"/>
                </a:schemeClr>
              </a:solidFill>
            </a:endParaRPr>
          </a:p>
          <a:p>
            <a:pPr lvl="0"/>
            <a:r>
              <a:rPr lang="nl-BE" sz="1800" b="1" noProof="0" dirty="0">
                <a:solidFill>
                  <a:schemeClr val="accent6">
                    <a:lumMod val="10000"/>
                  </a:schemeClr>
                </a:solidFill>
              </a:rPr>
              <a:t>Follow </a:t>
            </a:r>
            <a:r>
              <a:rPr lang="nl-BE" sz="1800" b="1" noProof="0" dirty="0" err="1">
                <a:solidFill>
                  <a:schemeClr val="accent6">
                    <a:lumMod val="10000"/>
                  </a:schemeClr>
                </a:solidFill>
              </a:rPr>
              <a:t>us</a:t>
            </a:r>
            <a:r>
              <a:rPr lang="nl-BE" sz="1800" b="1" noProof="0" dirty="0">
                <a:solidFill>
                  <a:schemeClr val="accent6">
                    <a:lumMod val="10000"/>
                  </a:schemeClr>
                </a:solidFill>
              </a:rPr>
              <a:t> on</a:t>
            </a:r>
            <a:endParaRPr lang="nl-BE" sz="1800" b="1" dirty="0">
              <a:solidFill>
                <a:schemeClr val="accent6">
                  <a:lumMod val="10000"/>
                </a:schemeClr>
              </a:solidFill>
            </a:endParaRPr>
          </a:p>
        </p:txBody>
      </p:sp>
      <p:sp>
        <p:nvSpPr>
          <p:cNvPr id="16" name="TextBox 15">
            <a:extLst>
              <a:ext uri="{FF2B5EF4-FFF2-40B4-BE49-F238E27FC236}">
                <a16:creationId xmlns:a16="http://schemas.microsoft.com/office/drawing/2014/main" id="{269B6F63-9CC2-450B-AA67-C2EB507027E5}"/>
              </a:ext>
            </a:extLst>
          </p:cNvPr>
          <p:cNvSpPr txBox="1"/>
          <p:nvPr userDrawn="1"/>
        </p:nvSpPr>
        <p:spPr>
          <a:xfrm>
            <a:off x="457199" y="587825"/>
            <a:ext cx="7988532" cy="646331"/>
          </a:xfrm>
          <a:prstGeom prst="rect">
            <a:avLst/>
          </a:prstGeom>
          <a:noFill/>
        </p:spPr>
        <p:txBody>
          <a:bodyPr wrap="square" rtlCol="0">
            <a:spAutoFit/>
          </a:bodyPr>
          <a:lstStyle/>
          <a:p>
            <a:pPr lvl="0"/>
            <a:r>
              <a:rPr lang="en-US" sz="1800" b="1" noProof="0" dirty="0">
                <a:solidFill>
                  <a:schemeClr val="accent6">
                    <a:lumMod val="10000"/>
                  </a:schemeClr>
                </a:solidFill>
              </a:rPr>
              <a:t>PPS Social Integration, anti-Poverty Policy, Social Economy </a:t>
            </a:r>
          </a:p>
          <a:p>
            <a:pPr lvl="0"/>
            <a:r>
              <a:rPr lang="en-US" sz="1800" b="1" noProof="0" dirty="0">
                <a:solidFill>
                  <a:schemeClr val="accent6">
                    <a:lumMod val="10000"/>
                  </a:schemeClr>
                </a:solidFill>
              </a:rPr>
              <a:t>and Federal Urban Policy</a:t>
            </a:r>
            <a:endParaRPr lang="nl-BE" sz="1800" b="1" dirty="0">
              <a:solidFill>
                <a:schemeClr val="accent6">
                  <a:lumMod val="10000"/>
                </a:schemeClr>
              </a:solidFill>
            </a:endParaRPr>
          </a:p>
        </p:txBody>
      </p:sp>
      <p:pic>
        <p:nvPicPr>
          <p:cNvPr id="12" name="Picture 11" descr="A screenshot of a cell phone&#10;&#10;Description automatically generated">
            <a:extLst>
              <a:ext uri="{FF2B5EF4-FFF2-40B4-BE49-F238E27FC236}">
                <a16:creationId xmlns:a16="http://schemas.microsoft.com/office/drawing/2014/main" id="{E43BA9EC-6713-4A12-A9DC-C488BA155B1B}"/>
              </a:ext>
            </a:extLst>
          </p:cNvPr>
          <p:cNvPicPr>
            <a:picLocks noChangeAspect="1"/>
          </p:cNvPicPr>
          <p:nvPr userDrawn="1"/>
        </p:nvPicPr>
        <p:blipFill>
          <a:blip r:embed="rId11"/>
          <a:stretch>
            <a:fillRect/>
          </a:stretch>
        </p:blipFill>
        <p:spPr>
          <a:xfrm>
            <a:off x="4719682" y="1288827"/>
            <a:ext cx="3106189" cy="723160"/>
          </a:xfrm>
          <a:prstGeom prst="rect">
            <a:avLst/>
          </a:prstGeom>
        </p:spPr>
      </p:pic>
    </p:spTree>
    <p:extLst>
      <p:ext uri="{BB962C8B-B14F-4D97-AF65-F5344CB8AC3E}">
        <p14:creationId xmlns:p14="http://schemas.microsoft.com/office/powerpoint/2010/main" val="678550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DF3C1E8-CA10-4736-963A-6F072479ED16}"/>
              </a:ext>
            </a:extLst>
          </p:cNvPr>
          <p:cNvPicPr>
            <a:picLocks noChangeAspect="1"/>
          </p:cNvPicPr>
          <p:nvPr userDrawn="1"/>
        </p:nvPicPr>
        <p:blipFill>
          <a:blip r:embed="rId2"/>
          <a:stretch>
            <a:fillRect/>
          </a:stretch>
        </p:blipFill>
        <p:spPr>
          <a:xfrm>
            <a:off x="731520" y="4846013"/>
            <a:ext cx="7976324" cy="2011987"/>
          </a:xfrm>
          <a:prstGeom prst="rect">
            <a:avLst/>
          </a:prstGeom>
        </p:spPr>
      </p:pic>
      <p:pic>
        <p:nvPicPr>
          <p:cNvPr id="1028" name="Picture 1" descr="A picture containing object&#10;&#10;Description automatically generated">
            <a:hlinkClick r:id="rId3"/>
            <a:extLst>
              <a:ext uri="{FF2B5EF4-FFF2-40B4-BE49-F238E27FC236}">
                <a16:creationId xmlns:a16="http://schemas.microsoft.com/office/drawing/2014/main" id="{AB272F4B-A195-4A94-AEA5-68470FA6BB6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27562"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a:hlinkClick r:id="rId5"/>
            <a:extLst>
              <a:ext uri="{FF2B5EF4-FFF2-40B4-BE49-F238E27FC236}">
                <a16:creationId xmlns:a16="http://schemas.microsoft.com/office/drawing/2014/main" id="{3D4F0E21-E47A-443B-8651-56632B69B73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39981"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descr="A picture containing clipart&#10;&#10;Description automatically generated">
            <a:hlinkClick r:id="rId7"/>
            <a:extLst>
              <a:ext uri="{FF2B5EF4-FFF2-40B4-BE49-F238E27FC236}">
                <a16:creationId xmlns:a16="http://schemas.microsoft.com/office/drawing/2014/main" id="{A71076A8-1266-4D30-A9EB-6F1C253CA39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69372"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a:hlinkClick r:id="rId9"/>
            <a:extLst>
              <a:ext uri="{FF2B5EF4-FFF2-40B4-BE49-F238E27FC236}">
                <a16:creationId xmlns:a16="http://schemas.microsoft.com/office/drawing/2014/main" id="{C9FBA8AB-1154-4607-BBF8-9278665274B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32014" y="4811314"/>
            <a:ext cx="266700" cy="266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94DF53EA-15AA-43EB-B6EC-6D7FBBB824D0}"/>
              </a:ext>
            </a:extLst>
          </p:cNvPr>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6" name="Rectangle 6">
            <a:extLst>
              <a:ext uri="{FF2B5EF4-FFF2-40B4-BE49-F238E27FC236}">
                <a16:creationId xmlns:a16="http://schemas.microsoft.com/office/drawing/2014/main" id="{F3B9772C-13F2-45CF-937B-79F6543BBBE7}"/>
              </a:ext>
            </a:extLst>
          </p:cNvPr>
          <p:cNvSpPr>
            <a:spLocks noChangeArrowheads="1"/>
          </p:cNvSpPr>
          <p:nvPr userDrawn="1"/>
        </p:nvSpPr>
        <p:spPr bwMode="auto">
          <a:xfrm>
            <a:off x="0" y="26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D793E781-53B2-4713-A169-CAADD78F2A44}"/>
              </a:ext>
            </a:extLst>
          </p:cNvPr>
          <p:cNvSpPr>
            <a:spLocks noChangeArrowheads="1"/>
          </p:cNvSpPr>
          <p:nvPr userDrawn="1"/>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4EF508EC-3649-4934-9763-FD7B1135D4C2}"/>
              </a:ext>
            </a:extLst>
          </p:cNvPr>
          <p:cNvSpPr>
            <a:spLocks noChangeArrowheads="1"/>
          </p:cNvSpPr>
          <p:nvPr userDrawn="1"/>
        </p:nvSpPr>
        <p:spPr bwMode="auto">
          <a:xfrm>
            <a:off x="0" y="800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794751F6-CC0F-466A-9B83-35395E7DADD3}"/>
              </a:ext>
            </a:extLst>
          </p:cNvPr>
          <p:cNvSpPr>
            <a:spLocks noChangeArrowheads="1"/>
          </p:cNvSpPr>
          <p:nvPr userDrawn="1"/>
        </p:nvSpPr>
        <p:spPr bwMode="auto">
          <a:xfrm>
            <a:off x="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r>
              <a:rPr kumimoji="0" lang="nl-BE" altLang="nl-BE" sz="600" b="0" i="0" u="none" strike="noStrike" cap="none" normalizeH="0" baseline="0">
                <a:ln>
                  <a:noFill/>
                </a:ln>
                <a:solidFill>
                  <a:schemeClr val="tx1"/>
                </a:solidFill>
                <a:effectLst/>
                <a:latin typeface="Arial" panose="020B0604020202020204" pitchFamily="34"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471D6CF8-CC65-4DD9-97D4-82A2070F8282}"/>
              </a:ext>
            </a:extLst>
          </p:cNvPr>
          <p:cNvSpPr txBox="1"/>
          <p:nvPr userDrawn="1"/>
        </p:nvSpPr>
        <p:spPr>
          <a:xfrm>
            <a:off x="457198" y="1303534"/>
            <a:ext cx="8154787" cy="3416320"/>
          </a:xfrm>
          <a:prstGeom prst="rect">
            <a:avLst/>
          </a:prstGeom>
          <a:noFill/>
        </p:spPr>
        <p:txBody>
          <a:bodyPr wrap="square" rtlCol="0">
            <a:spAutoFit/>
          </a:bodyPr>
          <a:lstStyle/>
          <a:p>
            <a:pPr lvl="0"/>
            <a:r>
              <a:rPr lang="fr-FR" sz="1800" noProof="0" dirty="0">
                <a:solidFill>
                  <a:schemeClr val="accent6">
                    <a:lumMod val="10000"/>
                  </a:schemeClr>
                </a:solidFill>
              </a:rPr>
              <a:t>Centre administratif Botanique</a:t>
            </a:r>
          </a:p>
          <a:p>
            <a:pPr lvl="0"/>
            <a:r>
              <a:rPr lang="fr-FR" sz="1800" noProof="0" dirty="0">
                <a:solidFill>
                  <a:schemeClr val="accent6">
                    <a:lumMod val="10000"/>
                  </a:schemeClr>
                </a:solidFill>
              </a:rPr>
              <a:t>Finance Tower</a:t>
            </a:r>
          </a:p>
          <a:p>
            <a:pPr lvl="0"/>
            <a:r>
              <a:rPr lang="fr-FR" sz="1800" noProof="0" dirty="0">
                <a:solidFill>
                  <a:schemeClr val="accent6">
                    <a:lumMod val="10000"/>
                  </a:schemeClr>
                </a:solidFill>
              </a:rPr>
              <a:t>Boulevard du Jardin Botanique 50 boîte 165</a:t>
            </a:r>
          </a:p>
          <a:p>
            <a:pPr lvl="0"/>
            <a:r>
              <a:rPr lang="fr-FR" sz="1800" noProof="0" dirty="0">
                <a:solidFill>
                  <a:schemeClr val="accent6">
                    <a:lumMod val="10000"/>
                  </a:schemeClr>
                </a:solidFill>
              </a:rPr>
              <a:t>1000 Bruxelles</a:t>
            </a:r>
          </a:p>
          <a:p>
            <a:pPr lvl="0"/>
            <a:endParaRPr lang="nl-BE" sz="1800" noProof="0" dirty="0">
              <a:solidFill>
                <a:schemeClr val="accent6">
                  <a:lumMod val="10000"/>
                </a:schemeClr>
              </a:solidFill>
            </a:endParaRPr>
          </a:p>
          <a:p>
            <a:pPr lvl="0"/>
            <a:r>
              <a:rPr lang="de-DE" sz="1800" b="1" noProof="0" dirty="0">
                <a:solidFill>
                  <a:schemeClr val="accent6">
                    <a:lumMod val="10000"/>
                  </a:schemeClr>
                </a:solidFill>
              </a:rPr>
              <a:t>Nehmen sie Kontakt mit uns auf</a:t>
            </a:r>
            <a:endParaRPr lang="nl-BE" sz="1800" b="1" noProof="0" dirty="0">
              <a:solidFill>
                <a:schemeClr val="accent6">
                  <a:lumMod val="10000"/>
                </a:schemeClr>
              </a:solidFill>
            </a:endParaRPr>
          </a:p>
          <a:p>
            <a:pPr lvl="0"/>
            <a:r>
              <a:rPr lang="de-DE" sz="1800" b="0" noProof="0" dirty="0">
                <a:solidFill>
                  <a:schemeClr val="accent6">
                    <a:lumMod val="10000"/>
                  </a:schemeClr>
                </a:solidFill>
              </a:rPr>
              <a:t>von Montag bis Donnerstag von 8.30 Uhr bis 12.30 Uhr und von 13.00 Uhr bis 16.30 Uhr erreichbar. (am Freitag bis 16.00 Uhr).</a:t>
            </a:r>
          </a:p>
          <a:p>
            <a:pPr lvl="0"/>
            <a:r>
              <a:rPr lang="de-DE" sz="1800" noProof="0" dirty="0">
                <a:solidFill>
                  <a:schemeClr val="accent6">
                    <a:lumMod val="10000"/>
                  </a:schemeClr>
                </a:solidFill>
              </a:rPr>
              <a:t>+ 32 2 508 85 85 (NL-EN) oder + 32 2 508 85 86 (FR-EN)</a:t>
            </a:r>
            <a:endParaRPr lang="nl-BE" sz="1800" noProof="0" dirty="0">
              <a:solidFill>
                <a:schemeClr val="accent6">
                  <a:lumMod val="10000"/>
                </a:schemeClr>
              </a:solidFill>
            </a:endParaRPr>
          </a:p>
          <a:p>
            <a:pPr lvl="0"/>
            <a:r>
              <a:rPr lang="nl-BE" sz="1800" noProof="0" dirty="0">
                <a:solidFill>
                  <a:schemeClr val="accent6">
                    <a:lumMod val="10000"/>
                  </a:schemeClr>
                </a:solidFill>
              </a:rPr>
              <a:t>frage@mi-is.be</a:t>
            </a:r>
          </a:p>
          <a:p>
            <a:pPr lvl="0"/>
            <a:r>
              <a:rPr lang="nl-BE" sz="1800" noProof="0" dirty="0">
                <a:solidFill>
                  <a:schemeClr val="accent6">
                    <a:lumMod val="10000"/>
                  </a:schemeClr>
                </a:solidFill>
              </a:rPr>
              <a:t>www.mi-is.be</a:t>
            </a:r>
          </a:p>
          <a:p>
            <a:pPr lvl="0"/>
            <a:r>
              <a:rPr lang="nl-BE" sz="1800" b="1" noProof="0" dirty="0">
                <a:solidFill>
                  <a:schemeClr val="accent6">
                    <a:lumMod val="10000"/>
                  </a:schemeClr>
                </a:solidFill>
              </a:rPr>
              <a:t>Follow </a:t>
            </a:r>
            <a:r>
              <a:rPr lang="nl-BE" sz="1800" b="1" noProof="0" dirty="0" err="1">
                <a:solidFill>
                  <a:schemeClr val="accent6">
                    <a:lumMod val="10000"/>
                  </a:schemeClr>
                </a:solidFill>
              </a:rPr>
              <a:t>us</a:t>
            </a:r>
            <a:r>
              <a:rPr lang="nl-BE" sz="1800" b="1" noProof="0" dirty="0">
                <a:solidFill>
                  <a:schemeClr val="accent6">
                    <a:lumMod val="10000"/>
                  </a:schemeClr>
                </a:solidFill>
              </a:rPr>
              <a:t> on</a:t>
            </a:r>
            <a:endParaRPr lang="nl-BE" sz="1800" b="1" dirty="0">
              <a:solidFill>
                <a:schemeClr val="accent6">
                  <a:lumMod val="10000"/>
                </a:schemeClr>
              </a:solidFill>
            </a:endParaRPr>
          </a:p>
        </p:txBody>
      </p:sp>
      <p:sp>
        <p:nvSpPr>
          <p:cNvPr id="16" name="TextBox 15">
            <a:extLst>
              <a:ext uri="{FF2B5EF4-FFF2-40B4-BE49-F238E27FC236}">
                <a16:creationId xmlns:a16="http://schemas.microsoft.com/office/drawing/2014/main" id="{269B6F63-9CC2-450B-AA67-C2EB507027E5}"/>
              </a:ext>
            </a:extLst>
          </p:cNvPr>
          <p:cNvSpPr txBox="1"/>
          <p:nvPr userDrawn="1"/>
        </p:nvSpPr>
        <p:spPr>
          <a:xfrm>
            <a:off x="457199" y="587825"/>
            <a:ext cx="7988532" cy="646331"/>
          </a:xfrm>
          <a:prstGeom prst="rect">
            <a:avLst/>
          </a:prstGeom>
          <a:noFill/>
        </p:spPr>
        <p:txBody>
          <a:bodyPr wrap="square" rtlCol="0">
            <a:spAutoFit/>
          </a:bodyPr>
          <a:lstStyle/>
          <a:p>
            <a:pPr lvl="0"/>
            <a:r>
              <a:rPr lang="de-DE" sz="1800" b="1" noProof="0" dirty="0">
                <a:solidFill>
                  <a:schemeClr val="accent6">
                    <a:lumMod val="10000"/>
                  </a:schemeClr>
                </a:solidFill>
              </a:rPr>
              <a:t>ÖPD Sozialeingliederung, Armutsbekämpfung, Sozialwirtschaft und Politik der Großstädte</a:t>
            </a:r>
          </a:p>
        </p:txBody>
      </p:sp>
      <p:pic>
        <p:nvPicPr>
          <p:cNvPr id="12" name="Picture 11" descr="A screenshot of a cell phone&#10;&#10;Description automatically generated">
            <a:extLst>
              <a:ext uri="{FF2B5EF4-FFF2-40B4-BE49-F238E27FC236}">
                <a16:creationId xmlns:a16="http://schemas.microsoft.com/office/drawing/2014/main" id="{E43BA9EC-6713-4A12-A9DC-C488BA155B1B}"/>
              </a:ext>
            </a:extLst>
          </p:cNvPr>
          <p:cNvPicPr>
            <a:picLocks noChangeAspect="1"/>
          </p:cNvPicPr>
          <p:nvPr userDrawn="1"/>
        </p:nvPicPr>
        <p:blipFill>
          <a:blip r:embed="rId11"/>
          <a:stretch>
            <a:fillRect/>
          </a:stretch>
        </p:blipFill>
        <p:spPr>
          <a:xfrm>
            <a:off x="4719682" y="1288827"/>
            <a:ext cx="3106189" cy="723160"/>
          </a:xfrm>
          <a:prstGeom prst="rect">
            <a:avLst/>
          </a:prstGeom>
        </p:spPr>
      </p:pic>
    </p:spTree>
    <p:extLst>
      <p:ext uri="{BB962C8B-B14F-4D97-AF65-F5344CB8AC3E}">
        <p14:creationId xmlns:p14="http://schemas.microsoft.com/office/powerpoint/2010/main" val="402892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a:off x="4910138" y="3622675"/>
            <a:ext cx="3776662"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13" name="Content Placeholder 2"/>
          <p:cNvSpPr>
            <a:spLocks noGrp="1"/>
          </p:cNvSpPr>
          <p:nvPr>
            <p:ph idx="10"/>
          </p:nvPr>
        </p:nvSpPr>
        <p:spPr>
          <a:xfrm>
            <a:off x="5076589" y="3261959"/>
            <a:ext cx="3610211" cy="359935"/>
          </a:xfrm>
          <a:prstGeom prst="rect">
            <a:avLst/>
          </a:prstGeom>
        </p:spPr>
        <p:txBody>
          <a:bodyPr/>
          <a:lstStyle>
            <a:lvl1pPr marL="0" indent="0">
              <a:buClr>
                <a:schemeClr val="accent1"/>
              </a:buClr>
              <a:buFont typeface="Arial"/>
              <a:buNone/>
              <a:defRPr sz="1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5" name="Picture Placeholder 4"/>
          <p:cNvSpPr>
            <a:spLocks noGrp="1"/>
          </p:cNvSpPr>
          <p:nvPr>
            <p:ph type="pic" sz="quarter" idx="11"/>
          </p:nvPr>
        </p:nvSpPr>
        <p:spPr>
          <a:xfrm>
            <a:off x="457200" y="2820988"/>
            <a:ext cx="4452937" cy="3306762"/>
          </a:xfrm>
          <a:prstGeom prst="rect">
            <a:avLst/>
          </a:prstGeom>
          <a:ln>
            <a:solidFill>
              <a:schemeClr val="accent2"/>
            </a:solidFill>
          </a:ln>
        </p:spPr>
        <p:txBody>
          <a:bodyPr vert="horz"/>
          <a:lstStyle>
            <a:lvl1pPr>
              <a:defRPr>
                <a:latin typeface="+mj-lt"/>
              </a:defRPr>
            </a:lvl1pPr>
          </a:lstStyle>
          <a:p>
            <a:pPr lvl="0"/>
            <a:endParaRPr lang="en-US" noProof="0" dirty="0"/>
          </a:p>
        </p:txBody>
      </p:sp>
    </p:spTree>
    <p:extLst>
      <p:ext uri="{BB962C8B-B14F-4D97-AF65-F5344CB8AC3E}">
        <p14:creationId xmlns:p14="http://schemas.microsoft.com/office/powerpoint/2010/main" val="182777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13" name="Content Placeholder 2"/>
          <p:cNvSpPr>
            <a:spLocks noGrp="1"/>
          </p:cNvSpPr>
          <p:nvPr>
            <p:ph idx="10"/>
          </p:nvPr>
        </p:nvSpPr>
        <p:spPr>
          <a:xfrm>
            <a:off x="3050771" y="2934393"/>
            <a:ext cx="5636029" cy="3229870"/>
          </a:xfrm>
          <a:prstGeom prst="rect">
            <a:avLst/>
          </a:prstGeom>
        </p:spPr>
        <p:txBody>
          <a:bodyPr/>
          <a:lstStyle>
            <a:lvl1pPr marL="0" indent="0">
              <a:buClr>
                <a:schemeClr val="accent1"/>
              </a:buClr>
              <a:buFont typeface="Arial"/>
              <a:buNone/>
              <a:defRPr sz="1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pic>
        <p:nvPicPr>
          <p:cNvPr id="6" name="Picture 5" descr="A picture containing drawing&#10;&#10;Description automatically generated">
            <a:extLst>
              <a:ext uri="{FF2B5EF4-FFF2-40B4-BE49-F238E27FC236}">
                <a16:creationId xmlns:a16="http://schemas.microsoft.com/office/drawing/2014/main" id="{B70B12B1-9055-43DC-80A4-152F5378108D}"/>
              </a:ext>
            </a:extLst>
          </p:cNvPr>
          <p:cNvPicPr>
            <a:picLocks noChangeAspect="1"/>
          </p:cNvPicPr>
          <p:nvPr userDrawn="1"/>
        </p:nvPicPr>
        <p:blipFill>
          <a:blip r:embed="rId2"/>
          <a:stretch>
            <a:fillRect/>
          </a:stretch>
        </p:blipFill>
        <p:spPr>
          <a:xfrm>
            <a:off x="468001" y="2820988"/>
            <a:ext cx="2514600" cy="3343275"/>
          </a:xfrm>
          <a:prstGeom prst="rect">
            <a:avLst/>
          </a:prstGeom>
        </p:spPr>
      </p:pic>
    </p:spTree>
    <p:extLst>
      <p:ext uri="{BB962C8B-B14F-4D97-AF65-F5344CB8AC3E}">
        <p14:creationId xmlns:p14="http://schemas.microsoft.com/office/powerpoint/2010/main" val="173544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13" name="Content Placeholder 2"/>
          <p:cNvSpPr>
            <a:spLocks noGrp="1"/>
          </p:cNvSpPr>
          <p:nvPr>
            <p:ph idx="10"/>
          </p:nvPr>
        </p:nvSpPr>
        <p:spPr>
          <a:xfrm>
            <a:off x="3050771" y="2934393"/>
            <a:ext cx="5636029" cy="3229870"/>
          </a:xfrm>
          <a:prstGeom prst="rect">
            <a:avLst/>
          </a:prstGeom>
        </p:spPr>
        <p:txBody>
          <a:bodyPr/>
          <a:lstStyle>
            <a:lvl1pPr marL="0" indent="0">
              <a:buClr>
                <a:schemeClr val="accent1"/>
              </a:buClr>
              <a:buFont typeface="Arial"/>
              <a:buNone/>
              <a:defRPr sz="1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pic>
        <p:nvPicPr>
          <p:cNvPr id="6" name="Picture 5">
            <a:extLst>
              <a:ext uri="{FF2B5EF4-FFF2-40B4-BE49-F238E27FC236}">
                <a16:creationId xmlns:a16="http://schemas.microsoft.com/office/drawing/2014/main" id="{B70B12B1-9055-43DC-80A4-152F5378108D}"/>
              </a:ext>
            </a:extLst>
          </p:cNvPr>
          <p:cNvPicPr>
            <a:picLocks noChangeAspect="1"/>
          </p:cNvPicPr>
          <p:nvPr userDrawn="1"/>
        </p:nvPicPr>
        <p:blipFill>
          <a:blip r:embed="rId2"/>
          <a:srcRect/>
          <a:stretch/>
        </p:blipFill>
        <p:spPr>
          <a:xfrm>
            <a:off x="493904" y="2820988"/>
            <a:ext cx="2462794" cy="3343275"/>
          </a:xfrm>
          <a:prstGeom prst="rect">
            <a:avLst/>
          </a:prstGeom>
        </p:spPr>
      </p:pic>
    </p:spTree>
    <p:extLst>
      <p:ext uri="{BB962C8B-B14F-4D97-AF65-F5344CB8AC3E}">
        <p14:creationId xmlns:p14="http://schemas.microsoft.com/office/powerpoint/2010/main" val="370163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13" name="Content Placeholder 2"/>
          <p:cNvSpPr>
            <a:spLocks noGrp="1"/>
          </p:cNvSpPr>
          <p:nvPr>
            <p:ph idx="10"/>
          </p:nvPr>
        </p:nvSpPr>
        <p:spPr>
          <a:xfrm>
            <a:off x="3050771" y="2934393"/>
            <a:ext cx="5636029" cy="3229870"/>
          </a:xfrm>
          <a:prstGeom prst="rect">
            <a:avLst/>
          </a:prstGeom>
        </p:spPr>
        <p:txBody>
          <a:bodyPr/>
          <a:lstStyle>
            <a:lvl1pPr marL="0" indent="0">
              <a:buClr>
                <a:schemeClr val="accent1"/>
              </a:buClr>
              <a:buFont typeface="Arial"/>
              <a:buNone/>
              <a:defRPr sz="1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pic>
        <p:nvPicPr>
          <p:cNvPr id="6" name="Picture 5">
            <a:extLst>
              <a:ext uri="{FF2B5EF4-FFF2-40B4-BE49-F238E27FC236}">
                <a16:creationId xmlns:a16="http://schemas.microsoft.com/office/drawing/2014/main" id="{B70B12B1-9055-43DC-80A4-152F5378108D}"/>
              </a:ext>
            </a:extLst>
          </p:cNvPr>
          <p:cNvPicPr>
            <a:picLocks noChangeAspect="1"/>
          </p:cNvPicPr>
          <p:nvPr userDrawn="1"/>
        </p:nvPicPr>
        <p:blipFill>
          <a:blip r:embed="rId2"/>
          <a:srcRect/>
          <a:stretch/>
        </p:blipFill>
        <p:spPr>
          <a:xfrm>
            <a:off x="493904" y="2934393"/>
            <a:ext cx="2462794" cy="3229870"/>
          </a:xfrm>
          <a:prstGeom prst="rect">
            <a:avLst/>
          </a:prstGeom>
        </p:spPr>
      </p:pic>
    </p:spTree>
    <p:extLst>
      <p:ext uri="{BB962C8B-B14F-4D97-AF65-F5344CB8AC3E}">
        <p14:creationId xmlns:p14="http://schemas.microsoft.com/office/powerpoint/2010/main" val="240775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13" name="Content Placeholder 2"/>
          <p:cNvSpPr>
            <a:spLocks noGrp="1"/>
          </p:cNvSpPr>
          <p:nvPr>
            <p:ph idx="10"/>
          </p:nvPr>
        </p:nvSpPr>
        <p:spPr>
          <a:xfrm>
            <a:off x="3050771" y="2934393"/>
            <a:ext cx="5636029" cy="3229870"/>
          </a:xfrm>
          <a:prstGeom prst="rect">
            <a:avLst/>
          </a:prstGeom>
        </p:spPr>
        <p:txBody>
          <a:bodyPr/>
          <a:lstStyle>
            <a:lvl1pPr marL="0" indent="0">
              <a:buClr>
                <a:schemeClr val="accent1"/>
              </a:buClr>
              <a:buFont typeface="Arial"/>
              <a:buNone/>
              <a:defRPr sz="1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pic>
        <p:nvPicPr>
          <p:cNvPr id="6" name="Picture 5">
            <a:extLst>
              <a:ext uri="{FF2B5EF4-FFF2-40B4-BE49-F238E27FC236}">
                <a16:creationId xmlns:a16="http://schemas.microsoft.com/office/drawing/2014/main" id="{B70B12B1-9055-43DC-80A4-152F5378108D}"/>
              </a:ext>
            </a:extLst>
          </p:cNvPr>
          <p:cNvPicPr>
            <a:picLocks noChangeAspect="1"/>
          </p:cNvPicPr>
          <p:nvPr userDrawn="1"/>
        </p:nvPicPr>
        <p:blipFill>
          <a:blip r:embed="rId2"/>
          <a:srcRect/>
          <a:stretch/>
        </p:blipFill>
        <p:spPr>
          <a:xfrm>
            <a:off x="564207" y="2934393"/>
            <a:ext cx="2322188" cy="3229870"/>
          </a:xfrm>
          <a:prstGeom prst="rect">
            <a:avLst/>
          </a:prstGeom>
        </p:spPr>
      </p:pic>
    </p:spTree>
    <p:extLst>
      <p:ext uri="{BB962C8B-B14F-4D97-AF65-F5344CB8AC3E}">
        <p14:creationId xmlns:p14="http://schemas.microsoft.com/office/powerpoint/2010/main" val="314801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13" name="Content Placeholder 2"/>
          <p:cNvSpPr>
            <a:spLocks noGrp="1"/>
          </p:cNvSpPr>
          <p:nvPr>
            <p:ph idx="10"/>
          </p:nvPr>
        </p:nvSpPr>
        <p:spPr>
          <a:xfrm>
            <a:off x="3050771" y="2934393"/>
            <a:ext cx="5636029" cy="3229870"/>
          </a:xfrm>
          <a:prstGeom prst="rect">
            <a:avLst/>
          </a:prstGeom>
        </p:spPr>
        <p:txBody>
          <a:bodyPr/>
          <a:lstStyle>
            <a:lvl1pPr marL="0" indent="0">
              <a:buClr>
                <a:schemeClr val="accent1"/>
              </a:buClr>
              <a:buFont typeface="Arial"/>
              <a:buNone/>
              <a:defRPr sz="1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pic>
        <p:nvPicPr>
          <p:cNvPr id="6" name="Picture 5">
            <a:extLst>
              <a:ext uri="{FF2B5EF4-FFF2-40B4-BE49-F238E27FC236}">
                <a16:creationId xmlns:a16="http://schemas.microsoft.com/office/drawing/2014/main" id="{B70B12B1-9055-43DC-80A4-152F5378108D}"/>
              </a:ext>
            </a:extLst>
          </p:cNvPr>
          <p:cNvPicPr>
            <a:picLocks noChangeAspect="1"/>
          </p:cNvPicPr>
          <p:nvPr userDrawn="1"/>
        </p:nvPicPr>
        <p:blipFill>
          <a:blip r:embed="rId2"/>
          <a:srcRect/>
          <a:stretch/>
        </p:blipFill>
        <p:spPr>
          <a:xfrm>
            <a:off x="840369" y="2934393"/>
            <a:ext cx="1769863" cy="3229870"/>
          </a:xfrm>
          <a:prstGeom prst="rect">
            <a:avLst/>
          </a:prstGeom>
        </p:spPr>
      </p:pic>
    </p:spTree>
    <p:extLst>
      <p:ext uri="{BB962C8B-B14F-4D97-AF65-F5344CB8AC3E}">
        <p14:creationId xmlns:p14="http://schemas.microsoft.com/office/powerpoint/2010/main" val="29542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13"/>
            <a:ext cx="8229600" cy="648656"/>
          </a:xfrm>
          <a:prstGeom prst="rect">
            <a:avLst/>
          </a:prstGeom>
        </p:spPr>
        <p:txBody>
          <a:bodyPr/>
          <a:lstStyle>
            <a:lvl1pPr algn="l">
              <a:defRPr sz="3200" b="1" baseline="0">
                <a:solidFill>
                  <a:schemeClr val="accent2"/>
                </a:solidFill>
                <a:latin typeface="+mj-lt"/>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13" name="Content Placeholder 2"/>
          <p:cNvSpPr>
            <a:spLocks noGrp="1"/>
          </p:cNvSpPr>
          <p:nvPr>
            <p:ph idx="10"/>
          </p:nvPr>
        </p:nvSpPr>
        <p:spPr>
          <a:xfrm>
            <a:off x="3050771" y="2934393"/>
            <a:ext cx="5636029" cy="3229870"/>
          </a:xfrm>
          <a:prstGeom prst="rect">
            <a:avLst/>
          </a:prstGeom>
        </p:spPr>
        <p:txBody>
          <a:bodyPr/>
          <a:lstStyle>
            <a:lvl1pPr marL="0" indent="0">
              <a:buClr>
                <a:schemeClr val="accent1"/>
              </a:buClr>
              <a:buFont typeface="Arial"/>
              <a:buNone/>
              <a:defRPr sz="1400">
                <a:solidFill>
                  <a:schemeClr val="accent6">
                    <a:lumMod val="10000"/>
                  </a:schemeClr>
                </a:solidFill>
                <a:latin typeface="+mj-l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pic>
        <p:nvPicPr>
          <p:cNvPr id="6" name="Picture 5">
            <a:extLst>
              <a:ext uri="{FF2B5EF4-FFF2-40B4-BE49-F238E27FC236}">
                <a16:creationId xmlns:a16="http://schemas.microsoft.com/office/drawing/2014/main" id="{B70B12B1-9055-43DC-80A4-152F5378108D}"/>
              </a:ext>
            </a:extLst>
          </p:cNvPr>
          <p:cNvPicPr>
            <a:picLocks noChangeAspect="1"/>
          </p:cNvPicPr>
          <p:nvPr userDrawn="1"/>
        </p:nvPicPr>
        <p:blipFill>
          <a:blip r:embed="rId2"/>
          <a:srcRect/>
          <a:stretch/>
        </p:blipFill>
        <p:spPr>
          <a:xfrm>
            <a:off x="840369" y="2984123"/>
            <a:ext cx="1769863" cy="3130409"/>
          </a:xfrm>
          <a:prstGeom prst="rect">
            <a:avLst/>
          </a:prstGeom>
        </p:spPr>
      </p:pic>
    </p:spTree>
    <p:extLst>
      <p:ext uri="{BB962C8B-B14F-4D97-AF65-F5344CB8AC3E}">
        <p14:creationId xmlns:p14="http://schemas.microsoft.com/office/powerpoint/2010/main" val="2212248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1D16852-F256-4E3C-B69E-685CCE8CC47F}"/>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8541791" y="6269413"/>
            <a:ext cx="59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A6B0BB54-4316-4328-BDD7-B9B7FB03E52F}"/>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137628" y="6409111"/>
            <a:ext cx="495182" cy="36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22" r:id="rId4"/>
    <p:sldLayoutId id="2147483723" r:id="rId5"/>
    <p:sldLayoutId id="2147483724" r:id="rId6"/>
    <p:sldLayoutId id="2147483725" r:id="rId7"/>
    <p:sldLayoutId id="2147483727" r:id="rId8"/>
    <p:sldLayoutId id="2147483728" r:id="rId9"/>
    <p:sldLayoutId id="2147483729" r:id="rId10"/>
    <p:sldLayoutId id="2147483730" r:id="rId11"/>
    <p:sldLayoutId id="2147483731" r:id="rId12"/>
    <p:sldLayoutId id="2147483732" r:id="rId13"/>
    <p:sldLayoutId id="2147483733" r:id="rId14"/>
    <p:sldLayoutId id="2147483737" r:id="rId15"/>
    <p:sldLayoutId id="2147483726" r:id="rId16"/>
    <p:sldLayoutId id="2147483714" r:id="rId17"/>
    <p:sldLayoutId id="2147483715" r:id="rId18"/>
    <p:sldLayoutId id="2147483721" r:id="rId19"/>
    <p:sldLayoutId id="2147483734" r:id="rId20"/>
    <p:sldLayoutId id="2147483735" r:id="rId21"/>
    <p:sldLayoutId id="2147483736" r:id="rId22"/>
    <p:sldLayoutId id="2147483716" r:id="rId23"/>
    <p:sldLayoutId id="2147483717" r:id="rId24"/>
    <p:sldLayoutId id="2147483718" r:id="rId25"/>
    <p:sldLayoutId id="2147483738" r:id="rId26"/>
    <p:sldLayoutId id="2147483739" r:id="rId27"/>
    <p:sldLayoutId id="2147483740" r:id="rId28"/>
    <p:sldLayoutId id="2147483741" r:id="rId29"/>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i-is.be/fr/reglementations/circulaire-du-1221-relative-lar-du-241220-portant-des-mesures-visant-promouvoir-le" TargetMode="External"/><Relationship Id="rId2" Type="http://schemas.openxmlformats.org/officeDocument/2006/relationships/hyperlink" Target="https://www.mi-is.be/nl/wetgeving/omzendbrief-van-1221-bij-het-kb-van-241220-houdende-maatregelen-ter-bevordering-van-h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bwMode="auto">
          <a:xfrm>
            <a:off x="736600" y="1162051"/>
            <a:ext cx="7670800" cy="1523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latin typeface="Gill Sans Std" panose="020B0502020104020203" pitchFamily="34" charset="0"/>
                <a:ea typeface="ＭＳ Ｐゴシック" panose="020B0600070205080204" pitchFamily="34" charset="-128"/>
              </a:rPr>
              <a:t>Welkom op de </a:t>
            </a:r>
            <a:r>
              <a:rPr lang="en-US" altLang="en-US" sz="2800" dirty="0" err="1">
                <a:latin typeface="Gill Sans Std" panose="020B0502020104020203" pitchFamily="34" charset="0"/>
                <a:ea typeface="ＭＳ Ｐゴシック" panose="020B0600070205080204" pitchFamily="34" charset="-128"/>
              </a:rPr>
              <a:t>werkgroep</a:t>
            </a:r>
            <a:r>
              <a:rPr lang="en-US" altLang="en-US" sz="2800" dirty="0">
                <a:latin typeface="Gill Sans Std" panose="020B0502020104020203" pitchFamily="34" charset="0"/>
                <a:ea typeface="ＭＳ Ｐゴシック" panose="020B0600070205080204" pitchFamily="34" charset="-128"/>
              </a:rPr>
              <a:t> </a:t>
            </a:r>
            <a:r>
              <a:rPr lang="en-US" altLang="en-US" sz="2800" dirty="0" err="1">
                <a:latin typeface="Gill Sans Std" panose="020B0502020104020203" pitchFamily="34" charset="0"/>
                <a:ea typeface="ＭＳ Ｐゴシック" panose="020B0600070205080204" pitchFamily="34" charset="-128"/>
              </a:rPr>
              <a:t>sociale</a:t>
            </a:r>
            <a:r>
              <a:rPr lang="en-US" altLang="en-US" sz="2800" dirty="0">
                <a:latin typeface="Gill Sans Std" panose="020B0502020104020203" pitchFamily="34" charset="0"/>
                <a:ea typeface="ＭＳ Ｐゴシック" panose="020B0600070205080204" pitchFamily="34" charset="-128"/>
              </a:rPr>
              <a:t> </a:t>
            </a:r>
            <a:r>
              <a:rPr lang="en-US" altLang="en-US" sz="2800" dirty="0" err="1">
                <a:latin typeface="Gill Sans Std" panose="020B0502020104020203" pitchFamily="34" charset="0"/>
                <a:ea typeface="ＭＳ Ｐゴシック" panose="020B0600070205080204" pitchFamily="34" charset="-128"/>
              </a:rPr>
              <a:t>activering</a:t>
            </a:r>
            <a:br>
              <a:rPr lang="en-US" altLang="en-US" sz="2800" dirty="0">
                <a:latin typeface="Gill Sans Std" panose="020B0502020104020203" pitchFamily="34" charset="0"/>
                <a:ea typeface="ＭＳ Ｐゴシック" panose="020B0600070205080204" pitchFamily="34" charset="-128"/>
              </a:rPr>
            </a:br>
            <a:r>
              <a:rPr lang="en-US" altLang="en-US" sz="2800" dirty="0">
                <a:latin typeface="Gill Sans Std" panose="020B0502020104020203" pitchFamily="34" charset="0"/>
                <a:ea typeface="ＭＳ Ｐゴシック" panose="020B0600070205080204" pitchFamily="34" charset="-128"/>
              </a:rPr>
              <a:t>23/02/2021</a:t>
            </a:r>
            <a:br>
              <a:rPr lang="en-US" altLang="en-US" sz="2800" dirty="0">
                <a:latin typeface="Gill Sans Std" panose="020B0502020104020203" pitchFamily="34" charset="0"/>
                <a:ea typeface="ＭＳ Ｐゴシック" panose="020B0600070205080204" pitchFamily="34" charset="-128"/>
              </a:rPr>
            </a:br>
            <a:r>
              <a:rPr lang="en-US" altLang="en-US" sz="2800" dirty="0" err="1">
                <a:latin typeface="Gill Sans Std" panose="020B0502020104020203" pitchFamily="34" charset="0"/>
                <a:ea typeface="ＭＳ Ｐゴシック" panose="020B0600070205080204" pitchFamily="34" charset="-128"/>
              </a:rPr>
              <a:t>Bienvenue</a:t>
            </a:r>
            <a:r>
              <a:rPr lang="en-US" altLang="en-US" sz="2800" dirty="0">
                <a:latin typeface="Gill Sans Std" panose="020B0502020104020203" pitchFamily="34" charset="0"/>
                <a:ea typeface="ＭＳ Ｐゴシック" panose="020B0600070205080204" pitchFamily="34" charset="-128"/>
              </a:rPr>
              <a:t> au group de travail activation </a:t>
            </a:r>
            <a:r>
              <a:rPr lang="en-US" altLang="en-US" sz="2800" dirty="0" err="1">
                <a:latin typeface="Gill Sans Std" panose="020B0502020104020203" pitchFamily="34" charset="0"/>
                <a:ea typeface="ＭＳ Ｐゴシック" panose="020B0600070205080204" pitchFamily="34" charset="-128"/>
              </a:rPr>
              <a:t>sociale</a:t>
            </a:r>
            <a:br>
              <a:rPr lang="en-US" altLang="en-US" sz="2800" dirty="0">
                <a:latin typeface="Gill Sans Std" panose="020B0502020104020203" pitchFamily="34" charset="0"/>
                <a:ea typeface="ＭＳ Ｐゴシック" panose="020B0600070205080204" pitchFamily="34" charset="-128"/>
              </a:rPr>
            </a:br>
            <a:br>
              <a:rPr lang="en-US" altLang="en-US" sz="2800" dirty="0">
                <a:latin typeface="Gill Sans Std" panose="020B0502020104020203" pitchFamily="34" charset="0"/>
                <a:ea typeface="ＭＳ Ｐゴシック" panose="020B0600070205080204" pitchFamily="34" charset="-128"/>
              </a:rPr>
            </a:br>
            <a:br>
              <a:rPr lang="en-US" altLang="en-US" sz="2800" dirty="0">
                <a:latin typeface="Gill Sans Std" panose="020B0502020104020203" pitchFamily="34" charset="0"/>
                <a:ea typeface="ＭＳ Ｐゴシック" panose="020B0600070205080204" pitchFamily="34" charset="-128"/>
              </a:rPr>
            </a:br>
            <a:br>
              <a:rPr lang="en-US" altLang="en-US" sz="2800" dirty="0">
                <a:latin typeface="Gill Sans Std" panose="020B0502020104020203" pitchFamily="34" charset="0"/>
                <a:ea typeface="ＭＳ Ｐゴシック" panose="020B0600070205080204" pitchFamily="34" charset="-128"/>
              </a:rPr>
            </a:br>
            <a:br>
              <a:rPr lang="en-US" altLang="en-US" sz="2800" dirty="0">
                <a:latin typeface="Gill Sans Std" panose="020B0502020104020203" pitchFamily="34" charset="0"/>
                <a:ea typeface="ＭＳ Ｐゴシック" panose="020B0600070205080204" pitchFamily="34" charset="-128"/>
              </a:rPr>
            </a:br>
            <a:br>
              <a:rPr lang="en-US" altLang="en-US" sz="2800" dirty="0">
                <a:latin typeface="Gill Sans Std" panose="020B0502020104020203" pitchFamily="34" charset="0"/>
                <a:ea typeface="ＭＳ Ｐゴシック" panose="020B0600070205080204" pitchFamily="34" charset="-128"/>
              </a:rPr>
            </a:br>
            <a:endParaRPr lang="en-US" altLang="en-US" sz="2800" dirty="0">
              <a:latin typeface="Gill Sans Std" panose="020B0502020104020203" pitchFamily="34" charset="0"/>
              <a:ea typeface="ＭＳ Ｐゴシック" panose="020B0600070205080204" pitchFamily="34" charset="-128"/>
            </a:endParaRPr>
          </a:p>
        </p:txBody>
      </p:sp>
      <p:sp>
        <p:nvSpPr>
          <p:cNvPr id="11267" name="Subtitle 2"/>
          <p:cNvSpPr>
            <a:spLocks noGrp="1"/>
          </p:cNvSpPr>
          <p:nvPr>
            <p:ph type="subTitle" idx="1"/>
          </p:nvPr>
        </p:nvSpPr>
        <p:spPr bwMode="auto">
          <a:xfrm>
            <a:off x="736600" y="2615406"/>
            <a:ext cx="7670800" cy="15239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z="2800" dirty="0">
              <a:latin typeface="Gill Sans Std" panose="020B0502020104020203" pitchFamily="34" charset="0"/>
              <a:ea typeface="ＭＳ Ｐゴシック" panose="020B0600070205080204" pitchFamily="34" charset="-128"/>
            </a:endParaRPr>
          </a:p>
          <a:p>
            <a:pPr eaLnBrk="1" hangingPunct="1"/>
            <a:r>
              <a:rPr lang="en-US" altLang="en-US" sz="2800" dirty="0" err="1">
                <a:latin typeface="Gill Sans Std" panose="020B0502020104020203" pitchFamily="34" charset="0"/>
                <a:ea typeface="ＭＳ Ｐゴシック" panose="020B0600070205080204" pitchFamily="34" charset="-128"/>
              </a:rPr>
              <a:t>Wij</a:t>
            </a:r>
            <a:r>
              <a:rPr lang="en-US" altLang="en-US" sz="2800" dirty="0">
                <a:latin typeface="Gill Sans Std" panose="020B0502020104020203" pitchFamily="34" charset="0"/>
                <a:ea typeface="ＭＳ Ｐゴシック" panose="020B0600070205080204" pitchFamily="34" charset="-128"/>
              </a:rPr>
              <a:t> </a:t>
            </a:r>
            <a:r>
              <a:rPr lang="en-US" altLang="en-US" sz="2800" dirty="0" err="1">
                <a:latin typeface="Gill Sans Std" panose="020B0502020104020203" pitchFamily="34" charset="0"/>
                <a:ea typeface="ＭＳ Ｐゴシック" panose="020B0600070205080204" pitchFamily="34" charset="-128"/>
              </a:rPr>
              <a:t>starten</a:t>
            </a:r>
            <a:r>
              <a:rPr lang="en-US" altLang="en-US" sz="2800" dirty="0">
                <a:latin typeface="Gill Sans Std" panose="020B0502020104020203" pitchFamily="34" charset="0"/>
                <a:ea typeface="ＭＳ Ｐゴシック" panose="020B0600070205080204" pitchFamily="34" charset="-128"/>
              </a:rPr>
              <a:t> zo </a:t>
            </a:r>
            <a:r>
              <a:rPr lang="en-US" altLang="en-US" sz="2800" dirty="0" err="1">
                <a:latin typeface="Gill Sans Std" panose="020B0502020104020203" pitchFamily="34" charset="0"/>
                <a:ea typeface="ＭＳ Ｐゴシック" panose="020B0600070205080204" pitchFamily="34" charset="-128"/>
              </a:rPr>
              <a:t>dadelijk</a:t>
            </a:r>
            <a:r>
              <a:rPr lang="en-US" altLang="en-US" sz="2800" dirty="0">
                <a:latin typeface="Gill Sans Std" panose="020B0502020104020203" pitchFamily="34" charset="0"/>
                <a:ea typeface="ＭＳ Ｐゴシック" panose="020B0600070205080204" pitchFamily="34" charset="-128"/>
              </a:rPr>
              <a:t>…</a:t>
            </a:r>
          </a:p>
          <a:p>
            <a:pPr eaLnBrk="1" hangingPunct="1"/>
            <a:r>
              <a:rPr lang="en-US" altLang="en-US" sz="2800" dirty="0">
                <a:latin typeface="Gill Sans Std" panose="020B0502020104020203" pitchFamily="34" charset="0"/>
                <a:ea typeface="ＭＳ Ｐゴシック" panose="020B0600070205080204" pitchFamily="34" charset="-128"/>
              </a:rPr>
              <a:t>Nous </a:t>
            </a:r>
            <a:r>
              <a:rPr lang="en-US" altLang="en-US" sz="2800" dirty="0" err="1">
                <a:latin typeface="Gill Sans Std" panose="020B0502020104020203" pitchFamily="34" charset="0"/>
                <a:ea typeface="ＭＳ Ｐゴシック" panose="020B0600070205080204" pitchFamily="34" charset="-128"/>
              </a:rPr>
              <a:t>allons</a:t>
            </a:r>
            <a:r>
              <a:rPr lang="en-US" altLang="en-US" sz="2800" dirty="0">
                <a:latin typeface="Gill Sans Std" panose="020B0502020104020203" pitchFamily="34" charset="0"/>
                <a:ea typeface="ＭＳ Ｐゴシック" panose="020B0600070205080204" pitchFamily="34" charset="-128"/>
              </a:rPr>
              <a:t> </a:t>
            </a:r>
            <a:r>
              <a:rPr lang="en-US" altLang="en-US" sz="2800" dirty="0" err="1">
                <a:latin typeface="Gill Sans Std" panose="020B0502020104020203" pitchFamily="34" charset="0"/>
                <a:ea typeface="ＭＳ Ｐゴシック" panose="020B0600070205080204" pitchFamily="34" charset="-128"/>
              </a:rPr>
              <a:t>bientôt</a:t>
            </a:r>
            <a:r>
              <a:rPr lang="en-US" altLang="en-US" sz="2800" dirty="0">
                <a:latin typeface="Gill Sans Std" panose="020B0502020104020203" pitchFamily="34" charset="0"/>
                <a:ea typeface="ＭＳ Ｐゴシック" panose="020B0600070205080204" pitchFamily="34" charset="-128"/>
              </a:rPr>
              <a:t> commencer…</a:t>
            </a:r>
          </a:p>
          <a:p>
            <a:pPr eaLnBrk="1" hangingPunct="1"/>
            <a:endParaRPr lang="en-US" altLang="en-US" sz="1400" dirty="0">
              <a:solidFill>
                <a:schemeClr val="bg2">
                  <a:lumMod val="10000"/>
                </a:schemeClr>
              </a:solidFill>
              <a:latin typeface="Gill Sans Std" panose="020B0502020104020203" pitchFamily="34" charset="0"/>
              <a:ea typeface="ＭＳ Ｐゴシック" panose="020B0600070205080204" pitchFamily="34" charset="-128"/>
            </a:endParaRPr>
          </a:p>
          <a:p>
            <a:pPr eaLnBrk="1" hangingPunct="1"/>
            <a:endParaRPr lang="en-US" altLang="en-US" sz="1400" dirty="0">
              <a:solidFill>
                <a:schemeClr val="bg2">
                  <a:lumMod val="10000"/>
                </a:schemeClr>
              </a:solidFill>
              <a:latin typeface="Gill Sans Std" panose="020B0502020104020203" pitchFamily="34" charset="0"/>
              <a:ea typeface="ＭＳ Ｐゴシック" panose="020B0600070205080204" pitchFamily="34" charset="-128"/>
            </a:endParaRPr>
          </a:p>
          <a:p>
            <a:pPr eaLnBrk="1" hangingPunct="1"/>
            <a:r>
              <a:rPr lang="en-US" altLang="en-US" sz="1400" dirty="0" err="1">
                <a:solidFill>
                  <a:schemeClr val="bg2">
                    <a:lumMod val="10000"/>
                  </a:schemeClr>
                </a:solidFill>
                <a:latin typeface="Gill Sans Std" panose="020B0502020104020203" pitchFamily="34" charset="0"/>
                <a:ea typeface="ＭＳ Ｐゴシック" panose="020B0600070205080204" pitchFamily="34" charset="-128"/>
              </a:rPr>
              <a:t>Klik</a:t>
            </a:r>
            <a:r>
              <a:rPr lang="en-US" altLang="en-US" sz="1400" dirty="0">
                <a:solidFill>
                  <a:schemeClr val="bg2">
                    <a:lumMod val="10000"/>
                  </a:schemeClr>
                </a:solidFill>
                <a:latin typeface="Gill Sans Std" panose="020B0502020104020203" pitchFamily="34" charset="0"/>
                <a:ea typeface="ＭＳ Ｐゴシック" panose="020B0600070205080204" pitchFamily="34" charset="-128"/>
              </a:rPr>
              <a:t> op de </a:t>
            </a:r>
            <a:r>
              <a:rPr lang="en-US" altLang="en-US" sz="1400" dirty="0" err="1">
                <a:solidFill>
                  <a:schemeClr val="bg2">
                    <a:lumMod val="10000"/>
                  </a:schemeClr>
                </a:solidFill>
                <a:latin typeface="Gill Sans Std" panose="020B0502020104020203" pitchFamily="34" charset="0"/>
                <a:ea typeface="ＭＳ Ｐゴシック" panose="020B0600070205080204" pitchFamily="34" charset="-128"/>
              </a:rPr>
              <a:t>wereldbol</a:t>
            </a:r>
            <a:r>
              <a:rPr lang="en-US" altLang="en-US" sz="1400" dirty="0">
                <a:solidFill>
                  <a:schemeClr val="bg2">
                    <a:lumMod val="10000"/>
                  </a:schemeClr>
                </a:solidFill>
                <a:latin typeface="Gill Sans Std" panose="020B0502020104020203" pitchFamily="34" charset="0"/>
                <a:ea typeface="ＭＳ Ｐゴシック" panose="020B0600070205080204" pitchFamily="34" charset="-128"/>
              </a:rPr>
              <a:t> </a:t>
            </a:r>
            <a:r>
              <a:rPr lang="en-US" altLang="en-US" sz="1400" dirty="0" err="1">
                <a:solidFill>
                  <a:schemeClr val="bg2">
                    <a:lumMod val="10000"/>
                  </a:schemeClr>
                </a:solidFill>
                <a:latin typeface="Gill Sans Std" panose="020B0502020104020203" pitchFamily="34" charset="0"/>
                <a:ea typeface="ＭＳ Ｐゴシック" panose="020B0600070205080204" pitchFamily="34" charset="-128"/>
              </a:rPr>
              <a:t>voor</a:t>
            </a:r>
            <a:r>
              <a:rPr lang="en-US" altLang="en-US" sz="1400" dirty="0">
                <a:solidFill>
                  <a:schemeClr val="bg2">
                    <a:lumMod val="10000"/>
                  </a:schemeClr>
                </a:solidFill>
                <a:latin typeface="Gill Sans Std" panose="020B0502020104020203" pitchFamily="34" charset="0"/>
                <a:ea typeface="ＭＳ Ｐゴシック" panose="020B0600070205080204" pitchFamily="34" charset="-128"/>
              </a:rPr>
              <a:t> de </a:t>
            </a:r>
            <a:r>
              <a:rPr lang="en-US" altLang="en-US" sz="1400" dirty="0" err="1">
                <a:solidFill>
                  <a:schemeClr val="bg2">
                    <a:lumMod val="10000"/>
                  </a:schemeClr>
                </a:solidFill>
                <a:latin typeface="Gill Sans Std" panose="020B0502020104020203" pitchFamily="34" charset="0"/>
                <a:ea typeface="ＭＳ Ｐゴシック" panose="020B0600070205080204" pitchFamily="34" charset="-128"/>
              </a:rPr>
              <a:t>vertaling</a:t>
            </a:r>
            <a:r>
              <a:rPr lang="en-US" altLang="en-US" sz="1400" dirty="0">
                <a:solidFill>
                  <a:schemeClr val="bg2">
                    <a:lumMod val="10000"/>
                  </a:schemeClr>
                </a:solidFill>
                <a:latin typeface="Gill Sans Std" panose="020B0502020104020203" pitchFamily="34" charset="0"/>
                <a:ea typeface="ＭＳ Ｐゴシック" panose="020B0600070205080204" pitchFamily="34" charset="-128"/>
              </a:rPr>
              <a:t> =&gt; </a:t>
            </a:r>
            <a:r>
              <a:rPr lang="en-US" altLang="en-US" sz="1400" dirty="0" err="1">
                <a:solidFill>
                  <a:schemeClr val="bg2">
                    <a:lumMod val="10000"/>
                  </a:schemeClr>
                </a:solidFill>
                <a:latin typeface="Gill Sans Std" panose="020B0502020104020203" pitchFamily="34" charset="0"/>
                <a:ea typeface="ＭＳ Ｐゴシック" panose="020B0600070205080204" pitchFamily="34" charset="-128"/>
              </a:rPr>
              <a:t>voor</a:t>
            </a:r>
            <a:r>
              <a:rPr lang="en-US" altLang="en-US" sz="1400" dirty="0">
                <a:solidFill>
                  <a:schemeClr val="bg2">
                    <a:lumMod val="10000"/>
                  </a:schemeClr>
                </a:solidFill>
                <a:latin typeface="Gill Sans Std" panose="020B0502020104020203" pitchFamily="34" charset="0"/>
                <a:ea typeface="ＭＳ Ｐゴシック" panose="020B0600070205080204" pitchFamily="34" charset="-128"/>
              </a:rPr>
              <a:t> NL </a:t>
            </a:r>
            <a:r>
              <a:rPr lang="en-US" altLang="en-US" sz="1400" dirty="0" err="1">
                <a:solidFill>
                  <a:schemeClr val="bg2">
                    <a:lumMod val="10000"/>
                  </a:schemeClr>
                </a:solidFill>
                <a:latin typeface="Gill Sans Std" panose="020B0502020104020203" pitchFamily="34" charset="0"/>
                <a:ea typeface="ＭＳ Ｐゴシック" panose="020B0600070205080204" pitchFamily="34" charset="-128"/>
              </a:rPr>
              <a:t>selecteer</a:t>
            </a:r>
            <a:r>
              <a:rPr lang="en-US" altLang="en-US" sz="1400" dirty="0">
                <a:solidFill>
                  <a:schemeClr val="bg2">
                    <a:lumMod val="10000"/>
                  </a:schemeClr>
                </a:solidFill>
                <a:latin typeface="Gill Sans Std" panose="020B0502020104020203" pitchFamily="34" charset="0"/>
                <a:ea typeface="ＭＳ Ｐゴシック" panose="020B0600070205080204" pitchFamily="34" charset="-128"/>
              </a:rPr>
              <a:t> Engels</a:t>
            </a:r>
            <a:br>
              <a:rPr lang="en-US" altLang="en-US" sz="1400" dirty="0">
                <a:solidFill>
                  <a:schemeClr val="bg2">
                    <a:lumMod val="10000"/>
                  </a:schemeClr>
                </a:solidFill>
                <a:latin typeface="Gill Sans Std" panose="020B0502020104020203" pitchFamily="34" charset="0"/>
                <a:ea typeface="ＭＳ Ｐゴシック" panose="020B0600070205080204" pitchFamily="34" charset="-128"/>
              </a:rPr>
            </a:br>
            <a:r>
              <a:rPr lang="en-US" altLang="en-US" sz="1400" dirty="0" err="1">
                <a:solidFill>
                  <a:schemeClr val="bg2">
                    <a:lumMod val="10000"/>
                  </a:schemeClr>
                </a:solidFill>
                <a:latin typeface="Gill Sans Std" panose="020B0502020104020203" pitchFamily="34" charset="0"/>
                <a:ea typeface="ＭＳ Ｐゴシック" panose="020B0600070205080204" pitchFamily="34" charset="-128"/>
              </a:rPr>
              <a:t>Clicquez</a:t>
            </a:r>
            <a:r>
              <a:rPr lang="en-US" altLang="en-US" sz="1400" dirty="0">
                <a:solidFill>
                  <a:schemeClr val="bg2">
                    <a:lumMod val="10000"/>
                  </a:schemeClr>
                </a:solidFill>
                <a:latin typeface="Gill Sans Std" panose="020B0502020104020203" pitchFamily="34" charset="0"/>
                <a:ea typeface="ＭＳ Ｐゴシック" panose="020B0600070205080204" pitchFamily="34" charset="-128"/>
              </a:rPr>
              <a:t> sur le globe pour la </a:t>
            </a:r>
            <a:r>
              <a:rPr lang="en-US" altLang="en-US" sz="1400" dirty="0" err="1">
                <a:solidFill>
                  <a:schemeClr val="bg2">
                    <a:lumMod val="10000"/>
                  </a:schemeClr>
                </a:solidFill>
                <a:latin typeface="Gill Sans Std" panose="020B0502020104020203" pitchFamily="34" charset="0"/>
                <a:ea typeface="ＭＳ Ｐゴシック" panose="020B0600070205080204" pitchFamily="34" charset="-128"/>
              </a:rPr>
              <a:t>traduction</a:t>
            </a:r>
            <a:r>
              <a:rPr lang="en-US" altLang="en-US" sz="1400" dirty="0">
                <a:solidFill>
                  <a:schemeClr val="bg2">
                    <a:lumMod val="10000"/>
                  </a:schemeClr>
                </a:solidFill>
                <a:latin typeface="Gill Sans Std" panose="020B0502020104020203" pitchFamily="34" charset="0"/>
                <a:ea typeface="ＭＳ Ｐゴシック" panose="020B0600070205080204" pitchFamily="34" charset="-128"/>
              </a:rPr>
              <a:t> =&gt; pour FR </a:t>
            </a:r>
            <a:r>
              <a:rPr lang="en-US" altLang="en-US" sz="1400" dirty="0" err="1">
                <a:solidFill>
                  <a:schemeClr val="bg2">
                    <a:lumMod val="10000"/>
                  </a:schemeClr>
                </a:solidFill>
                <a:latin typeface="Gill Sans Std" panose="020B0502020104020203" pitchFamily="34" charset="0"/>
                <a:ea typeface="ＭＳ Ｐゴシック" panose="020B0600070205080204" pitchFamily="34" charset="-128"/>
              </a:rPr>
              <a:t>sélectionnez</a:t>
            </a:r>
            <a:r>
              <a:rPr lang="en-US" altLang="en-US" sz="1400" dirty="0">
                <a:solidFill>
                  <a:schemeClr val="bg2">
                    <a:lumMod val="10000"/>
                  </a:schemeClr>
                </a:solidFill>
                <a:latin typeface="Gill Sans Std" panose="020B0502020104020203" pitchFamily="34" charset="0"/>
                <a:ea typeface="ＭＳ Ｐゴシック" panose="020B0600070205080204" pitchFamily="34" charset="-128"/>
              </a:rPr>
              <a:t> </a:t>
            </a:r>
            <a:r>
              <a:rPr lang="en-US" altLang="en-US" sz="1400" dirty="0" err="1">
                <a:solidFill>
                  <a:schemeClr val="bg2">
                    <a:lumMod val="10000"/>
                  </a:schemeClr>
                </a:solidFill>
                <a:latin typeface="Gill Sans Std" panose="020B0502020104020203" pitchFamily="34" charset="0"/>
                <a:ea typeface="ＭＳ Ｐゴシック" panose="020B0600070205080204" pitchFamily="34" charset="-128"/>
              </a:rPr>
              <a:t>Français</a:t>
            </a:r>
            <a:endParaRPr lang="en-US" altLang="en-US" dirty="0">
              <a:solidFill>
                <a:schemeClr val="bg2">
                  <a:lumMod val="10000"/>
                </a:schemeClr>
              </a:solidFill>
              <a:latin typeface="Gill Sans Std" panose="020B0502020104020203" pitchFamily="34" charset="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784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63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92D3E-D804-4754-B048-FC31B2C87676}"/>
              </a:ext>
            </a:extLst>
          </p:cNvPr>
          <p:cNvSpPr>
            <a:spLocks noGrp="1"/>
          </p:cNvSpPr>
          <p:nvPr>
            <p:ph type="title"/>
          </p:nvPr>
        </p:nvSpPr>
        <p:spPr>
          <a:xfrm>
            <a:off x="323850" y="188913"/>
            <a:ext cx="8229600" cy="992188"/>
          </a:xfrm>
        </p:spPr>
        <p:txBody>
          <a:bodyPr/>
          <a:lstStyle/>
          <a:p>
            <a:r>
              <a:rPr lang="nl-BE" sz="2400" dirty="0" err="1"/>
              <a:t>Bien-être</a:t>
            </a:r>
            <a:r>
              <a:rPr lang="nl-BE" sz="2400" dirty="0"/>
              <a:t> </a:t>
            </a:r>
            <a:r>
              <a:rPr lang="nl-BE" sz="2400" dirty="0" err="1"/>
              <a:t>psychologique</a:t>
            </a:r>
            <a:r>
              <a:rPr lang="nl-BE" sz="2400" dirty="0"/>
              <a:t> et </a:t>
            </a:r>
            <a:r>
              <a:rPr lang="nl-BE" sz="2400" dirty="0" err="1"/>
              <a:t>lutte</a:t>
            </a:r>
            <a:r>
              <a:rPr lang="nl-BE" sz="2400" dirty="0"/>
              <a:t> </a:t>
            </a:r>
            <a:r>
              <a:rPr lang="nl-BE" sz="2400" dirty="0" err="1"/>
              <a:t>contre</a:t>
            </a:r>
            <a:r>
              <a:rPr lang="nl-BE" sz="2400" dirty="0"/>
              <a:t> </a:t>
            </a:r>
            <a:r>
              <a:rPr lang="nl-BE" sz="2400" dirty="0" err="1"/>
              <a:t>l’isolement</a:t>
            </a:r>
            <a:r>
              <a:rPr lang="nl-BE" sz="2400" dirty="0"/>
              <a:t> </a:t>
            </a:r>
            <a:r>
              <a:rPr lang="nl-BE" sz="2400" dirty="0" err="1"/>
              <a:t>social</a:t>
            </a:r>
            <a:br>
              <a:rPr lang="nl-BE" dirty="0"/>
            </a:br>
            <a:r>
              <a:rPr lang="nl-BE" sz="2400" dirty="0"/>
              <a:t>Psychologisch welzijn en strijd tegen eenzaamheid </a:t>
            </a:r>
            <a:endParaRPr lang="nl-BE" dirty="0"/>
          </a:p>
        </p:txBody>
      </p:sp>
      <p:sp>
        <p:nvSpPr>
          <p:cNvPr id="4" name="Tijdelijke aanduiding voor inhoud 3">
            <a:extLst>
              <a:ext uri="{FF2B5EF4-FFF2-40B4-BE49-F238E27FC236}">
                <a16:creationId xmlns:a16="http://schemas.microsoft.com/office/drawing/2014/main" id="{FDBA70EA-18AD-4D9A-B186-B4AE75C5BFD2}"/>
              </a:ext>
            </a:extLst>
          </p:cNvPr>
          <p:cNvSpPr>
            <a:spLocks noGrp="1"/>
          </p:cNvSpPr>
          <p:nvPr>
            <p:ph idx="11"/>
          </p:nvPr>
        </p:nvSpPr>
        <p:spPr>
          <a:xfrm>
            <a:off x="152400" y="1577974"/>
            <a:ext cx="4324350" cy="4889501"/>
          </a:xfrm>
        </p:spPr>
        <p:txBody>
          <a:bodyPr/>
          <a:lstStyle/>
          <a:p>
            <a:pPr marL="457200" indent="-457200">
              <a:buFont typeface="+mj-lt"/>
              <a:buAutoNum type="arabicPeriod"/>
            </a:pPr>
            <a:r>
              <a:rPr lang="nl-BE" sz="2000" dirty="0"/>
              <a:t>Présentation de la </a:t>
            </a:r>
            <a:r>
              <a:rPr lang="nl-BE" sz="2000" dirty="0" err="1"/>
              <a:t>mesure</a:t>
            </a:r>
            <a:endParaRPr lang="nl-BE" sz="2000" dirty="0"/>
          </a:p>
          <a:p>
            <a:pPr marL="457200" indent="-457200">
              <a:buFont typeface="+mj-lt"/>
              <a:buAutoNum type="arabicPeriod"/>
            </a:pPr>
            <a:r>
              <a:rPr lang="nl-BE" sz="2000" dirty="0" err="1"/>
              <a:t>Pratiques</a:t>
            </a:r>
            <a:r>
              <a:rPr lang="nl-BE" sz="2000" dirty="0"/>
              <a:t> de </a:t>
            </a:r>
            <a:r>
              <a:rPr lang="nl-BE" sz="2000" dirty="0" err="1"/>
              <a:t>terrain</a:t>
            </a:r>
            <a:endParaRPr lang="nl-BE" sz="2000" dirty="0"/>
          </a:p>
          <a:p>
            <a:pPr marL="857250" lvl="1" indent="-457200"/>
            <a:r>
              <a:rPr lang="nl-BE" sz="1600" b="1" dirty="0">
                <a:solidFill>
                  <a:schemeClr val="tx1">
                    <a:lumMod val="10000"/>
                  </a:schemeClr>
                </a:solidFill>
              </a:rPr>
              <a:t>CPAS de </a:t>
            </a:r>
            <a:r>
              <a:rPr lang="nl-BE" sz="1600" b="1" dirty="0" err="1">
                <a:solidFill>
                  <a:schemeClr val="tx1">
                    <a:lumMod val="10000"/>
                  </a:schemeClr>
                </a:solidFill>
              </a:rPr>
              <a:t>Malines</a:t>
            </a:r>
            <a:r>
              <a:rPr lang="nl-BE" sz="1600" b="1" dirty="0">
                <a:solidFill>
                  <a:schemeClr val="tx1">
                    <a:lumMod val="10000"/>
                  </a:schemeClr>
                </a:solidFill>
              </a:rPr>
              <a:t> </a:t>
            </a:r>
          </a:p>
          <a:p>
            <a:pPr marL="400050" lvl="1" indent="0">
              <a:buNone/>
            </a:pPr>
            <a:r>
              <a:rPr lang="nl-BE" sz="1600" b="1" dirty="0">
                <a:solidFill>
                  <a:schemeClr val="tx1">
                    <a:lumMod val="10000"/>
                  </a:schemeClr>
                </a:solidFill>
              </a:rPr>
              <a:t>		</a:t>
            </a:r>
            <a:r>
              <a:rPr lang="nl-BE" sz="1600" dirty="0">
                <a:solidFill>
                  <a:schemeClr val="tx1">
                    <a:lumMod val="10000"/>
                  </a:schemeClr>
                </a:solidFill>
              </a:rPr>
              <a:t>Lies </a:t>
            </a:r>
            <a:r>
              <a:rPr lang="nl-BE" sz="1600" dirty="0" err="1">
                <a:solidFill>
                  <a:schemeClr val="tx1">
                    <a:lumMod val="10000"/>
                  </a:schemeClr>
                </a:solidFill>
              </a:rPr>
              <a:t>Decaluwe</a:t>
            </a:r>
            <a:r>
              <a:rPr lang="nl-BE" sz="1600" dirty="0">
                <a:solidFill>
                  <a:schemeClr val="tx1">
                    <a:lumMod val="10000"/>
                  </a:schemeClr>
                </a:solidFill>
              </a:rPr>
              <a:t>, </a:t>
            </a:r>
            <a:r>
              <a:rPr lang="nl-BE" sz="1600" dirty="0" err="1">
                <a:solidFill>
                  <a:schemeClr val="tx1">
                    <a:lumMod val="10000"/>
                  </a:schemeClr>
                </a:solidFill>
              </a:rPr>
              <a:t>collaboratrice</a:t>
            </a:r>
            <a:r>
              <a:rPr lang="nl-BE" sz="1600" dirty="0">
                <a:solidFill>
                  <a:schemeClr val="tx1">
                    <a:lumMod val="10000"/>
                  </a:schemeClr>
                </a:solidFill>
              </a:rPr>
              <a:t> 				</a:t>
            </a:r>
            <a:r>
              <a:rPr lang="nl-BE" sz="1600" dirty="0" err="1">
                <a:solidFill>
                  <a:schemeClr val="tx1">
                    <a:lumMod val="10000"/>
                  </a:schemeClr>
                </a:solidFill>
              </a:rPr>
              <a:t>politique</a:t>
            </a:r>
            <a:r>
              <a:rPr lang="nl-BE" sz="1600" dirty="0">
                <a:solidFill>
                  <a:schemeClr val="tx1">
                    <a:lumMod val="10000"/>
                  </a:schemeClr>
                </a:solidFill>
              </a:rPr>
              <a:t> de soutien </a:t>
            </a:r>
            <a:r>
              <a:rPr lang="nl-BE" sz="1600" dirty="0" err="1">
                <a:solidFill>
                  <a:schemeClr val="tx1">
                    <a:lumMod val="10000"/>
                  </a:schemeClr>
                </a:solidFill>
              </a:rPr>
              <a:t>psychologique</a:t>
            </a:r>
            <a:endParaRPr lang="nl-BE" sz="1200" dirty="0">
              <a:solidFill>
                <a:schemeClr val="tx1">
                  <a:lumMod val="10000"/>
                </a:schemeClr>
              </a:solidFill>
            </a:endParaRPr>
          </a:p>
          <a:p>
            <a:pPr marL="857250" lvl="1" indent="-457200"/>
            <a:r>
              <a:rPr lang="nl-BE" sz="1600" b="1" dirty="0">
                <a:solidFill>
                  <a:schemeClr val="tx1">
                    <a:lumMod val="10000"/>
                  </a:schemeClr>
                </a:solidFill>
              </a:rPr>
              <a:t>CPAS de </a:t>
            </a:r>
            <a:r>
              <a:rPr lang="nl-BE" sz="1600" b="1" dirty="0" err="1">
                <a:solidFill>
                  <a:schemeClr val="tx1">
                    <a:lumMod val="10000"/>
                  </a:schemeClr>
                </a:solidFill>
              </a:rPr>
              <a:t>Gand</a:t>
            </a:r>
            <a:r>
              <a:rPr lang="nl-BE" sz="1600" b="1" dirty="0">
                <a:solidFill>
                  <a:schemeClr val="tx1">
                    <a:lumMod val="10000"/>
                  </a:schemeClr>
                </a:solidFill>
              </a:rPr>
              <a:t> </a:t>
            </a:r>
          </a:p>
          <a:p>
            <a:pPr marL="400050" lvl="1" indent="0">
              <a:buNone/>
            </a:pPr>
            <a:r>
              <a:rPr lang="nl-BE" sz="1600" b="1" dirty="0">
                <a:solidFill>
                  <a:schemeClr val="tx1">
                    <a:lumMod val="10000"/>
                  </a:schemeClr>
                </a:solidFill>
              </a:rPr>
              <a:t>		</a:t>
            </a:r>
            <a:r>
              <a:rPr lang="nl-BE" sz="1600" dirty="0">
                <a:solidFill>
                  <a:schemeClr val="tx1">
                    <a:lumMod val="10000"/>
                  </a:schemeClr>
                </a:solidFill>
              </a:rPr>
              <a:t>Sylvia Lis, </a:t>
            </a:r>
            <a:r>
              <a:rPr lang="nl-BE" sz="1600" dirty="0" err="1">
                <a:solidFill>
                  <a:schemeClr val="tx1">
                    <a:lumMod val="10000"/>
                  </a:schemeClr>
                </a:solidFill>
              </a:rPr>
              <a:t>responsable</a:t>
            </a:r>
            <a:r>
              <a:rPr lang="nl-BE" sz="1600" dirty="0">
                <a:solidFill>
                  <a:schemeClr val="tx1">
                    <a:lumMod val="10000"/>
                  </a:schemeClr>
                </a:solidFill>
              </a:rPr>
              <a:t> du service 			</a:t>
            </a:r>
            <a:r>
              <a:rPr lang="nl-BE" sz="1600" dirty="0" err="1">
                <a:solidFill>
                  <a:schemeClr val="tx1">
                    <a:lumMod val="10000"/>
                  </a:schemeClr>
                </a:solidFill>
              </a:rPr>
              <a:t>psychologique</a:t>
            </a:r>
            <a:endParaRPr lang="nl-BE" sz="1600" dirty="0">
              <a:solidFill>
                <a:schemeClr val="tx1">
                  <a:lumMod val="10000"/>
                </a:schemeClr>
              </a:solidFill>
            </a:endParaRPr>
          </a:p>
          <a:p>
            <a:pPr marL="857250" lvl="1" indent="-457200"/>
            <a:r>
              <a:rPr lang="nl-BE" sz="1600" b="1" dirty="0">
                <a:solidFill>
                  <a:schemeClr val="tx1">
                    <a:lumMod val="10000"/>
                  </a:schemeClr>
                </a:solidFill>
              </a:rPr>
              <a:t>CPAS de Bastogne </a:t>
            </a:r>
          </a:p>
          <a:p>
            <a:pPr marL="400050" lvl="1" indent="0">
              <a:buNone/>
            </a:pPr>
            <a:r>
              <a:rPr lang="nl-BE" sz="1600" b="1" dirty="0">
                <a:solidFill>
                  <a:schemeClr val="tx1">
                    <a:lumMod val="10000"/>
                  </a:schemeClr>
                </a:solidFill>
              </a:rPr>
              <a:t>		</a:t>
            </a:r>
            <a:r>
              <a:rPr lang="nl-BE" sz="1600" dirty="0">
                <a:solidFill>
                  <a:schemeClr val="tx1">
                    <a:lumMod val="10000"/>
                  </a:schemeClr>
                </a:solidFill>
              </a:rPr>
              <a:t>Fabrice </a:t>
            </a:r>
            <a:r>
              <a:rPr lang="nl-BE" sz="1600" dirty="0" err="1">
                <a:solidFill>
                  <a:schemeClr val="tx1">
                    <a:lumMod val="10000"/>
                  </a:schemeClr>
                </a:solidFill>
              </a:rPr>
              <a:t>Cockaerts</a:t>
            </a:r>
            <a:r>
              <a:rPr lang="nl-BE" sz="1600" dirty="0">
                <a:solidFill>
                  <a:schemeClr val="tx1">
                    <a:lumMod val="10000"/>
                  </a:schemeClr>
                </a:solidFill>
              </a:rPr>
              <a:t>, </a:t>
            </a:r>
            <a:r>
              <a:rPr lang="nl-BE" sz="1600" dirty="0" err="1">
                <a:solidFill>
                  <a:schemeClr val="tx1">
                    <a:lumMod val="10000"/>
                  </a:schemeClr>
                </a:solidFill>
              </a:rPr>
              <a:t>assistant</a:t>
            </a:r>
            <a:r>
              <a:rPr lang="nl-BE" sz="1600" dirty="0">
                <a:solidFill>
                  <a:schemeClr val="tx1">
                    <a:lumMod val="10000"/>
                  </a:schemeClr>
                </a:solidFill>
              </a:rPr>
              <a:t> </a:t>
            </a:r>
            <a:r>
              <a:rPr lang="nl-BE" sz="1600" dirty="0" err="1">
                <a:solidFill>
                  <a:schemeClr val="tx1">
                    <a:lumMod val="10000"/>
                  </a:schemeClr>
                </a:solidFill>
              </a:rPr>
              <a:t>social</a:t>
            </a:r>
            <a:endParaRPr lang="nl-BE" sz="1600" dirty="0">
              <a:solidFill>
                <a:schemeClr val="tx1">
                  <a:lumMod val="10000"/>
                </a:schemeClr>
              </a:solidFill>
            </a:endParaRPr>
          </a:p>
          <a:p>
            <a:pPr marL="857250" lvl="1" indent="-457200"/>
            <a:endParaRPr lang="nl-BE" sz="1600" b="1" dirty="0">
              <a:solidFill>
                <a:schemeClr val="tx1">
                  <a:lumMod val="10000"/>
                </a:schemeClr>
              </a:solidFill>
            </a:endParaRPr>
          </a:p>
          <a:p>
            <a:pPr marL="857250" lvl="1" indent="-457200"/>
            <a:r>
              <a:rPr lang="nl-BE" sz="1600" b="1" dirty="0">
                <a:solidFill>
                  <a:schemeClr val="tx1">
                    <a:lumMod val="10000"/>
                  </a:schemeClr>
                </a:solidFill>
              </a:rPr>
              <a:t>CPAS de Charleroi </a:t>
            </a:r>
          </a:p>
          <a:p>
            <a:pPr marL="400050" lvl="1" indent="0">
              <a:buNone/>
            </a:pPr>
            <a:r>
              <a:rPr lang="nl-BE" sz="1600" b="1" dirty="0">
                <a:solidFill>
                  <a:schemeClr val="tx1">
                    <a:lumMod val="10000"/>
                  </a:schemeClr>
                </a:solidFill>
              </a:rPr>
              <a:t>		</a:t>
            </a:r>
            <a:r>
              <a:rPr lang="nl-BE" sz="1600" dirty="0">
                <a:solidFill>
                  <a:schemeClr val="tx1">
                    <a:lumMod val="10000"/>
                  </a:schemeClr>
                </a:solidFill>
              </a:rPr>
              <a:t>Olivier Georges, directeur PSMUS</a:t>
            </a:r>
          </a:p>
          <a:p>
            <a:pPr marL="400050" lvl="1" indent="0">
              <a:buNone/>
            </a:pPr>
            <a:r>
              <a:rPr lang="nl-BE" sz="1600" dirty="0">
                <a:solidFill>
                  <a:schemeClr val="tx1">
                    <a:lumMod val="10000"/>
                  </a:schemeClr>
                </a:solidFill>
              </a:rPr>
              <a:t>		Daniel Burkel, </a:t>
            </a:r>
            <a:r>
              <a:rPr lang="nl-BE" sz="1600" dirty="0" err="1">
                <a:solidFill>
                  <a:schemeClr val="tx1">
                    <a:lumMod val="10000"/>
                  </a:schemeClr>
                </a:solidFill>
              </a:rPr>
              <a:t>responsable</a:t>
            </a:r>
            <a:r>
              <a:rPr lang="nl-BE" sz="1600" dirty="0">
                <a:solidFill>
                  <a:schemeClr val="tx1">
                    <a:lumMod val="10000"/>
                  </a:schemeClr>
                </a:solidFill>
              </a:rPr>
              <a:t> service de 			santé mentale</a:t>
            </a:r>
          </a:p>
          <a:p>
            <a:pPr marL="457200" indent="-457200">
              <a:buFont typeface="+mj-lt"/>
              <a:buAutoNum type="arabicPeriod"/>
            </a:pPr>
            <a:r>
              <a:rPr lang="nl-BE" sz="2000" dirty="0" err="1"/>
              <a:t>Questions</a:t>
            </a:r>
            <a:r>
              <a:rPr lang="nl-BE" sz="2000" dirty="0"/>
              <a:t> et échanges </a:t>
            </a:r>
            <a:r>
              <a:rPr lang="nl-BE" sz="2000" dirty="0" err="1"/>
              <a:t>d’idées</a:t>
            </a:r>
            <a:endParaRPr lang="nl-BE" dirty="0"/>
          </a:p>
        </p:txBody>
      </p:sp>
      <p:sp>
        <p:nvSpPr>
          <p:cNvPr id="7" name="Tijdelijke aanduiding voor inhoud 3">
            <a:extLst>
              <a:ext uri="{FF2B5EF4-FFF2-40B4-BE49-F238E27FC236}">
                <a16:creationId xmlns:a16="http://schemas.microsoft.com/office/drawing/2014/main" id="{45C2145C-10A3-4E1B-9D39-79ED73D22130}"/>
              </a:ext>
            </a:extLst>
          </p:cNvPr>
          <p:cNvSpPr txBox="1">
            <a:spLocks/>
          </p:cNvSpPr>
          <p:nvPr/>
        </p:nvSpPr>
        <p:spPr>
          <a:xfrm>
            <a:off x="4572000" y="1577973"/>
            <a:ext cx="4324350" cy="4889501"/>
          </a:xfrm>
          <a:prstGeom prst="rect">
            <a:avLst/>
          </a:prstGeom>
        </p:spPr>
        <p:txBody>
          <a:bodyPr/>
          <a:lstStyle>
            <a:lvl1pPr marL="342900" indent="-342900" algn="l" defTabSz="457200" rtl="0" eaLnBrk="0" fontAlgn="base" hangingPunct="0">
              <a:spcBef>
                <a:spcPct val="20000"/>
              </a:spcBef>
              <a:spcAft>
                <a:spcPct val="0"/>
              </a:spcAft>
              <a:buClr>
                <a:schemeClr val="accent1"/>
              </a:buClr>
              <a:buFont typeface="Arial"/>
              <a:buChar char="•"/>
              <a:defRPr sz="2400" kern="1200">
                <a:solidFill>
                  <a:schemeClr val="accent6">
                    <a:lumMod val="10000"/>
                  </a:schemeClr>
                </a:solidFill>
                <a:latin typeface="Calibri (Body)"/>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accent1"/>
                </a:solidFill>
                <a:latin typeface="Gill Sans Std"/>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accent1"/>
                </a:solidFill>
                <a:latin typeface="Gill Sans Std"/>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400" kern="1200">
                <a:solidFill>
                  <a:schemeClr val="accent1"/>
                </a:solidFill>
                <a:latin typeface="Gill Sans Std"/>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400" kern="1200">
                <a:solidFill>
                  <a:schemeClr val="accent1"/>
                </a:solidFill>
                <a:latin typeface="Gill Sans Std"/>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nl-BE" sz="2000" dirty="0"/>
              <a:t>Voorstelling van de maatregel</a:t>
            </a:r>
          </a:p>
          <a:p>
            <a:pPr marL="457200" indent="-457200">
              <a:buFont typeface="+mj-lt"/>
              <a:buAutoNum type="arabicPeriod"/>
            </a:pPr>
            <a:r>
              <a:rPr lang="nl-BE" sz="2000" dirty="0"/>
              <a:t>Praktijkervaringen</a:t>
            </a:r>
          </a:p>
          <a:p>
            <a:pPr marL="857250" lvl="1" indent="-457200"/>
            <a:r>
              <a:rPr lang="nl-BE" sz="1600" b="1" dirty="0">
                <a:solidFill>
                  <a:schemeClr val="tx1">
                    <a:lumMod val="10000"/>
                  </a:schemeClr>
                </a:solidFill>
              </a:rPr>
              <a:t>OCMW Mechelen </a:t>
            </a:r>
          </a:p>
          <a:p>
            <a:pPr marL="400050" lvl="1" indent="0">
              <a:buFont typeface="Arial" panose="020B0604020202020204" pitchFamily="34" charset="0"/>
              <a:buNone/>
            </a:pPr>
            <a:r>
              <a:rPr lang="nl-BE" sz="1600" b="1" dirty="0">
                <a:solidFill>
                  <a:schemeClr val="tx1">
                    <a:lumMod val="10000"/>
                  </a:schemeClr>
                </a:solidFill>
              </a:rPr>
              <a:t>		</a:t>
            </a:r>
            <a:r>
              <a:rPr lang="nl-BE" sz="1600" dirty="0">
                <a:solidFill>
                  <a:schemeClr val="tx1">
                    <a:lumMod val="10000"/>
                  </a:schemeClr>
                </a:solidFill>
              </a:rPr>
              <a:t>Lies </a:t>
            </a:r>
            <a:r>
              <a:rPr lang="nl-BE" sz="1600" dirty="0" err="1">
                <a:solidFill>
                  <a:schemeClr val="tx1">
                    <a:lumMod val="10000"/>
                  </a:schemeClr>
                </a:solidFill>
              </a:rPr>
              <a:t>Decaluwe</a:t>
            </a:r>
            <a:r>
              <a:rPr lang="nl-BE" sz="1600" dirty="0">
                <a:solidFill>
                  <a:schemeClr val="tx1">
                    <a:lumMod val="10000"/>
                  </a:schemeClr>
                </a:solidFill>
              </a:rPr>
              <a:t>, stafmedewerker 				psychologisch ondersteuningsbeleid</a:t>
            </a:r>
            <a:endParaRPr lang="nl-BE" sz="1200" dirty="0">
              <a:solidFill>
                <a:schemeClr val="tx1">
                  <a:lumMod val="10000"/>
                </a:schemeClr>
              </a:solidFill>
            </a:endParaRPr>
          </a:p>
          <a:p>
            <a:pPr marL="857250" lvl="1" indent="-457200"/>
            <a:r>
              <a:rPr lang="nl-BE" sz="1600" b="1" dirty="0">
                <a:solidFill>
                  <a:schemeClr val="tx1">
                    <a:lumMod val="10000"/>
                  </a:schemeClr>
                </a:solidFill>
              </a:rPr>
              <a:t>OCMW Gent </a:t>
            </a:r>
          </a:p>
          <a:p>
            <a:pPr marL="400050" lvl="1" indent="0">
              <a:buFont typeface="Arial" panose="020B0604020202020204" pitchFamily="34" charset="0"/>
              <a:buNone/>
            </a:pPr>
            <a:r>
              <a:rPr lang="nl-BE" sz="1600" b="1" dirty="0">
                <a:solidFill>
                  <a:schemeClr val="tx1">
                    <a:lumMod val="10000"/>
                  </a:schemeClr>
                </a:solidFill>
              </a:rPr>
              <a:t>		</a:t>
            </a:r>
            <a:r>
              <a:rPr lang="nl-BE" sz="1600" dirty="0">
                <a:solidFill>
                  <a:schemeClr val="tx1">
                    <a:lumMod val="10000"/>
                  </a:schemeClr>
                </a:solidFill>
              </a:rPr>
              <a:t>Sylvia Lis, diensthoofd psychologische 			dienst</a:t>
            </a:r>
          </a:p>
          <a:p>
            <a:pPr marL="857250" lvl="1" indent="-457200"/>
            <a:r>
              <a:rPr lang="nl-BE" sz="1600" b="1" dirty="0">
                <a:solidFill>
                  <a:schemeClr val="tx1">
                    <a:lumMod val="10000"/>
                  </a:schemeClr>
                </a:solidFill>
              </a:rPr>
              <a:t>OCMW Bastogne </a:t>
            </a:r>
          </a:p>
          <a:p>
            <a:pPr marL="400050" lvl="1" indent="0">
              <a:buFont typeface="Arial" panose="020B0604020202020204" pitchFamily="34" charset="0"/>
              <a:buNone/>
            </a:pPr>
            <a:r>
              <a:rPr lang="nl-BE" sz="1600" b="1" dirty="0">
                <a:solidFill>
                  <a:schemeClr val="tx1">
                    <a:lumMod val="10000"/>
                  </a:schemeClr>
                </a:solidFill>
              </a:rPr>
              <a:t>		</a:t>
            </a:r>
            <a:r>
              <a:rPr lang="nl-BE" sz="1600" dirty="0">
                <a:solidFill>
                  <a:schemeClr val="tx1">
                    <a:lumMod val="10000"/>
                  </a:schemeClr>
                </a:solidFill>
              </a:rPr>
              <a:t>Fabrice </a:t>
            </a:r>
            <a:r>
              <a:rPr lang="nl-BE" sz="1600" dirty="0" err="1">
                <a:solidFill>
                  <a:schemeClr val="tx1">
                    <a:lumMod val="10000"/>
                  </a:schemeClr>
                </a:solidFill>
              </a:rPr>
              <a:t>Cockaerts</a:t>
            </a:r>
            <a:r>
              <a:rPr lang="nl-BE" sz="1600" dirty="0">
                <a:solidFill>
                  <a:schemeClr val="tx1">
                    <a:lumMod val="10000"/>
                  </a:schemeClr>
                </a:solidFill>
              </a:rPr>
              <a:t>, maatschappelijk 			werker</a:t>
            </a:r>
          </a:p>
          <a:p>
            <a:pPr marL="857250" lvl="1" indent="-457200"/>
            <a:r>
              <a:rPr lang="nl-BE" sz="1600" b="1" dirty="0">
                <a:solidFill>
                  <a:schemeClr val="tx1">
                    <a:lumMod val="10000"/>
                  </a:schemeClr>
                </a:solidFill>
              </a:rPr>
              <a:t>CPAS de Charleroi </a:t>
            </a:r>
          </a:p>
          <a:p>
            <a:pPr marL="400050" lvl="1" indent="0">
              <a:buFont typeface="Arial" panose="020B0604020202020204" pitchFamily="34" charset="0"/>
              <a:buNone/>
            </a:pPr>
            <a:r>
              <a:rPr lang="nl-BE" sz="1600" b="1" dirty="0">
                <a:solidFill>
                  <a:schemeClr val="tx1">
                    <a:lumMod val="10000"/>
                  </a:schemeClr>
                </a:solidFill>
              </a:rPr>
              <a:t>		</a:t>
            </a:r>
            <a:r>
              <a:rPr lang="nl-BE" sz="1600" dirty="0">
                <a:solidFill>
                  <a:schemeClr val="tx1">
                    <a:lumMod val="10000"/>
                  </a:schemeClr>
                </a:solidFill>
              </a:rPr>
              <a:t>Olivier Georges, directeur PSMUS</a:t>
            </a:r>
          </a:p>
          <a:p>
            <a:pPr marL="400050" lvl="1" indent="0">
              <a:buFont typeface="Arial" panose="020B0604020202020204" pitchFamily="34" charset="0"/>
              <a:buNone/>
            </a:pPr>
            <a:r>
              <a:rPr lang="nl-BE" sz="1600" dirty="0">
                <a:solidFill>
                  <a:schemeClr val="tx1">
                    <a:lumMod val="10000"/>
                  </a:schemeClr>
                </a:solidFill>
              </a:rPr>
              <a:t>		Daniel Burkel, diensthoofd dienst 			geestelijke gezondheid</a:t>
            </a:r>
          </a:p>
          <a:p>
            <a:pPr marL="457200" indent="-457200">
              <a:buFont typeface="+mj-lt"/>
              <a:buAutoNum type="arabicPeriod"/>
            </a:pPr>
            <a:r>
              <a:rPr lang="nl-BE" sz="2000" dirty="0"/>
              <a:t>Vragen en uitwisseling ideeën</a:t>
            </a:r>
            <a:endParaRPr lang="nl-BE" dirty="0"/>
          </a:p>
        </p:txBody>
      </p:sp>
    </p:spTree>
    <p:extLst>
      <p:ext uri="{BB962C8B-B14F-4D97-AF65-F5344CB8AC3E}">
        <p14:creationId xmlns:p14="http://schemas.microsoft.com/office/powerpoint/2010/main" val="7507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925158-4A16-40E7-A487-DC7320835FAB}"/>
              </a:ext>
            </a:extLst>
          </p:cNvPr>
          <p:cNvSpPr>
            <a:spLocks noGrp="1"/>
          </p:cNvSpPr>
          <p:nvPr>
            <p:ph type="title"/>
          </p:nvPr>
        </p:nvSpPr>
        <p:spPr>
          <a:xfrm>
            <a:off x="457200" y="1370968"/>
            <a:ext cx="8229600" cy="1579621"/>
          </a:xfrm>
        </p:spPr>
        <p:txBody>
          <a:bodyPr/>
          <a:lstStyle/>
          <a:p>
            <a:r>
              <a:rPr lang="nl-BE" dirty="0"/>
              <a:t>1. Présentation de la </a:t>
            </a:r>
            <a:r>
              <a:rPr lang="nl-BE" dirty="0" err="1"/>
              <a:t>mesure</a:t>
            </a:r>
            <a:br>
              <a:rPr lang="nl-BE" dirty="0"/>
            </a:br>
            <a:r>
              <a:rPr lang="nl-BE" dirty="0"/>
              <a:t>1. Voorstelling van de maatregel</a:t>
            </a:r>
            <a:br>
              <a:rPr lang="nl-BE" dirty="0"/>
            </a:br>
            <a:br>
              <a:rPr lang="nl-BE" dirty="0"/>
            </a:br>
            <a:endParaRPr lang="nl-BE" dirty="0"/>
          </a:p>
        </p:txBody>
      </p:sp>
    </p:spTree>
    <p:extLst>
      <p:ext uri="{BB962C8B-B14F-4D97-AF65-F5344CB8AC3E}">
        <p14:creationId xmlns:p14="http://schemas.microsoft.com/office/powerpoint/2010/main" val="425962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F5CE-918F-42B4-8FAF-A4877CC23A0D}"/>
              </a:ext>
            </a:extLst>
          </p:cNvPr>
          <p:cNvSpPr>
            <a:spLocks noGrp="1"/>
          </p:cNvSpPr>
          <p:nvPr>
            <p:ph type="title"/>
          </p:nvPr>
        </p:nvSpPr>
        <p:spPr>
          <a:xfrm>
            <a:off x="457200" y="518122"/>
            <a:ext cx="8229600" cy="648656"/>
          </a:xfrm>
        </p:spPr>
        <p:txBody>
          <a:bodyPr/>
          <a:lstStyle/>
          <a:p>
            <a:r>
              <a:rPr lang="nl-BE" dirty="0"/>
              <a:t>Wettelijke basis – Base légale</a:t>
            </a:r>
          </a:p>
        </p:txBody>
      </p:sp>
      <p:sp>
        <p:nvSpPr>
          <p:cNvPr id="3" name="Content Placeholder 2">
            <a:extLst>
              <a:ext uri="{FF2B5EF4-FFF2-40B4-BE49-F238E27FC236}">
                <a16:creationId xmlns:a16="http://schemas.microsoft.com/office/drawing/2014/main" id="{432F67E4-622C-496F-A232-503C0C46A137}"/>
              </a:ext>
            </a:extLst>
          </p:cNvPr>
          <p:cNvSpPr>
            <a:spLocks noGrp="1"/>
          </p:cNvSpPr>
          <p:nvPr>
            <p:ph idx="1"/>
          </p:nvPr>
        </p:nvSpPr>
        <p:spPr>
          <a:xfrm>
            <a:off x="457200" y="1448804"/>
            <a:ext cx="8229600" cy="4579134"/>
          </a:xfrm>
        </p:spPr>
        <p:txBody>
          <a:bodyPr/>
          <a:lstStyle/>
          <a:p>
            <a:r>
              <a:rPr lang="nl-NL" dirty="0"/>
              <a:t>Koninklijk besluit van 24 december 2020 houdende maatregelen ter bevordering van het psychologisch welzijn van de gebruikers van de dienstverlening van de openbare centra voor maatschappelijk welzijn en ter verbetering van de toepassing van de preventieve gezondheidsmaatregelen</a:t>
            </a:r>
          </a:p>
          <a:p>
            <a:endParaRPr lang="nl-NL" dirty="0"/>
          </a:p>
          <a:p>
            <a:r>
              <a:rPr lang="fr-FR" dirty="0"/>
              <a:t>L’arrêté royal du 24 décembre 2020 portant des mesures visant à promouvoir le bien-être psychologique des usagers des services des centres publics d’action sociale et d’améliorer l’application des mesures sanitaires de prévention</a:t>
            </a:r>
            <a:endParaRPr lang="nl-BE" dirty="0"/>
          </a:p>
          <a:p>
            <a:endParaRPr lang="nl-BE" dirty="0"/>
          </a:p>
          <a:p>
            <a:endParaRPr lang="nl-BE" dirty="0"/>
          </a:p>
        </p:txBody>
      </p:sp>
    </p:spTree>
    <p:extLst>
      <p:ext uri="{BB962C8B-B14F-4D97-AF65-F5344CB8AC3E}">
        <p14:creationId xmlns:p14="http://schemas.microsoft.com/office/powerpoint/2010/main" val="1903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F5CE-918F-42B4-8FAF-A4877CC23A0D}"/>
              </a:ext>
            </a:extLst>
          </p:cNvPr>
          <p:cNvSpPr>
            <a:spLocks noGrp="1"/>
          </p:cNvSpPr>
          <p:nvPr>
            <p:ph type="title"/>
          </p:nvPr>
        </p:nvSpPr>
        <p:spPr>
          <a:xfrm>
            <a:off x="457200" y="518122"/>
            <a:ext cx="8229600" cy="648656"/>
          </a:xfrm>
        </p:spPr>
        <p:txBody>
          <a:bodyPr/>
          <a:lstStyle/>
          <a:p>
            <a:r>
              <a:rPr lang="nl-BE" dirty="0"/>
              <a:t>Doel - </a:t>
            </a:r>
            <a:r>
              <a:rPr lang="nl-BE" dirty="0" err="1"/>
              <a:t>Objectif</a:t>
            </a:r>
            <a:endParaRPr lang="nl-BE" dirty="0"/>
          </a:p>
        </p:txBody>
      </p:sp>
      <p:sp>
        <p:nvSpPr>
          <p:cNvPr id="3" name="Content Placeholder 2">
            <a:extLst>
              <a:ext uri="{FF2B5EF4-FFF2-40B4-BE49-F238E27FC236}">
                <a16:creationId xmlns:a16="http://schemas.microsoft.com/office/drawing/2014/main" id="{432F67E4-622C-496F-A232-503C0C46A137}"/>
              </a:ext>
            </a:extLst>
          </p:cNvPr>
          <p:cNvSpPr>
            <a:spLocks noGrp="1"/>
          </p:cNvSpPr>
          <p:nvPr>
            <p:ph idx="1"/>
          </p:nvPr>
        </p:nvSpPr>
        <p:spPr>
          <a:xfrm>
            <a:off x="457200" y="1155838"/>
            <a:ext cx="8229600" cy="5404760"/>
          </a:xfrm>
        </p:spPr>
        <p:txBody>
          <a:bodyPr/>
          <a:lstStyle/>
          <a:p>
            <a:r>
              <a:rPr lang="nl-NL" sz="2000" dirty="0"/>
              <a:t>De </a:t>
            </a:r>
            <a:r>
              <a:rPr lang="nl-NL" sz="2000" dirty="0" err="1"/>
              <a:t>OCMW’s</a:t>
            </a:r>
            <a:r>
              <a:rPr lang="nl-NL" sz="2000" dirty="0"/>
              <a:t> financieel steunen voor het ondernemen van initiatieven ter</a:t>
            </a:r>
          </a:p>
          <a:p>
            <a:pPr marL="342900" indent="-342900">
              <a:buFontTx/>
              <a:buChar char="-"/>
            </a:pPr>
            <a:r>
              <a:rPr lang="nl-NL" sz="2000" dirty="0"/>
              <a:t>bevordering van het psychologisch welzijn van de OCMW-gebruikers (in ruime zin) en ter bestrijding van het psychologisch lijden als gevolg van sociaal isolement en vereenzaming</a:t>
            </a:r>
          </a:p>
          <a:p>
            <a:pPr marL="342900" indent="-342900">
              <a:buFontTx/>
              <a:buChar char="-"/>
            </a:pPr>
            <a:r>
              <a:rPr lang="nl-NL" sz="2000" dirty="0"/>
              <a:t>verbetering van het begrip en de toepassing van preventieve gezondheidsmaatregelen om de verspreiding van het virus tegen te gaan</a:t>
            </a:r>
          </a:p>
          <a:p>
            <a:endParaRPr lang="nl-NL" sz="2000" dirty="0"/>
          </a:p>
          <a:p>
            <a:r>
              <a:rPr lang="fr-FR" sz="2000" dirty="0"/>
              <a:t>Soutenir financièrement les CPAS pour qu'ils prennent des initiatives visant à </a:t>
            </a:r>
          </a:p>
          <a:p>
            <a:pPr marL="342900" indent="-342900">
              <a:buFontTx/>
              <a:buChar char="-"/>
            </a:pPr>
            <a:r>
              <a:rPr lang="fr-FR" sz="2000" dirty="0"/>
              <a:t>promouvoir le bien-être psychologique des usagers du CPAS (au sens large) et combattre la souffrance psychologique causée par l'isolement social et la solitude</a:t>
            </a:r>
          </a:p>
          <a:p>
            <a:pPr marL="342900" indent="-342900">
              <a:buFontTx/>
              <a:buChar char="-"/>
            </a:pPr>
            <a:r>
              <a:rPr lang="fr-FR" sz="2000" dirty="0"/>
              <a:t>améliorer la compréhension et l'application des mesures sanitaires préventives afin d'éviter la propagation du virus</a:t>
            </a:r>
            <a:endParaRPr lang="nl-BE" sz="2000" dirty="0"/>
          </a:p>
          <a:p>
            <a:endParaRPr lang="nl-BE" dirty="0"/>
          </a:p>
          <a:p>
            <a:r>
              <a:rPr lang="nl-BE" dirty="0"/>
              <a:t>Bedrag van de toelage/</a:t>
            </a:r>
            <a:r>
              <a:rPr lang="nl-BE" dirty="0" err="1"/>
              <a:t>Montant</a:t>
            </a:r>
            <a:r>
              <a:rPr lang="nl-BE" dirty="0"/>
              <a:t> de la </a:t>
            </a:r>
            <a:r>
              <a:rPr lang="nl-BE" dirty="0" err="1"/>
              <a:t>subvention</a:t>
            </a:r>
            <a:r>
              <a:rPr lang="nl-BE" dirty="0"/>
              <a:t> : 10.000.003 €</a:t>
            </a:r>
          </a:p>
          <a:p>
            <a:endParaRPr lang="nl-BE" dirty="0"/>
          </a:p>
        </p:txBody>
      </p:sp>
    </p:spTree>
    <p:extLst>
      <p:ext uri="{BB962C8B-B14F-4D97-AF65-F5344CB8AC3E}">
        <p14:creationId xmlns:p14="http://schemas.microsoft.com/office/powerpoint/2010/main" val="103097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F5CE-918F-42B4-8FAF-A4877CC23A0D}"/>
              </a:ext>
            </a:extLst>
          </p:cNvPr>
          <p:cNvSpPr>
            <a:spLocks noGrp="1"/>
          </p:cNvSpPr>
          <p:nvPr>
            <p:ph type="title"/>
          </p:nvPr>
        </p:nvSpPr>
        <p:spPr>
          <a:xfrm>
            <a:off x="457200" y="518122"/>
            <a:ext cx="8229600" cy="648656"/>
          </a:xfrm>
        </p:spPr>
        <p:txBody>
          <a:bodyPr/>
          <a:lstStyle/>
          <a:p>
            <a:r>
              <a:rPr lang="nl-BE" dirty="0"/>
              <a:t>Aanwending - </a:t>
            </a:r>
            <a:r>
              <a:rPr lang="nl-BE" dirty="0" err="1"/>
              <a:t>Utilisation</a:t>
            </a:r>
            <a:endParaRPr lang="nl-BE" dirty="0"/>
          </a:p>
        </p:txBody>
      </p:sp>
      <p:sp>
        <p:nvSpPr>
          <p:cNvPr id="3" name="Content Placeholder 2">
            <a:extLst>
              <a:ext uri="{FF2B5EF4-FFF2-40B4-BE49-F238E27FC236}">
                <a16:creationId xmlns:a16="http://schemas.microsoft.com/office/drawing/2014/main" id="{432F67E4-622C-496F-A232-503C0C46A137}"/>
              </a:ext>
            </a:extLst>
          </p:cNvPr>
          <p:cNvSpPr>
            <a:spLocks noGrp="1"/>
          </p:cNvSpPr>
          <p:nvPr>
            <p:ph idx="1"/>
          </p:nvPr>
        </p:nvSpPr>
        <p:spPr>
          <a:xfrm>
            <a:off x="457200" y="1448804"/>
            <a:ext cx="8229600" cy="4579134"/>
          </a:xfrm>
        </p:spPr>
        <p:txBody>
          <a:bodyPr/>
          <a:lstStyle/>
          <a:p>
            <a:r>
              <a:rPr lang="nl-NL" sz="2000" dirty="0"/>
              <a:t>Voor de ontwikkeling en uitwerking van nieuwe acties en projecten en voor de verderzetting van bestaande initiatieven</a:t>
            </a:r>
          </a:p>
          <a:p>
            <a:r>
              <a:rPr lang="nl-NL" sz="2000" u="sng" dirty="0"/>
              <a:t>5 categorieën</a:t>
            </a:r>
            <a:r>
              <a:rPr lang="nl-NL" sz="2000" dirty="0"/>
              <a:t> van acties/projecten komen in aanmerking voor de toelage, cf. omzendbrief van 1 februari 2021 : </a:t>
            </a:r>
          </a:p>
          <a:p>
            <a:r>
              <a:rPr lang="nl-BE" sz="2000" u="sng" dirty="0">
                <a:solidFill>
                  <a:srgbClr val="0563C1"/>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https://www.mi-is.be/nl/wetgeving/omzendbrief-van-1221-bij-het-kb-van-241220-houdende-maatregelen-ter-bevordering-van-het</a:t>
            </a:r>
            <a:endParaRPr lang="nl-BE" sz="2000" u="sng" dirty="0">
              <a:solidFill>
                <a:srgbClr val="0563C1"/>
              </a:solidFill>
              <a:latin typeface="Calibri" panose="020F0502020204030204" pitchFamily="34" charset="0"/>
              <a:ea typeface="Calibri" panose="020F0502020204030204" pitchFamily="34" charset="0"/>
            </a:endParaRPr>
          </a:p>
          <a:p>
            <a:endParaRPr lang="nl-NL" sz="2000" dirty="0"/>
          </a:p>
          <a:p>
            <a:r>
              <a:rPr lang="nl-NL" sz="2000" dirty="0"/>
              <a:t>Pour la poursuite de </a:t>
            </a:r>
            <a:r>
              <a:rPr lang="nl-NL" sz="2000" dirty="0" err="1"/>
              <a:t>projets</a:t>
            </a:r>
            <a:r>
              <a:rPr lang="nl-NL" sz="2000" dirty="0"/>
              <a:t>/actions déjà mis en oeuvre et pour </a:t>
            </a:r>
            <a:r>
              <a:rPr lang="nl-NL" sz="2000" dirty="0" err="1"/>
              <a:t>le</a:t>
            </a:r>
            <a:r>
              <a:rPr lang="nl-NL" sz="2000" dirty="0"/>
              <a:t> </a:t>
            </a:r>
            <a:r>
              <a:rPr lang="nl-NL" sz="2000" dirty="0" err="1"/>
              <a:t>lancement</a:t>
            </a:r>
            <a:r>
              <a:rPr lang="nl-NL" sz="2000" dirty="0"/>
              <a:t> de </a:t>
            </a:r>
            <a:r>
              <a:rPr lang="nl-NL" sz="2000" dirty="0" err="1"/>
              <a:t>nouvelles</a:t>
            </a:r>
            <a:r>
              <a:rPr lang="nl-NL" sz="2000" dirty="0"/>
              <a:t> </a:t>
            </a:r>
            <a:r>
              <a:rPr lang="nl-NL" sz="2000" dirty="0" err="1"/>
              <a:t>initiatives</a:t>
            </a:r>
            <a:endParaRPr lang="nl-NL" sz="2000" dirty="0"/>
          </a:p>
          <a:p>
            <a:r>
              <a:rPr lang="fr-FR" sz="2000" u="sng" dirty="0"/>
              <a:t>5 catégories</a:t>
            </a:r>
            <a:r>
              <a:rPr lang="fr-FR" sz="2000" dirty="0"/>
              <a:t> d’actions/projets entrent en ligne de compte dans le cadre de la subvention, cf.</a:t>
            </a:r>
            <a:r>
              <a:rPr lang="nl-NL" sz="2000" dirty="0"/>
              <a:t> circulaire du 1er </a:t>
            </a:r>
            <a:r>
              <a:rPr lang="nl-NL" sz="2000" dirty="0" err="1"/>
              <a:t>février</a:t>
            </a:r>
            <a:r>
              <a:rPr lang="nl-NL" sz="2000" dirty="0"/>
              <a:t> 2021 :</a:t>
            </a:r>
          </a:p>
          <a:p>
            <a:r>
              <a:rPr lang="nl-BE" sz="20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https://www.mi-is.be/fr/reglementations/circulaire-du-1221-relative-lar-du-241220-portant-des-mesures-visant-promouvoir-le</a:t>
            </a:r>
            <a:endParaRPr lang="nl-BE" sz="2000" dirty="0">
              <a:latin typeface="Calibri" panose="020F0502020204030204" pitchFamily="34" charset="0"/>
              <a:ea typeface="Calibri" panose="020F0502020204030204" pitchFamily="34" charset="0"/>
            </a:endParaRPr>
          </a:p>
          <a:p>
            <a:endParaRPr lang="nl-NL" sz="2000" dirty="0"/>
          </a:p>
          <a:p>
            <a:endParaRPr lang="nl-NL" sz="2000" dirty="0"/>
          </a:p>
          <a:p>
            <a:endParaRPr lang="nl-NL" sz="2000" dirty="0"/>
          </a:p>
          <a:p>
            <a:endParaRPr lang="nl-BE" dirty="0"/>
          </a:p>
        </p:txBody>
      </p:sp>
    </p:spTree>
    <p:extLst>
      <p:ext uri="{BB962C8B-B14F-4D97-AF65-F5344CB8AC3E}">
        <p14:creationId xmlns:p14="http://schemas.microsoft.com/office/powerpoint/2010/main" val="1412729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F5CE-918F-42B4-8FAF-A4877CC23A0D}"/>
              </a:ext>
            </a:extLst>
          </p:cNvPr>
          <p:cNvSpPr>
            <a:spLocks noGrp="1"/>
          </p:cNvSpPr>
          <p:nvPr>
            <p:ph type="title"/>
          </p:nvPr>
        </p:nvSpPr>
        <p:spPr>
          <a:xfrm>
            <a:off x="457200" y="198521"/>
            <a:ext cx="8229600" cy="648656"/>
          </a:xfrm>
        </p:spPr>
        <p:txBody>
          <a:bodyPr/>
          <a:lstStyle/>
          <a:p>
            <a:r>
              <a:rPr lang="nl-BE" dirty="0"/>
              <a:t>De 5 categorieën van het toelagebesluit</a:t>
            </a:r>
          </a:p>
        </p:txBody>
      </p:sp>
      <p:sp>
        <p:nvSpPr>
          <p:cNvPr id="3" name="Content Placeholder 2">
            <a:extLst>
              <a:ext uri="{FF2B5EF4-FFF2-40B4-BE49-F238E27FC236}">
                <a16:creationId xmlns:a16="http://schemas.microsoft.com/office/drawing/2014/main" id="{432F67E4-622C-496F-A232-503C0C46A137}"/>
              </a:ext>
            </a:extLst>
          </p:cNvPr>
          <p:cNvSpPr>
            <a:spLocks noGrp="1"/>
          </p:cNvSpPr>
          <p:nvPr>
            <p:ph idx="1"/>
          </p:nvPr>
        </p:nvSpPr>
        <p:spPr>
          <a:xfrm>
            <a:off x="457200" y="776165"/>
            <a:ext cx="8229600" cy="4861160"/>
          </a:xfrm>
        </p:spPr>
        <p:txBody>
          <a:bodyPr/>
          <a:lstStyle/>
          <a:p>
            <a:pPr marL="457200" indent="-457200">
              <a:buFont typeface="+mj-lt"/>
              <a:buAutoNum type="arabicPeriod"/>
            </a:pPr>
            <a:r>
              <a:rPr lang="nl-BE" sz="2200" dirty="0"/>
              <a:t>De financiering van acties en projecten om psychologische ondersteuning te organiseren of om het sociaal isolement van gebruikers te doorbreken</a:t>
            </a:r>
          </a:p>
          <a:p>
            <a:pPr marL="457200" indent="-457200">
              <a:buFont typeface="+mj-lt"/>
              <a:buAutoNum type="arabicPeriod"/>
            </a:pPr>
            <a:r>
              <a:rPr lang="nl-BE" sz="2200" dirty="0"/>
              <a:t>De financiering van partnerschappen met organisaties met het oog op de verwezenlijking van de psychologische ondersteuning van de gebruikers</a:t>
            </a:r>
          </a:p>
          <a:p>
            <a:pPr marL="457200" indent="-457200">
              <a:buFont typeface="+mj-lt"/>
              <a:buAutoNum type="arabicPeriod"/>
            </a:pPr>
            <a:r>
              <a:rPr lang="nl-BE" sz="2200" dirty="0"/>
              <a:t>De financiering van prestaties van derden inzake  de psychologische ondersteuning (op individuele of collectieve basis) voor de gebruikers</a:t>
            </a:r>
          </a:p>
          <a:p>
            <a:pPr marL="457200" indent="-457200">
              <a:buFont typeface="+mj-lt"/>
              <a:buAutoNum type="arabicPeriod"/>
            </a:pPr>
            <a:r>
              <a:rPr lang="nl-BE" sz="2200" dirty="0"/>
              <a:t>De financiering van acties en projecten met het oog op het verbeteren van het begrip en de toepassing van de gezondheidsmaatregelen ter voorkoming van de verspreiding van het Covid-19-virus</a:t>
            </a:r>
          </a:p>
          <a:p>
            <a:pPr marL="457200" indent="-457200">
              <a:buFont typeface="+mj-lt"/>
              <a:buAutoNum type="arabicPeriod"/>
            </a:pPr>
            <a:r>
              <a:rPr lang="nl-BE" sz="2200" dirty="0"/>
              <a:t>De financiering van campagnes om de acties en projecten van de </a:t>
            </a:r>
            <a:r>
              <a:rPr lang="nl-BE" sz="2200" dirty="0" err="1"/>
              <a:t>OCMW’s</a:t>
            </a:r>
            <a:r>
              <a:rPr lang="nl-BE" sz="2200" dirty="0"/>
              <a:t> inzake psychologische ondersteuning en bewustmaking van de gezondheidsmaatregelen bekend te maken </a:t>
            </a:r>
            <a:endParaRPr lang="fr-FR" sz="2200" dirty="0"/>
          </a:p>
          <a:p>
            <a:endParaRPr lang="fr-FR" dirty="0"/>
          </a:p>
          <a:p>
            <a:endParaRPr lang="nl-BE" dirty="0"/>
          </a:p>
        </p:txBody>
      </p:sp>
    </p:spTree>
    <p:extLst>
      <p:ext uri="{BB962C8B-B14F-4D97-AF65-F5344CB8AC3E}">
        <p14:creationId xmlns:p14="http://schemas.microsoft.com/office/powerpoint/2010/main" val="369540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F5CE-918F-42B4-8FAF-A4877CC23A0D}"/>
              </a:ext>
            </a:extLst>
          </p:cNvPr>
          <p:cNvSpPr>
            <a:spLocks noGrp="1"/>
          </p:cNvSpPr>
          <p:nvPr>
            <p:ph type="title"/>
          </p:nvPr>
        </p:nvSpPr>
        <p:spPr>
          <a:xfrm>
            <a:off x="457200" y="518122"/>
            <a:ext cx="8229600" cy="648656"/>
          </a:xfrm>
        </p:spPr>
        <p:txBody>
          <a:bodyPr/>
          <a:lstStyle/>
          <a:p>
            <a:r>
              <a:rPr lang="nl-BE" dirty="0"/>
              <a:t>Les 5 </a:t>
            </a:r>
            <a:r>
              <a:rPr lang="nl-BE" dirty="0" err="1"/>
              <a:t>catégories</a:t>
            </a:r>
            <a:r>
              <a:rPr lang="nl-BE" dirty="0"/>
              <a:t> reprises dans </a:t>
            </a:r>
            <a:r>
              <a:rPr lang="nl-BE" dirty="0" err="1"/>
              <a:t>l’arrêté</a:t>
            </a:r>
            <a:r>
              <a:rPr lang="nl-BE" dirty="0"/>
              <a:t> royal</a:t>
            </a:r>
          </a:p>
        </p:txBody>
      </p:sp>
      <p:sp>
        <p:nvSpPr>
          <p:cNvPr id="3" name="Content Placeholder 2">
            <a:extLst>
              <a:ext uri="{FF2B5EF4-FFF2-40B4-BE49-F238E27FC236}">
                <a16:creationId xmlns:a16="http://schemas.microsoft.com/office/drawing/2014/main" id="{432F67E4-622C-496F-A232-503C0C46A137}"/>
              </a:ext>
            </a:extLst>
          </p:cNvPr>
          <p:cNvSpPr>
            <a:spLocks noGrp="1"/>
          </p:cNvSpPr>
          <p:nvPr>
            <p:ph idx="1"/>
          </p:nvPr>
        </p:nvSpPr>
        <p:spPr>
          <a:xfrm>
            <a:off x="457200" y="1273314"/>
            <a:ext cx="8229600" cy="4861160"/>
          </a:xfrm>
        </p:spPr>
        <p:txBody>
          <a:bodyPr/>
          <a:lstStyle/>
          <a:p>
            <a:pPr marL="457200" indent="-457200">
              <a:buFont typeface="+mj-lt"/>
              <a:buAutoNum type="arabicPeriod"/>
            </a:pPr>
            <a:r>
              <a:rPr lang="fr-FR" sz="2200" dirty="0"/>
              <a:t>Le financement des actions et projets visant à organiser un soutien psychologique ou visant à rompre l’isolement social des usagers</a:t>
            </a:r>
          </a:p>
          <a:p>
            <a:pPr marL="457200" indent="-457200">
              <a:buFont typeface="+mj-lt"/>
              <a:buAutoNum type="arabicPeriod"/>
            </a:pPr>
            <a:r>
              <a:rPr lang="fr-FR" sz="2200" dirty="0"/>
              <a:t>Le financement de partenariats avec des organisations en vue de la mise en œuvre du soutien psychologique des usagers</a:t>
            </a:r>
          </a:p>
          <a:p>
            <a:pPr marL="457200" indent="-457200">
              <a:buFont typeface="+mj-lt"/>
              <a:buAutoNum type="arabicPeriod"/>
            </a:pPr>
            <a:r>
              <a:rPr lang="fr-FR" sz="2200" dirty="0"/>
              <a:t>Le financement des prestations des tiers en matière de soutien psychologique (sur base individuelle ou collective) pour des usagers</a:t>
            </a:r>
          </a:p>
          <a:p>
            <a:pPr marL="457200" indent="-457200">
              <a:buFont typeface="+mj-lt"/>
              <a:buAutoNum type="arabicPeriod"/>
            </a:pPr>
            <a:r>
              <a:rPr lang="fr-FR" sz="2200" dirty="0"/>
              <a:t>Le financement des actions et projets en vue d’améliorer la compréhension et l’application des mesures sanitaires visant à prévenir la propagation du virus Covid-19</a:t>
            </a:r>
          </a:p>
          <a:p>
            <a:pPr marL="457200" indent="-457200">
              <a:buFont typeface="+mj-lt"/>
              <a:buAutoNum type="arabicPeriod"/>
            </a:pPr>
            <a:r>
              <a:rPr lang="fr-FR" sz="2200" dirty="0"/>
              <a:t>Le financement de campagnes visant à promouvoir les actions et projets des CPAS en matière de soutien psychologique et de sensibilisation aux mesures sanitaires </a:t>
            </a:r>
          </a:p>
          <a:p>
            <a:endParaRPr lang="fr-FR" dirty="0"/>
          </a:p>
          <a:p>
            <a:endParaRPr lang="fr-FR" dirty="0"/>
          </a:p>
          <a:p>
            <a:endParaRPr lang="nl-BE" dirty="0"/>
          </a:p>
        </p:txBody>
      </p:sp>
    </p:spTree>
    <p:extLst>
      <p:ext uri="{BB962C8B-B14F-4D97-AF65-F5344CB8AC3E}">
        <p14:creationId xmlns:p14="http://schemas.microsoft.com/office/powerpoint/2010/main" val="140953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F5CE-918F-42B4-8FAF-A4877CC23A0D}"/>
              </a:ext>
            </a:extLst>
          </p:cNvPr>
          <p:cNvSpPr>
            <a:spLocks noGrp="1"/>
          </p:cNvSpPr>
          <p:nvPr>
            <p:ph type="title"/>
          </p:nvPr>
        </p:nvSpPr>
        <p:spPr>
          <a:xfrm>
            <a:off x="457200" y="349441"/>
            <a:ext cx="8229600" cy="648656"/>
          </a:xfrm>
        </p:spPr>
        <p:txBody>
          <a:bodyPr/>
          <a:lstStyle/>
          <a:p>
            <a:r>
              <a:rPr lang="nl-BE" dirty="0"/>
              <a:t>Verantwoording – </a:t>
            </a:r>
            <a:r>
              <a:rPr lang="nl-BE" dirty="0" err="1"/>
              <a:t>Justification</a:t>
            </a:r>
            <a:endParaRPr lang="nl-BE" dirty="0"/>
          </a:p>
        </p:txBody>
      </p:sp>
      <p:sp>
        <p:nvSpPr>
          <p:cNvPr id="3" name="Content Placeholder 2">
            <a:extLst>
              <a:ext uri="{FF2B5EF4-FFF2-40B4-BE49-F238E27FC236}">
                <a16:creationId xmlns:a16="http://schemas.microsoft.com/office/drawing/2014/main" id="{432F67E4-622C-496F-A232-503C0C46A137}"/>
              </a:ext>
            </a:extLst>
          </p:cNvPr>
          <p:cNvSpPr>
            <a:spLocks noGrp="1"/>
          </p:cNvSpPr>
          <p:nvPr>
            <p:ph idx="1"/>
          </p:nvPr>
        </p:nvSpPr>
        <p:spPr>
          <a:xfrm>
            <a:off x="457200" y="942768"/>
            <a:ext cx="8229600" cy="4579134"/>
          </a:xfrm>
        </p:spPr>
        <p:txBody>
          <a:bodyPr/>
          <a:lstStyle/>
          <a:p>
            <a:r>
              <a:rPr lang="nl-NL" dirty="0"/>
              <a:t>Welke kosten ?</a:t>
            </a:r>
          </a:p>
          <a:p>
            <a:pPr marL="342900" indent="-342900">
              <a:buFont typeface="Wingdings" panose="05000000000000000000" pitchFamily="2" charset="2"/>
              <a:buChar char="ü"/>
            </a:pPr>
            <a:r>
              <a:rPr lang="nl-NL" sz="2200" dirty="0"/>
              <a:t>Personeelskosten</a:t>
            </a:r>
          </a:p>
          <a:p>
            <a:pPr marL="342900" indent="-342900">
              <a:buFont typeface="Wingdings" panose="05000000000000000000" pitchFamily="2" charset="2"/>
              <a:buChar char="ü"/>
            </a:pPr>
            <a:r>
              <a:rPr lang="nl-NL" sz="2200" dirty="0"/>
              <a:t>Werkingskosten</a:t>
            </a:r>
          </a:p>
          <a:p>
            <a:pPr marL="342900" indent="-342900">
              <a:buFont typeface="Wingdings" panose="05000000000000000000" pitchFamily="2" charset="2"/>
              <a:buChar char="ü"/>
            </a:pPr>
            <a:r>
              <a:rPr lang="nl-NL" sz="2200" dirty="0"/>
              <a:t>Investeringskosten (tot maximum 500 € BTW niet inbegrepen)</a:t>
            </a:r>
          </a:p>
          <a:p>
            <a:r>
              <a:rPr lang="nl-BE" dirty="0"/>
              <a:t>Toelageperiode : 1/12/2020-31/12/2021</a:t>
            </a:r>
          </a:p>
          <a:p>
            <a:r>
              <a:rPr lang="nl-BE" dirty="0"/>
              <a:t>Verantwoording via het Uniek Jaarverslag 28/02/2022</a:t>
            </a:r>
          </a:p>
          <a:p>
            <a:endParaRPr lang="nl-BE" sz="1800" dirty="0"/>
          </a:p>
          <a:p>
            <a:r>
              <a:rPr lang="nl-BE" dirty="0" err="1"/>
              <a:t>Quels</a:t>
            </a:r>
            <a:r>
              <a:rPr lang="nl-BE" dirty="0"/>
              <a:t> </a:t>
            </a:r>
            <a:r>
              <a:rPr lang="nl-BE" dirty="0" err="1"/>
              <a:t>frais</a:t>
            </a:r>
            <a:r>
              <a:rPr lang="nl-BE" dirty="0"/>
              <a:t> ?</a:t>
            </a:r>
          </a:p>
          <a:p>
            <a:pPr marL="342900" indent="-342900">
              <a:buFont typeface="Wingdings" panose="05000000000000000000" pitchFamily="2" charset="2"/>
              <a:buChar char="ü"/>
            </a:pPr>
            <a:r>
              <a:rPr lang="nl-BE" sz="2200" dirty="0" err="1"/>
              <a:t>Frais</a:t>
            </a:r>
            <a:r>
              <a:rPr lang="nl-BE" sz="2200" dirty="0"/>
              <a:t> de </a:t>
            </a:r>
            <a:r>
              <a:rPr lang="nl-BE" sz="2200" dirty="0" err="1"/>
              <a:t>personnel</a:t>
            </a:r>
            <a:endParaRPr lang="nl-BE" sz="2200" dirty="0"/>
          </a:p>
          <a:p>
            <a:pPr marL="342900" indent="-342900">
              <a:buFont typeface="Wingdings" panose="05000000000000000000" pitchFamily="2" charset="2"/>
              <a:buChar char="ü"/>
            </a:pPr>
            <a:r>
              <a:rPr lang="nl-BE" sz="2200" dirty="0" err="1"/>
              <a:t>Frais</a:t>
            </a:r>
            <a:r>
              <a:rPr lang="nl-BE" sz="2200" dirty="0"/>
              <a:t> de </a:t>
            </a:r>
            <a:r>
              <a:rPr lang="nl-BE" sz="2200" dirty="0" err="1"/>
              <a:t>fonctionnement</a:t>
            </a:r>
            <a:endParaRPr lang="nl-BE" sz="2200" dirty="0"/>
          </a:p>
          <a:p>
            <a:pPr marL="342900" indent="-342900">
              <a:buFont typeface="Wingdings" panose="05000000000000000000" pitchFamily="2" charset="2"/>
              <a:buChar char="ü"/>
            </a:pPr>
            <a:r>
              <a:rPr lang="nl-BE" sz="2200" dirty="0" err="1"/>
              <a:t>Frais</a:t>
            </a:r>
            <a:r>
              <a:rPr lang="nl-BE" sz="2200" dirty="0"/>
              <a:t> </a:t>
            </a:r>
            <a:r>
              <a:rPr lang="nl-BE" sz="2200" dirty="0" err="1"/>
              <a:t>d’investissement</a:t>
            </a:r>
            <a:r>
              <a:rPr lang="nl-BE" sz="2200" dirty="0"/>
              <a:t> (</a:t>
            </a:r>
            <a:r>
              <a:rPr lang="nl-BE" sz="2200" dirty="0" err="1"/>
              <a:t>montant</a:t>
            </a:r>
            <a:r>
              <a:rPr lang="nl-BE" sz="2200" dirty="0"/>
              <a:t> </a:t>
            </a:r>
            <a:r>
              <a:rPr lang="nl-BE" sz="2200" dirty="0" err="1"/>
              <a:t>maximal</a:t>
            </a:r>
            <a:r>
              <a:rPr lang="nl-BE" sz="2200" dirty="0"/>
              <a:t> de 500 € hors TVA)</a:t>
            </a:r>
          </a:p>
          <a:p>
            <a:r>
              <a:rPr lang="nl-BE" dirty="0"/>
              <a:t>Période de </a:t>
            </a:r>
            <a:r>
              <a:rPr lang="nl-BE" dirty="0" err="1"/>
              <a:t>subvention</a:t>
            </a:r>
            <a:r>
              <a:rPr lang="nl-BE" dirty="0"/>
              <a:t> : 1/12/2020-31/12/2021</a:t>
            </a:r>
          </a:p>
          <a:p>
            <a:r>
              <a:rPr lang="nl-BE" dirty="0" err="1"/>
              <a:t>Justification</a:t>
            </a:r>
            <a:r>
              <a:rPr lang="nl-BE" dirty="0"/>
              <a:t> par </a:t>
            </a:r>
            <a:r>
              <a:rPr lang="nl-BE" dirty="0" err="1"/>
              <a:t>le</a:t>
            </a:r>
            <a:r>
              <a:rPr lang="nl-BE" dirty="0"/>
              <a:t> </a:t>
            </a:r>
            <a:r>
              <a:rPr lang="nl-BE" dirty="0" err="1"/>
              <a:t>biais</a:t>
            </a:r>
            <a:r>
              <a:rPr lang="nl-BE" dirty="0"/>
              <a:t> du </a:t>
            </a:r>
            <a:r>
              <a:rPr lang="nl-BE"/>
              <a:t>Rapport Unique 28/02/2022</a:t>
            </a:r>
            <a:endParaRPr lang="nl-BE" dirty="0"/>
          </a:p>
        </p:txBody>
      </p:sp>
    </p:spTree>
    <p:extLst>
      <p:ext uri="{BB962C8B-B14F-4D97-AF65-F5344CB8AC3E}">
        <p14:creationId xmlns:p14="http://schemas.microsoft.com/office/powerpoint/2010/main" val="2094197733"/>
      </p:ext>
    </p:extLst>
  </p:cSld>
  <p:clrMapOvr>
    <a:masterClrMapping/>
  </p:clrMapOvr>
</p:sld>
</file>

<file path=ppt/theme/theme1.xml><?xml version="1.0" encoding="utf-8"?>
<a:theme xmlns:a="http://schemas.openxmlformats.org/drawingml/2006/main" name="C1831-Template POD">
  <a:themeElements>
    <a:clrScheme name="Custom 7">
      <a:dk1>
        <a:srgbClr val="FFFFFE"/>
      </a:dk1>
      <a:lt1>
        <a:srgbClr val="FFFFFF"/>
      </a:lt1>
      <a:dk2>
        <a:srgbClr val="FFFFFE"/>
      </a:dk2>
      <a:lt2>
        <a:srgbClr val="FFFFFE"/>
      </a:lt2>
      <a:accent1>
        <a:srgbClr val="868685"/>
      </a:accent1>
      <a:accent2>
        <a:srgbClr val="F8C444"/>
      </a:accent2>
      <a:accent3>
        <a:srgbClr val="FFFFFE"/>
      </a:accent3>
      <a:accent4>
        <a:srgbClr val="FFFFFE"/>
      </a:accent4>
      <a:accent5>
        <a:srgbClr val="FFFFFE"/>
      </a:accent5>
      <a:accent6>
        <a:srgbClr val="FFFFFE"/>
      </a:accent6>
      <a:hlink>
        <a:srgbClr val="FFFFFE"/>
      </a:hlink>
      <a:folHlink>
        <a:srgbClr val="FFFFF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6D6448B988D64E94258DB4DBA86B84" ma:contentTypeVersion="2" ma:contentTypeDescription="Een nieuw document maken." ma:contentTypeScope="" ma:versionID="f247d7016a34ff7a53979e8a5f4e2661">
  <xsd:schema xmlns:xsd="http://www.w3.org/2001/XMLSchema" xmlns:xs="http://www.w3.org/2001/XMLSchema" xmlns:p="http://schemas.microsoft.com/office/2006/metadata/properties" xmlns:ns2="e6949a9a-3ff3-4d32-a953-f9e7737e7378" xmlns:ns3="4c6a26a4-0da3-46ff-90ba-c4347004d7d6" targetNamespace="http://schemas.microsoft.com/office/2006/metadata/properties" ma:root="true" ma:fieldsID="05dd473c647fa1ac5de4b59850974ec3" ns2:_="" ns3:_="">
    <xsd:import namespace="e6949a9a-3ff3-4d32-a953-f9e7737e7378"/>
    <xsd:import namespace="4c6a26a4-0da3-46ff-90ba-c4347004d7d6"/>
    <xsd:element name="properties">
      <xsd:complexType>
        <xsd:sequence>
          <xsd:element name="documentManagement">
            <xsd:complexType>
              <xsd:all>
                <xsd:element ref="ns2:Dossiernummer"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49a9a-3ff3-4d32-a953-f9e7737e7378" elementFormDefault="qualified">
    <xsd:import namespace="http://schemas.microsoft.com/office/2006/documentManagement/types"/>
    <xsd:import namespace="http://schemas.microsoft.com/office/infopath/2007/PartnerControls"/>
    <xsd:element name="Dossiernummer" ma:index="8" nillable="true" ma:displayName="Dossiernummer" ma:internalName="Dossiernumm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6a26a4-0da3-46ff-90ba-c4347004d7d6" elementFormDefault="qualified">
    <xsd:import namespace="http://schemas.microsoft.com/office/2006/documentManagement/types"/>
    <xsd:import namespace="http://schemas.microsoft.com/office/infopath/2007/PartnerControls"/>
    <xsd:element name="SharedWithUsers" ma:index="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ssiernummer xmlns="e6949a9a-3ff3-4d32-a953-f9e7737e7378" xsi:nil="true"/>
  </documentManagement>
</p:properties>
</file>

<file path=customXml/itemProps1.xml><?xml version="1.0" encoding="utf-8"?>
<ds:datastoreItem xmlns:ds="http://schemas.openxmlformats.org/officeDocument/2006/customXml" ds:itemID="{91C25AB6-882D-4352-BBEE-B0F2C90923D5}">
  <ds:schemaRefs>
    <ds:schemaRef ds:uri="http://schemas.microsoft.com/sharepoint/v3/contenttype/forms"/>
  </ds:schemaRefs>
</ds:datastoreItem>
</file>

<file path=customXml/itemProps2.xml><?xml version="1.0" encoding="utf-8"?>
<ds:datastoreItem xmlns:ds="http://schemas.openxmlformats.org/officeDocument/2006/customXml" ds:itemID="{5E4A58C7-CB3C-4DC8-BED0-DE6D16DB84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949a9a-3ff3-4d32-a953-f9e7737e7378"/>
    <ds:schemaRef ds:uri="4c6a26a4-0da3-46ff-90ba-c4347004d7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B172F-F300-4F54-A4DD-788DD80B0A6B}">
  <ds:schemaRefs>
    <ds:schemaRef ds:uri="http://schemas.microsoft.com/office/infopath/2007/PartnerControls"/>
    <ds:schemaRef ds:uri="http://purl.org/dc/elements/1.1/"/>
    <ds:schemaRef ds:uri="http://schemas.microsoft.com/office/2006/documentManagement/types"/>
    <ds:schemaRef ds:uri="http://www.w3.org/XML/1998/namespace"/>
    <ds:schemaRef ds:uri="e6949a9a-3ff3-4d32-a953-f9e7737e7378"/>
    <ds:schemaRef ds:uri="http://purl.org/dc/dcmitype/"/>
    <ds:schemaRef ds:uri="http://purl.org/dc/terms/"/>
    <ds:schemaRef ds:uri="4c6a26a4-0da3-46ff-90ba-c4347004d7d6"/>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C1831-Template POD.potx</Template>
  <TotalTime>1295</TotalTime>
  <Words>831</Words>
  <Application>Microsoft Office PowerPoint</Application>
  <PresentationFormat>Diavoorstelling (4:3)</PresentationFormat>
  <Paragraphs>86</Paragraphs>
  <Slides>11</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Calibri</vt:lpstr>
      <vt:lpstr>Calibri (Body)</vt:lpstr>
      <vt:lpstr>Gill Sans Std</vt:lpstr>
      <vt:lpstr>Wingdings</vt:lpstr>
      <vt:lpstr>C1831-Template POD</vt:lpstr>
      <vt:lpstr>Welkom op de werkgroep sociale activering 23/02/2021 Bienvenue au group de travail activation sociale      </vt:lpstr>
      <vt:lpstr>Bien-être psychologique et lutte contre l’isolement social Psychologisch welzijn en strijd tegen eenzaamheid </vt:lpstr>
      <vt:lpstr>1. Présentation de la mesure 1. Voorstelling van de maatregel  </vt:lpstr>
      <vt:lpstr>Wettelijke basis – Base légale</vt:lpstr>
      <vt:lpstr>Doel - Objectif</vt:lpstr>
      <vt:lpstr>Aanwending - Utilisation</vt:lpstr>
      <vt:lpstr>De 5 categorieën van het toelagebesluit</vt:lpstr>
      <vt:lpstr>Les 5 catégories reprises dans l’arrêté royal</vt:lpstr>
      <vt:lpstr>Verantwoording – Justification</vt:lpstr>
      <vt:lpstr>PowerPoint-presentatie</vt:lpstr>
      <vt:lpstr>PowerPoint-presentatie</vt:lpstr>
    </vt:vector>
  </TitlesOfParts>
  <Company>Commotie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Dirk Breesch</dc:creator>
  <cp:lastModifiedBy>Chatt Rajae</cp:lastModifiedBy>
  <cp:revision>55</cp:revision>
  <dcterms:created xsi:type="dcterms:W3CDTF">2014-02-25T15:25:47Z</dcterms:created>
  <dcterms:modified xsi:type="dcterms:W3CDTF">2021-02-22T14:17:45Z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0x0101003B6D6448B988D64E94258DB4DBA86B84</vt:lpwstr>
  </property>
  <property fmtid="{D5CDD505-2E9C-101B-9397-08002B2CF9AE}" pid="3" name="_MPDocType">
    <vt:lpwstr>1267;#Style maison NL|29f49b7e-9ecb-4178-ae20-f85010080b1e</vt:lpwstr>
  </property>
  <property fmtid="{D5CDD505-2E9C-101B-9397-08002B2CF9AE}" pid="4" name="_dlc_DocIdItemGuid">
    <vt:lpwstr>096dd259-50c2-43d9-bf71-b9f525b3f251</vt:lpwstr>
  </property>
  <property fmtid="{D5CDD505-2E9C-101B-9397-08002B2CF9AE}" pid="5" name="_MPDocTheme">
    <vt:lpwstr>379;#Stratégie|06ad5af9-ba8e-4bdc-8565-d091b6c8ddef</vt:lpwstr>
  </property>
  <property fmtid="{D5CDD505-2E9C-101B-9397-08002B2CF9AE}" pid="6" name="MPKeyWords">
    <vt:lpwstr/>
  </property>
  <property fmtid="{D5CDD505-2E9C-101B-9397-08002B2CF9AE}" pid="7" name="_MPDestination">
    <vt:lpwstr/>
  </property>
</Properties>
</file>