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317" r:id="rId3"/>
    <p:sldId id="325" r:id="rId4"/>
    <p:sldId id="304" r:id="rId5"/>
    <p:sldId id="318" r:id="rId6"/>
    <p:sldId id="288" r:id="rId7"/>
    <p:sldId id="305" r:id="rId8"/>
    <p:sldId id="336" r:id="rId9"/>
    <p:sldId id="338" r:id="rId10"/>
    <p:sldId id="339" r:id="rId11"/>
    <p:sldId id="340" r:id="rId12"/>
    <p:sldId id="341" r:id="rId13"/>
    <p:sldId id="342" r:id="rId14"/>
    <p:sldId id="344" r:id="rId15"/>
    <p:sldId id="345" r:id="rId16"/>
    <p:sldId id="350" r:id="rId17"/>
    <p:sldId id="346" r:id="rId18"/>
    <p:sldId id="347" r:id="rId19"/>
    <p:sldId id="348" r:id="rId20"/>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AE00"/>
    <a:srgbClr val="4D4D4D"/>
    <a:srgbClr val="333333"/>
    <a:srgbClr val="666666"/>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7" d="100"/>
          <a:sy n="77" d="100"/>
        </p:scale>
        <p:origin x="-1138" y="-254"/>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fr-FR"/>
          </a:p>
        </p:txBody>
      </p:sp>
      <p:sp>
        <p:nvSpPr>
          <p:cNvPr id="307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fr-FR"/>
          </a:p>
        </p:txBody>
      </p:sp>
      <p:sp>
        <p:nvSpPr>
          <p:cNvPr id="307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fr-FR"/>
          </a:p>
        </p:txBody>
      </p:sp>
      <p:sp>
        <p:nvSpPr>
          <p:cNvPr id="307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160DD7D-986C-4295-B437-140964AA4FFA}" type="slidenum">
              <a:rPr lang="en-GB" altLang="fr-FR"/>
              <a:pPr/>
              <a:t>‹nr.›</a:t>
            </a:fld>
            <a:endParaRPr lang="nl-BE" altLang="fr-FR"/>
          </a:p>
        </p:txBody>
      </p:sp>
    </p:spTree>
    <p:extLst>
      <p:ext uri="{BB962C8B-B14F-4D97-AF65-F5344CB8AC3E}">
        <p14:creationId xmlns:p14="http://schemas.microsoft.com/office/powerpoint/2010/main" val="2697412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fr-FR"/>
          </a:p>
        </p:txBody>
      </p:sp>
      <p:sp>
        <p:nvSpPr>
          <p:cNvPr id="5123" name="Rectangle 3"/>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fr-FR"/>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fr-FR" smtClean="0"/>
              <a:t>Click to edit Master text styles</a:t>
            </a:r>
          </a:p>
          <a:p>
            <a:pPr lvl="1"/>
            <a:r>
              <a:rPr lang="en-GB" altLang="fr-FR" smtClean="0"/>
              <a:t>Second level</a:t>
            </a:r>
          </a:p>
          <a:p>
            <a:pPr lvl="2"/>
            <a:r>
              <a:rPr lang="en-GB" altLang="fr-FR" smtClean="0"/>
              <a:t>Third level</a:t>
            </a:r>
          </a:p>
          <a:p>
            <a:pPr lvl="3"/>
            <a:r>
              <a:rPr lang="en-GB" altLang="fr-FR" smtClean="0"/>
              <a:t>Fourth level</a:t>
            </a:r>
          </a:p>
          <a:p>
            <a:pPr lvl="4"/>
            <a:r>
              <a:rPr lang="en-GB" altLang="fr-FR" smtClean="0"/>
              <a:t>Fifth level</a:t>
            </a:r>
          </a:p>
        </p:txBody>
      </p:sp>
      <p:sp>
        <p:nvSpPr>
          <p:cNvPr id="5126" name="Rectangle 6"/>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fr-FR"/>
          </a:p>
        </p:txBody>
      </p:sp>
      <p:sp>
        <p:nvSpPr>
          <p:cNvPr id="5127" name="Rectangle 7"/>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28EF978-3DAE-4ADE-A2EB-E01D583CF436}" type="slidenum">
              <a:rPr lang="en-GB" altLang="fr-FR"/>
              <a:pPr/>
              <a:t>‹nr.›</a:t>
            </a:fld>
            <a:endParaRPr lang="nl-BE" altLang="fr-FR"/>
          </a:p>
        </p:txBody>
      </p:sp>
    </p:spTree>
    <p:extLst>
      <p:ext uri="{BB962C8B-B14F-4D97-AF65-F5344CB8AC3E}">
        <p14:creationId xmlns:p14="http://schemas.microsoft.com/office/powerpoint/2010/main" val="28032689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
        <p:nvSpPr>
          <p:cNvPr id="4" name="Tijdelijke aanduiding voor dianummer 3"/>
          <p:cNvSpPr>
            <a:spLocks noGrp="1"/>
          </p:cNvSpPr>
          <p:nvPr>
            <p:ph type="sldNum" sz="quarter" idx="10"/>
          </p:nvPr>
        </p:nvSpPr>
        <p:spPr/>
        <p:txBody>
          <a:bodyPr/>
          <a:lstStyle/>
          <a:p>
            <a:fld id="{528EF978-3DAE-4ADE-A2EB-E01D583CF436}" type="slidenum">
              <a:rPr lang="en-GB" altLang="fr-FR" smtClean="0"/>
              <a:pPr/>
              <a:t>1</a:t>
            </a:fld>
            <a:endParaRPr lang="nl-BE" altLang="fr-FR"/>
          </a:p>
        </p:txBody>
      </p:sp>
    </p:spTree>
    <p:extLst>
      <p:ext uri="{BB962C8B-B14F-4D97-AF65-F5344CB8AC3E}">
        <p14:creationId xmlns:p14="http://schemas.microsoft.com/office/powerpoint/2010/main" val="3150110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
        <p:nvSpPr>
          <p:cNvPr id="4" name="Tijdelijke aanduiding voor dianummer 3"/>
          <p:cNvSpPr>
            <a:spLocks noGrp="1"/>
          </p:cNvSpPr>
          <p:nvPr>
            <p:ph type="sldNum" sz="quarter" idx="10"/>
          </p:nvPr>
        </p:nvSpPr>
        <p:spPr/>
        <p:txBody>
          <a:bodyPr/>
          <a:lstStyle/>
          <a:p>
            <a:fld id="{528EF978-3DAE-4ADE-A2EB-E01D583CF436}" type="slidenum">
              <a:rPr lang="en-GB" altLang="fr-FR" smtClean="0"/>
              <a:pPr/>
              <a:t>2</a:t>
            </a:fld>
            <a:endParaRPr lang="nl-BE" altLang="fr-FR"/>
          </a:p>
        </p:txBody>
      </p:sp>
    </p:spTree>
    <p:extLst>
      <p:ext uri="{BB962C8B-B14F-4D97-AF65-F5344CB8AC3E}">
        <p14:creationId xmlns:p14="http://schemas.microsoft.com/office/powerpoint/2010/main" val="1430750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
        <p:nvSpPr>
          <p:cNvPr id="4" name="Tijdelijke aanduiding voor dianummer 3"/>
          <p:cNvSpPr>
            <a:spLocks noGrp="1"/>
          </p:cNvSpPr>
          <p:nvPr>
            <p:ph type="sldNum" sz="quarter" idx="10"/>
          </p:nvPr>
        </p:nvSpPr>
        <p:spPr/>
        <p:txBody>
          <a:bodyPr/>
          <a:lstStyle/>
          <a:p>
            <a:fld id="{528EF978-3DAE-4ADE-A2EB-E01D583CF436}" type="slidenum">
              <a:rPr lang="en-GB" altLang="fr-FR" smtClean="0"/>
              <a:pPr/>
              <a:t>3</a:t>
            </a:fld>
            <a:endParaRPr lang="nl-BE" altLang="fr-FR"/>
          </a:p>
        </p:txBody>
      </p:sp>
    </p:spTree>
    <p:extLst>
      <p:ext uri="{BB962C8B-B14F-4D97-AF65-F5344CB8AC3E}">
        <p14:creationId xmlns:p14="http://schemas.microsoft.com/office/powerpoint/2010/main" val="2524893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
        <p:nvSpPr>
          <p:cNvPr id="4" name="Tijdelijke aanduiding voor dianummer 3"/>
          <p:cNvSpPr>
            <a:spLocks noGrp="1"/>
          </p:cNvSpPr>
          <p:nvPr>
            <p:ph type="sldNum" sz="quarter" idx="10"/>
          </p:nvPr>
        </p:nvSpPr>
        <p:spPr/>
        <p:txBody>
          <a:bodyPr/>
          <a:lstStyle/>
          <a:p>
            <a:fld id="{528EF978-3DAE-4ADE-A2EB-E01D583CF436}" type="slidenum">
              <a:rPr lang="en-GB" altLang="fr-FR" smtClean="0"/>
              <a:pPr/>
              <a:t>4</a:t>
            </a:fld>
            <a:endParaRPr lang="nl-BE" altLang="fr-FR"/>
          </a:p>
        </p:txBody>
      </p:sp>
    </p:spTree>
    <p:extLst>
      <p:ext uri="{BB962C8B-B14F-4D97-AF65-F5344CB8AC3E}">
        <p14:creationId xmlns:p14="http://schemas.microsoft.com/office/powerpoint/2010/main" val="1358448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
        <p:nvSpPr>
          <p:cNvPr id="4" name="Tijdelijke aanduiding voor dianummer 3"/>
          <p:cNvSpPr>
            <a:spLocks noGrp="1"/>
          </p:cNvSpPr>
          <p:nvPr>
            <p:ph type="sldNum" sz="quarter" idx="10"/>
          </p:nvPr>
        </p:nvSpPr>
        <p:spPr/>
        <p:txBody>
          <a:bodyPr/>
          <a:lstStyle/>
          <a:p>
            <a:fld id="{528EF978-3DAE-4ADE-A2EB-E01D583CF436}" type="slidenum">
              <a:rPr lang="en-GB" altLang="fr-FR" smtClean="0"/>
              <a:pPr/>
              <a:t>5</a:t>
            </a:fld>
            <a:endParaRPr lang="nl-BE" altLang="fr-FR"/>
          </a:p>
        </p:txBody>
      </p:sp>
    </p:spTree>
    <p:extLst>
      <p:ext uri="{BB962C8B-B14F-4D97-AF65-F5344CB8AC3E}">
        <p14:creationId xmlns:p14="http://schemas.microsoft.com/office/powerpoint/2010/main" val="879720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
        <p:nvSpPr>
          <p:cNvPr id="4" name="Tijdelijke aanduiding voor dianummer 3"/>
          <p:cNvSpPr>
            <a:spLocks noGrp="1"/>
          </p:cNvSpPr>
          <p:nvPr>
            <p:ph type="sldNum" sz="quarter" idx="10"/>
          </p:nvPr>
        </p:nvSpPr>
        <p:spPr/>
        <p:txBody>
          <a:bodyPr/>
          <a:lstStyle/>
          <a:p>
            <a:fld id="{528EF978-3DAE-4ADE-A2EB-E01D583CF436}" type="slidenum">
              <a:rPr lang="en-GB" altLang="fr-FR" smtClean="0"/>
              <a:pPr/>
              <a:t>6</a:t>
            </a:fld>
            <a:endParaRPr lang="nl-BE" altLang="fr-FR"/>
          </a:p>
        </p:txBody>
      </p:sp>
    </p:spTree>
    <p:extLst>
      <p:ext uri="{BB962C8B-B14F-4D97-AF65-F5344CB8AC3E}">
        <p14:creationId xmlns:p14="http://schemas.microsoft.com/office/powerpoint/2010/main" val="1923744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
        <p:nvSpPr>
          <p:cNvPr id="4" name="Tijdelijke aanduiding voor dianummer 3"/>
          <p:cNvSpPr>
            <a:spLocks noGrp="1"/>
          </p:cNvSpPr>
          <p:nvPr>
            <p:ph type="sldNum" sz="quarter" idx="10"/>
          </p:nvPr>
        </p:nvSpPr>
        <p:spPr/>
        <p:txBody>
          <a:bodyPr/>
          <a:lstStyle/>
          <a:p>
            <a:fld id="{528EF978-3DAE-4ADE-A2EB-E01D583CF436}" type="slidenum">
              <a:rPr lang="en-GB" altLang="fr-FR" smtClean="0"/>
              <a:pPr/>
              <a:t>7</a:t>
            </a:fld>
            <a:endParaRPr lang="nl-BE" altLang="fr-FR"/>
          </a:p>
        </p:txBody>
      </p:sp>
    </p:spTree>
    <p:extLst>
      <p:ext uri="{BB962C8B-B14F-4D97-AF65-F5344CB8AC3E}">
        <p14:creationId xmlns:p14="http://schemas.microsoft.com/office/powerpoint/2010/main" val="3660128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BE"/>
          </a:p>
        </p:txBody>
      </p:sp>
      <p:sp>
        <p:nvSpPr>
          <p:cNvPr id="4" name="Tijdelijke aanduiding voor dianummer 3"/>
          <p:cNvSpPr>
            <a:spLocks noGrp="1"/>
          </p:cNvSpPr>
          <p:nvPr>
            <p:ph type="sldNum" sz="quarter" idx="10"/>
          </p:nvPr>
        </p:nvSpPr>
        <p:spPr/>
        <p:txBody>
          <a:bodyPr/>
          <a:lstStyle/>
          <a:p>
            <a:fld id="{528EF978-3DAE-4ADE-A2EB-E01D583CF436}" type="slidenum">
              <a:rPr lang="en-GB" altLang="fr-FR" smtClean="0"/>
              <a:pPr/>
              <a:t>8</a:t>
            </a:fld>
            <a:endParaRPr lang="nl-BE" altLang="fr-FR"/>
          </a:p>
        </p:txBody>
      </p:sp>
    </p:spTree>
    <p:extLst>
      <p:ext uri="{BB962C8B-B14F-4D97-AF65-F5344CB8AC3E}">
        <p14:creationId xmlns:p14="http://schemas.microsoft.com/office/powerpoint/2010/main" val="2129918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6146" name="Rectangle 1026"/>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fr-FR" altLang="fr-FR" noProof="0" smtClean="0"/>
              <a:t>Modifiez le style des sous-titres du masque</a:t>
            </a:r>
            <a:endParaRPr lang="en-GB" altLang="fr-FR" noProof="0" smtClean="0"/>
          </a:p>
        </p:txBody>
      </p:sp>
      <p:sp>
        <p:nvSpPr>
          <p:cNvPr id="6147" name="Rectangle 1027"/>
          <p:cNvSpPr>
            <a:spLocks noGrp="1" noChangeArrowheads="1"/>
          </p:cNvSpPr>
          <p:nvPr>
            <p:ph type="sldNum" sz="quarter" idx="4"/>
          </p:nvPr>
        </p:nvSpPr>
        <p:spPr>
          <a:xfrm>
            <a:off x="6553200" y="6248400"/>
            <a:ext cx="1905000" cy="457200"/>
          </a:xfrm>
        </p:spPr>
        <p:txBody>
          <a:bodyPr/>
          <a:lstStyle>
            <a:lvl1pPr algn="r">
              <a:defRPr>
                <a:solidFill>
                  <a:schemeClr val="tx1"/>
                </a:solidFill>
              </a:defRPr>
            </a:lvl1pPr>
          </a:lstStyle>
          <a:p>
            <a:fld id="{380DA0BF-69CA-43D2-AB46-23C029F87AC3}" type="slidenum">
              <a:rPr lang="en-GB" altLang="fr-FR"/>
              <a:pPr/>
              <a:t>‹nr.›</a:t>
            </a:fld>
            <a:endParaRPr lang="en-GB" altLang="fr-FR"/>
          </a:p>
        </p:txBody>
      </p:sp>
      <p:sp>
        <p:nvSpPr>
          <p:cNvPr id="6149" name="Rectangle 1029"/>
          <p:cNvSpPr>
            <a:spLocks noGrp="1" noChangeArrowheads="1"/>
          </p:cNvSpPr>
          <p:nvPr>
            <p:ph type="ctrTitle"/>
          </p:nvPr>
        </p:nvSpPr>
        <p:spPr>
          <a:xfrm>
            <a:off x="685800" y="2286000"/>
            <a:ext cx="7772400" cy="1143000"/>
          </a:xfrm>
        </p:spPr>
        <p:txBody>
          <a:bodyPr/>
          <a:lstStyle>
            <a:lvl1pPr>
              <a:defRPr/>
            </a:lvl1pPr>
          </a:lstStyle>
          <a:p>
            <a:pPr lvl="0"/>
            <a:r>
              <a:rPr lang="fr-FR" altLang="fr-FR" noProof="0" smtClean="0"/>
              <a:t>Modifiez le style du titre</a:t>
            </a:r>
            <a:endParaRPr lang="en-GB" altLang="fr-FR"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numéro de diapositive 3"/>
          <p:cNvSpPr>
            <a:spLocks noGrp="1"/>
          </p:cNvSpPr>
          <p:nvPr>
            <p:ph type="sldNum" sz="quarter" idx="10"/>
          </p:nvPr>
        </p:nvSpPr>
        <p:spPr/>
        <p:txBody>
          <a:bodyPr/>
          <a:lstStyle>
            <a:lvl1pPr>
              <a:defRPr/>
            </a:lvl1pPr>
          </a:lstStyle>
          <a:p>
            <a:fld id="{28058289-6350-420B-96C2-8B6801EE0F13}" type="slidenum">
              <a:rPr lang="en-GB" altLang="fr-FR"/>
              <a:pPr/>
              <a:t>‹nr.›</a:t>
            </a:fld>
            <a:endParaRPr lang="en-GB" altLang="fr-FR"/>
          </a:p>
        </p:txBody>
      </p:sp>
    </p:spTree>
    <p:extLst>
      <p:ext uri="{BB962C8B-B14F-4D97-AF65-F5344CB8AC3E}">
        <p14:creationId xmlns:p14="http://schemas.microsoft.com/office/powerpoint/2010/main" val="2186956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72300" y="0"/>
            <a:ext cx="2095500" cy="5867400"/>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685800" y="0"/>
            <a:ext cx="61341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numéro de diapositive 3"/>
          <p:cNvSpPr>
            <a:spLocks noGrp="1"/>
          </p:cNvSpPr>
          <p:nvPr>
            <p:ph type="sldNum" sz="quarter" idx="10"/>
          </p:nvPr>
        </p:nvSpPr>
        <p:spPr/>
        <p:txBody>
          <a:bodyPr/>
          <a:lstStyle>
            <a:lvl1pPr>
              <a:defRPr/>
            </a:lvl1pPr>
          </a:lstStyle>
          <a:p>
            <a:fld id="{FD0A1364-5EBC-4BF8-B95A-3CC89D75822C}" type="slidenum">
              <a:rPr lang="en-GB" altLang="fr-FR"/>
              <a:pPr/>
              <a:t>‹nr.›</a:t>
            </a:fld>
            <a:endParaRPr lang="en-GB" altLang="fr-FR"/>
          </a:p>
        </p:txBody>
      </p:sp>
    </p:spTree>
    <p:extLst>
      <p:ext uri="{BB962C8B-B14F-4D97-AF65-F5344CB8AC3E}">
        <p14:creationId xmlns:p14="http://schemas.microsoft.com/office/powerpoint/2010/main" val="1000102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numéro de diapositive 3"/>
          <p:cNvSpPr>
            <a:spLocks noGrp="1"/>
          </p:cNvSpPr>
          <p:nvPr>
            <p:ph type="sldNum" sz="quarter" idx="10"/>
          </p:nvPr>
        </p:nvSpPr>
        <p:spPr/>
        <p:txBody>
          <a:bodyPr/>
          <a:lstStyle>
            <a:lvl1pPr>
              <a:defRPr/>
            </a:lvl1pPr>
          </a:lstStyle>
          <a:p>
            <a:fld id="{12E8CD83-2967-47C8-B519-01AA35656595}" type="slidenum">
              <a:rPr lang="en-GB" altLang="fr-FR"/>
              <a:pPr/>
              <a:t>‹nr.›</a:t>
            </a:fld>
            <a:endParaRPr lang="en-GB" altLang="fr-FR"/>
          </a:p>
        </p:txBody>
      </p:sp>
    </p:spTree>
    <p:extLst>
      <p:ext uri="{BB962C8B-B14F-4D97-AF65-F5344CB8AC3E}">
        <p14:creationId xmlns:p14="http://schemas.microsoft.com/office/powerpoint/2010/main" val="3917304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u numéro de diapositive 3"/>
          <p:cNvSpPr>
            <a:spLocks noGrp="1"/>
          </p:cNvSpPr>
          <p:nvPr>
            <p:ph type="sldNum" sz="quarter" idx="10"/>
          </p:nvPr>
        </p:nvSpPr>
        <p:spPr/>
        <p:txBody>
          <a:bodyPr/>
          <a:lstStyle>
            <a:lvl1pPr>
              <a:defRPr/>
            </a:lvl1pPr>
          </a:lstStyle>
          <a:p>
            <a:fld id="{A43F305B-FC9D-429B-9241-2C80CBBC99F1}" type="slidenum">
              <a:rPr lang="en-GB" altLang="fr-FR"/>
              <a:pPr/>
              <a:t>‹nr.›</a:t>
            </a:fld>
            <a:endParaRPr lang="en-GB" altLang="fr-FR"/>
          </a:p>
        </p:txBody>
      </p:sp>
    </p:spTree>
    <p:extLst>
      <p:ext uri="{BB962C8B-B14F-4D97-AF65-F5344CB8AC3E}">
        <p14:creationId xmlns:p14="http://schemas.microsoft.com/office/powerpoint/2010/main" val="316764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685800" y="11430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1430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numéro de diapositive 4"/>
          <p:cNvSpPr>
            <a:spLocks noGrp="1"/>
          </p:cNvSpPr>
          <p:nvPr>
            <p:ph type="sldNum" sz="quarter" idx="10"/>
          </p:nvPr>
        </p:nvSpPr>
        <p:spPr/>
        <p:txBody>
          <a:bodyPr/>
          <a:lstStyle>
            <a:lvl1pPr>
              <a:defRPr/>
            </a:lvl1pPr>
          </a:lstStyle>
          <a:p>
            <a:fld id="{C9A0D337-DFF2-42BB-818D-93BBE334632C}" type="slidenum">
              <a:rPr lang="en-GB" altLang="fr-FR"/>
              <a:pPr/>
              <a:t>‹nr.›</a:t>
            </a:fld>
            <a:endParaRPr lang="en-GB" altLang="fr-FR"/>
          </a:p>
        </p:txBody>
      </p:sp>
    </p:spTree>
    <p:extLst>
      <p:ext uri="{BB962C8B-B14F-4D97-AF65-F5344CB8AC3E}">
        <p14:creationId xmlns:p14="http://schemas.microsoft.com/office/powerpoint/2010/main" val="362038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u numéro de diapositive 6"/>
          <p:cNvSpPr>
            <a:spLocks noGrp="1"/>
          </p:cNvSpPr>
          <p:nvPr>
            <p:ph type="sldNum" sz="quarter" idx="10"/>
          </p:nvPr>
        </p:nvSpPr>
        <p:spPr/>
        <p:txBody>
          <a:bodyPr/>
          <a:lstStyle>
            <a:lvl1pPr>
              <a:defRPr/>
            </a:lvl1pPr>
          </a:lstStyle>
          <a:p>
            <a:fld id="{63D015BA-5CD0-4881-857A-E3720A61B9E4}" type="slidenum">
              <a:rPr lang="en-GB" altLang="fr-FR"/>
              <a:pPr/>
              <a:t>‹nr.›</a:t>
            </a:fld>
            <a:endParaRPr lang="en-GB" altLang="fr-FR"/>
          </a:p>
        </p:txBody>
      </p:sp>
    </p:spTree>
    <p:extLst>
      <p:ext uri="{BB962C8B-B14F-4D97-AF65-F5344CB8AC3E}">
        <p14:creationId xmlns:p14="http://schemas.microsoft.com/office/powerpoint/2010/main" val="2731021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numéro de diapositive 2"/>
          <p:cNvSpPr>
            <a:spLocks noGrp="1"/>
          </p:cNvSpPr>
          <p:nvPr>
            <p:ph type="sldNum" sz="quarter" idx="10"/>
          </p:nvPr>
        </p:nvSpPr>
        <p:spPr/>
        <p:txBody>
          <a:bodyPr/>
          <a:lstStyle>
            <a:lvl1pPr>
              <a:defRPr/>
            </a:lvl1pPr>
          </a:lstStyle>
          <a:p>
            <a:fld id="{4CFAADBB-EEF7-420C-85FA-B96D0E46418E}" type="slidenum">
              <a:rPr lang="en-GB" altLang="fr-FR"/>
              <a:pPr/>
              <a:t>‹nr.›</a:t>
            </a:fld>
            <a:endParaRPr lang="en-GB" altLang="fr-FR"/>
          </a:p>
        </p:txBody>
      </p:sp>
    </p:spTree>
    <p:extLst>
      <p:ext uri="{BB962C8B-B14F-4D97-AF65-F5344CB8AC3E}">
        <p14:creationId xmlns:p14="http://schemas.microsoft.com/office/powerpoint/2010/main" val="2757377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fld id="{A2F099D2-A257-4A96-810F-5BE4BF0E88B2}" type="slidenum">
              <a:rPr lang="en-GB" altLang="fr-FR"/>
              <a:pPr/>
              <a:t>‹nr.›</a:t>
            </a:fld>
            <a:endParaRPr lang="en-GB" altLang="fr-FR"/>
          </a:p>
        </p:txBody>
      </p:sp>
    </p:spTree>
    <p:extLst>
      <p:ext uri="{BB962C8B-B14F-4D97-AF65-F5344CB8AC3E}">
        <p14:creationId xmlns:p14="http://schemas.microsoft.com/office/powerpoint/2010/main" val="3971901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CFF30761-5412-467D-A77A-1E54EDDD5E22}" type="slidenum">
              <a:rPr lang="en-GB" altLang="fr-FR"/>
              <a:pPr/>
              <a:t>‹nr.›</a:t>
            </a:fld>
            <a:endParaRPr lang="en-GB" altLang="fr-FR"/>
          </a:p>
        </p:txBody>
      </p:sp>
    </p:spTree>
    <p:extLst>
      <p:ext uri="{BB962C8B-B14F-4D97-AF65-F5344CB8AC3E}">
        <p14:creationId xmlns:p14="http://schemas.microsoft.com/office/powerpoint/2010/main" val="3738297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AB56BFD5-7E9E-4A78-80D7-07097F32AEBF}" type="slidenum">
              <a:rPr lang="en-GB" altLang="fr-FR"/>
              <a:pPr/>
              <a:t>‹nr.›</a:t>
            </a:fld>
            <a:endParaRPr lang="en-GB" altLang="fr-FR"/>
          </a:p>
        </p:txBody>
      </p:sp>
    </p:spTree>
    <p:extLst>
      <p:ext uri="{BB962C8B-B14F-4D97-AF65-F5344CB8AC3E}">
        <p14:creationId xmlns:p14="http://schemas.microsoft.com/office/powerpoint/2010/main" val="2746812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0" name="Picture 26" descr="ALLElogos_backg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1419225"/>
            <a:ext cx="9144000" cy="5438775"/>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header5bi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01700"/>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3"/>
          <p:cNvSpPr>
            <a:spLocks noGrp="1" noChangeArrowheads="1"/>
          </p:cNvSpPr>
          <p:nvPr>
            <p:ph type="body" idx="1"/>
          </p:nvPr>
        </p:nvSpPr>
        <p:spPr bwMode="auto">
          <a:xfrm>
            <a:off x="685800" y="11430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en-GB" altLang="fr-FR" smtClean="0"/>
          </a:p>
        </p:txBody>
      </p:sp>
      <p:sp>
        <p:nvSpPr>
          <p:cNvPr id="1030" name="Rectangle 6"/>
          <p:cNvSpPr>
            <a:spLocks noGrp="1" noChangeArrowheads="1"/>
          </p:cNvSpPr>
          <p:nvPr>
            <p:ph type="sldNum" sz="quarter" idx="4"/>
          </p:nvPr>
        </p:nvSpPr>
        <p:spPr bwMode="auto">
          <a:xfrm>
            <a:off x="3657600" y="6477000"/>
            <a:ext cx="914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latin typeface="+mn-lt"/>
              </a:defRPr>
            </a:lvl1pPr>
          </a:lstStyle>
          <a:p>
            <a:fld id="{DF1B2208-7535-403B-82F2-5808ABEFDC5C}" type="slidenum">
              <a:rPr lang="en-GB" altLang="fr-FR"/>
              <a:pPr/>
              <a:t>‹nr.›</a:t>
            </a:fld>
            <a:endParaRPr lang="en-GB" altLang="fr-FR"/>
          </a:p>
        </p:txBody>
      </p:sp>
      <p:sp>
        <p:nvSpPr>
          <p:cNvPr id="1026" name="Rectangle 2"/>
          <p:cNvSpPr>
            <a:spLocks noGrp="1" noChangeArrowheads="1"/>
          </p:cNvSpPr>
          <p:nvPr>
            <p:ph type="title"/>
          </p:nvPr>
        </p:nvSpPr>
        <p:spPr bwMode="auto">
          <a:xfrm>
            <a:off x="1295400" y="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endParaRPr lang="en-GB" altLang="fr-FR"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1" fontAlgn="base" hangingPunct="1">
        <a:spcBef>
          <a:spcPct val="0"/>
        </a:spcBef>
        <a:spcAft>
          <a:spcPct val="0"/>
        </a:spcAft>
        <a:defRPr sz="3200">
          <a:solidFill>
            <a:srgbClr val="5F5F5F"/>
          </a:solidFill>
          <a:latin typeface="+mj-lt"/>
          <a:ea typeface="+mj-ea"/>
          <a:cs typeface="+mj-cs"/>
        </a:defRPr>
      </a:lvl1pPr>
      <a:lvl2pPr algn="r" rtl="0" eaLnBrk="1" fontAlgn="base" hangingPunct="1">
        <a:spcBef>
          <a:spcPct val="0"/>
        </a:spcBef>
        <a:spcAft>
          <a:spcPct val="0"/>
        </a:spcAft>
        <a:defRPr sz="3200">
          <a:solidFill>
            <a:srgbClr val="5F5F5F"/>
          </a:solidFill>
          <a:latin typeface="Arial" charset="0"/>
        </a:defRPr>
      </a:lvl2pPr>
      <a:lvl3pPr algn="r" rtl="0" eaLnBrk="1" fontAlgn="base" hangingPunct="1">
        <a:spcBef>
          <a:spcPct val="0"/>
        </a:spcBef>
        <a:spcAft>
          <a:spcPct val="0"/>
        </a:spcAft>
        <a:defRPr sz="3200">
          <a:solidFill>
            <a:srgbClr val="5F5F5F"/>
          </a:solidFill>
          <a:latin typeface="Arial" charset="0"/>
        </a:defRPr>
      </a:lvl3pPr>
      <a:lvl4pPr algn="r" rtl="0" eaLnBrk="1" fontAlgn="base" hangingPunct="1">
        <a:spcBef>
          <a:spcPct val="0"/>
        </a:spcBef>
        <a:spcAft>
          <a:spcPct val="0"/>
        </a:spcAft>
        <a:defRPr sz="3200">
          <a:solidFill>
            <a:srgbClr val="5F5F5F"/>
          </a:solidFill>
          <a:latin typeface="Arial" charset="0"/>
        </a:defRPr>
      </a:lvl4pPr>
      <a:lvl5pPr algn="r" rtl="0" eaLnBrk="1" fontAlgn="base" hangingPunct="1">
        <a:spcBef>
          <a:spcPct val="0"/>
        </a:spcBef>
        <a:spcAft>
          <a:spcPct val="0"/>
        </a:spcAft>
        <a:defRPr sz="3200">
          <a:solidFill>
            <a:srgbClr val="5F5F5F"/>
          </a:solidFill>
          <a:latin typeface="Arial" charset="0"/>
        </a:defRPr>
      </a:lvl5pPr>
      <a:lvl6pPr marL="457200" algn="r" rtl="0" eaLnBrk="1" fontAlgn="base" hangingPunct="1">
        <a:spcBef>
          <a:spcPct val="0"/>
        </a:spcBef>
        <a:spcAft>
          <a:spcPct val="0"/>
        </a:spcAft>
        <a:defRPr sz="3200">
          <a:solidFill>
            <a:srgbClr val="5F5F5F"/>
          </a:solidFill>
          <a:latin typeface="Arial" charset="0"/>
        </a:defRPr>
      </a:lvl6pPr>
      <a:lvl7pPr marL="914400" algn="r" rtl="0" eaLnBrk="1" fontAlgn="base" hangingPunct="1">
        <a:spcBef>
          <a:spcPct val="0"/>
        </a:spcBef>
        <a:spcAft>
          <a:spcPct val="0"/>
        </a:spcAft>
        <a:defRPr sz="3200">
          <a:solidFill>
            <a:srgbClr val="5F5F5F"/>
          </a:solidFill>
          <a:latin typeface="Arial" charset="0"/>
        </a:defRPr>
      </a:lvl7pPr>
      <a:lvl8pPr marL="1371600" algn="r" rtl="0" eaLnBrk="1" fontAlgn="base" hangingPunct="1">
        <a:spcBef>
          <a:spcPct val="0"/>
        </a:spcBef>
        <a:spcAft>
          <a:spcPct val="0"/>
        </a:spcAft>
        <a:defRPr sz="3200">
          <a:solidFill>
            <a:srgbClr val="5F5F5F"/>
          </a:solidFill>
          <a:latin typeface="Arial" charset="0"/>
        </a:defRPr>
      </a:lvl8pPr>
      <a:lvl9pPr marL="1828800" algn="r" rtl="0" eaLnBrk="1" fontAlgn="base" hangingPunct="1">
        <a:spcBef>
          <a:spcPct val="0"/>
        </a:spcBef>
        <a:spcAft>
          <a:spcPct val="0"/>
        </a:spcAft>
        <a:defRPr sz="3200">
          <a:solidFill>
            <a:srgbClr val="5F5F5F"/>
          </a:solidFill>
          <a:latin typeface="Arial" charset="0"/>
        </a:defRPr>
      </a:lvl9pPr>
    </p:titleStyle>
    <p:bodyStyle>
      <a:lvl1pPr marL="342900" indent="-342900" algn="l" rtl="0" eaLnBrk="1" fontAlgn="base" hangingPunct="1">
        <a:spcBef>
          <a:spcPct val="20000"/>
        </a:spcBef>
        <a:spcAft>
          <a:spcPct val="0"/>
        </a:spcAft>
        <a:buChar char="•"/>
        <a:defRPr sz="3200">
          <a:solidFill>
            <a:srgbClr val="5F5F5F"/>
          </a:solidFill>
          <a:latin typeface="+mn-lt"/>
          <a:ea typeface="+mn-ea"/>
          <a:cs typeface="+mn-cs"/>
        </a:defRPr>
      </a:lvl1pPr>
      <a:lvl2pPr marL="742950" indent="-285750" algn="l" rtl="0" eaLnBrk="1" fontAlgn="base" hangingPunct="1">
        <a:spcBef>
          <a:spcPct val="20000"/>
        </a:spcBef>
        <a:spcAft>
          <a:spcPct val="0"/>
        </a:spcAft>
        <a:buChar char="–"/>
        <a:defRPr sz="2500" b="1">
          <a:solidFill>
            <a:schemeClr val="tx1"/>
          </a:solidFill>
          <a:latin typeface="+mn-lt"/>
        </a:defRPr>
      </a:lvl2pPr>
      <a:lvl3pPr marL="1143000" indent="-228600" algn="l" rtl="0" eaLnBrk="1" fontAlgn="base" hangingPunct="1">
        <a:spcBef>
          <a:spcPct val="20000"/>
        </a:spcBef>
        <a:spcAft>
          <a:spcPct val="0"/>
        </a:spcAft>
        <a:buChar char="•"/>
        <a:defRPr sz="2400">
          <a:solidFill>
            <a:srgbClr val="333333"/>
          </a:solidFill>
          <a:latin typeface="+mn-lt"/>
        </a:defRPr>
      </a:lvl3pPr>
      <a:lvl4pPr marL="1600200" indent="-228600" algn="l" rtl="0" eaLnBrk="1" fontAlgn="base" hangingPunct="1">
        <a:spcBef>
          <a:spcPct val="20000"/>
        </a:spcBef>
        <a:spcAft>
          <a:spcPct val="0"/>
        </a:spcAft>
        <a:buChar char="–"/>
        <a:defRPr sz="2000">
          <a:solidFill>
            <a:srgbClr val="5F5F5F"/>
          </a:solidFill>
          <a:latin typeface="+mn-lt"/>
        </a:defRPr>
      </a:lvl4pPr>
      <a:lvl5pPr marL="2057400" indent="-228600" algn="l" rtl="0" eaLnBrk="1" fontAlgn="base" hangingPunct="1">
        <a:spcBef>
          <a:spcPct val="20000"/>
        </a:spcBef>
        <a:spcAft>
          <a:spcPct val="0"/>
        </a:spcAft>
        <a:buChar char="»"/>
        <a:defRPr b="1">
          <a:solidFill>
            <a:srgbClr val="FEAE00"/>
          </a:solidFill>
          <a:latin typeface="+mn-lt"/>
        </a:defRPr>
      </a:lvl5pPr>
      <a:lvl6pPr marL="2514600" indent="-228600" algn="l" rtl="0" eaLnBrk="1" fontAlgn="base" hangingPunct="1">
        <a:spcBef>
          <a:spcPct val="20000"/>
        </a:spcBef>
        <a:spcAft>
          <a:spcPct val="0"/>
        </a:spcAft>
        <a:buChar char="»"/>
        <a:defRPr b="1">
          <a:solidFill>
            <a:srgbClr val="FEAE00"/>
          </a:solidFill>
          <a:latin typeface="+mn-lt"/>
        </a:defRPr>
      </a:lvl6pPr>
      <a:lvl7pPr marL="2971800" indent="-228600" algn="l" rtl="0" eaLnBrk="1" fontAlgn="base" hangingPunct="1">
        <a:spcBef>
          <a:spcPct val="20000"/>
        </a:spcBef>
        <a:spcAft>
          <a:spcPct val="0"/>
        </a:spcAft>
        <a:buChar char="»"/>
        <a:defRPr b="1">
          <a:solidFill>
            <a:srgbClr val="FEAE00"/>
          </a:solidFill>
          <a:latin typeface="+mn-lt"/>
        </a:defRPr>
      </a:lvl7pPr>
      <a:lvl8pPr marL="3429000" indent="-228600" algn="l" rtl="0" eaLnBrk="1" fontAlgn="base" hangingPunct="1">
        <a:spcBef>
          <a:spcPct val="20000"/>
        </a:spcBef>
        <a:spcAft>
          <a:spcPct val="0"/>
        </a:spcAft>
        <a:buChar char="»"/>
        <a:defRPr b="1">
          <a:solidFill>
            <a:srgbClr val="FEAE00"/>
          </a:solidFill>
          <a:latin typeface="+mn-lt"/>
        </a:defRPr>
      </a:lvl8pPr>
      <a:lvl9pPr marL="3886200" indent="-228600" algn="l" rtl="0" eaLnBrk="1" fontAlgn="base" hangingPunct="1">
        <a:spcBef>
          <a:spcPct val="20000"/>
        </a:spcBef>
        <a:spcAft>
          <a:spcPct val="0"/>
        </a:spcAft>
        <a:buChar char="»"/>
        <a:defRPr b="1">
          <a:solidFill>
            <a:srgbClr val="FEAE00"/>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ChangeArrowheads="1"/>
          </p:cNvSpPr>
          <p:nvPr/>
        </p:nvSpPr>
        <p:spPr bwMode="auto">
          <a:xfrm>
            <a:off x="215900" y="230188"/>
            <a:ext cx="2735263" cy="3656012"/>
          </a:xfrm>
          <a:prstGeom prst="rect">
            <a:avLst/>
          </a:prstGeom>
          <a:solidFill>
            <a:srgbClr val="FEAE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BE" dirty="0"/>
          </a:p>
        </p:txBody>
      </p:sp>
      <p:sp>
        <p:nvSpPr>
          <p:cNvPr id="2050" name="Rectangle 2"/>
          <p:cNvSpPr>
            <a:spLocks noGrp="1" noChangeArrowheads="1"/>
          </p:cNvSpPr>
          <p:nvPr>
            <p:ph type="ctrTitle"/>
          </p:nvPr>
        </p:nvSpPr>
        <p:spPr>
          <a:xfrm>
            <a:off x="82550" y="3962400"/>
            <a:ext cx="8458200" cy="1066800"/>
          </a:xfrm>
        </p:spPr>
        <p:txBody>
          <a:bodyPr/>
          <a:lstStyle/>
          <a:p>
            <a:pPr algn="l"/>
            <a:r>
              <a:rPr lang="en-GB" altLang="fr-FR" sz="3400" dirty="0" err="1" smtClean="0">
                <a:solidFill>
                  <a:schemeClr val="tx1"/>
                </a:solidFill>
              </a:rPr>
              <a:t>Groupe</a:t>
            </a:r>
            <a:r>
              <a:rPr lang="en-GB" altLang="fr-FR" sz="3400" dirty="0" smtClean="0">
                <a:solidFill>
                  <a:schemeClr val="tx1"/>
                </a:solidFill>
              </a:rPr>
              <a:t> de travail Activation </a:t>
            </a:r>
            <a:r>
              <a:rPr lang="en-GB" altLang="fr-FR" sz="3400" dirty="0" err="1" smtClean="0">
                <a:solidFill>
                  <a:schemeClr val="tx1"/>
                </a:solidFill>
              </a:rPr>
              <a:t>sociale</a:t>
            </a:r>
            <a:endParaRPr lang="nl-BE" altLang="fr-FR" sz="3400" dirty="0">
              <a:solidFill>
                <a:schemeClr val="tx1"/>
              </a:solidFill>
            </a:endParaRPr>
          </a:p>
        </p:txBody>
      </p:sp>
      <p:sp>
        <p:nvSpPr>
          <p:cNvPr id="2051" name="Rectangle 3"/>
          <p:cNvSpPr>
            <a:spLocks noGrp="1" noChangeArrowheads="1"/>
          </p:cNvSpPr>
          <p:nvPr>
            <p:ph type="subTitle" idx="1"/>
          </p:nvPr>
        </p:nvSpPr>
        <p:spPr>
          <a:xfrm>
            <a:off x="107504" y="4955224"/>
            <a:ext cx="8458200" cy="609600"/>
          </a:xfrm>
        </p:spPr>
        <p:txBody>
          <a:bodyPr/>
          <a:lstStyle/>
          <a:p>
            <a:pPr algn="l"/>
            <a:r>
              <a:rPr lang="en-GB" altLang="fr-FR" sz="2800" b="1" dirty="0" smtClean="0">
                <a:solidFill>
                  <a:srgbClr val="808080"/>
                </a:solidFill>
              </a:rPr>
              <a:t>13 </a:t>
            </a:r>
            <a:r>
              <a:rPr lang="en-GB" altLang="fr-FR" sz="2800" b="1" dirty="0" err="1" smtClean="0">
                <a:solidFill>
                  <a:srgbClr val="808080"/>
                </a:solidFill>
              </a:rPr>
              <a:t>octobre</a:t>
            </a:r>
            <a:r>
              <a:rPr lang="en-GB" altLang="fr-FR" sz="2800" b="1" dirty="0" smtClean="0">
                <a:solidFill>
                  <a:srgbClr val="808080"/>
                </a:solidFill>
              </a:rPr>
              <a:t> 2015</a:t>
            </a:r>
            <a:endParaRPr lang="nl-BE" altLang="fr-FR" sz="2800" b="1" dirty="0">
              <a:solidFill>
                <a:srgbClr val="808080"/>
              </a:solidFill>
            </a:endParaRPr>
          </a:p>
        </p:txBody>
      </p:sp>
      <p:pic>
        <p:nvPicPr>
          <p:cNvPr id="2054" name="Picture 6" descr="POD_logo_gro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5562600"/>
            <a:ext cx="1968500" cy="105727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ppt_cover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230188"/>
            <a:ext cx="5988050" cy="36560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b="1" kern="1200" dirty="0">
                <a:solidFill>
                  <a:srgbClr val="FFC000"/>
                </a:solidFill>
                <a:effectLst>
                  <a:outerShdw blurRad="38100" dist="38100" dir="2700000" algn="tl">
                    <a:srgbClr val="000000">
                      <a:alpha val="43137"/>
                    </a:srgbClr>
                  </a:outerShdw>
                </a:effectLst>
              </a:rPr>
              <a:t>2. Questions-Réponses</a:t>
            </a:r>
            <a:endParaRPr lang="fr-BE" dirty="0"/>
          </a:p>
        </p:txBody>
      </p:sp>
      <p:sp>
        <p:nvSpPr>
          <p:cNvPr id="3" name="Tijdelijke aanduiding voor inhoud 2"/>
          <p:cNvSpPr>
            <a:spLocks noGrp="1"/>
          </p:cNvSpPr>
          <p:nvPr>
            <p:ph idx="1"/>
          </p:nvPr>
        </p:nvSpPr>
        <p:spPr>
          <a:xfrm>
            <a:off x="755576" y="1124744"/>
            <a:ext cx="7772400" cy="4724400"/>
          </a:xfrm>
        </p:spPr>
        <p:txBody>
          <a:bodyPr/>
          <a:lstStyle/>
          <a:p>
            <a:pPr marL="0" indent="0">
              <a:buNone/>
            </a:pPr>
            <a:r>
              <a:rPr lang="fr-BE" sz="2400" b="1" dirty="0" smtClean="0"/>
              <a:t>Quel est le public cible de l’activation sociale dans le cadre de la subvention ?</a:t>
            </a:r>
          </a:p>
          <a:p>
            <a:pPr marL="0" indent="0">
              <a:buNone/>
            </a:pPr>
            <a:endParaRPr lang="fr-BE" sz="2400" dirty="0" smtClean="0"/>
          </a:p>
          <a:p>
            <a:pPr marL="0" indent="0">
              <a:buNone/>
            </a:pPr>
            <a:r>
              <a:rPr lang="fr-BE" sz="2400" dirty="0"/>
              <a:t>Les personnes qui sont très éloignées du marché de l’emploi, qui ne sont pas aptes à entrer dans une trajectoire d’insertion professionnelle et qui ont besoin d’un accompagnement spécifique en vue de les (</a:t>
            </a:r>
            <a:r>
              <a:rPr lang="fr-BE" sz="2400" dirty="0" err="1" smtClean="0"/>
              <a:t>re</a:t>
            </a:r>
            <a:r>
              <a:rPr lang="fr-BE" sz="2400" dirty="0" smtClean="0"/>
              <a:t>)mobiliser</a:t>
            </a:r>
            <a:r>
              <a:rPr lang="fr-BE" sz="2400" dirty="0"/>
              <a:t>, d’augmenter leur degré d’autonomie et de favoriser leur intégration dans et leur participation à la société. </a:t>
            </a:r>
            <a:endParaRPr lang="fr-BE" sz="2400" dirty="0" smtClean="0"/>
          </a:p>
          <a:p>
            <a:pPr marL="0" indent="0">
              <a:buNone/>
            </a:pPr>
            <a:endParaRPr lang="fr-BE" sz="2400" dirty="0" smtClean="0"/>
          </a:p>
          <a:p>
            <a:pPr marL="0" indent="0">
              <a:buNone/>
            </a:pPr>
            <a:r>
              <a:rPr lang="fr-BE" sz="2000" dirty="0" smtClean="0"/>
              <a:t>(Les étudiants de plein exercice ne relèvent pas du public cible) </a:t>
            </a:r>
            <a:endParaRPr lang="fr-BE" sz="2000" dirty="0"/>
          </a:p>
        </p:txBody>
      </p:sp>
    </p:spTree>
    <p:extLst>
      <p:ext uri="{BB962C8B-B14F-4D97-AF65-F5344CB8AC3E}">
        <p14:creationId xmlns:p14="http://schemas.microsoft.com/office/powerpoint/2010/main" val="31662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b="1" kern="1200" dirty="0">
                <a:solidFill>
                  <a:srgbClr val="FFC000"/>
                </a:solidFill>
                <a:effectLst>
                  <a:outerShdw blurRad="38100" dist="38100" dir="2700000" algn="tl">
                    <a:srgbClr val="000000">
                      <a:alpha val="43137"/>
                    </a:srgbClr>
                  </a:outerShdw>
                </a:effectLst>
              </a:rPr>
              <a:t>2. Questions-Réponses</a:t>
            </a:r>
            <a:endParaRPr lang="fr-BE" dirty="0"/>
          </a:p>
        </p:txBody>
      </p:sp>
      <p:sp>
        <p:nvSpPr>
          <p:cNvPr id="3" name="Tijdelijke aanduiding voor inhoud 2"/>
          <p:cNvSpPr>
            <a:spLocks noGrp="1"/>
          </p:cNvSpPr>
          <p:nvPr>
            <p:ph idx="1"/>
          </p:nvPr>
        </p:nvSpPr>
        <p:spPr>
          <a:xfrm>
            <a:off x="685800" y="1143000"/>
            <a:ext cx="7772400" cy="5310336"/>
          </a:xfrm>
        </p:spPr>
        <p:txBody>
          <a:bodyPr/>
          <a:lstStyle/>
          <a:p>
            <a:pPr marL="0" indent="0">
              <a:buNone/>
            </a:pPr>
            <a:r>
              <a:rPr lang="fr-BE" sz="2400" b="1" dirty="0"/>
              <a:t>Quid de la sanction de suspendre le paiement de l’aide financière dans le cadre d’un PIIS Activation sociale ?</a:t>
            </a:r>
          </a:p>
          <a:p>
            <a:pPr marL="0" indent="0">
              <a:buNone/>
            </a:pPr>
            <a:endParaRPr lang="fr-BE" sz="2400" dirty="0" smtClean="0"/>
          </a:p>
          <a:p>
            <a:pPr marL="0" indent="0">
              <a:buNone/>
            </a:pPr>
            <a:r>
              <a:rPr lang="fr-BE" sz="2400" dirty="0" smtClean="0"/>
              <a:t>Le </a:t>
            </a:r>
            <a:r>
              <a:rPr lang="fr-BE" sz="2400" dirty="0"/>
              <a:t>fait de sanctionner relève de l’autonomie du CPAS qui dispose d’un pouvoir discrétionnaire dans la matière. Le CPAS n’est pas obligé de sanctionner en cas de non-respect du PIIS. La loi stipule clairement qu’il s’agit d’une possibilité pour le CPAS</a:t>
            </a:r>
            <a:r>
              <a:rPr lang="fr-BE" sz="2400" dirty="0" smtClean="0"/>
              <a:t>.</a:t>
            </a:r>
          </a:p>
          <a:p>
            <a:pPr marL="0" indent="0">
              <a:buNone/>
            </a:pPr>
            <a:endParaRPr lang="fr-BE" sz="2400" dirty="0"/>
          </a:p>
          <a:p>
            <a:pPr marL="0" indent="0">
              <a:buNone/>
            </a:pPr>
            <a:r>
              <a:rPr lang="fr-BE" sz="1600" dirty="0" smtClean="0"/>
              <a:t>Cf. Loi DIS, art.30, § 2 : « … </a:t>
            </a:r>
            <a:r>
              <a:rPr lang="fr-FR" sz="1600" dirty="0" smtClean="0"/>
              <a:t>le paiement </a:t>
            </a:r>
            <a:r>
              <a:rPr lang="fr-FR" sz="1600" dirty="0"/>
              <a:t>du revenu d’intégration </a:t>
            </a:r>
            <a:r>
              <a:rPr lang="fr-FR" sz="1600" u="sng" dirty="0" smtClean="0"/>
              <a:t>peut</a:t>
            </a:r>
            <a:r>
              <a:rPr lang="fr-FR" sz="1600" dirty="0" smtClean="0"/>
              <a:t> </a:t>
            </a:r>
            <a:r>
              <a:rPr lang="fr-FR" sz="1600" dirty="0"/>
              <a:t>être suspendu partiellement ou totalement </a:t>
            </a:r>
            <a:r>
              <a:rPr lang="fr-FR" sz="1600" dirty="0" smtClean="0"/>
              <a:t>…</a:t>
            </a:r>
            <a:r>
              <a:rPr lang="fr-BE" sz="1600" dirty="0" smtClean="0"/>
              <a:t>»</a:t>
            </a:r>
          </a:p>
          <a:p>
            <a:pPr marL="0" indent="0">
              <a:buNone/>
            </a:pPr>
            <a:r>
              <a:rPr lang="fr-BE" sz="1600" dirty="0" smtClean="0"/>
              <a:t>Cf. Loi organique, art. 60, § 3 : «</a:t>
            </a:r>
            <a:r>
              <a:rPr lang="fr-BE" sz="1600" dirty="0"/>
              <a:t> </a:t>
            </a:r>
            <a:r>
              <a:rPr lang="fr-FR" sz="1600" dirty="0" smtClean="0"/>
              <a:t>En </a:t>
            </a:r>
            <a:r>
              <a:rPr lang="fr-FR" sz="1600" dirty="0"/>
              <a:t>cas de non-respect de ces conditions, le droit à l'aide financière </a:t>
            </a:r>
            <a:r>
              <a:rPr lang="fr-FR" sz="1600" u="sng" dirty="0" smtClean="0"/>
              <a:t>peut</a:t>
            </a:r>
            <a:r>
              <a:rPr lang="fr-FR" sz="1600" dirty="0" smtClean="0"/>
              <a:t> être </a:t>
            </a:r>
            <a:r>
              <a:rPr lang="fr-FR" sz="1600" dirty="0"/>
              <a:t>refusé ou suspendu partiellement ou totalement </a:t>
            </a:r>
            <a:r>
              <a:rPr lang="fr-FR" sz="1600" dirty="0" smtClean="0"/>
              <a:t>…</a:t>
            </a:r>
            <a:r>
              <a:rPr lang="fr-BE" sz="1600" dirty="0" smtClean="0"/>
              <a:t>»</a:t>
            </a:r>
            <a:endParaRPr lang="fr-BE" sz="1600" dirty="0"/>
          </a:p>
          <a:p>
            <a:endParaRPr lang="fr-BE" dirty="0"/>
          </a:p>
        </p:txBody>
      </p:sp>
    </p:spTree>
    <p:extLst>
      <p:ext uri="{BB962C8B-B14F-4D97-AF65-F5344CB8AC3E}">
        <p14:creationId xmlns:p14="http://schemas.microsoft.com/office/powerpoint/2010/main" val="1869002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b="1" kern="1200" dirty="0">
                <a:solidFill>
                  <a:srgbClr val="FFC000"/>
                </a:solidFill>
                <a:effectLst>
                  <a:outerShdw blurRad="38100" dist="38100" dir="2700000" algn="tl">
                    <a:srgbClr val="000000">
                      <a:alpha val="43137"/>
                    </a:srgbClr>
                  </a:outerShdw>
                </a:effectLst>
              </a:rPr>
              <a:t>2. Questions-Réponses</a:t>
            </a:r>
            <a:endParaRPr lang="fr-BE" dirty="0"/>
          </a:p>
        </p:txBody>
      </p:sp>
      <p:sp>
        <p:nvSpPr>
          <p:cNvPr id="3" name="Tijdelijke aanduiding voor inhoud 2"/>
          <p:cNvSpPr>
            <a:spLocks noGrp="1"/>
          </p:cNvSpPr>
          <p:nvPr>
            <p:ph idx="1"/>
          </p:nvPr>
        </p:nvSpPr>
        <p:spPr/>
        <p:txBody>
          <a:bodyPr/>
          <a:lstStyle/>
          <a:p>
            <a:pPr marL="0" indent="0">
              <a:buNone/>
            </a:pPr>
            <a:r>
              <a:rPr lang="fr-BE" sz="2400" b="1" dirty="0"/>
              <a:t>Quid des usagers qui disparaissent en cours de route (déménagement, perte de titre de séjour) ou </a:t>
            </a:r>
            <a:r>
              <a:rPr lang="fr-BE" sz="2400" b="1" dirty="0" smtClean="0"/>
              <a:t>qui abandonnent </a:t>
            </a:r>
            <a:r>
              <a:rPr lang="fr-BE" sz="2400" b="1" dirty="0"/>
              <a:t>leur trajet d’activation sociale?</a:t>
            </a:r>
          </a:p>
          <a:p>
            <a:pPr marL="0" indent="0">
              <a:buNone/>
            </a:pPr>
            <a:endParaRPr lang="fr-BE" sz="2400" dirty="0"/>
          </a:p>
          <a:p>
            <a:pPr marL="0" indent="0">
              <a:buNone/>
            </a:pPr>
            <a:r>
              <a:rPr lang="fr-BE" sz="2400" dirty="0" smtClean="0"/>
              <a:t>La </a:t>
            </a:r>
            <a:r>
              <a:rPr lang="fr-BE" sz="2400" dirty="0"/>
              <a:t>personne pourra être valorisée dans le cadre du subside même si elle n’est pas allée jusqu’au bout de sa trajectoire, à condition que le CPAS explique les raisons et circonstances qui ont fait que la personne n’a pas abouti, n’a pas (pu) achevé son trajet d’activation sociale.</a:t>
            </a:r>
          </a:p>
          <a:p>
            <a:endParaRPr lang="fr-BE" dirty="0"/>
          </a:p>
        </p:txBody>
      </p:sp>
    </p:spTree>
    <p:extLst>
      <p:ext uri="{BB962C8B-B14F-4D97-AF65-F5344CB8AC3E}">
        <p14:creationId xmlns:p14="http://schemas.microsoft.com/office/powerpoint/2010/main" val="997421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b="1" kern="1200" dirty="0">
                <a:solidFill>
                  <a:srgbClr val="FFC000"/>
                </a:solidFill>
                <a:effectLst>
                  <a:outerShdw blurRad="38100" dist="38100" dir="2700000" algn="tl">
                    <a:srgbClr val="000000">
                      <a:alpha val="43137"/>
                    </a:srgbClr>
                  </a:outerShdw>
                </a:effectLst>
              </a:rPr>
              <a:t>2. Questions-Réponses</a:t>
            </a:r>
            <a:endParaRPr lang="fr-BE" dirty="0"/>
          </a:p>
        </p:txBody>
      </p:sp>
      <p:sp>
        <p:nvSpPr>
          <p:cNvPr id="3" name="Tijdelijke aanduiding voor inhoud 2"/>
          <p:cNvSpPr>
            <a:spLocks noGrp="1"/>
          </p:cNvSpPr>
          <p:nvPr>
            <p:ph idx="1"/>
          </p:nvPr>
        </p:nvSpPr>
        <p:spPr/>
        <p:txBody>
          <a:bodyPr/>
          <a:lstStyle/>
          <a:p>
            <a:pPr marL="0" indent="0">
              <a:buNone/>
            </a:pPr>
            <a:r>
              <a:rPr lang="fr-BE" sz="2400" b="1" dirty="0"/>
              <a:t>Par rapport aux justificatifs qui devront être rendus dans le cadre du subside </a:t>
            </a:r>
            <a:r>
              <a:rPr lang="fr-BE" sz="2400" b="1" dirty="0" smtClean="0"/>
              <a:t>2015 : quelles </a:t>
            </a:r>
            <a:r>
              <a:rPr lang="fr-BE" sz="2400" b="1" dirty="0"/>
              <a:t>pièces justificatives seront attendues pour l’année complète (même si l’activité n’a duré que quelques mois, </a:t>
            </a:r>
            <a:r>
              <a:rPr lang="fr-BE" sz="2400" b="1" dirty="0" smtClean="0"/>
              <a:t>étant </a:t>
            </a:r>
            <a:r>
              <a:rPr lang="fr-BE" sz="2400" b="1" dirty="0"/>
              <a:t>donné que les activités liées à l’activation sociale </a:t>
            </a:r>
            <a:r>
              <a:rPr lang="fr-BE" sz="2400" b="1" dirty="0" smtClean="0"/>
              <a:t>n’auront commencé qu’en septembre 2015) </a:t>
            </a:r>
            <a:r>
              <a:rPr lang="fr-BE" sz="2400" b="1" dirty="0"/>
              <a:t>?</a:t>
            </a:r>
          </a:p>
          <a:p>
            <a:endParaRPr lang="fr-BE" sz="2400" dirty="0" smtClean="0"/>
          </a:p>
          <a:p>
            <a:pPr marL="0" indent="0">
              <a:buNone/>
            </a:pPr>
            <a:r>
              <a:rPr lang="fr-BE" sz="2400" dirty="0" smtClean="0"/>
              <a:t>Toutes </a:t>
            </a:r>
            <a:r>
              <a:rPr lang="fr-BE" sz="2400" dirty="0"/>
              <a:t>pièces justificatives </a:t>
            </a:r>
            <a:r>
              <a:rPr lang="fr-BE" sz="2400" dirty="0" smtClean="0"/>
              <a:t>ayant </a:t>
            </a:r>
            <a:r>
              <a:rPr lang="fr-BE" sz="2400" dirty="0"/>
              <a:t>trait à des dépenses, faits au courant de l’an 2015 et en lien direct avec le projet d’activation sociale, seront admises à condition que ce lien direct et la proportionnalité soient bien prouvés et démontrés</a:t>
            </a:r>
            <a:r>
              <a:rPr lang="fr-BE" sz="2400" dirty="0" smtClean="0"/>
              <a:t>.</a:t>
            </a:r>
            <a:endParaRPr lang="fr-BE" sz="2400" dirty="0"/>
          </a:p>
          <a:p>
            <a:endParaRPr lang="fr-BE" dirty="0"/>
          </a:p>
        </p:txBody>
      </p:sp>
    </p:spTree>
    <p:extLst>
      <p:ext uri="{BB962C8B-B14F-4D97-AF65-F5344CB8AC3E}">
        <p14:creationId xmlns:p14="http://schemas.microsoft.com/office/powerpoint/2010/main" val="4188401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b="1" kern="1200" dirty="0">
                <a:solidFill>
                  <a:srgbClr val="FFC000"/>
                </a:solidFill>
                <a:effectLst>
                  <a:outerShdw blurRad="38100" dist="38100" dir="2700000" algn="tl">
                    <a:srgbClr val="000000">
                      <a:alpha val="43137"/>
                    </a:srgbClr>
                  </a:outerShdw>
                </a:effectLst>
              </a:rPr>
              <a:t>2. Questions-Réponses</a:t>
            </a:r>
            <a:endParaRPr lang="fr-BE" dirty="0"/>
          </a:p>
        </p:txBody>
      </p:sp>
      <p:sp>
        <p:nvSpPr>
          <p:cNvPr id="3" name="Tijdelijke aanduiding voor inhoud 2"/>
          <p:cNvSpPr>
            <a:spLocks noGrp="1"/>
          </p:cNvSpPr>
          <p:nvPr>
            <p:ph idx="1"/>
          </p:nvPr>
        </p:nvSpPr>
        <p:spPr/>
        <p:txBody>
          <a:bodyPr/>
          <a:lstStyle/>
          <a:p>
            <a:pPr marL="0" indent="0">
              <a:buNone/>
            </a:pPr>
            <a:r>
              <a:rPr lang="nl-NL" sz="2200" b="1" dirty="0" err="1" smtClean="0"/>
              <a:t>Qu’est-ce</a:t>
            </a:r>
            <a:r>
              <a:rPr lang="nl-NL" sz="2200" b="1" dirty="0" smtClean="0"/>
              <a:t> </a:t>
            </a:r>
            <a:r>
              <a:rPr lang="nl-NL" sz="2200" b="1" dirty="0" err="1" smtClean="0"/>
              <a:t>qui</a:t>
            </a:r>
            <a:r>
              <a:rPr lang="nl-NL" sz="2200" b="1" dirty="0" smtClean="0"/>
              <a:t> </a:t>
            </a:r>
            <a:r>
              <a:rPr lang="nl-NL" sz="2200" b="1" dirty="0" err="1" smtClean="0"/>
              <a:t>relève</a:t>
            </a:r>
            <a:r>
              <a:rPr lang="nl-NL" sz="2200" b="1" dirty="0" smtClean="0"/>
              <a:t> de </a:t>
            </a:r>
            <a:r>
              <a:rPr lang="nl-NL" sz="2200" b="1" dirty="0" err="1" smtClean="0"/>
              <a:t>l’activation</a:t>
            </a:r>
            <a:r>
              <a:rPr lang="nl-NL" sz="2200" b="1" dirty="0" smtClean="0"/>
              <a:t> </a:t>
            </a:r>
            <a:r>
              <a:rPr lang="nl-NL" sz="2200" b="1" dirty="0" err="1" smtClean="0"/>
              <a:t>professionnelle</a:t>
            </a:r>
            <a:r>
              <a:rPr lang="nl-NL" sz="2200" b="1" dirty="0" smtClean="0"/>
              <a:t> ?</a:t>
            </a:r>
          </a:p>
          <a:p>
            <a:pPr marL="0" indent="0">
              <a:buNone/>
            </a:pPr>
            <a:r>
              <a:rPr lang="nl-NL" sz="2200" b="1" dirty="0" err="1"/>
              <a:t>Qu’est-ce</a:t>
            </a:r>
            <a:r>
              <a:rPr lang="nl-NL" sz="2200" b="1" dirty="0"/>
              <a:t> </a:t>
            </a:r>
            <a:r>
              <a:rPr lang="nl-NL" sz="2200" b="1" dirty="0" err="1"/>
              <a:t>qui</a:t>
            </a:r>
            <a:r>
              <a:rPr lang="nl-NL" sz="2200" b="1" dirty="0"/>
              <a:t> </a:t>
            </a:r>
            <a:r>
              <a:rPr lang="nl-NL" sz="2200" b="1" dirty="0" err="1"/>
              <a:t>relève</a:t>
            </a:r>
            <a:r>
              <a:rPr lang="nl-NL" sz="2200" b="1" dirty="0"/>
              <a:t> de </a:t>
            </a:r>
            <a:r>
              <a:rPr lang="nl-NL" sz="2200" b="1" dirty="0" err="1"/>
              <a:t>l’activation</a:t>
            </a:r>
            <a:r>
              <a:rPr lang="nl-NL" sz="2200" b="1" dirty="0"/>
              <a:t> </a:t>
            </a:r>
            <a:r>
              <a:rPr lang="nl-NL" sz="2200" b="1" dirty="0" smtClean="0"/>
              <a:t>sociale ?</a:t>
            </a:r>
            <a:endParaRPr lang="nl-NL" sz="2200" b="1" dirty="0"/>
          </a:p>
          <a:p>
            <a:pPr marL="0" indent="0">
              <a:buNone/>
            </a:pPr>
            <a:endParaRPr lang="nl-NL" sz="2000" b="1" dirty="0" smtClean="0"/>
          </a:p>
          <a:p>
            <a:pPr marL="0" indent="0">
              <a:buNone/>
            </a:pPr>
            <a:r>
              <a:rPr lang="nl-NL" sz="2000" b="1" dirty="0" err="1" smtClean="0"/>
              <a:t>Relèvent</a:t>
            </a:r>
            <a:r>
              <a:rPr lang="nl-NL" sz="2000" b="1" dirty="0" smtClean="0"/>
              <a:t> du </a:t>
            </a:r>
            <a:r>
              <a:rPr lang="nl-NL" sz="2000" b="1" dirty="0" err="1" smtClean="0"/>
              <a:t>domaine</a:t>
            </a:r>
            <a:r>
              <a:rPr lang="nl-NL" sz="2000" b="1" dirty="0" smtClean="0"/>
              <a:t> de </a:t>
            </a:r>
            <a:r>
              <a:rPr lang="nl-NL" sz="2000" b="1" dirty="0" err="1" smtClean="0"/>
              <a:t>l’activation</a:t>
            </a:r>
            <a:r>
              <a:rPr lang="nl-NL" sz="2000" b="1" dirty="0" smtClean="0"/>
              <a:t> sociale : </a:t>
            </a:r>
            <a:endParaRPr lang="nl-NL" sz="2000" b="1" dirty="0"/>
          </a:p>
          <a:p>
            <a:pPr>
              <a:buFont typeface="Wingdings" panose="05000000000000000000" pitchFamily="2" charset="2"/>
              <a:buChar char="§"/>
            </a:pPr>
            <a:r>
              <a:rPr lang="nl-NL" sz="2000" dirty="0" smtClean="0"/>
              <a:t>des </a:t>
            </a:r>
            <a:r>
              <a:rPr lang="nl-NL" sz="2000" dirty="0" err="1" smtClean="0"/>
              <a:t>préformations</a:t>
            </a:r>
            <a:r>
              <a:rPr lang="nl-NL" sz="2000" dirty="0" smtClean="0"/>
              <a:t> </a:t>
            </a:r>
            <a:r>
              <a:rPr lang="nl-NL" sz="2000" dirty="0" err="1" smtClean="0"/>
              <a:t>axées</a:t>
            </a:r>
            <a:r>
              <a:rPr lang="nl-NL" sz="2000" dirty="0" smtClean="0"/>
              <a:t> </a:t>
            </a:r>
            <a:r>
              <a:rPr lang="nl-NL" sz="2000" dirty="0" err="1" smtClean="0"/>
              <a:t>sur</a:t>
            </a:r>
            <a:r>
              <a:rPr lang="nl-NL" sz="2000" dirty="0" smtClean="0"/>
              <a:t> </a:t>
            </a:r>
            <a:r>
              <a:rPr lang="nl-NL" sz="2000" dirty="0" err="1" smtClean="0"/>
              <a:t>le</a:t>
            </a:r>
            <a:r>
              <a:rPr lang="nl-NL" sz="2000" dirty="0" smtClean="0"/>
              <a:t> </a:t>
            </a:r>
            <a:r>
              <a:rPr lang="nl-NL" sz="2000" dirty="0" err="1" smtClean="0"/>
              <a:t>développement</a:t>
            </a:r>
            <a:r>
              <a:rPr lang="nl-NL" sz="2000" dirty="0" smtClean="0"/>
              <a:t> des </a:t>
            </a:r>
            <a:r>
              <a:rPr lang="nl-NL" sz="2000" dirty="0" err="1" smtClean="0"/>
              <a:t>compétences</a:t>
            </a:r>
            <a:r>
              <a:rPr lang="nl-NL" sz="2000" dirty="0" smtClean="0"/>
              <a:t> de base (cours de </a:t>
            </a:r>
            <a:r>
              <a:rPr lang="nl-NL" sz="2000" dirty="0" err="1" smtClean="0"/>
              <a:t>langues</a:t>
            </a:r>
            <a:r>
              <a:rPr lang="nl-NL" sz="2000" dirty="0" smtClean="0"/>
              <a:t>, de </a:t>
            </a:r>
            <a:r>
              <a:rPr lang="nl-NL" sz="2000" dirty="0" err="1" smtClean="0"/>
              <a:t>communication</a:t>
            </a:r>
            <a:r>
              <a:rPr lang="nl-NL" sz="2000" dirty="0" smtClean="0"/>
              <a:t>, se </a:t>
            </a:r>
            <a:r>
              <a:rPr lang="nl-NL" sz="2000" dirty="0" err="1" smtClean="0"/>
              <a:t>familiariser</a:t>
            </a:r>
            <a:r>
              <a:rPr lang="nl-NL" sz="2000" dirty="0" smtClean="0"/>
              <a:t> </a:t>
            </a:r>
            <a:r>
              <a:rPr lang="nl-NL" sz="2000" dirty="0" err="1" smtClean="0"/>
              <a:t>avec</a:t>
            </a:r>
            <a:r>
              <a:rPr lang="nl-NL" sz="2000" dirty="0" smtClean="0"/>
              <a:t> </a:t>
            </a:r>
            <a:r>
              <a:rPr lang="nl-NL" sz="2000" dirty="0" err="1" smtClean="0"/>
              <a:t>le</a:t>
            </a:r>
            <a:r>
              <a:rPr lang="nl-NL" sz="2000" dirty="0" smtClean="0"/>
              <a:t> transport en </a:t>
            </a:r>
            <a:r>
              <a:rPr lang="nl-NL" sz="2000" dirty="0" err="1" smtClean="0"/>
              <a:t>commun</a:t>
            </a:r>
            <a:r>
              <a:rPr lang="nl-NL" sz="2000" dirty="0" smtClean="0"/>
              <a:t>, </a:t>
            </a:r>
            <a:r>
              <a:rPr lang="nl-NL" sz="2000" dirty="0" err="1" smtClean="0"/>
              <a:t>apprendre</a:t>
            </a:r>
            <a:r>
              <a:rPr lang="nl-NL" sz="2000" dirty="0" smtClean="0"/>
              <a:t> à </a:t>
            </a:r>
            <a:r>
              <a:rPr lang="nl-NL" sz="2000" dirty="0" err="1" smtClean="0"/>
              <a:t>arriver</a:t>
            </a:r>
            <a:r>
              <a:rPr lang="nl-NL" sz="2000" dirty="0" smtClean="0"/>
              <a:t> à </a:t>
            </a:r>
            <a:r>
              <a:rPr lang="nl-NL" sz="2000" dirty="0" err="1" smtClean="0"/>
              <a:t>temps</a:t>
            </a:r>
            <a:r>
              <a:rPr lang="nl-NL" sz="2000" dirty="0" smtClean="0"/>
              <a:t>, à </a:t>
            </a:r>
            <a:r>
              <a:rPr lang="nl-NL" sz="2000" dirty="0" err="1" smtClean="0"/>
              <a:t>respecter</a:t>
            </a:r>
            <a:r>
              <a:rPr lang="nl-NL" sz="2000" dirty="0" smtClean="0"/>
              <a:t> des rendez-vous et des </a:t>
            </a:r>
            <a:r>
              <a:rPr lang="nl-NL" sz="2000" dirty="0" err="1" smtClean="0"/>
              <a:t>accords</a:t>
            </a:r>
            <a:r>
              <a:rPr lang="nl-NL" sz="2000" dirty="0" smtClean="0"/>
              <a:t>, </a:t>
            </a:r>
            <a:r>
              <a:rPr lang="nl-NL" sz="2000" dirty="0" err="1" smtClean="0"/>
              <a:t>augmenter</a:t>
            </a:r>
            <a:r>
              <a:rPr lang="nl-NL" sz="2000" dirty="0" smtClean="0"/>
              <a:t> </a:t>
            </a:r>
            <a:r>
              <a:rPr lang="nl-NL" sz="2000" dirty="0" err="1" smtClean="0"/>
              <a:t>son</a:t>
            </a:r>
            <a:r>
              <a:rPr lang="nl-NL" sz="2000" dirty="0" smtClean="0"/>
              <a:t> </a:t>
            </a:r>
            <a:r>
              <a:rPr lang="nl-NL" sz="2000" dirty="0" err="1" smtClean="0"/>
              <a:t>estime</a:t>
            </a:r>
            <a:r>
              <a:rPr lang="nl-NL" sz="2000" dirty="0" smtClean="0"/>
              <a:t> en </a:t>
            </a:r>
            <a:r>
              <a:rPr lang="nl-NL" sz="2000" dirty="0" err="1" smtClean="0"/>
              <a:t>soi</a:t>
            </a:r>
            <a:r>
              <a:rPr lang="nl-NL" sz="2000" dirty="0" smtClean="0"/>
              <a:t>, …)</a:t>
            </a:r>
            <a:endParaRPr lang="nl-NL" sz="2000" dirty="0"/>
          </a:p>
          <a:p>
            <a:pPr>
              <a:buFont typeface="Wingdings" panose="05000000000000000000" pitchFamily="2" charset="2"/>
              <a:buChar char="§"/>
            </a:pPr>
            <a:r>
              <a:rPr lang="nl-NL" sz="2000" dirty="0" smtClean="0"/>
              <a:t>des </a:t>
            </a:r>
            <a:r>
              <a:rPr lang="nl-NL" sz="2000" dirty="0"/>
              <a:t>stages de </a:t>
            </a:r>
            <a:r>
              <a:rPr lang="nl-NL" sz="2000" dirty="0" err="1"/>
              <a:t>remobilisation</a:t>
            </a:r>
            <a:r>
              <a:rPr lang="nl-NL" sz="2000" dirty="0"/>
              <a:t> et de </a:t>
            </a:r>
            <a:r>
              <a:rPr lang="nl-NL" sz="2000" dirty="0" err="1"/>
              <a:t>découverte</a:t>
            </a:r>
            <a:r>
              <a:rPr lang="nl-NL" sz="2000" dirty="0"/>
              <a:t> de </a:t>
            </a:r>
            <a:r>
              <a:rPr lang="nl-NL" sz="2000" dirty="0" err="1"/>
              <a:t>l’environnement</a:t>
            </a:r>
            <a:r>
              <a:rPr lang="nl-NL" sz="2000" dirty="0"/>
              <a:t> de </a:t>
            </a:r>
            <a:r>
              <a:rPr lang="nl-NL" sz="2000" dirty="0" err="1"/>
              <a:t>travail</a:t>
            </a:r>
            <a:r>
              <a:rPr lang="nl-NL" sz="2000" dirty="0"/>
              <a:t> pour des </a:t>
            </a:r>
            <a:r>
              <a:rPr lang="nl-NL" sz="2000" dirty="0" err="1"/>
              <a:t>personnes</a:t>
            </a:r>
            <a:r>
              <a:rPr lang="nl-NL" sz="2000" dirty="0"/>
              <a:t> </a:t>
            </a:r>
            <a:r>
              <a:rPr lang="nl-NL" sz="2000" dirty="0" err="1"/>
              <a:t>qui</a:t>
            </a:r>
            <a:r>
              <a:rPr lang="nl-NL" sz="2000" dirty="0"/>
              <a:t> ne </a:t>
            </a:r>
            <a:r>
              <a:rPr lang="nl-NL" sz="2000" dirty="0" err="1"/>
              <a:t>sont</a:t>
            </a:r>
            <a:r>
              <a:rPr lang="nl-NL" sz="2000" dirty="0"/>
              <a:t> pas </a:t>
            </a:r>
            <a:r>
              <a:rPr lang="nl-NL" sz="2000" dirty="0" err="1"/>
              <a:t>prêtes</a:t>
            </a:r>
            <a:r>
              <a:rPr lang="nl-NL" sz="2000" dirty="0"/>
              <a:t> pour </a:t>
            </a:r>
            <a:r>
              <a:rPr lang="nl-NL" sz="2000" dirty="0" err="1"/>
              <a:t>une</a:t>
            </a:r>
            <a:r>
              <a:rPr lang="nl-NL" sz="2000" dirty="0"/>
              <a:t> </a:t>
            </a:r>
            <a:r>
              <a:rPr lang="nl-NL" sz="2000" dirty="0" err="1"/>
              <a:t>trajectoire</a:t>
            </a:r>
            <a:r>
              <a:rPr lang="nl-NL" sz="2000" dirty="0"/>
              <a:t> </a:t>
            </a:r>
            <a:r>
              <a:rPr lang="nl-NL" sz="2000" dirty="0" err="1"/>
              <a:t>professionnelle</a:t>
            </a:r>
            <a:r>
              <a:rPr lang="nl-NL" sz="2000" dirty="0"/>
              <a:t> </a:t>
            </a:r>
            <a:r>
              <a:rPr lang="nl-NL" sz="2000" dirty="0" smtClean="0"/>
              <a:t>(ateliers </a:t>
            </a:r>
            <a:r>
              <a:rPr lang="nl-NL" sz="2000" dirty="0"/>
              <a:t>pour </a:t>
            </a:r>
            <a:r>
              <a:rPr lang="nl-NL" sz="2000" dirty="0" err="1"/>
              <a:t>apprendre</a:t>
            </a:r>
            <a:r>
              <a:rPr lang="nl-NL" sz="2000" dirty="0"/>
              <a:t> </a:t>
            </a:r>
            <a:r>
              <a:rPr lang="nl-NL" sz="2000" dirty="0" err="1"/>
              <a:t>aux</a:t>
            </a:r>
            <a:r>
              <a:rPr lang="nl-NL" sz="2000" dirty="0"/>
              <a:t> </a:t>
            </a:r>
            <a:r>
              <a:rPr lang="nl-NL" sz="2000" dirty="0" err="1"/>
              <a:t>personnes</a:t>
            </a:r>
            <a:r>
              <a:rPr lang="nl-NL" sz="2000" dirty="0"/>
              <a:t> </a:t>
            </a:r>
            <a:r>
              <a:rPr lang="nl-NL" sz="2000" dirty="0" err="1"/>
              <a:t>d’acquérir</a:t>
            </a:r>
            <a:r>
              <a:rPr lang="nl-NL" sz="2000" dirty="0"/>
              <a:t> des attitudes nécessaires à </a:t>
            </a:r>
            <a:r>
              <a:rPr lang="nl-NL" sz="2000" dirty="0" err="1"/>
              <a:t>une</a:t>
            </a:r>
            <a:r>
              <a:rPr lang="nl-NL" sz="2000" dirty="0"/>
              <a:t> </a:t>
            </a:r>
            <a:r>
              <a:rPr lang="nl-NL" sz="2000" dirty="0" err="1"/>
              <a:t>trajectoire</a:t>
            </a:r>
            <a:r>
              <a:rPr lang="nl-NL" sz="2000" dirty="0"/>
              <a:t> </a:t>
            </a:r>
            <a:r>
              <a:rPr lang="nl-NL" sz="2000" dirty="0" err="1"/>
              <a:t>professionnelle</a:t>
            </a:r>
            <a:r>
              <a:rPr lang="nl-NL" sz="2000" dirty="0"/>
              <a:t> : </a:t>
            </a:r>
            <a:r>
              <a:rPr lang="nl-NL" sz="2000" dirty="0" err="1"/>
              <a:t>respecter</a:t>
            </a:r>
            <a:r>
              <a:rPr lang="nl-NL" sz="2000" dirty="0"/>
              <a:t> </a:t>
            </a:r>
            <a:r>
              <a:rPr lang="nl-NL" sz="2000" dirty="0" err="1"/>
              <a:t>un</a:t>
            </a:r>
            <a:r>
              <a:rPr lang="nl-NL" sz="2000" dirty="0"/>
              <a:t> </a:t>
            </a:r>
            <a:r>
              <a:rPr lang="nl-NL" sz="2000" dirty="0" err="1"/>
              <a:t>horaire</a:t>
            </a:r>
            <a:r>
              <a:rPr lang="nl-NL" sz="2000" dirty="0"/>
              <a:t> </a:t>
            </a:r>
            <a:r>
              <a:rPr lang="nl-NL" sz="2000" dirty="0" smtClean="0"/>
              <a:t>régulier, </a:t>
            </a:r>
            <a:r>
              <a:rPr lang="nl-NL" sz="2000" dirty="0"/>
              <a:t>la </a:t>
            </a:r>
            <a:r>
              <a:rPr lang="nl-NL" sz="2000" dirty="0" err="1" smtClean="0"/>
              <a:t>hiérarchie</a:t>
            </a:r>
            <a:r>
              <a:rPr lang="nl-NL" sz="2000" dirty="0" smtClean="0"/>
              <a:t>, </a:t>
            </a:r>
            <a:r>
              <a:rPr lang="nl-NL" sz="2000" dirty="0" err="1" smtClean="0"/>
              <a:t>comprendre</a:t>
            </a:r>
            <a:r>
              <a:rPr lang="nl-NL" sz="2000" dirty="0" smtClean="0"/>
              <a:t> des </a:t>
            </a:r>
            <a:r>
              <a:rPr lang="nl-NL" sz="2000" dirty="0" err="1" smtClean="0"/>
              <a:t>ordres</a:t>
            </a:r>
            <a:r>
              <a:rPr lang="nl-NL" sz="2000" dirty="0" smtClean="0"/>
              <a:t> </a:t>
            </a:r>
            <a:r>
              <a:rPr lang="nl-NL" sz="2000" dirty="0"/>
              <a:t>..)</a:t>
            </a:r>
          </a:p>
          <a:p>
            <a:pPr marL="0" indent="0">
              <a:buNone/>
            </a:pPr>
            <a:endParaRPr lang="nl-NL" dirty="0" smtClean="0"/>
          </a:p>
          <a:p>
            <a:pPr marL="0" indent="0">
              <a:buNone/>
            </a:pPr>
            <a:endParaRPr lang="fr-BE" dirty="0"/>
          </a:p>
        </p:txBody>
      </p:sp>
    </p:spTree>
    <p:extLst>
      <p:ext uri="{BB962C8B-B14F-4D97-AF65-F5344CB8AC3E}">
        <p14:creationId xmlns:p14="http://schemas.microsoft.com/office/powerpoint/2010/main" val="2746494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b="1" kern="1200" dirty="0">
                <a:solidFill>
                  <a:srgbClr val="FFC000"/>
                </a:solidFill>
                <a:effectLst>
                  <a:outerShdw blurRad="38100" dist="38100" dir="2700000" algn="tl">
                    <a:srgbClr val="000000">
                      <a:alpha val="43137"/>
                    </a:srgbClr>
                  </a:outerShdw>
                </a:effectLst>
              </a:rPr>
              <a:t>2. Questions-Réponses</a:t>
            </a:r>
            <a:endParaRPr lang="fr-BE" dirty="0"/>
          </a:p>
        </p:txBody>
      </p:sp>
      <p:sp>
        <p:nvSpPr>
          <p:cNvPr id="3" name="Tijdelijke aanduiding voor inhoud 2"/>
          <p:cNvSpPr>
            <a:spLocks noGrp="1"/>
          </p:cNvSpPr>
          <p:nvPr>
            <p:ph idx="1"/>
          </p:nvPr>
        </p:nvSpPr>
        <p:spPr/>
        <p:txBody>
          <a:bodyPr/>
          <a:lstStyle/>
          <a:p>
            <a:pPr marL="0" indent="0">
              <a:buNone/>
            </a:pPr>
            <a:r>
              <a:rPr lang="nl-NL" sz="2200" b="1" dirty="0" err="1"/>
              <a:t>Qu’est-ce</a:t>
            </a:r>
            <a:r>
              <a:rPr lang="nl-NL" sz="2200" b="1" dirty="0"/>
              <a:t> </a:t>
            </a:r>
            <a:r>
              <a:rPr lang="nl-NL" sz="2200" b="1" dirty="0" err="1"/>
              <a:t>qui</a:t>
            </a:r>
            <a:r>
              <a:rPr lang="nl-NL" sz="2200" b="1" dirty="0"/>
              <a:t> </a:t>
            </a:r>
            <a:r>
              <a:rPr lang="nl-NL" sz="2200" b="1" dirty="0" err="1"/>
              <a:t>relève</a:t>
            </a:r>
            <a:r>
              <a:rPr lang="nl-NL" sz="2200" b="1" dirty="0"/>
              <a:t> de </a:t>
            </a:r>
            <a:r>
              <a:rPr lang="nl-NL" sz="2200" b="1" dirty="0" err="1"/>
              <a:t>l’activation</a:t>
            </a:r>
            <a:r>
              <a:rPr lang="nl-NL" sz="2200" b="1" dirty="0"/>
              <a:t> </a:t>
            </a:r>
            <a:r>
              <a:rPr lang="nl-NL" sz="2200" b="1" dirty="0" err="1"/>
              <a:t>professionnelle</a:t>
            </a:r>
            <a:r>
              <a:rPr lang="nl-NL" sz="2200" b="1" dirty="0"/>
              <a:t> ?</a:t>
            </a:r>
          </a:p>
          <a:p>
            <a:pPr marL="0" indent="0">
              <a:buNone/>
            </a:pPr>
            <a:r>
              <a:rPr lang="nl-NL" sz="2200" b="1" dirty="0" err="1"/>
              <a:t>Qu’est-ce</a:t>
            </a:r>
            <a:r>
              <a:rPr lang="nl-NL" sz="2200" b="1" dirty="0"/>
              <a:t> </a:t>
            </a:r>
            <a:r>
              <a:rPr lang="nl-NL" sz="2200" b="1" dirty="0" err="1"/>
              <a:t>qui</a:t>
            </a:r>
            <a:r>
              <a:rPr lang="nl-NL" sz="2200" b="1" dirty="0"/>
              <a:t> </a:t>
            </a:r>
            <a:r>
              <a:rPr lang="nl-NL" sz="2200" b="1" dirty="0" err="1"/>
              <a:t>relève</a:t>
            </a:r>
            <a:r>
              <a:rPr lang="nl-NL" sz="2200" b="1" dirty="0"/>
              <a:t> de </a:t>
            </a:r>
            <a:r>
              <a:rPr lang="nl-NL" sz="2200" b="1" dirty="0" err="1"/>
              <a:t>l’activation</a:t>
            </a:r>
            <a:r>
              <a:rPr lang="nl-NL" sz="2200" b="1" dirty="0"/>
              <a:t> sociale ?</a:t>
            </a:r>
          </a:p>
          <a:p>
            <a:pPr marL="0" indent="0">
              <a:buNone/>
            </a:pPr>
            <a:endParaRPr lang="nl-NL" sz="2000" b="1" dirty="0"/>
          </a:p>
          <a:p>
            <a:pPr marL="0" indent="0">
              <a:buNone/>
            </a:pPr>
            <a:r>
              <a:rPr lang="nl-NL" sz="2000" b="1" dirty="0" smtClean="0"/>
              <a:t>Ne </a:t>
            </a:r>
            <a:r>
              <a:rPr lang="nl-NL" sz="2000" b="1" dirty="0" err="1" smtClean="0"/>
              <a:t>relèvent</a:t>
            </a:r>
            <a:r>
              <a:rPr lang="nl-NL" sz="2000" b="1" dirty="0" smtClean="0"/>
              <a:t> pas du </a:t>
            </a:r>
            <a:r>
              <a:rPr lang="nl-NL" sz="2000" b="1" dirty="0" err="1"/>
              <a:t>domaine</a:t>
            </a:r>
            <a:r>
              <a:rPr lang="nl-NL" sz="2000" b="1" dirty="0"/>
              <a:t> de </a:t>
            </a:r>
            <a:r>
              <a:rPr lang="nl-NL" sz="2000" b="1" dirty="0" err="1"/>
              <a:t>l’activation</a:t>
            </a:r>
            <a:r>
              <a:rPr lang="nl-NL" sz="2000" b="1" dirty="0"/>
              <a:t> sociale </a:t>
            </a:r>
            <a:r>
              <a:rPr lang="nl-NL" sz="2000" b="1" dirty="0" err="1" smtClean="0"/>
              <a:t>car</a:t>
            </a:r>
            <a:r>
              <a:rPr lang="nl-NL" sz="2000" b="1" dirty="0" smtClean="0"/>
              <a:t> se </a:t>
            </a:r>
            <a:r>
              <a:rPr lang="nl-NL" sz="2000" b="1" dirty="0" err="1" smtClean="0"/>
              <a:t>situant</a:t>
            </a:r>
            <a:r>
              <a:rPr lang="nl-NL" sz="2000" b="1" dirty="0" smtClean="0"/>
              <a:t> </a:t>
            </a:r>
            <a:r>
              <a:rPr lang="nl-NL" sz="2000" b="1" dirty="0" err="1" smtClean="0"/>
              <a:t>entièrement</a:t>
            </a:r>
            <a:r>
              <a:rPr lang="nl-NL" sz="2000" b="1" dirty="0" smtClean="0"/>
              <a:t> au niveau de </a:t>
            </a:r>
            <a:r>
              <a:rPr lang="nl-NL" sz="2000" b="1" dirty="0" err="1" smtClean="0"/>
              <a:t>l’activation</a:t>
            </a:r>
            <a:r>
              <a:rPr lang="nl-NL" sz="2000" b="1" dirty="0" smtClean="0"/>
              <a:t> </a:t>
            </a:r>
            <a:r>
              <a:rPr lang="nl-NL" sz="2000" b="1" dirty="0" err="1" smtClean="0"/>
              <a:t>professionnelle</a:t>
            </a:r>
            <a:r>
              <a:rPr lang="nl-NL" sz="2000" b="1" dirty="0" smtClean="0"/>
              <a:t> : </a:t>
            </a:r>
            <a:endParaRPr lang="nl-NL" sz="2000" b="1" dirty="0"/>
          </a:p>
          <a:p>
            <a:pPr marL="0" indent="0">
              <a:buNone/>
            </a:pPr>
            <a:endParaRPr lang="nl-NL" sz="2000" dirty="0"/>
          </a:p>
          <a:p>
            <a:pPr>
              <a:buFont typeface="Wingdings" panose="05000000000000000000" pitchFamily="2" charset="2"/>
              <a:buChar char="§"/>
            </a:pPr>
            <a:r>
              <a:rPr lang="nl-NL" sz="2000" dirty="0" smtClean="0"/>
              <a:t>des </a:t>
            </a:r>
            <a:r>
              <a:rPr lang="nl-NL" sz="2000" dirty="0" err="1"/>
              <a:t>préformations</a:t>
            </a:r>
            <a:r>
              <a:rPr lang="nl-NL" sz="2000" dirty="0"/>
              <a:t> </a:t>
            </a:r>
            <a:r>
              <a:rPr lang="nl-NL" sz="2000" dirty="0" err="1"/>
              <a:t>qui</a:t>
            </a:r>
            <a:r>
              <a:rPr lang="nl-NL" sz="2000" dirty="0"/>
              <a:t> </a:t>
            </a:r>
            <a:r>
              <a:rPr lang="nl-NL" sz="2000" dirty="0" err="1"/>
              <a:t>sont</a:t>
            </a:r>
            <a:r>
              <a:rPr lang="nl-NL" sz="2000" dirty="0"/>
              <a:t> </a:t>
            </a:r>
            <a:r>
              <a:rPr lang="nl-NL" sz="2000" dirty="0" err="1"/>
              <a:t>liées</a:t>
            </a:r>
            <a:r>
              <a:rPr lang="nl-NL" sz="2000" dirty="0"/>
              <a:t> à </a:t>
            </a:r>
            <a:r>
              <a:rPr lang="nl-NL" sz="2000" dirty="0" err="1"/>
              <a:t>un</a:t>
            </a:r>
            <a:r>
              <a:rPr lang="nl-NL" sz="2000" dirty="0"/>
              <a:t> métier </a:t>
            </a:r>
            <a:r>
              <a:rPr lang="nl-NL" sz="2000" dirty="0" err="1"/>
              <a:t>spécifique</a:t>
            </a:r>
            <a:r>
              <a:rPr lang="nl-NL" sz="2000" dirty="0"/>
              <a:t> (</a:t>
            </a:r>
            <a:r>
              <a:rPr lang="nl-NL" sz="2000" dirty="0" err="1"/>
              <a:t>acquisition</a:t>
            </a:r>
            <a:r>
              <a:rPr lang="nl-NL" sz="2000" dirty="0"/>
              <a:t> de </a:t>
            </a:r>
            <a:r>
              <a:rPr lang="nl-NL" sz="2000" dirty="0" err="1"/>
              <a:t>compétences</a:t>
            </a:r>
            <a:r>
              <a:rPr lang="nl-NL" sz="2000" dirty="0"/>
              <a:t> </a:t>
            </a:r>
            <a:r>
              <a:rPr lang="nl-NL" sz="2000" dirty="0" err="1"/>
              <a:t>professionnelles</a:t>
            </a:r>
            <a:r>
              <a:rPr lang="nl-NL" sz="2000" dirty="0"/>
              <a:t>)</a:t>
            </a:r>
          </a:p>
          <a:p>
            <a:pPr>
              <a:buFont typeface="Wingdings" panose="05000000000000000000" pitchFamily="2" charset="2"/>
              <a:buChar char="§"/>
            </a:pPr>
            <a:r>
              <a:rPr lang="nl-NL" sz="2000" dirty="0" smtClean="0"/>
              <a:t>des </a:t>
            </a:r>
            <a:r>
              <a:rPr lang="nl-NL" sz="2000" dirty="0" err="1" smtClean="0"/>
              <a:t>formations</a:t>
            </a:r>
            <a:r>
              <a:rPr lang="nl-NL" sz="2000" dirty="0" smtClean="0"/>
              <a:t> </a:t>
            </a:r>
            <a:r>
              <a:rPr lang="nl-NL" sz="2000" dirty="0" err="1" smtClean="0"/>
              <a:t>qualifiantes</a:t>
            </a:r>
            <a:endParaRPr lang="nl-NL" sz="2000" dirty="0" smtClean="0"/>
          </a:p>
          <a:p>
            <a:pPr>
              <a:buFont typeface="Wingdings" panose="05000000000000000000" pitchFamily="2" charset="2"/>
              <a:buChar char="§"/>
            </a:pPr>
            <a:r>
              <a:rPr lang="nl-NL" sz="2000" dirty="0"/>
              <a:t>des ateliers de recherche </a:t>
            </a:r>
            <a:r>
              <a:rPr lang="nl-NL" sz="2000" dirty="0" err="1"/>
              <a:t>d’emploi</a:t>
            </a:r>
            <a:endParaRPr lang="nl-NL" sz="2000" dirty="0"/>
          </a:p>
          <a:p>
            <a:pPr>
              <a:buFont typeface="Wingdings" panose="05000000000000000000" pitchFamily="2" charset="2"/>
              <a:buChar char="§"/>
            </a:pPr>
            <a:r>
              <a:rPr lang="nl-NL" sz="2000" dirty="0" smtClean="0"/>
              <a:t>des stages </a:t>
            </a:r>
            <a:r>
              <a:rPr lang="nl-NL" sz="2000" dirty="0" err="1" smtClean="0"/>
              <a:t>préalables</a:t>
            </a:r>
            <a:r>
              <a:rPr lang="nl-NL" sz="2000" dirty="0" smtClean="0"/>
              <a:t> à </a:t>
            </a:r>
            <a:r>
              <a:rPr lang="nl-NL" sz="2000" dirty="0" err="1" smtClean="0"/>
              <a:t>une</a:t>
            </a:r>
            <a:r>
              <a:rPr lang="nl-NL" sz="2000" dirty="0" smtClean="0"/>
              <a:t> mise à </a:t>
            </a:r>
            <a:r>
              <a:rPr lang="nl-NL" sz="2000" dirty="0" err="1" smtClean="0"/>
              <a:t>l’emploi</a:t>
            </a:r>
            <a:r>
              <a:rPr lang="nl-NL" sz="2000" dirty="0" smtClean="0"/>
              <a:t> (par </a:t>
            </a:r>
            <a:r>
              <a:rPr lang="nl-NL" sz="2000" dirty="0" err="1" smtClean="0"/>
              <a:t>exemple</a:t>
            </a:r>
            <a:r>
              <a:rPr lang="nl-NL" sz="2000" dirty="0" smtClean="0"/>
              <a:t> dans </a:t>
            </a:r>
            <a:r>
              <a:rPr lang="nl-NL" sz="2000" dirty="0" err="1" smtClean="0"/>
              <a:t>le</a:t>
            </a:r>
            <a:r>
              <a:rPr lang="nl-NL" sz="2000" dirty="0" smtClean="0"/>
              <a:t> </a:t>
            </a:r>
            <a:r>
              <a:rPr lang="nl-NL" sz="2000" dirty="0" err="1" smtClean="0"/>
              <a:t>cadre</a:t>
            </a:r>
            <a:r>
              <a:rPr lang="nl-NL" sz="2000" dirty="0" smtClean="0"/>
              <a:t> </a:t>
            </a:r>
            <a:r>
              <a:rPr lang="nl-NL" sz="2000" dirty="0" err="1" smtClean="0"/>
              <a:t>d’un</a:t>
            </a:r>
            <a:r>
              <a:rPr lang="nl-NL" sz="2000" dirty="0" smtClean="0"/>
              <a:t> </a:t>
            </a:r>
            <a:r>
              <a:rPr lang="nl-NL" sz="2000" dirty="0" err="1" smtClean="0"/>
              <a:t>contrat</a:t>
            </a:r>
            <a:r>
              <a:rPr lang="nl-NL" sz="2000" dirty="0" smtClean="0"/>
              <a:t> de </a:t>
            </a:r>
            <a:r>
              <a:rPr lang="nl-NL" sz="2000" dirty="0" err="1" smtClean="0"/>
              <a:t>travail</a:t>
            </a:r>
            <a:r>
              <a:rPr lang="nl-NL" sz="2000" dirty="0" smtClean="0"/>
              <a:t> </a:t>
            </a:r>
            <a:r>
              <a:rPr lang="nl-NL" sz="2000" dirty="0" err="1" smtClean="0"/>
              <a:t>article</a:t>
            </a:r>
            <a:r>
              <a:rPr lang="nl-NL" sz="2000" dirty="0" smtClean="0"/>
              <a:t> 60, § 7)</a:t>
            </a:r>
            <a:endParaRPr lang="nl-NL" sz="2000" dirty="0"/>
          </a:p>
          <a:p>
            <a:endParaRPr lang="fr-BE" dirty="0"/>
          </a:p>
        </p:txBody>
      </p:sp>
    </p:spTree>
    <p:extLst>
      <p:ext uri="{BB962C8B-B14F-4D97-AF65-F5344CB8AC3E}">
        <p14:creationId xmlns:p14="http://schemas.microsoft.com/office/powerpoint/2010/main" val="42082849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b="1" kern="1200" dirty="0">
                <a:solidFill>
                  <a:srgbClr val="FFC000"/>
                </a:solidFill>
                <a:effectLst>
                  <a:outerShdw blurRad="38100" dist="38100" dir="2700000" algn="tl">
                    <a:srgbClr val="000000">
                      <a:alpha val="43137"/>
                    </a:srgbClr>
                  </a:outerShdw>
                </a:effectLst>
              </a:rPr>
              <a:t>2. Questions-Réponses</a:t>
            </a:r>
            <a:endParaRPr lang="fr-BE" dirty="0"/>
          </a:p>
        </p:txBody>
      </p:sp>
      <p:sp>
        <p:nvSpPr>
          <p:cNvPr id="3" name="Tijdelijke aanduiding voor inhoud 2"/>
          <p:cNvSpPr>
            <a:spLocks noGrp="1"/>
          </p:cNvSpPr>
          <p:nvPr>
            <p:ph idx="1"/>
          </p:nvPr>
        </p:nvSpPr>
        <p:spPr/>
        <p:txBody>
          <a:bodyPr/>
          <a:lstStyle/>
          <a:p>
            <a:pPr marL="0" indent="0">
              <a:lnSpc>
                <a:spcPct val="107000"/>
              </a:lnSpc>
              <a:spcAft>
                <a:spcPts val="800"/>
              </a:spcAft>
              <a:buNone/>
            </a:pPr>
            <a:r>
              <a:rPr lang="fr-BE" sz="2400" b="1" dirty="0">
                <a:ea typeface="Calibri"/>
                <a:cs typeface="Times New Roman"/>
              </a:rPr>
              <a:t>Quelles sont les </a:t>
            </a:r>
            <a:r>
              <a:rPr lang="fr-BE" sz="2400" b="1" dirty="0" smtClean="0">
                <a:ea typeface="Calibri"/>
                <a:cs typeface="Times New Roman"/>
              </a:rPr>
              <a:t>prévisions </a:t>
            </a:r>
            <a:r>
              <a:rPr lang="fr-BE" sz="2400" b="1" dirty="0">
                <a:ea typeface="Calibri"/>
                <a:cs typeface="Times New Roman"/>
              </a:rPr>
              <a:t>pour l'année 2016 et </a:t>
            </a:r>
            <a:r>
              <a:rPr lang="fr-BE" sz="2400" b="1" dirty="0" smtClean="0">
                <a:ea typeface="Calibri"/>
                <a:cs typeface="Times New Roman"/>
              </a:rPr>
              <a:t>quels seront </a:t>
            </a:r>
            <a:r>
              <a:rPr lang="fr-BE" sz="2400" b="1" dirty="0">
                <a:ea typeface="Calibri"/>
                <a:cs typeface="Times New Roman"/>
              </a:rPr>
              <a:t>les moyens </a:t>
            </a:r>
            <a:r>
              <a:rPr lang="fr-BE" sz="2400" b="1" dirty="0" smtClean="0">
                <a:ea typeface="Calibri"/>
                <a:cs typeface="Times New Roman"/>
              </a:rPr>
              <a:t>financiers qui </a:t>
            </a:r>
            <a:r>
              <a:rPr lang="fr-BE" sz="2400" b="1" dirty="0">
                <a:ea typeface="Calibri"/>
                <a:cs typeface="Times New Roman"/>
              </a:rPr>
              <a:t>seront </a:t>
            </a:r>
            <a:r>
              <a:rPr lang="fr-BE" sz="2400" b="1" dirty="0" smtClean="0">
                <a:ea typeface="Calibri"/>
                <a:cs typeface="Times New Roman"/>
              </a:rPr>
              <a:t>mis </a:t>
            </a:r>
            <a:r>
              <a:rPr lang="fr-BE" sz="2400" b="1" dirty="0">
                <a:ea typeface="Calibri"/>
                <a:cs typeface="Times New Roman"/>
              </a:rPr>
              <a:t>à disposition </a:t>
            </a:r>
            <a:r>
              <a:rPr lang="fr-BE" sz="2400" b="1" dirty="0" smtClean="0">
                <a:ea typeface="Calibri"/>
                <a:cs typeface="Times New Roman"/>
              </a:rPr>
              <a:t>des CPAS?</a:t>
            </a:r>
          </a:p>
          <a:p>
            <a:pPr marL="0" indent="0">
              <a:lnSpc>
                <a:spcPct val="107000"/>
              </a:lnSpc>
              <a:spcAft>
                <a:spcPts val="800"/>
              </a:spcAft>
              <a:buNone/>
            </a:pPr>
            <a:endParaRPr lang="fr-BE" sz="2400" dirty="0">
              <a:latin typeface="Calibri"/>
              <a:ea typeface="Calibri"/>
              <a:cs typeface="Times New Roman"/>
            </a:endParaRPr>
          </a:p>
          <a:p>
            <a:r>
              <a:rPr lang="fr-BE" sz="2400" dirty="0"/>
              <a:t>Les pistes futures (les années 2016 et suivantes) ne sont pas encore connues. </a:t>
            </a:r>
            <a:r>
              <a:rPr lang="fr-BE" sz="2400" dirty="0" smtClean="0"/>
              <a:t>On attend entre autres les conclusions et recommandations de l’étude PIIS</a:t>
            </a:r>
          </a:p>
          <a:p>
            <a:r>
              <a:rPr lang="fr-BE" sz="2400" dirty="0" smtClean="0"/>
              <a:t>Le SPP Intégration sociale œuvra pour augmenter les moyens financiers au niveau de 2014 (+ 20 %).</a:t>
            </a:r>
            <a:endParaRPr lang="fr-BE" sz="2400" dirty="0"/>
          </a:p>
          <a:p>
            <a:pPr marL="0" indent="0">
              <a:lnSpc>
                <a:spcPct val="107000"/>
              </a:lnSpc>
              <a:spcAft>
                <a:spcPts val="800"/>
              </a:spcAft>
              <a:buNone/>
            </a:pPr>
            <a:endParaRPr lang="fr-BE" dirty="0">
              <a:latin typeface="Calibri"/>
              <a:ea typeface="Calibri"/>
              <a:cs typeface="Times New Roman"/>
            </a:endParaRPr>
          </a:p>
          <a:p>
            <a:endParaRPr lang="fr-BE" dirty="0"/>
          </a:p>
          <a:p>
            <a:endParaRPr lang="fr-BE" dirty="0"/>
          </a:p>
        </p:txBody>
      </p:sp>
    </p:spTree>
    <p:extLst>
      <p:ext uri="{BB962C8B-B14F-4D97-AF65-F5344CB8AC3E}">
        <p14:creationId xmlns:p14="http://schemas.microsoft.com/office/powerpoint/2010/main" val="26092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b="1" kern="1200" dirty="0">
                <a:solidFill>
                  <a:srgbClr val="FFC000"/>
                </a:solidFill>
                <a:effectLst>
                  <a:outerShdw blurRad="38100" dist="38100" dir="2700000" algn="tl">
                    <a:srgbClr val="000000">
                      <a:alpha val="43137"/>
                    </a:srgbClr>
                  </a:outerShdw>
                </a:effectLst>
              </a:rPr>
              <a:t>3. </a:t>
            </a:r>
            <a:r>
              <a:rPr lang="fr-BE" b="1" kern="1200" dirty="0" smtClean="0">
                <a:solidFill>
                  <a:srgbClr val="FFC000"/>
                </a:solidFill>
                <a:effectLst>
                  <a:outerShdw blurRad="38100" dist="38100" dir="2700000" algn="tl">
                    <a:srgbClr val="000000">
                      <a:alpha val="43137"/>
                    </a:srgbClr>
                  </a:outerShdw>
                </a:effectLst>
              </a:rPr>
              <a:t>Étude PIIS : état des lieux</a:t>
            </a:r>
            <a:endParaRPr lang="fr-BE" b="1" kern="1200" dirty="0">
              <a:solidFill>
                <a:srgbClr val="FFC000"/>
              </a:solidFill>
              <a:effectLst>
                <a:outerShdw blurRad="38100" dist="38100" dir="2700000" algn="tl">
                  <a:srgbClr val="000000">
                    <a:alpha val="43137"/>
                  </a:srgbClr>
                </a:outerShdw>
              </a:effectLst>
            </a:endParaRPr>
          </a:p>
        </p:txBody>
      </p:sp>
      <p:sp>
        <p:nvSpPr>
          <p:cNvPr id="3" name="Tijdelijke aanduiding voor inhoud 2"/>
          <p:cNvSpPr>
            <a:spLocks noGrp="1"/>
          </p:cNvSpPr>
          <p:nvPr>
            <p:ph idx="1"/>
          </p:nvPr>
        </p:nvSpPr>
        <p:spPr/>
        <p:txBody>
          <a:bodyPr/>
          <a:lstStyle/>
          <a:p>
            <a:pPr marL="0" indent="0">
              <a:buNone/>
            </a:pPr>
            <a:r>
              <a:rPr lang="fr-BE" sz="2600" b="1" dirty="0"/>
              <a:t>Objectifs :</a:t>
            </a:r>
          </a:p>
          <a:p>
            <a:pPr marL="514350" indent="-514350">
              <a:buFont typeface="+mj-lt"/>
              <a:buAutoNum type="arabicPeriod"/>
            </a:pPr>
            <a:r>
              <a:rPr lang="fr-BE" sz="2600" dirty="0"/>
              <a:t>Connaître les pratiques et opinions à propos du système actuel des PIIS</a:t>
            </a:r>
          </a:p>
          <a:p>
            <a:pPr marL="514350" indent="-514350">
              <a:buFont typeface="+mj-lt"/>
              <a:buAutoNum type="arabicPeriod"/>
            </a:pPr>
            <a:r>
              <a:rPr lang="fr-BE" sz="2600" dirty="0"/>
              <a:t>Identifier les difficultés et des bonnes pratiques rencontrées dans le système actuel </a:t>
            </a:r>
          </a:p>
          <a:p>
            <a:pPr marL="514350" indent="-514350">
              <a:buFont typeface="+mj-lt"/>
              <a:buAutoNum type="arabicPeriod"/>
            </a:pPr>
            <a:r>
              <a:rPr lang="fr-BE" sz="2600" dirty="0"/>
              <a:t>Connaître l’opinion sur le possible élargissement du public-cible et du contenu du PIIS (entre autres dans le cadre de la mise sur pied éventuelle d'un service communautaire pour les usagers du CPAS)</a:t>
            </a:r>
          </a:p>
          <a:p>
            <a:endParaRPr lang="fr-BE" dirty="0"/>
          </a:p>
        </p:txBody>
      </p:sp>
    </p:spTree>
    <p:extLst>
      <p:ext uri="{BB962C8B-B14F-4D97-AF65-F5344CB8AC3E}">
        <p14:creationId xmlns:p14="http://schemas.microsoft.com/office/powerpoint/2010/main" val="3221053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b="1" kern="1200" dirty="0">
                <a:solidFill>
                  <a:srgbClr val="FFC000"/>
                </a:solidFill>
                <a:effectLst>
                  <a:outerShdw blurRad="38100" dist="38100" dir="2700000" algn="tl">
                    <a:srgbClr val="000000">
                      <a:alpha val="43137"/>
                    </a:srgbClr>
                  </a:outerShdw>
                </a:effectLst>
              </a:rPr>
              <a:t>3. Étude PIIS : état des lieux</a:t>
            </a:r>
            <a:endParaRPr lang="fr-BE" dirty="0"/>
          </a:p>
        </p:txBody>
      </p:sp>
      <p:sp>
        <p:nvSpPr>
          <p:cNvPr id="3" name="Tijdelijke aanduiding voor inhoud 2"/>
          <p:cNvSpPr>
            <a:spLocks noGrp="1"/>
          </p:cNvSpPr>
          <p:nvPr>
            <p:ph idx="1"/>
          </p:nvPr>
        </p:nvSpPr>
        <p:spPr/>
        <p:txBody>
          <a:bodyPr/>
          <a:lstStyle/>
          <a:p>
            <a:pPr marL="0" lvl="0" indent="0">
              <a:buNone/>
            </a:pPr>
            <a:endParaRPr lang="fr-BE" b="1" dirty="0" smtClean="0"/>
          </a:p>
          <a:p>
            <a:pPr marL="0" lvl="0" indent="0">
              <a:buNone/>
            </a:pPr>
            <a:endParaRPr lang="fr-BE" b="1" dirty="0"/>
          </a:p>
          <a:p>
            <a:pPr marL="0" lvl="0" indent="0">
              <a:buNone/>
            </a:pPr>
            <a:r>
              <a:rPr lang="fr-BE" b="1" dirty="0" smtClean="0"/>
              <a:t>But </a:t>
            </a:r>
            <a:r>
              <a:rPr lang="fr-BE" b="1" dirty="0"/>
              <a:t>:</a:t>
            </a:r>
            <a:r>
              <a:rPr lang="fr-BE" dirty="0"/>
              <a:t> formuler des propositions en vue du développement d’une politique future sur base des recommandations de l’étude</a:t>
            </a:r>
          </a:p>
          <a:p>
            <a:pPr marL="0" indent="0">
              <a:buNone/>
            </a:pPr>
            <a:endParaRPr lang="fr-BE" dirty="0"/>
          </a:p>
        </p:txBody>
      </p:sp>
    </p:spTree>
    <p:extLst>
      <p:ext uri="{BB962C8B-B14F-4D97-AF65-F5344CB8AC3E}">
        <p14:creationId xmlns:p14="http://schemas.microsoft.com/office/powerpoint/2010/main" val="18675853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b="1" kern="1200" dirty="0">
                <a:solidFill>
                  <a:srgbClr val="FFC000"/>
                </a:solidFill>
                <a:effectLst>
                  <a:outerShdw blurRad="38100" dist="38100" dir="2700000" algn="tl">
                    <a:srgbClr val="000000">
                      <a:alpha val="43137"/>
                    </a:srgbClr>
                  </a:outerShdw>
                </a:effectLst>
              </a:rPr>
              <a:t>3. Étude PIIS : état des lieux</a:t>
            </a:r>
            <a:endParaRPr lang="fr-BE" dirty="0"/>
          </a:p>
        </p:txBody>
      </p:sp>
      <p:sp>
        <p:nvSpPr>
          <p:cNvPr id="3" name="Tijdelijke aanduiding voor inhoud 2"/>
          <p:cNvSpPr>
            <a:spLocks noGrp="1"/>
          </p:cNvSpPr>
          <p:nvPr>
            <p:ph idx="1"/>
          </p:nvPr>
        </p:nvSpPr>
        <p:spPr>
          <a:xfrm>
            <a:off x="685800" y="1143000"/>
            <a:ext cx="7772400" cy="5238328"/>
          </a:xfrm>
        </p:spPr>
        <p:txBody>
          <a:bodyPr/>
          <a:lstStyle/>
          <a:p>
            <a:pPr marL="514350" indent="-514350">
              <a:buFont typeface="+mj-lt"/>
              <a:buAutoNum type="arabicPeriod"/>
            </a:pPr>
            <a:r>
              <a:rPr lang="fr-BE" dirty="0"/>
              <a:t>Enquête par internet auprès des 589 CPAS : terminée</a:t>
            </a:r>
          </a:p>
          <a:p>
            <a:pPr marL="514350" indent="-514350">
              <a:buFont typeface="+mj-lt"/>
              <a:buAutoNum type="arabicPeriod"/>
            </a:pPr>
            <a:r>
              <a:rPr lang="fr-BE" dirty="0"/>
              <a:t>Analyse qualitative : terminée</a:t>
            </a:r>
          </a:p>
          <a:p>
            <a:pPr lvl="1">
              <a:buFont typeface="Arial" panose="020B0604020202020204" pitchFamily="34" charset="0"/>
              <a:buChar char="•"/>
            </a:pPr>
            <a:r>
              <a:rPr lang="fr-BE" sz="1400" dirty="0" smtClean="0"/>
              <a:t>Organisation </a:t>
            </a:r>
            <a:r>
              <a:rPr lang="fr-BE" sz="1400" dirty="0"/>
              <a:t>d’analyses en groupe (groupes « focus ») avec 16 CPAS</a:t>
            </a:r>
          </a:p>
          <a:p>
            <a:pPr lvl="1">
              <a:buFont typeface="Arial" panose="020B0604020202020204" pitchFamily="34" charset="0"/>
              <a:buChar char="•"/>
            </a:pPr>
            <a:r>
              <a:rPr lang="fr-BE" sz="1400" dirty="0" smtClean="0"/>
              <a:t>Organisation </a:t>
            </a:r>
            <a:r>
              <a:rPr lang="fr-BE" sz="1400" dirty="0"/>
              <a:t>d’entretiens en profondeur avec différents interlocuteurs des CPAS</a:t>
            </a:r>
          </a:p>
          <a:p>
            <a:pPr lvl="1">
              <a:buFont typeface="Arial" panose="020B0604020202020204" pitchFamily="34" charset="0"/>
              <a:buChar char="•"/>
            </a:pPr>
            <a:r>
              <a:rPr lang="fr-BE" sz="1400" dirty="0"/>
              <a:t>Recueil de témoignages auprès des usagers à propos de leur expérience du PIIS (entretiens individuels et collectifs)</a:t>
            </a:r>
          </a:p>
          <a:p>
            <a:pPr marL="514350" indent="-514350">
              <a:buFont typeface="+mj-lt"/>
              <a:buAutoNum type="arabicPeriod" startAt="3"/>
            </a:pPr>
            <a:r>
              <a:rPr lang="fr-BE" dirty="0" smtClean="0"/>
              <a:t>Séminaire d’experts : terminé (25/9/2015)</a:t>
            </a:r>
          </a:p>
          <a:p>
            <a:pPr marL="514350" indent="-514350">
              <a:buFont typeface="+mj-lt"/>
              <a:buAutoNum type="arabicPeriod" startAt="3"/>
            </a:pPr>
            <a:r>
              <a:rPr lang="fr-BE" dirty="0" smtClean="0"/>
              <a:t>Rapport final </a:t>
            </a:r>
            <a:r>
              <a:rPr lang="fr-BE" dirty="0"/>
              <a:t>(</a:t>
            </a:r>
            <a:r>
              <a:rPr lang="fr-BE" dirty="0" smtClean="0"/>
              <a:t>résultats + recommandations) =&gt; stade final</a:t>
            </a:r>
          </a:p>
          <a:p>
            <a:pPr marL="400050" lvl="1" indent="0">
              <a:buNone/>
            </a:pPr>
            <a:r>
              <a:rPr lang="fr-BE" b="0" dirty="0" smtClean="0"/>
              <a:t>=&gt; comité d’accompagnement le 14/10/2015</a:t>
            </a:r>
            <a:endParaRPr lang="fr-BE" b="0" dirty="0"/>
          </a:p>
          <a:p>
            <a:endParaRPr lang="fr-BE" dirty="0"/>
          </a:p>
        </p:txBody>
      </p:sp>
    </p:spTree>
    <p:extLst>
      <p:ext uri="{BB962C8B-B14F-4D97-AF65-F5344CB8AC3E}">
        <p14:creationId xmlns:p14="http://schemas.microsoft.com/office/powerpoint/2010/main" val="352981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b="1" dirty="0" smtClean="0">
                <a:solidFill>
                  <a:srgbClr val="FFC000"/>
                </a:solidFill>
                <a:effectLst>
                  <a:outerShdw blurRad="38100" dist="38100" dir="2700000" algn="tl">
                    <a:srgbClr val="000000">
                      <a:alpha val="43137"/>
                    </a:srgbClr>
                  </a:outerShdw>
                </a:effectLst>
              </a:rPr>
              <a:t>Ordre du jour</a:t>
            </a:r>
            <a:endParaRPr lang="nl-BE" b="1" dirty="0">
              <a:solidFill>
                <a:srgbClr val="FFC000"/>
              </a:solidFill>
              <a:effectLst>
                <a:outerShdw blurRad="38100" dist="38100" dir="2700000" algn="tl">
                  <a:srgbClr val="000000">
                    <a:alpha val="43137"/>
                  </a:srgbClr>
                </a:outerShdw>
              </a:effectLst>
            </a:endParaRPr>
          </a:p>
        </p:txBody>
      </p:sp>
      <p:sp>
        <p:nvSpPr>
          <p:cNvPr id="3" name="Tijdelijke aanduiding voor inhoud 2"/>
          <p:cNvSpPr>
            <a:spLocks noGrp="1"/>
          </p:cNvSpPr>
          <p:nvPr>
            <p:ph idx="1"/>
          </p:nvPr>
        </p:nvSpPr>
        <p:spPr>
          <a:xfrm>
            <a:off x="685800" y="1143000"/>
            <a:ext cx="7772400" cy="4950296"/>
          </a:xfrm>
        </p:spPr>
        <p:txBody>
          <a:bodyPr/>
          <a:lstStyle/>
          <a:p>
            <a:pPr lvl="0">
              <a:spcAft>
                <a:spcPts val="0"/>
              </a:spcAft>
              <a:buFont typeface="+mj-lt"/>
              <a:buAutoNum type="arabicPeriod"/>
            </a:pPr>
            <a:r>
              <a:rPr lang="fr-BE" dirty="0" smtClean="0">
                <a:latin typeface="Calibri"/>
                <a:ea typeface="Calibri"/>
                <a:cs typeface="Times New Roman"/>
              </a:rPr>
              <a:t>Validation Compte Rendu du 26 juin 2015</a:t>
            </a:r>
            <a:endParaRPr lang="fr-BE" dirty="0">
              <a:latin typeface="Calibri"/>
              <a:ea typeface="Calibri"/>
              <a:cs typeface="Times New Roman"/>
            </a:endParaRPr>
          </a:p>
          <a:p>
            <a:pPr lvl="0">
              <a:spcAft>
                <a:spcPts val="0"/>
              </a:spcAft>
              <a:buFont typeface="+mj-lt"/>
              <a:buAutoNum type="arabicPeriod"/>
            </a:pPr>
            <a:r>
              <a:rPr lang="nl-NL" dirty="0" smtClean="0">
                <a:latin typeface="Calibri"/>
                <a:ea typeface="Calibri"/>
                <a:cs typeface="Times New Roman"/>
              </a:rPr>
              <a:t>Retour </a:t>
            </a:r>
            <a:r>
              <a:rPr lang="nl-NL" dirty="0" err="1" smtClean="0">
                <a:latin typeface="Calibri"/>
                <a:ea typeface="Calibri"/>
                <a:cs typeface="Times New Roman"/>
              </a:rPr>
              <a:t>conventions</a:t>
            </a:r>
            <a:r>
              <a:rPr lang="nl-NL" dirty="0" smtClean="0">
                <a:latin typeface="Calibri"/>
                <a:ea typeface="Calibri"/>
                <a:cs typeface="Times New Roman"/>
              </a:rPr>
              <a:t> CPAS «</a:t>
            </a:r>
            <a:r>
              <a:rPr lang="nl-NL" dirty="0">
                <a:latin typeface="Calibri"/>
                <a:ea typeface="Calibri"/>
                <a:cs typeface="Times New Roman"/>
              </a:rPr>
              <a:t> </a:t>
            </a:r>
            <a:r>
              <a:rPr lang="nl-NL" dirty="0" smtClean="0">
                <a:latin typeface="Calibri"/>
                <a:ea typeface="Calibri"/>
                <a:cs typeface="Times New Roman"/>
              </a:rPr>
              <a:t>grandes </a:t>
            </a:r>
            <a:r>
              <a:rPr lang="nl-NL" dirty="0" err="1" smtClean="0">
                <a:latin typeface="Calibri"/>
                <a:ea typeface="Calibri"/>
                <a:cs typeface="Times New Roman"/>
              </a:rPr>
              <a:t>villes</a:t>
            </a:r>
            <a:r>
              <a:rPr lang="nl-NL" dirty="0">
                <a:latin typeface="Calibri"/>
                <a:ea typeface="Calibri"/>
                <a:cs typeface="Times New Roman"/>
              </a:rPr>
              <a:t> » + clusters – </a:t>
            </a:r>
            <a:r>
              <a:rPr lang="nl-NL" dirty="0" smtClean="0">
                <a:latin typeface="Calibri"/>
                <a:ea typeface="Calibri"/>
                <a:cs typeface="Times New Roman"/>
              </a:rPr>
              <a:t>FAQ</a:t>
            </a:r>
            <a:endParaRPr lang="fr-BE" dirty="0">
              <a:latin typeface="Calibri"/>
              <a:ea typeface="Calibri"/>
              <a:cs typeface="Times New Roman"/>
            </a:endParaRPr>
          </a:p>
          <a:p>
            <a:pPr lvl="0">
              <a:spcAft>
                <a:spcPts val="0"/>
              </a:spcAft>
              <a:buFont typeface="+mj-lt"/>
              <a:buAutoNum type="arabicPeriod"/>
            </a:pPr>
            <a:r>
              <a:rPr lang="nl-NL" dirty="0" err="1" smtClean="0">
                <a:latin typeface="Calibri"/>
                <a:ea typeface="Calibri"/>
                <a:cs typeface="Times New Roman"/>
              </a:rPr>
              <a:t>Étude</a:t>
            </a:r>
            <a:r>
              <a:rPr lang="nl-NL" dirty="0" smtClean="0">
                <a:latin typeface="Calibri"/>
                <a:ea typeface="Calibri"/>
                <a:cs typeface="Times New Roman"/>
              </a:rPr>
              <a:t> PIIS : </a:t>
            </a:r>
            <a:r>
              <a:rPr lang="nl-NL" dirty="0" err="1" smtClean="0">
                <a:latin typeface="Calibri"/>
                <a:ea typeface="Calibri"/>
                <a:cs typeface="Times New Roman"/>
              </a:rPr>
              <a:t>état</a:t>
            </a:r>
            <a:r>
              <a:rPr lang="nl-NL" dirty="0" smtClean="0">
                <a:latin typeface="Calibri"/>
                <a:ea typeface="Calibri"/>
                <a:cs typeface="Times New Roman"/>
              </a:rPr>
              <a:t> des </a:t>
            </a:r>
            <a:r>
              <a:rPr lang="nl-NL" dirty="0" err="1" smtClean="0">
                <a:latin typeface="Calibri"/>
                <a:ea typeface="Calibri"/>
                <a:cs typeface="Times New Roman"/>
              </a:rPr>
              <a:t>lieux</a:t>
            </a:r>
            <a:endParaRPr lang="fr-BE" dirty="0">
              <a:latin typeface="Calibri"/>
              <a:ea typeface="Calibri"/>
              <a:cs typeface="Times New Roman"/>
            </a:endParaRPr>
          </a:p>
          <a:p>
            <a:pPr lvl="0">
              <a:spcAft>
                <a:spcPts val="0"/>
              </a:spcAft>
              <a:buFont typeface="+mj-lt"/>
              <a:buAutoNum type="arabicPeriod"/>
            </a:pPr>
            <a:r>
              <a:rPr lang="nl-NL" dirty="0" smtClean="0">
                <a:latin typeface="Calibri"/>
                <a:ea typeface="Calibri"/>
                <a:cs typeface="Times New Roman"/>
              </a:rPr>
              <a:t>Groupe </a:t>
            </a:r>
            <a:r>
              <a:rPr lang="nl-NL" dirty="0" err="1" smtClean="0">
                <a:latin typeface="Calibri"/>
                <a:ea typeface="Calibri"/>
                <a:cs typeface="Times New Roman"/>
              </a:rPr>
              <a:t>LinkedIn</a:t>
            </a:r>
            <a:r>
              <a:rPr lang="nl-NL" dirty="0" smtClean="0">
                <a:latin typeface="Calibri"/>
                <a:ea typeface="Calibri"/>
                <a:cs typeface="Times New Roman"/>
              </a:rPr>
              <a:t> ‘</a:t>
            </a:r>
            <a:r>
              <a:rPr lang="nl-NL" dirty="0" err="1" smtClean="0">
                <a:latin typeface="Calibri"/>
                <a:ea typeface="Calibri"/>
                <a:cs typeface="Times New Roman"/>
              </a:rPr>
              <a:t>Activation</a:t>
            </a:r>
            <a:r>
              <a:rPr lang="nl-NL" dirty="0" smtClean="0">
                <a:latin typeface="Calibri"/>
                <a:ea typeface="Calibri"/>
                <a:cs typeface="Times New Roman"/>
              </a:rPr>
              <a:t> sociale’</a:t>
            </a:r>
          </a:p>
          <a:p>
            <a:pPr lvl="0">
              <a:spcAft>
                <a:spcPts val="0"/>
              </a:spcAft>
              <a:buFont typeface="+mj-lt"/>
              <a:buAutoNum type="arabicPeriod"/>
            </a:pPr>
            <a:r>
              <a:rPr lang="nl-NL" dirty="0" err="1" smtClean="0">
                <a:latin typeface="Calibri"/>
                <a:ea typeface="Calibri"/>
                <a:cs typeface="Times New Roman"/>
              </a:rPr>
              <a:t>Étude</a:t>
            </a:r>
            <a:r>
              <a:rPr lang="nl-NL" dirty="0" smtClean="0">
                <a:latin typeface="Calibri"/>
                <a:ea typeface="Calibri"/>
                <a:cs typeface="Times New Roman"/>
              </a:rPr>
              <a:t> “</a:t>
            </a:r>
            <a:r>
              <a:rPr lang="nl-NL" dirty="0" err="1" smtClean="0">
                <a:latin typeface="Calibri"/>
                <a:ea typeface="Calibri"/>
                <a:cs typeface="Times New Roman"/>
              </a:rPr>
              <a:t>Contractualisation</a:t>
            </a:r>
            <a:r>
              <a:rPr lang="nl-NL" dirty="0" smtClean="0">
                <a:latin typeface="Calibri"/>
                <a:ea typeface="Calibri"/>
                <a:cs typeface="Times New Roman"/>
              </a:rPr>
              <a:t> de </a:t>
            </a:r>
            <a:r>
              <a:rPr lang="nl-NL" dirty="0" err="1" smtClean="0">
                <a:latin typeface="Calibri"/>
                <a:ea typeface="Calibri"/>
                <a:cs typeface="Times New Roman"/>
              </a:rPr>
              <a:t>l’aide</a:t>
            </a:r>
            <a:r>
              <a:rPr lang="nl-NL" dirty="0" smtClean="0">
                <a:latin typeface="Calibri"/>
                <a:ea typeface="Calibri"/>
                <a:cs typeface="Times New Roman"/>
              </a:rPr>
              <a:t> : les facteurs </a:t>
            </a:r>
            <a:r>
              <a:rPr lang="nl-NL" dirty="0" err="1" smtClean="0">
                <a:latin typeface="Calibri"/>
                <a:ea typeface="Calibri"/>
                <a:cs typeface="Times New Roman"/>
              </a:rPr>
              <a:t>critiques</a:t>
            </a:r>
            <a:r>
              <a:rPr lang="nl-NL" dirty="0" smtClean="0">
                <a:latin typeface="Calibri"/>
                <a:ea typeface="Calibri"/>
                <a:cs typeface="Times New Roman"/>
              </a:rPr>
              <a:t> de </a:t>
            </a:r>
            <a:r>
              <a:rPr lang="nl-NL" dirty="0" err="1" smtClean="0">
                <a:latin typeface="Calibri"/>
                <a:ea typeface="Calibri"/>
                <a:cs typeface="Times New Roman"/>
              </a:rPr>
              <a:t>succès</a:t>
            </a:r>
            <a:r>
              <a:rPr lang="nl-NL" dirty="0" smtClean="0">
                <a:latin typeface="Calibri"/>
                <a:ea typeface="Calibri"/>
                <a:cs typeface="Times New Roman"/>
              </a:rPr>
              <a:t>” (Nele </a:t>
            </a:r>
            <a:r>
              <a:rPr lang="nl-NL" dirty="0">
                <a:latin typeface="Calibri"/>
                <a:ea typeface="Calibri"/>
                <a:cs typeface="Times New Roman"/>
              </a:rPr>
              <a:t>Peeters, CEBUD)</a:t>
            </a:r>
            <a:endParaRPr lang="fr-BE" dirty="0">
              <a:latin typeface="Calibri"/>
              <a:ea typeface="Calibri"/>
              <a:cs typeface="Times New Roman"/>
            </a:endParaRPr>
          </a:p>
          <a:p>
            <a:pPr lvl="0">
              <a:spcAft>
                <a:spcPts val="0"/>
              </a:spcAft>
              <a:buFont typeface="+mj-lt"/>
              <a:buAutoNum type="arabicPeriod"/>
            </a:pPr>
            <a:r>
              <a:rPr lang="nl-NL" dirty="0" err="1" smtClean="0">
                <a:latin typeface="Calibri"/>
                <a:ea typeface="Calibri"/>
                <a:cs typeface="Times New Roman"/>
              </a:rPr>
              <a:t>Pratique</a:t>
            </a:r>
            <a:r>
              <a:rPr lang="nl-NL" dirty="0" smtClean="0">
                <a:latin typeface="Calibri"/>
                <a:ea typeface="Calibri"/>
                <a:cs typeface="Times New Roman"/>
              </a:rPr>
              <a:t> </a:t>
            </a:r>
            <a:r>
              <a:rPr lang="nl-NL" dirty="0" err="1" smtClean="0">
                <a:latin typeface="Calibri"/>
                <a:ea typeface="Calibri"/>
                <a:cs typeface="Times New Roman"/>
              </a:rPr>
              <a:t>d’expérience</a:t>
            </a:r>
            <a:r>
              <a:rPr lang="nl-NL" dirty="0" smtClean="0">
                <a:latin typeface="Calibri"/>
                <a:ea typeface="Calibri"/>
                <a:cs typeface="Times New Roman"/>
              </a:rPr>
              <a:t> : </a:t>
            </a:r>
            <a:r>
              <a:rPr lang="nl-NL" dirty="0" err="1" smtClean="0">
                <a:latin typeface="Calibri"/>
                <a:ea typeface="Calibri"/>
                <a:cs typeface="Times New Roman"/>
              </a:rPr>
              <a:t>le</a:t>
            </a:r>
            <a:r>
              <a:rPr lang="nl-NL" dirty="0" smtClean="0">
                <a:latin typeface="Calibri"/>
                <a:ea typeface="Calibri"/>
                <a:cs typeface="Times New Roman"/>
              </a:rPr>
              <a:t> CPAS de </a:t>
            </a:r>
            <a:r>
              <a:rPr lang="nl-NL" dirty="0" err="1" smtClean="0">
                <a:latin typeface="Calibri"/>
                <a:ea typeface="Calibri"/>
                <a:cs typeface="Times New Roman"/>
              </a:rPr>
              <a:t>Courtrai</a:t>
            </a:r>
            <a:endParaRPr lang="fr-BE" dirty="0">
              <a:latin typeface="Calibri"/>
              <a:ea typeface="Calibri"/>
              <a:cs typeface="Times New Roman"/>
            </a:endParaRPr>
          </a:p>
          <a:p>
            <a:pPr marL="0" lvl="0" indent="0">
              <a:spcAft>
                <a:spcPts val="0"/>
              </a:spcAft>
              <a:buNone/>
            </a:pPr>
            <a:endParaRPr lang="fr-BE" dirty="0">
              <a:latin typeface="Calibri"/>
              <a:ea typeface="Calibri"/>
              <a:cs typeface="Times New Roman"/>
            </a:endParaRPr>
          </a:p>
          <a:p>
            <a:endParaRPr lang="nl-BE" dirty="0"/>
          </a:p>
        </p:txBody>
      </p:sp>
    </p:spTree>
    <p:extLst>
      <p:ext uri="{BB962C8B-B14F-4D97-AF65-F5344CB8AC3E}">
        <p14:creationId xmlns:p14="http://schemas.microsoft.com/office/powerpoint/2010/main" val="2730746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b="1" dirty="0" smtClean="0">
                <a:solidFill>
                  <a:srgbClr val="FFC000"/>
                </a:solidFill>
                <a:effectLst>
                  <a:outerShdw blurRad="38100" dist="38100" dir="2700000" algn="tl">
                    <a:srgbClr val="000000">
                      <a:alpha val="43137"/>
                    </a:srgbClr>
                  </a:outerShdw>
                </a:effectLst>
              </a:rPr>
              <a:t>1. Conventions 2015</a:t>
            </a:r>
            <a:endParaRPr lang="fr-BE" b="1" dirty="0">
              <a:solidFill>
                <a:srgbClr val="FFC000"/>
              </a:solidFill>
              <a:effectLst>
                <a:outerShdw blurRad="38100" dist="38100" dir="2700000" algn="tl">
                  <a:srgbClr val="000000">
                    <a:alpha val="43137"/>
                  </a:srgbClr>
                </a:outerShdw>
              </a:effectLst>
            </a:endParaRPr>
          </a:p>
        </p:txBody>
      </p:sp>
      <p:sp>
        <p:nvSpPr>
          <p:cNvPr id="3" name="Tijdelijke aanduiding voor inhoud 2"/>
          <p:cNvSpPr>
            <a:spLocks noGrp="1"/>
          </p:cNvSpPr>
          <p:nvPr>
            <p:ph idx="1"/>
          </p:nvPr>
        </p:nvSpPr>
        <p:spPr/>
        <p:txBody>
          <a:bodyPr/>
          <a:lstStyle/>
          <a:p>
            <a:r>
              <a:rPr lang="fr-BE" sz="2800" dirty="0" smtClean="0"/>
              <a:t>Pro </a:t>
            </a:r>
            <a:r>
              <a:rPr lang="fr-BE" sz="2800" dirty="0" err="1" smtClean="0"/>
              <a:t>memorie</a:t>
            </a:r>
            <a:endParaRPr lang="fr-BE" sz="2800" dirty="0" smtClean="0"/>
          </a:p>
          <a:p>
            <a:pPr lvl="1"/>
            <a:r>
              <a:rPr lang="fr-BE" sz="2100" b="0" dirty="0" smtClean="0"/>
              <a:t>Subside pour une politique d’activation sociale pour les clusters de petits </a:t>
            </a:r>
            <a:r>
              <a:rPr lang="fr-BE" sz="2100" b="0" dirty="0"/>
              <a:t>CPAS </a:t>
            </a:r>
            <a:r>
              <a:rPr lang="fr-BE" sz="2100" b="0" dirty="0" smtClean="0"/>
              <a:t>et les </a:t>
            </a:r>
            <a:r>
              <a:rPr lang="fr-BE" sz="2100" b="0" dirty="0"/>
              <a:t>CPAS de certaines villes et </a:t>
            </a:r>
            <a:r>
              <a:rPr lang="fr-BE" sz="2100" b="0" dirty="0" smtClean="0"/>
              <a:t>communes en exécution des arrêtés royaux du 27 mars </a:t>
            </a:r>
            <a:r>
              <a:rPr lang="fr-BE" sz="2100" b="0" dirty="0"/>
              <a:t>2015 </a:t>
            </a:r>
            <a:endParaRPr lang="fr-BE" sz="2100" b="0" dirty="0" smtClean="0"/>
          </a:p>
          <a:p>
            <a:pPr lvl="1"/>
            <a:endParaRPr lang="fr-BE" sz="2100" b="0" dirty="0"/>
          </a:p>
          <a:p>
            <a:pPr marL="342900" lvl="1" indent="-342900">
              <a:buChar char="•"/>
            </a:pPr>
            <a:r>
              <a:rPr lang="fr-BE" sz="2800" dirty="0" smtClean="0">
                <a:solidFill>
                  <a:srgbClr val="5F5F5F"/>
                </a:solidFill>
                <a:ea typeface="+mn-ea"/>
                <a:cs typeface="+mn-cs"/>
              </a:rPr>
              <a:t>2015 = année de transition</a:t>
            </a:r>
            <a:endParaRPr lang="fr-BE" sz="2800" dirty="0">
              <a:solidFill>
                <a:srgbClr val="5F5F5F"/>
              </a:solidFill>
              <a:ea typeface="+mn-ea"/>
              <a:cs typeface="+mn-cs"/>
            </a:endParaRPr>
          </a:p>
          <a:p>
            <a:pPr lvl="1"/>
            <a:r>
              <a:rPr lang="fr-BE" sz="2100" b="0" dirty="0" smtClean="0"/>
              <a:t>Durée des conventions : 1/1/2015 - 31/12/2015</a:t>
            </a:r>
          </a:p>
          <a:p>
            <a:pPr lvl="1"/>
            <a:r>
              <a:rPr lang="fr-BE" sz="2100" b="0" dirty="0" smtClean="0"/>
              <a:t>Publication des arrêtés royaux : 27/3/2015</a:t>
            </a:r>
          </a:p>
          <a:p>
            <a:pPr lvl="1"/>
            <a:r>
              <a:rPr lang="fr-BE" sz="2100" b="0" dirty="0" smtClean="0"/>
              <a:t>Instructions du ministre fédéral : 25/6/2015</a:t>
            </a:r>
          </a:p>
          <a:p>
            <a:pPr lvl="1"/>
            <a:r>
              <a:rPr lang="fr-BE" sz="2100" b="0" dirty="0" smtClean="0"/>
              <a:t>Date butoir d’introduction des conventions : 31/8/2015 </a:t>
            </a:r>
          </a:p>
          <a:p>
            <a:endParaRPr lang="fr-BE" dirty="0"/>
          </a:p>
        </p:txBody>
      </p:sp>
    </p:spTree>
    <p:extLst>
      <p:ext uri="{BB962C8B-B14F-4D97-AF65-F5344CB8AC3E}">
        <p14:creationId xmlns:p14="http://schemas.microsoft.com/office/powerpoint/2010/main" val="2293203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dirty="0"/>
              <a:t/>
            </a:r>
            <a:br>
              <a:rPr dirty="0"/>
            </a:br>
            <a:r>
              <a:rPr lang="fr-BE" b="1" dirty="0" smtClean="0">
                <a:solidFill>
                  <a:srgbClr val="FFC000"/>
                </a:solidFill>
                <a:effectLst>
                  <a:outerShdw blurRad="38100" dist="38100" dir="2700000" algn="tl">
                    <a:srgbClr val="000000">
                      <a:alpha val="43137"/>
                    </a:srgbClr>
                  </a:outerShdw>
                </a:effectLst>
              </a:rPr>
              <a:t>1. Conventions 2015</a:t>
            </a:r>
            <a:r>
              <a:rPr dirty="0"/>
              <a:t/>
            </a:r>
            <a:br>
              <a:rPr dirty="0"/>
            </a:br>
            <a:endParaRPr lang="nl-BE" b="1" dirty="0">
              <a:solidFill>
                <a:srgbClr val="FFC000"/>
              </a:solidFill>
              <a:effectLst>
                <a:outerShdw blurRad="38100" dist="38100" dir="2700000" algn="tl">
                  <a:srgbClr val="000000">
                    <a:alpha val="43137"/>
                  </a:srgbClr>
                </a:outerShdw>
              </a:effectLst>
            </a:endParaRPr>
          </a:p>
        </p:txBody>
      </p:sp>
      <p:sp>
        <p:nvSpPr>
          <p:cNvPr id="3" name="Tijdelijke aanduiding voor inhoud 2"/>
          <p:cNvSpPr>
            <a:spLocks noGrp="1"/>
          </p:cNvSpPr>
          <p:nvPr>
            <p:ph idx="1"/>
          </p:nvPr>
        </p:nvSpPr>
        <p:spPr/>
        <p:txBody>
          <a:bodyPr/>
          <a:lstStyle/>
          <a:p>
            <a:pPr marL="0" lvl="0" indent="0">
              <a:buNone/>
            </a:pPr>
            <a:endParaRPr lang="fr-BE" sz="2400" dirty="0"/>
          </a:p>
          <a:p>
            <a:pPr lvl="0"/>
            <a:r>
              <a:rPr lang="fr-BE" sz="2800" dirty="0" smtClean="0"/>
              <a:t>56 conventions au total (19 clusters + 37 CPAS des « grandes villes »)</a:t>
            </a:r>
          </a:p>
          <a:p>
            <a:pPr marL="0" lvl="0" indent="0">
              <a:buNone/>
            </a:pPr>
            <a:endParaRPr lang="fr-BE" sz="2800" dirty="0" smtClean="0"/>
          </a:p>
          <a:p>
            <a:pPr lvl="0"/>
            <a:r>
              <a:rPr lang="fr-BE" sz="2800" dirty="0" smtClean="0"/>
              <a:t>Avis SPP :</a:t>
            </a:r>
          </a:p>
          <a:p>
            <a:pPr lvl="1"/>
            <a:r>
              <a:rPr lang="fr-BE" sz="2400" b="0" dirty="0" smtClean="0"/>
              <a:t>sur base des objectifs qualitatifs et quantitatifs, mis en avant dans les conventions</a:t>
            </a:r>
          </a:p>
          <a:p>
            <a:pPr lvl="1"/>
            <a:r>
              <a:rPr lang="fr-BE" sz="2400" b="0" dirty="0" smtClean="0"/>
              <a:t>en tenant compte du caractère tardif des instructions du ministre</a:t>
            </a:r>
            <a:endParaRPr lang="fr-BE" sz="2400" dirty="0"/>
          </a:p>
          <a:p>
            <a:endParaRPr lang="nl-BE" sz="2800" dirty="0" smtClean="0"/>
          </a:p>
          <a:p>
            <a:pPr marL="0" indent="0">
              <a:buNone/>
            </a:pPr>
            <a:endParaRPr lang="nl-BE" dirty="0"/>
          </a:p>
        </p:txBody>
      </p:sp>
    </p:spTree>
    <p:extLst>
      <p:ext uri="{BB962C8B-B14F-4D97-AF65-F5344CB8AC3E}">
        <p14:creationId xmlns:p14="http://schemas.microsoft.com/office/powerpoint/2010/main" val="3214050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b="1" dirty="0">
                <a:solidFill>
                  <a:srgbClr val="FFC000"/>
                </a:solidFill>
                <a:effectLst>
                  <a:outerShdw blurRad="38100" dist="38100" dir="2700000" algn="tl">
                    <a:srgbClr val="000000">
                      <a:alpha val="43137"/>
                    </a:srgbClr>
                  </a:outerShdw>
                </a:effectLst>
              </a:rPr>
              <a:t>1. </a:t>
            </a:r>
            <a:r>
              <a:rPr lang="fr-BE" b="1" dirty="0" smtClean="0">
                <a:solidFill>
                  <a:srgbClr val="FFC000"/>
                </a:solidFill>
                <a:effectLst>
                  <a:outerShdw blurRad="38100" dist="38100" dir="2700000" algn="tl">
                    <a:srgbClr val="000000">
                      <a:alpha val="43137"/>
                    </a:srgbClr>
                  </a:outerShdw>
                </a:effectLst>
              </a:rPr>
              <a:t>Conventions 2015 : constatations</a:t>
            </a:r>
            <a:endParaRPr lang="fr-BE" dirty="0"/>
          </a:p>
        </p:txBody>
      </p:sp>
      <p:sp>
        <p:nvSpPr>
          <p:cNvPr id="3" name="Tijdelijke aanduiding voor inhoud 2"/>
          <p:cNvSpPr>
            <a:spLocks noGrp="1"/>
          </p:cNvSpPr>
          <p:nvPr>
            <p:ph idx="1"/>
          </p:nvPr>
        </p:nvSpPr>
        <p:spPr>
          <a:xfrm>
            <a:off x="685800" y="1143000"/>
            <a:ext cx="7772400" cy="5022304"/>
          </a:xfrm>
        </p:spPr>
        <p:txBody>
          <a:bodyPr/>
          <a:lstStyle/>
          <a:p>
            <a:r>
              <a:rPr lang="fr-BE" dirty="0" smtClean="0"/>
              <a:t>Analyse qualitative </a:t>
            </a:r>
          </a:p>
          <a:p>
            <a:pPr lvl="1"/>
            <a:r>
              <a:rPr lang="fr-BE" sz="2400" b="0" dirty="0" smtClean="0"/>
              <a:t>le taux de concrétisation de la politique en matière d’activation sociale diffère largement d’un CPAS à l’autre</a:t>
            </a:r>
          </a:p>
          <a:p>
            <a:pPr lvl="1"/>
            <a:r>
              <a:rPr lang="fr-BE" sz="2400" b="0" dirty="0" smtClean="0"/>
              <a:t>la différence entre l’activation professionnelle et l’activation sociale n’est pas toujours claire</a:t>
            </a:r>
          </a:p>
          <a:p>
            <a:pPr lvl="1"/>
            <a:r>
              <a:rPr lang="fr-BE" sz="2400" b="0" dirty="0" smtClean="0"/>
              <a:t>le travail bénévole est pris en compte par un nombre considérable de CPAS comme piste valable d’activation sociale</a:t>
            </a:r>
          </a:p>
          <a:p>
            <a:pPr lvl="1"/>
            <a:r>
              <a:rPr lang="fr-BE" sz="2400" b="0" dirty="0" smtClean="0"/>
              <a:t>le subside répond à un besoin réel sur le terrain =&gt; valorisation d’initiatives existantes + marge de manœuvre pour développer de nouvelles initiatives en matière d’activation sociale</a:t>
            </a:r>
            <a:endParaRPr lang="fr-BE" dirty="0"/>
          </a:p>
        </p:txBody>
      </p:sp>
    </p:spTree>
    <p:extLst>
      <p:ext uri="{BB962C8B-B14F-4D97-AF65-F5344CB8AC3E}">
        <p14:creationId xmlns:p14="http://schemas.microsoft.com/office/powerpoint/2010/main" val="723062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188640"/>
            <a:ext cx="7772400" cy="980728"/>
          </a:xfrm>
        </p:spPr>
        <p:txBody>
          <a:bodyPr/>
          <a:lstStyle/>
          <a:p>
            <a:pPr lvl="0"/>
            <a:r>
              <a:rPr lang="fr-BE" b="1" dirty="0">
                <a:solidFill>
                  <a:srgbClr val="FFC000"/>
                </a:solidFill>
                <a:effectLst>
                  <a:outerShdw blurRad="38100" dist="38100" dir="2700000" algn="tl">
                    <a:srgbClr val="000000">
                      <a:alpha val="43137"/>
                    </a:srgbClr>
                  </a:outerShdw>
                </a:effectLst>
              </a:rPr>
              <a:t>1. </a:t>
            </a:r>
            <a:r>
              <a:rPr lang="fr-BE" b="1" dirty="0" smtClean="0">
                <a:solidFill>
                  <a:srgbClr val="FFC000"/>
                </a:solidFill>
                <a:effectLst>
                  <a:outerShdw blurRad="38100" dist="38100" dir="2700000" algn="tl">
                    <a:srgbClr val="000000">
                      <a:alpha val="43137"/>
                    </a:srgbClr>
                  </a:outerShdw>
                </a:effectLst>
              </a:rPr>
              <a:t>Conventions 2015 : constatations</a:t>
            </a:r>
            <a:r>
              <a:rPr dirty="0"/>
              <a:t/>
            </a:r>
            <a:br>
              <a:rPr dirty="0"/>
            </a:br>
            <a:endParaRPr lang="nl-BE" dirty="0"/>
          </a:p>
        </p:txBody>
      </p:sp>
      <p:sp>
        <p:nvSpPr>
          <p:cNvPr id="3" name="Tijdelijke aanduiding voor inhoud 2"/>
          <p:cNvSpPr>
            <a:spLocks noGrp="1"/>
          </p:cNvSpPr>
          <p:nvPr>
            <p:ph idx="1"/>
          </p:nvPr>
        </p:nvSpPr>
        <p:spPr/>
        <p:txBody>
          <a:bodyPr/>
          <a:lstStyle/>
          <a:p>
            <a:pPr lvl="0"/>
            <a:r>
              <a:rPr lang="fr-BE" dirty="0" smtClean="0"/>
              <a:t>Analyse quantitative</a:t>
            </a:r>
          </a:p>
          <a:p>
            <a:pPr lvl="0"/>
            <a:endParaRPr lang="fr-BE" dirty="0" smtClean="0"/>
          </a:p>
          <a:p>
            <a:pPr lvl="1"/>
            <a:r>
              <a:rPr lang="fr-BE" sz="2800" b="0" dirty="0" smtClean="0"/>
              <a:t>grande diversité dans le nombre de trajectoires proposé par rapport au montant du subside octroyé </a:t>
            </a:r>
          </a:p>
          <a:p>
            <a:pPr marL="457200" lvl="1" indent="0">
              <a:buNone/>
            </a:pPr>
            <a:endParaRPr lang="fr-BE" sz="2800" b="0" dirty="0"/>
          </a:p>
          <a:p>
            <a:pPr lvl="1"/>
            <a:r>
              <a:rPr lang="fr-BE" sz="2800" b="0" dirty="0"/>
              <a:t>&lt; 1000€/</a:t>
            </a:r>
            <a:r>
              <a:rPr lang="fr-BE" sz="2800" b="0" dirty="0" smtClean="0"/>
              <a:t>trajectoire à &gt; </a:t>
            </a:r>
            <a:r>
              <a:rPr lang="fr-BE" sz="2800" b="0" dirty="0"/>
              <a:t>3000€/</a:t>
            </a:r>
            <a:r>
              <a:rPr lang="fr-BE" sz="2800" b="0" dirty="0" smtClean="0"/>
              <a:t>trajectoire</a:t>
            </a:r>
            <a:endParaRPr lang="fr-BE" sz="2800" b="0" dirty="0"/>
          </a:p>
          <a:p>
            <a:pPr marL="0" indent="0">
              <a:buNone/>
            </a:pPr>
            <a:endParaRPr lang="nl-BE" sz="2400" dirty="0" smtClean="0"/>
          </a:p>
        </p:txBody>
      </p:sp>
    </p:spTree>
    <p:extLst>
      <p:ext uri="{BB962C8B-B14F-4D97-AF65-F5344CB8AC3E}">
        <p14:creationId xmlns:p14="http://schemas.microsoft.com/office/powerpoint/2010/main" val="2009115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56935" y="431297"/>
            <a:ext cx="7772400" cy="504056"/>
          </a:xfrm>
        </p:spPr>
        <p:txBody>
          <a:bodyPr/>
          <a:lstStyle/>
          <a:p>
            <a:pPr lvl="0"/>
            <a:r>
              <a:rPr lang="fr-BE" b="1" dirty="0">
                <a:solidFill>
                  <a:srgbClr val="FFC000"/>
                </a:solidFill>
                <a:effectLst>
                  <a:outerShdw blurRad="38100" dist="38100" dir="2700000" algn="tl">
                    <a:srgbClr val="000000">
                      <a:alpha val="43137"/>
                    </a:srgbClr>
                  </a:outerShdw>
                </a:effectLst>
              </a:rPr>
              <a:t>1. </a:t>
            </a:r>
            <a:r>
              <a:rPr lang="fr-BE" b="1" dirty="0" smtClean="0">
                <a:solidFill>
                  <a:srgbClr val="FFC000"/>
                </a:solidFill>
                <a:effectLst>
                  <a:outerShdw blurRad="38100" dist="38100" dir="2700000" algn="tl">
                    <a:srgbClr val="000000">
                      <a:alpha val="43137"/>
                    </a:srgbClr>
                  </a:outerShdw>
                </a:effectLst>
              </a:rPr>
              <a:t>Conventions 2015 : procédure </a:t>
            </a:r>
            <a:r>
              <a:rPr dirty="0"/>
              <a:t/>
            </a:r>
            <a:br>
              <a:rPr dirty="0"/>
            </a:br>
            <a:endParaRPr lang="nl-BE" dirty="0"/>
          </a:p>
        </p:txBody>
      </p:sp>
      <p:sp>
        <p:nvSpPr>
          <p:cNvPr id="3" name="Tijdelijke aanduiding voor inhoud 2"/>
          <p:cNvSpPr>
            <a:spLocks noGrp="1"/>
          </p:cNvSpPr>
          <p:nvPr>
            <p:ph idx="1"/>
          </p:nvPr>
        </p:nvSpPr>
        <p:spPr>
          <a:xfrm>
            <a:off x="685800" y="1143000"/>
            <a:ext cx="7772400" cy="5166320"/>
          </a:xfrm>
        </p:spPr>
        <p:txBody>
          <a:bodyPr/>
          <a:lstStyle/>
          <a:p>
            <a:pPr lvl="0">
              <a:lnSpc>
                <a:spcPct val="115000"/>
              </a:lnSpc>
              <a:spcAft>
                <a:spcPts val="0"/>
              </a:spcAft>
              <a:buFont typeface="+mj-lt"/>
              <a:buAutoNum type="arabicPeriod"/>
            </a:pPr>
            <a:r>
              <a:rPr lang="nl-BE" sz="1800" dirty="0" smtClean="0">
                <a:latin typeface="Calibri"/>
                <a:ea typeface="Calibri"/>
                <a:cs typeface="Times New Roman"/>
              </a:rPr>
              <a:t>48 </a:t>
            </a:r>
            <a:r>
              <a:rPr lang="nl-BE" sz="1800" dirty="0" err="1" smtClean="0">
                <a:latin typeface="Calibri"/>
                <a:ea typeface="Calibri"/>
                <a:cs typeface="Times New Roman"/>
              </a:rPr>
              <a:t>conventions</a:t>
            </a:r>
            <a:r>
              <a:rPr lang="nl-BE" sz="1800" dirty="0" smtClean="0">
                <a:latin typeface="Calibri"/>
                <a:ea typeface="Calibri"/>
                <a:cs typeface="Times New Roman"/>
              </a:rPr>
              <a:t> ont </a:t>
            </a:r>
            <a:r>
              <a:rPr lang="nl-BE" sz="1800" dirty="0" err="1" smtClean="0">
                <a:latin typeface="Calibri"/>
                <a:ea typeface="Calibri"/>
                <a:cs typeface="Times New Roman"/>
              </a:rPr>
              <a:t>été</a:t>
            </a:r>
            <a:r>
              <a:rPr lang="nl-BE" sz="1800" dirty="0" smtClean="0">
                <a:latin typeface="Calibri"/>
                <a:ea typeface="Calibri"/>
                <a:cs typeface="Times New Roman"/>
              </a:rPr>
              <a:t> </a:t>
            </a:r>
            <a:r>
              <a:rPr lang="nl-BE" sz="1800" dirty="0" err="1" smtClean="0">
                <a:latin typeface="Calibri"/>
                <a:ea typeface="Calibri"/>
                <a:cs typeface="Times New Roman"/>
              </a:rPr>
              <a:t>soumises</a:t>
            </a:r>
            <a:r>
              <a:rPr lang="nl-BE" sz="1800" dirty="0" smtClean="0">
                <a:latin typeface="Calibri"/>
                <a:ea typeface="Calibri"/>
                <a:cs typeface="Times New Roman"/>
              </a:rPr>
              <a:t> au </a:t>
            </a:r>
            <a:r>
              <a:rPr lang="nl-BE" sz="1800" dirty="0" err="1" smtClean="0">
                <a:latin typeface="Calibri"/>
                <a:ea typeface="Calibri"/>
                <a:cs typeface="Times New Roman"/>
              </a:rPr>
              <a:t>ministre</a:t>
            </a:r>
            <a:r>
              <a:rPr lang="nl-BE" sz="1800" dirty="0" smtClean="0">
                <a:latin typeface="Calibri"/>
                <a:ea typeface="Calibri"/>
                <a:cs typeface="Times New Roman"/>
              </a:rPr>
              <a:t> </a:t>
            </a:r>
            <a:r>
              <a:rPr lang="nl-BE" sz="1800" dirty="0" err="1" smtClean="0">
                <a:latin typeface="Calibri"/>
                <a:ea typeface="Calibri"/>
                <a:cs typeface="Times New Roman"/>
              </a:rPr>
              <a:t>avec</a:t>
            </a:r>
            <a:r>
              <a:rPr lang="nl-BE" sz="1800" dirty="0" smtClean="0">
                <a:latin typeface="Calibri"/>
                <a:ea typeface="Calibri"/>
                <a:cs typeface="Times New Roman"/>
              </a:rPr>
              <a:t> </a:t>
            </a:r>
            <a:r>
              <a:rPr lang="nl-BE" sz="1800" dirty="0" err="1" smtClean="0">
                <a:latin typeface="Calibri"/>
                <a:ea typeface="Calibri"/>
                <a:cs typeface="Times New Roman"/>
              </a:rPr>
              <a:t>un</a:t>
            </a:r>
            <a:r>
              <a:rPr lang="nl-BE" sz="1800" dirty="0" smtClean="0">
                <a:latin typeface="Calibri"/>
                <a:ea typeface="Calibri"/>
                <a:cs typeface="Times New Roman"/>
              </a:rPr>
              <a:t> avis </a:t>
            </a:r>
            <a:r>
              <a:rPr lang="nl-BE" sz="1800" dirty="0" err="1" smtClean="0">
                <a:latin typeface="Calibri"/>
                <a:ea typeface="Calibri"/>
                <a:cs typeface="Times New Roman"/>
              </a:rPr>
              <a:t>favorable</a:t>
            </a:r>
            <a:r>
              <a:rPr lang="nl-BE" sz="1800" dirty="0" smtClean="0">
                <a:latin typeface="Calibri"/>
                <a:ea typeface="Calibri"/>
                <a:cs typeface="Times New Roman"/>
              </a:rPr>
              <a:t> du SPP </a:t>
            </a:r>
          </a:p>
          <a:p>
            <a:pPr lvl="0">
              <a:lnSpc>
                <a:spcPct val="115000"/>
              </a:lnSpc>
              <a:spcAft>
                <a:spcPts val="0"/>
              </a:spcAft>
              <a:buFont typeface="+mj-lt"/>
              <a:buAutoNum type="arabicPeriod"/>
            </a:pPr>
            <a:r>
              <a:rPr lang="nl-BE" sz="1800" dirty="0" smtClean="0">
                <a:latin typeface="Calibri"/>
                <a:ea typeface="Calibri"/>
                <a:cs typeface="Times New Roman"/>
              </a:rPr>
              <a:t>Le </a:t>
            </a:r>
            <a:r>
              <a:rPr lang="nl-BE" sz="1800" dirty="0" err="1" smtClean="0">
                <a:latin typeface="Calibri"/>
                <a:ea typeface="Calibri"/>
                <a:cs typeface="Times New Roman"/>
              </a:rPr>
              <a:t>ministre</a:t>
            </a:r>
            <a:r>
              <a:rPr lang="nl-BE" sz="1800" dirty="0" smtClean="0">
                <a:latin typeface="Calibri"/>
                <a:ea typeface="Calibri"/>
                <a:cs typeface="Times New Roman"/>
              </a:rPr>
              <a:t> marque </a:t>
            </a:r>
            <a:r>
              <a:rPr lang="nl-BE" sz="1800" dirty="0" err="1" smtClean="0">
                <a:latin typeface="Calibri"/>
                <a:ea typeface="Calibri"/>
                <a:cs typeface="Times New Roman"/>
              </a:rPr>
              <a:t>son</a:t>
            </a:r>
            <a:r>
              <a:rPr lang="nl-BE" sz="1800" dirty="0" smtClean="0">
                <a:latin typeface="Calibri"/>
                <a:ea typeface="Calibri"/>
                <a:cs typeface="Times New Roman"/>
              </a:rPr>
              <a:t> </a:t>
            </a:r>
            <a:r>
              <a:rPr lang="nl-BE" sz="1800" dirty="0" err="1" smtClean="0">
                <a:latin typeface="Calibri"/>
                <a:ea typeface="Calibri"/>
                <a:cs typeface="Times New Roman"/>
              </a:rPr>
              <a:t>accord</a:t>
            </a:r>
            <a:r>
              <a:rPr lang="nl-BE" sz="1800" dirty="0" smtClean="0">
                <a:latin typeface="Calibri"/>
                <a:ea typeface="Calibri"/>
                <a:cs typeface="Times New Roman"/>
              </a:rPr>
              <a:t> </a:t>
            </a:r>
            <a:r>
              <a:rPr lang="nl-BE" sz="1800" dirty="0" err="1" smtClean="0">
                <a:latin typeface="Calibri"/>
                <a:ea typeface="Calibri"/>
                <a:cs typeface="Times New Roman"/>
              </a:rPr>
              <a:t>sur</a:t>
            </a:r>
            <a:r>
              <a:rPr lang="nl-BE" sz="1800" dirty="0" smtClean="0">
                <a:latin typeface="Calibri"/>
                <a:ea typeface="Calibri"/>
                <a:cs typeface="Times New Roman"/>
              </a:rPr>
              <a:t> les </a:t>
            </a:r>
            <a:r>
              <a:rPr lang="nl-BE" sz="1800" dirty="0" err="1" smtClean="0">
                <a:latin typeface="Calibri"/>
                <a:ea typeface="Calibri"/>
                <a:cs typeface="Times New Roman"/>
              </a:rPr>
              <a:t>conventions</a:t>
            </a:r>
            <a:r>
              <a:rPr lang="nl-BE" sz="1800" dirty="0" smtClean="0">
                <a:latin typeface="Calibri"/>
                <a:ea typeface="Calibri"/>
                <a:cs typeface="Times New Roman"/>
              </a:rPr>
              <a:t> et </a:t>
            </a:r>
            <a:r>
              <a:rPr lang="nl-BE" sz="1800" dirty="0" err="1" smtClean="0">
                <a:latin typeface="Calibri"/>
                <a:ea typeface="Calibri"/>
                <a:cs typeface="Times New Roman"/>
              </a:rPr>
              <a:t>le</a:t>
            </a:r>
            <a:r>
              <a:rPr lang="nl-BE" sz="1800" dirty="0" smtClean="0">
                <a:latin typeface="Calibri"/>
                <a:ea typeface="Calibri"/>
                <a:cs typeface="Times New Roman"/>
              </a:rPr>
              <a:t> </a:t>
            </a:r>
            <a:r>
              <a:rPr lang="nl-BE" sz="1800" dirty="0" err="1" smtClean="0">
                <a:latin typeface="Calibri"/>
                <a:ea typeface="Calibri"/>
                <a:cs typeface="Times New Roman"/>
              </a:rPr>
              <a:t>notifie</a:t>
            </a:r>
            <a:r>
              <a:rPr lang="nl-BE" sz="1800" dirty="0" smtClean="0">
                <a:latin typeface="Calibri"/>
                <a:ea typeface="Calibri"/>
                <a:cs typeface="Times New Roman"/>
              </a:rPr>
              <a:t> au SPP</a:t>
            </a:r>
            <a:endParaRPr lang="fr-BE" sz="1800" dirty="0">
              <a:latin typeface="Cambria"/>
              <a:ea typeface="Cambria"/>
              <a:cs typeface="Times New Roman"/>
            </a:endParaRPr>
          </a:p>
          <a:p>
            <a:pPr lvl="0">
              <a:lnSpc>
                <a:spcPct val="115000"/>
              </a:lnSpc>
              <a:spcAft>
                <a:spcPts val="0"/>
              </a:spcAft>
              <a:buFont typeface="+mj-lt"/>
              <a:buAutoNum type="arabicPeriod"/>
            </a:pPr>
            <a:r>
              <a:rPr lang="nl-BE" sz="1800" dirty="0" smtClean="0">
                <a:latin typeface="Calibri"/>
                <a:ea typeface="Calibri"/>
                <a:cs typeface="Times New Roman"/>
              </a:rPr>
              <a:t>Les </a:t>
            </a:r>
            <a:r>
              <a:rPr lang="nl-BE" sz="1800" dirty="0" err="1" smtClean="0">
                <a:latin typeface="Calibri"/>
                <a:ea typeface="Calibri"/>
                <a:cs typeface="Times New Roman"/>
              </a:rPr>
              <a:t>Présidents</a:t>
            </a:r>
            <a:r>
              <a:rPr lang="nl-BE" sz="1800" dirty="0" smtClean="0">
                <a:latin typeface="Calibri"/>
                <a:ea typeface="Calibri"/>
                <a:cs typeface="Times New Roman"/>
              </a:rPr>
              <a:t> et Secrétaires des CPAS </a:t>
            </a:r>
            <a:r>
              <a:rPr lang="nl-BE" sz="1800" dirty="0" err="1" smtClean="0">
                <a:latin typeface="Calibri"/>
                <a:ea typeface="Calibri"/>
                <a:cs typeface="Times New Roman"/>
              </a:rPr>
              <a:t>concernés</a:t>
            </a:r>
            <a:r>
              <a:rPr lang="nl-BE" sz="1800" dirty="0" smtClean="0">
                <a:latin typeface="Calibri"/>
                <a:ea typeface="Calibri"/>
                <a:cs typeface="Times New Roman"/>
              </a:rPr>
              <a:t> </a:t>
            </a:r>
            <a:r>
              <a:rPr lang="nl-BE" sz="1800" dirty="0" err="1" smtClean="0">
                <a:latin typeface="Calibri"/>
                <a:ea typeface="Calibri"/>
                <a:cs typeface="Times New Roman"/>
              </a:rPr>
              <a:t>sont</a:t>
            </a:r>
            <a:r>
              <a:rPr lang="nl-BE" sz="1800" dirty="0" smtClean="0">
                <a:latin typeface="Calibri"/>
                <a:ea typeface="Calibri"/>
                <a:cs typeface="Times New Roman"/>
              </a:rPr>
              <a:t> invités à </a:t>
            </a:r>
            <a:r>
              <a:rPr lang="nl-BE" sz="1800" dirty="0" err="1" smtClean="0">
                <a:latin typeface="Calibri"/>
                <a:ea typeface="Calibri"/>
                <a:cs typeface="Times New Roman"/>
              </a:rPr>
              <a:t>signer</a:t>
            </a:r>
            <a:r>
              <a:rPr lang="nl-BE" sz="1800" dirty="0" smtClean="0">
                <a:latin typeface="Calibri"/>
                <a:ea typeface="Calibri"/>
                <a:cs typeface="Times New Roman"/>
              </a:rPr>
              <a:t> leur </a:t>
            </a:r>
            <a:r>
              <a:rPr lang="nl-BE" sz="1800" dirty="0" err="1" smtClean="0">
                <a:latin typeface="Calibri"/>
                <a:ea typeface="Calibri"/>
                <a:cs typeface="Times New Roman"/>
              </a:rPr>
              <a:t>convention</a:t>
            </a:r>
            <a:r>
              <a:rPr lang="nl-BE" sz="1800" dirty="0" smtClean="0">
                <a:latin typeface="Calibri"/>
                <a:ea typeface="Calibri"/>
                <a:cs typeface="Times New Roman"/>
              </a:rPr>
              <a:t> dans </a:t>
            </a:r>
            <a:r>
              <a:rPr lang="nl-BE" sz="1800" dirty="0" err="1" smtClean="0">
                <a:latin typeface="Calibri"/>
                <a:ea typeface="Calibri"/>
                <a:cs typeface="Times New Roman"/>
              </a:rPr>
              <a:t>l’application</a:t>
            </a:r>
            <a:r>
              <a:rPr lang="nl-BE" sz="1800" dirty="0" smtClean="0">
                <a:latin typeface="Calibri"/>
                <a:ea typeface="Calibri"/>
                <a:cs typeface="Times New Roman"/>
              </a:rPr>
              <a:t> du Rapport </a:t>
            </a:r>
            <a:r>
              <a:rPr lang="nl-BE" sz="1800" dirty="0" err="1" smtClean="0">
                <a:latin typeface="Calibri"/>
                <a:ea typeface="Calibri"/>
                <a:cs typeface="Times New Roman"/>
              </a:rPr>
              <a:t>unique</a:t>
            </a:r>
            <a:r>
              <a:rPr lang="nl-BE" sz="1800" dirty="0" smtClean="0">
                <a:latin typeface="Calibri"/>
                <a:ea typeface="Calibri"/>
                <a:cs typeface="Times New Roman"/>
              </a:rPr>
              <a:t> (</a:t>
            </a:r>
            <a:r>
              <a:rPr lang="nl-BE" sz="1800" dirty="0" err="1" smtClean="0">
                <a:latin typeface="Calibri"/>
                <a:ea typeface="Calibri"/>
                <a:cs typeface="Times New Roman"/>
              </a:rPr>
              <a:t>signature</a:t>
            </a:r>
            <a:r>
              <a:rPr lang="nl-BE" sz="1800" dirty="0" smtClean="0">
                <a:latin typeface="Calibri"/>
                <a:ea typeface="Calibri"/>
                <a:cs typeface="Times New Roman"/>
              </a:rPr>
              <a:t> </a:t>
            </a:r>
            <a:r>
              <a:rPr lang="nl-BE" sz="1800" dirty="0" err="1" smtClean="0">
                <a:latin typeface="Calibri"/>
                <a:ea typeface="Calibri"/>
                <a:cs typeface="Times New Roman"/>
              </a:rPr>
              <a:t>électronique</a:t>
            </a:r>
            <a:r>
              <a:rPr lang="nl-BE" sz="1800" dirty="0" smtClean="0">
                <a:latin typeface="Calibri"/>
                <a:ea typeface="Calibri"/>
                <a:cs typeface="Times New Roman"/>
              </a:rPr>
              <a:t>)</a:t>
            </a:r>
            <a:endParaRPr lang="fr-BE" sz="1800" dirty="0">
              <a:latin typeface="Cambria"/>
              <a:ea typeface="Cambria"/>
              <a:cs typeface="Times New Roman"/>
            </a:endParaRPr>
          </a:p>
          <a:p>
            <a:pPr>
              <a:lnSpc>
                <a:spcPct val="115000"/>
              </a:lnSpc>
              <a:spcAft>
                <a:spcPts val="0"/>
              </a:spcAft>
              <a:buFont typeface="+mj-lt"/>
              <a:buAutoNum type="arabicPeriod"/>
            </a:pPr>
            <a:r>
              <a:rPr lang="nl-BE" sz="1800" dirty="0" smtClean="0">
                <a:latin typeface="Calibri"/>
                <a:ea typeface="Calibri"/>
                <a:cs typeface="Times New Roman"/>
              </a:rPr>
              <a:t>Le </a:t>
            </a:r>
            <a:r>
              <a:rPr lang="nl-BE" sz="1800" dirty="0" err="1" smtClean="0">
                <a:latin typeface="Calibri"/>
                <a:ea typeface="Calibri"/>
                <a:cs typeface="Times New Roman"/>
              </a:rPr>
              <a:t>ministre</a:t>
            </a:r>
            <a:r>
              <a:rPr lang="nl-BE" sz="1800" dirty="0" smtClean="0">
                <a:latin typeface="Calibri"/>
                <a:ea typeface="Calibri"/>
                <a:cs typeface="Times New Roman"/>
              </a:rPr>
              <a:t> </a:t>
            </a:r>
            <a:r>
              <a:rPr lang="nl-BE" sz="1800" dirty="0" err="1" smtClean="0">
                <a:latin typeface="Calibri"/>
                <a:ea typeface="Calibri"/>
                <a:cs typeface="Times New Roman"/>
              </a:rPr>
              <a:t>signe</a:t>
            </a:r>
            <a:r>
              <a:rPr lang="nl-BE" sz="1800" dirty="0">
                <a:latin typeface="Calibri"/>
                <a:ea typeface="Calibri"/>
                <a:cs typeface="Times New Roman"/>
              </a:rPr>
              <a:t> </a:t>
            </a:r>
            <a:r>
              <a:rPr lang="nl-BE" sz="1800" dirty="0" smtClean="0">
                <a:latin typeface="Calibri"/>
                <a:ea typeface="Calibri"/>
                <a:cs typeface="Times New Roman"/>
              </a:rPr>
              <a:t>les </a:t>
            </a:r>
            <a:r>
              <a:rPr lang="nl-BE" sz="1800" dirty="0" err="1" smtClean="0">
                <a:latin typeface="Calibri"/>
                <a:ea typeface="Calibri"/>
                <a:cs typeface="Times New Roman"/>
              </a:rPr>
              <a:t>conventions</a:t>
            </a:r>
            <a:r>
              <a:rPr lang="nl-BE" sz="1800" dirty="0" smtClean="0">
                <a:latin typeface="Calibri"/>
                <a:ea typeface="Calibri"/>
                <a:cs typeface="Times New Roman"/>
              </a:rPr>
              <a:t> </a:t>
            </a:r>
            <a:r>
              <a:rPr lang="nl-BE" sz="1800" dirty="0">
                <a:latin typeface="Calibri"/>
                <a:ea typeface="Calibri"/>
                <a:cs typeface="Times New Roman"/>
              </a:rPr>
              <a:t>dans </a:t>
            </a:r>
            <a:r>
              <a:rPr lang="nl-BE" sz="1800" dirty="0" err="1">
                <a:latin typeface="Calibri"/>
                <a:ea typeface="Calibri"/>
                <a:cs typeface="Times New Roman"/>
              </a:rPr>
              <a:t>l’application</a:t>
            </a:r>
            <a:r>
              <a:rPr lang="nl-BE" sz="1800" dirty="0">
                <a:latin typeface="Calibri"/>
                <a:ea typeface="Calibri"/>
                <a:cs typeface="Times New Roman"/>
              </a:rPr>
              <a:t> du Rapport </a:t>
            </a:r>
            <a:r>
              <a:rPr lang="nl-BE" sz="1800" dirty="0" err="1">
                <a:latin typeface="Calibri"/>
                <a:ea typeface="Calibri"/>
                <a:cs typeface="Times New Roman"/>
              </a:rPr>
              <a:t>unique</a:t>
            </a:r>
            <a:r>
              <a:rPr lang="nl-BE" sz="1800" dirty="0">
                <a:latin typeface="Calibri"/>
                <a:ea typeface="Calibri"/>
                <a:cs typeface="Times New Roman"/>
              </a:rPr>
              <a:t> (</a:t>
            </a:r>
            <a:r>
              <a:rPr lang="nl-BE" sz="1800" dirty="0" err="1">
                <a:latin typeface="Calibri"/>
                <a:ea typeface="Calibri"/>
                <a:cs typeface="Times New Roman"/>
              </a:rPr>
              <a:t>signature</a:t>
            </a:r>
            <a:r>
              <a:rPr lang="nl-BE" sz="1800" dirty="0">
                <a:latin typeface="Calibri"/>
                <a:ea typeface="Calibri"/>
                <a:cs typeface="Times New Roman"/>
              </a:rPr>
              <a:t> </a:t>
            </a:r>
            <a:r>
              <a:rPr lang="nl-BE" sz="1800" dirty="0" err="1">
                <a:latin typeface="Calibri"/>
                <a:ea typeface="Calibri"/>
                <a:cs typeface="Times New Roman"/>
              </a:rPr>
              <a:t>électronique</a:t>
            </a:r>
            <a:r>
              <a:rPr lang="nl-BE" sz="1800" dirty="0">
                <a:latin typeface="Calibri"/>
                <a:ea typeface="Calibri"/>
                <a:cs typeface="Times New Roman"/>
              </a:rPr>
              <a:t>)</a:t>
            </a:r>
            <a:endParaRPr lang="fr-BE" sz="1800" dirty="0">
              <a:latin typeface="Cambria"/>
              <a:ea typeface="Cambria"/>
              <a:cs typeface="Times New Roman"/>
            </a:endParaRPr>
          </a:p>
          <a:p>
            <a:pPr lvl="0">
              <a:lnSpc>
                <a:spcPct val="115000"/>
              </a:lnSpc>
              <a:spcAft>
                <a:spcPts val="0"/>
              </a:spcAft>
              <a:buFont typeface="+mj-lt"/>
              <a:buAutoNum type="arabicPeriod"/>
            </a:pPr>
            <a:r>
              <a:rPr lang="nl-BE" sz="1800" dirty="0" err="1" smtClean="0">
                <a:latin typeface="Calibri"/>
                <a:ea typeface="Calibri"/>
                <a:cs typeface="Times New Roman"/>
              </a:rPr>
              <a:t>Après</a:t>
            </a:r>
            <a:r>
              <a:rPr lang="nl-BE" sz="1800" dirty="0" smtClean="0">
                <a:latin typeface="Calibri"/>
                <a:ea typeface="Calibri"/>
                <a:cs typeface="Times New Roman"/>
              </a:rPr>
              <a:t> </a:t>
            </a:r>
            <a:r>
              <a:rPr lang="nl-BE" sz="1800" dirty="0" err="1" smtClean="0">
                <a:latin typeface="Calibri"/>
                <a:ea typeface="Calibri"/>
                <a:cs typeface="Times New Roman"/>
              </a:rPr>
              <a:t>signature</a:t>
            </a:r>
            <a:r>
              <a:rPr lang="nl-BE" sz="1800" dirty="0" smtClean="0">
                <a:latin typeface="Calibri"/>
                <a:ea typeface="Calibri"/>
                <a:cs typeface="Times New Roman"/>
              </a:rPr>
              <a:t> des </a:t>
            </a:r>
            <a:r>
              <a:rPr lang="nl-BE" sz="1800" dirty="0" err="1" smtClean="0">
                <a:latin typeface="Calibri"/>
                <a:ea typeface="Calibri"/>
                <a:cs typeface="Times New Roman"/>
              </a:rPr>
              <a:t>conventions</a:t>
            </a:r>
            <a:r>
              <a:rPr lang="nl-BE" sz="1800" dirty="0" smtClean="0">
                <a:latin typeface="Calibri"/>
                <a:ea typeface="Calibri"/>
                <a:cs typeface="Times New Roman"/>
              </a:rPr>
              <a:t> par </a:t>
            </a:r>
            <a:r>
              <a:rPr lang="nl-BE" sz="1800" dirty="0" err="1" smtClean="0">
                <a:latin typeface="Calibri"/>
                <a:ea typeface="Calibri"/>
                <a:cs typeface="Times New Roman"/>
              </a:rPr>
              <a:t>toutes</a:t>
            </a:r>
            <a:r>
              <a:rPr lang="nl-BE" sz="1800" dirty="0" smtClean="0">
                <a:latin typeface="Calibri"/>
                <a:ea typeface="Calibri"/>
                <a:cs typeface="Times New Roman"/>
              </a:rPr>
              <a:t> les </a:t>
            </a:r>
            <a:r>
              <a:rPr lang="nl-BE" sz="1800" dirty="0" err="1" smtClean="0">
                <a:latin typeface="Calibri"/>
                <a:ea typeface="Calibri"/>
                <a:cs typeface="Times New Roman"/>
              </a:rPr>
              <a:t>parties</a:t>
            </a:r>
            <a:r>
              <a:rPr lang="nl-BE" sz="1800" dirty="0" smtClean="0">
                <a:latin typeface="Calibri"/>
                <a:ea typeface="Calibri"/>
                <a:cs typeface="Times New Roman"/>
              </a:rPr>
              <a:t>, </a:t>
            </a:r>
            <a:r>
              <a:rPr lang="nl-BE" sz="1800" dirty="0" err="1" smtClean="0">
                <a:latin typeface="Calibri"/>
                <a:ea typeface="Calibri"/>
                <a:cs typeface="Times New Roman"/>
              </a:rPr>
              <a:t>le</a:t>
            </a:r>
            <a:r>
              <a:rPr lang="nl-BE" sz="1800" dirty="0" smtClean="0">
                <a:latin typeface="Calibri"/>
                <a:ea typeface="Calibri"/>
                <a:cs typeface="Times New Roman"/>
              </a:rPr>
              <a:t> SPP </a:t>
            </a:r>
            <a:r>
              <a:rPr lang="nl-BE" sz="1800" dirty="0" err="1" smtClean="0">
                <a:latin typeface="Calibri"/>
                <a:ea typeface="Calibri"/>
                <a:cs typeface="Times New Roman"/>
              </a:rPr>
              <a:t>procède</a:t>
            </a:r>
            <a:r>
              <a:rPr lang="nl-BE" sz="1800" dirty="0" smtClean="0">
                <a:latin typeface="Calibri"/>
                <a:ea typeface="Calibri"/>
                <a:cs typeface="Times New Roman"/>
              </a:rPr>
              <a:t> au </a:t>
            </a:r>
            <a:r>
              <a:rPr lang="nl-BE" sz="1800" dirty="0" err="1" smtClean="0">
                <a:latin typeface="Calibri"/>
                <a:ea typeface="Calibri"/>
                <a:cs typeface="Times New Roman"/>
              </a:rPr>
              <a:t>paiement</a:t>
            </a:r>
            <a:r>
              <a:rPr lang="nl-BE" sz="1800" dirty="0" smtClean="0">
                <a:latin typeface="Calibri"/>
                <a:ea typeface="Calibri"/>
                <a:cs typeface="Times New Roman"/>
              </a:rPr>
              <a:t> de </a:t>
            </a:r>
            <a:r>
              <a:rPr lang="nl-BE" sz="1800" dirty="0" err="1" smtClean="0">
                <a:latin typeface="Calibri"/>
                <a:ea typeface="Calibri"/>
                <a:cs typeface="Times New Roman"/>
              </a:rPr>
              <a:t>l’avance</a:t>
            </a:r>
            <a:r>
              <a:rPr lang="nl-BE" sz="1800" dirty="0" smtClean="0">
                <a:latin typeface="Calibri"/>
                <a:ea typeface="Calibri"/>
                <a:cs typeface="Times New Roman"/>
              </a:rPr>
              <a:t> à raison de 50 % du </a:t>
            </a:r>
            <a:r>
              <a:rPr lang="nl-BE" sz="1800" dirty="0" err="1" smtClean="0">
                <a:latin typeface="Calibri"/>
                <a:ea typeface="Calibri"/>
                <a:cs typeface="Times New Roman"/>
              </a:rPr>
              <a:t>montant</a:t>
            </a:r>
            <a:r>
              <a:rPr lang="nl-BE" sz="1800" dirty="0" smtClean="0">
                <a:latin typeface="Calibri"/>
                <a:ea typeface="Calibri"/>
                <a:cs typeface="Times New Roman"/>
              </a:rPr>
              <a:t> du </a:t>
            </a:r>
            <a:r>
              <a:rPr lang="nl-BE" sz="1800" dirty="0" err="1" smtClean="0">
                <a:latin typeface="Calibri"/>
                <a:ea typeface="Calibri"/>
                <a:cs typeface="Times New Roman"/>
              </a:rPr>
              <a:t>subside</a:t>
            </a:r>
            <a:r>
              <a:rPr lang="nl-BE" sz="1800" dirty="0" smtClean="0">
                <a:latin typeface="Calibri"/>
                <a:ea typeface="Calibri"/>
                <a:cs typeface="Times New Roman"/>
              </a:rPr>
              <a:t>. Ce </a:t>
            </a:r>
            <a:r>
              <a:rPr lang="nl-BE" sz="1800" dirty="0" err="1" smtClean="0">
                <a:latin typeface="Calibri"/>
                <a:ea typeface="Calibri"/>
                <a:cs typeface="Times New Roman"/>
              </a:rPr>
              <a:t>paiement</a:t>
            </a:r>
            <a:r>
              <a:rPr lang="nl-BE" sz="1800" dirty="0" smtClean="0">
                <a:latin typeface="Calibri"/>
                <a:ea typeface="Calibri"/>
                <a:cs typeface="Times New Roman"/>
              </a:rPr>
              <a:t> </a:t>
            </a:r>
            <a:r>
              <a:rPr lang="nl-BE" sz="1800" dirty="0" err="1" smtClean="0">
                <a:latin typeface="Calibri"/>
                <a:ea typeface="Calibri"/>
                <a:cs typeface="Times New Roman"/>
              </a:rPr>
              <a:t>doit</a:t>
            </a:r>
            <a:r>
              <a:rPr lang="nl-BE" sz="1800" dirty="0" smtClean="0">
                <a:latin typeface="Calibri"/>
                <a:ea typeface="Calibri"/>
                <a:cs typeface="Times New Roman"/>
              </a:rPr>
              <a:t> se faire dans </a:t>
            </a:r>
            <a:r>
              <a:rPr lang="nl-BE" sz="1800" dirty="0" err="1" smtClean="0">
                <a:latin typeface="Calibri"/>
                <a:ea typeface="Calibri"/>
                <a:cs typeface="Times New Roman"/>
              </a:rPr>
              <a:t>l’année</a:t>
            </a:r>
            <a:r>
              <a:rPr lang="nl-BE" sz="1800" dirty="0" smtClean="0">
                <a:latin typeface="Calibri"/>
                <a:ea typeface="Calibri"/>
                <a:cs typeface="Times New Roman"/>
              </a:rPr>
              <a:t> </a:t>
            </a:r>
            <a:r>
              <a:rPr lang="nl-BE" sz="1800" dirty="0" err="1" smtClean="0">
                <a:latin typeface="Calibri"/>
                <a:ea typeface="Calibri"/>
                <a:cs typeface="Times New Roman"/>
              </a:rPr>
              <a:t>budgétaire</a:t>
            </a:r>
            <a:r>
              <a:rPr lang="nl-BE" sz="1800" dirty="0" smtClean="0">
                <a:latin typeface="Calibri"/>
                <a:ea typeface="Calibri"/>
                <a:cs typeface="Times New Roman"/>
              </a:rPr>
              <a:t> 2015. Ce </a:t>
            </a:r>
            <a:r>
              <a:rPr lang="nl-BE" sz="1800" dirty="0" err="1" smtClean="0">
                <a:latin typeface="Calibri"/>
                <a:ea typeface="Calibri"/>
                <a:cs typeface="Times New Roman"/>
              </a:rPr>
              <a:t>qui</a:t>
            </a:r>
            <a:r>
              <a:rPr lang="nl-BE" sz="1800" dirty="0" smtClean="0">
                <a:latin typeface="Calibri"/>
                <a:ea typeface="Calibri"/>
                <a:cs typeface="Times New Roman"/>
              </a:rPr>
              <a:t> </a:t>
            </a:r>
            <a:r>
              <a:rPr lang="nl-BE" sz="1800" dirty="0" err="1" smtClean="0">
                <a:latin typeface="Calibri"/>
                <a:ea typeface="Calibri"/>
                <a:cs typeface="Times New Roman"/>
              </a:rPr>
              <a:t>implique</a:t>
            </a:r>
            <a:r>
              <a:rPr lang="nl-BE" sz="1800" dirty="0" smtClean="0">
                <a:latin typeface="Calibri"/>
                <a:ea typeface="Calibri"/>
                <a:cs typeface="Times New Roman"/>
              </a:rPr>
              <a:t> que les démarches </a:t>
            </a:r>
            <a:r>
              <a:rPr lang="nl-BE" sz="1800" dirty="0" err="1" smtClean="0">
                <a:latin typeface="Calibri"/>
                <a:ea typeface="Calibri"/>
                <a:cs typeface="Times New Roman"/>
              </a:rPr>
              <a:t>susmentionnées</a:t>
            </a:r>
            <a:r>
              <a:rPr lang="nl-BE" sz="1800" dirty="0" smtClean="0">
                <a:latin typeface="Calibri"/>
                <a:ea typeface="Calibri"/>
                <a:cs typeface="Times New Roman"/>
              </a:rPr>
              <a:t> </a:t>
            </a:r>
            <a:r>
              <a:rPr lang="nl-BE" sz="1800" dirty="0" err="1" smtClean="0">
                <a:latin typeface="Calibri"/>
                <a:ea typeface="Calibri"/>
                <a:cs typeface="Times New Roman"/>
              </a:rPr>
              <a:t>doivent</a:t>
            </a:r>
            <a:r>
              <a:rPr lang="nl-BE" sz="1800" dirty="0" smtClean="0">
                <a:latin typeface="Calibri"/>
                <a:ea typeface="Calibri"/>
                <a:cs typeface="Times New Roman"/>
              </a:rPr>
              <a:t> </a:t>
            </a:r>
            <a:r>
              <a:rPr lang="nl-BE" sz="1800" dirty="0" err="1" smtClean="0">
                <a:latin typeface="Calibri"/>
                <a:ea typeface="Calibri"/>
                <a:cs typeface="Times New Roman"/>
              </a:rPr>
              <a:t>être</a:t>
            </a:r>
            <a:r>
              <a:rPr lang="nl-BE" sz="1800" dirty="0" smtClean="0">
                <a:latin typeface="Calibri"/>
                <a:ea typeface="Calibri"/>
                <a:cs typeface="Times New Roman"/>
              </a:rPr>
              <a:t> </a:t>
            </a:r>
            <a:r>
              <a:rPr lang="nl-BE" sz="1800" dirty="0" err="1" smtClean="0">
                <a:latin typeface="Calibri"/>
                <a:ea typeface="Calibri"/>
                <a:cs typeface="Times New Roman"/>
              </a:rPr>
              <a:t>réalisées</a:t>
            </a:r>
            <a:r>
              <a:rPr lang="nl-BE" sz="1800" dirty="0" smtClean="0">
                <a:latin typeface="Calibri"/>
                <a:ea typeface="Calibri"/>
                <a:cs typeface="Times New Roman"/>
              </a:rPr>
              <a:t> au </a:t>
            </a:r>
            <a:r>
              <a:rPr lang="nl-NL" sz="1800" dirty="0" smtClean="0">
                <a:latin typeface="Calibri"/>
                <a:ea typeface="Calibri"/>
                <a:cs typeface="Times New Roman"/>
              </a:rPr>
              <a:t>15 </a:t>
            </a:r>
            <a:r>
              <a:rPr lang="nl-NL" sz="1800" dirty="0" err="1" smtClean="0">
                <a:latin typeface="Calibri"/>
                <a:ea typeface="Calibri"/>
                <a:cs typeface="Times New Roman"/>
              </a:rPr>
              <a:t>novembre</a:t>
            </a:r>
            <a:r>
              <a:rPr lang="nl-NL" sz="1800" dirty="0" smtClean="0">
                <a:latin typeface="Calibri"/>
                <a:ea typeface="Calibri"/>
                <a:cs typeface="Times New Roman"/>
              </a:rPr>
              <a:t> 2015 au plus </a:t>
            </a:r>
            <a:r>
              <a:rPr lang="nl-NL" sz="1800" dirty="0" err="1" smtClean="0">
                <a:latin typeface="Calibri"/>
                <a:ea typeface="Calibri"/>
                <a:cs typeface="Times New Roman"/>
              </a:rPr>
              <a:t>tard</a:t>
            </a:r>
            <a:r>
              <a:rPr lang="nl-NL" sz="1800" dirty="0" smtClean="0">
                <a:latin typeface="Calibri"/>
                <a:ea typeface="Calibri"/>
                <a:cs typeface="Times New Roman"/>
              </a:rPr>
              <a:t>.</a:t>
            </a:r>
            <a:endParaRPr lang="nl-BE" sz="1800" dirty="0" smtClean="0">
              <a:latin typeface="Calibri"/>
              <a:ea typeface="Calibri"/>
              <a:cs typeface="Times New Roman"/>
            </a:endParaRPr>
          </a:p>
          <a:p>
            <a:pPr marL="0" lvl="0" indent="0">
              <a:lnSpc>
                <a:spcPct val="115000"/>
              </a:lnSpc>
              <a:spcAft>
                <a:spcPts val="0"/>
              </a:spcAft>
              <a:buNone/>
            </a:pPr>
            <a:endParaRPr lang="nl-BE" sz="1800" b="0" dirty="0" smtClean="0">
              <a:latin typeface="Calibri"/>
              <a:cs typeface="Times New Roman"/>
            </a:endParaRPr>
          </a:p>
          <a:p>
            <a:pPr marL="0" lvl="0" indent="0">
              <a:lnSpc>
                <a:spcPct val="115000"/>
              </a:lnSpc>
              <a:spcAft>
                <a:spcPts val="0"/>
              </a:spcAft>
              <a:buNone/>
            </a:pPr>
            <a:r>
              <a:rPr lang="nl-BE" sz="1800" b="0" dirty="0" smtClean="0">
                <a:latin typeface="Calibri"/>
                <a:cs typeface="Times New Roman"/>
              </a:rPr>
              <a:t>=&gt; 8 </a:t>
            </a:r>
            <a:r>
              <a:rPr lang="nl-BE" sz="1800" b="0" dirty="0" err="1" smtClean="0">
                <a:latin typeface="Calibri"/>
                <a:cs typeface="Times New Roman"/>
              </a:rPr>
              <a:t>conventions</a:t>
            </a:r>
            <a:r>
              <a:rPr lang="nl-BE" sz="1800" b="0" dirty="0" smtClean="0">
                <a:latin typeface="Calibri"/>
                <a:cs typeface="Times New Roman"/>
              </a:rPr>
              <a:t> </a:t>
            </a:r>
            <a:r>
              <a:rPr lang="nl-BE" sz="1800" b="0" dirty="0" err="1" smtClean="0">
                <a:latin typeface="Calibri"/>
                <a:cs typeface="Times New Roman"/>
              </a:rPr>
              <a:t>sont</a:t>
            </a:r>
            <a:r>
              <a:rPr lang="nl-BE" sz="1800" b="0" dirty="0" smtClean="0">
                <a:latin typeface="Calibri"/>
                <a:cs typeface="Times New Roman"/>
              </a:rPr>
              <a:t> </a:t>
            </a:r>
            <a:r>
              <a:rPr lang="nl-BE" sz="1800" b="0" dirty="0" err="1" smtClean="0">
                <a:latin typeface="Calibri"/>
                <a:cs typeface="Times New Roman"/>
              </a:rPr>
              <a:t>encore</a:t>
            </a:r>
            <a:r>
              <a:rPr lang="nl-BE" sz="1800" b="0" dirty="0" smtClean="0">
                <a:latin typeface="Calibri"/>
                <a:cs typeface="Times New Roman"/>
              </a:rPr>
              <a:t> au stade de la </a:t>
            </a:r>
            <a:r>
              <a:rPr lang="nl-BE" sz="1800" b="0" dirty="0" err="1" smtClean="0">
                <a:latin typeface="Calibri"/>
                <a:cs typeface="Times New Roman"/>
              </a:rPr>
              <a:t>négociation</a:t>
            </a:r>
            <a:endParaRPr lang="nl-BE" sz="1700" b="0" dirty="0" smtClean="0"/>
          </a:p>
        </p:txBody>
      </p:sp>
    </p:spTree>
    <p:extLst>
      <p:ext uri="{BB962C8B-B14F-4D97-AF65-F5344CB8AC3E}">
        <p14:creationId xmlns:p14="http://schemas.microsoft.com/office/powerpoint/2010/main" val="4019645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b="1" kern="1200" dirty="0" smtClean="0">
                <a:solidFill>
                  <a:srgbClr val="FFC000"/>
                </a:solidFill>
                <a:effectLst>
                  <a:outerShdw blurRad="38100" dist="38100" dir="2700000" algn="tl">
                    <a:srgbClr val="000000">
                      <a:alpha val="43137"/>
                    </a:srgbClr>
                  </a:outerShdw>
                </a:effectLst>
              </a:rPr>
              <a:t>2. Questions-Réponses</a:t>
            </a:r>
            <a:endParaRPr lang="fr-BE" dirty="0"/>
          </a:p>
        </p:txBody>
      </p:sp>
      <p:sp>
        <p:nvSpPr>
          <p:cNvPr id="3" name="Tijdelijke aanduiding voor inhoud 2"/>
          <p:cNvSpPr>
            <a:spLocks noGrp="1"/>
          </p:cNvSpPr>
          <p:nvPr>
            <p:ph idx="1"/>
          </p:nvPr>
        </p:nvSpPr>
        <p:spPr/>
        <p:txBody>
          <a:bodyPr/>
          <a:lstStyle/>
          <a:p>
            <a:pPr marL="0" indent="0">
              <a:buNone/>
            </a:pPr>
            <a:r>
              <a:rPr lang="fr-BE" sz="2200" b="1" dirty="0"/>
              <a:t>Une même personne peut-elle suivre plusieurs </a:t>
            </a:r>
            <a:r>
              <a:rPr lang="fr-BE" sz="2200" b="1" dirty="0" smtClean="0"/>
              <a:t>trajectoires d’activation sociale l’une </a:t>
            </a:r>
            <a:r>
              <a:rPr lang="fr-BE" sz="2200" b="1" dirty="0"/>
              <a:t>après l’autre ?</a:t>
            </a:r>
          </a:p>
          <a:p>
            <a:endParaRPr lang="fr-BE" sz="2200" dirty="0"/>
          </a:p>
          <a:p>
            <a:pPr marL="0" indent="0">
              <a:buNone/>
            </a:pPr>
            <a:r>
              <a:rPr lang="fr-BE" sz="2200" dirty="0" smtClean="0"/>
              <a:t>Le </a:t>
            </a:r>
            <a:r>
              <a:rPr lang="fr-BE" sz="2200" dirty="0"/>
              <a:t>subside est octroyé en fonction du nombre de bénéficiaires accompagnés (et pas en fonction du nombre de </a:t>
            </a:r>
            <a:r>
              <a:rPr lang="fr-BE" sz="2200" dirty="0" smtClean="0"/>
              <a:t>trajectoires</a:t>
            </a:r>
            <a:r>
              <a:rPr lang="fr-BE" sz="2200" dirty="0"/>
              <a:t>). Au cas où une personne entame différentes étapes, s’inscrit dans des trajectoires successives (par exemple, d’abord un trajet qui mène vers une autonomie renforcée pour transiter par après vers un trajet qui mène à un parcours socioprofessionnel), on considère que ces trajets successifs font partie de son projet individualisé lequel est évolutif. La personne ne pourra être comptée </a:t>
            </a:r>
            <a:r>
              <a:rPr lang="fr-BE" sz="2200" dirty="0" smtClean="0"/>
              <a:t>qu’une </a:t>
            </a:r>
            <a:r>
              <a:rPr lang="fr-BE" sz="2200" dirty="0"/>
              <a:t>seule fois pour le </a:t>
            </a:r>
            <a:r>
              <a:rPr lang="fr-BE" sz="2200" dirty="0" smtClean="0"/>
              <a:t>subside </a:t>
            </a:r>
            <a:r>
              <a:rPr lang="fr-BE" sz="2200" dirty="0"/>
              <a:t>(= 1 PIIS Activation sociale). </a:t>
            </a:r>
            <a:endParaRPr lang="fr-BE" sz="2200" dirty="0" smtClean="0"/>
          </a:p>
          <a:p>
            <a:pPr marL="0" indent="0">
              <a:buNone/>
            </a:pPr>
            <a:endParaRPr lang="fr-BE" sz="2000" dirty="0"/>
          </a:p>
          <a:p>
            <a:pPr marL="0" indent="0">
              <a:buNone/>
            </a:pPr>
            <a:endParaRPr lang="fr-BE" sz="2400" dirty="0"/>
          </a:p>
        </p:txBody>
      </p:sp>
    </p:spTree>
    <p:extLst>
      <p:ext uri="{BB962C8B-B14F-4D97-AF65-F5344CB8AC3E}">
        <p14:creationId xmlns:p14="http://schemas.microsoft.com/office/powerpoint/2010/main" val="2689639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b="1" kern="1200" dirty="0">
                <a:solidFill>
                  <a:srgbClr val="FFC000"/>
                </a:solidFill>
                <a:effectLst>
                  <a:outerShdw blurRad="38100" dist="38100" dir="2700000" algn="tl">
                    <a:srgbClr val="000000">
                      <a:alpha val="43137"/>
                    </a:srgbClr>
                  </a:outerShdw>
                </a:effectLst>
              </a:rPr>
              <a:t>2. Questions-Réponses</a:t>
            </a:r>
            <a:endParaRPr lang="fr-BE" dirty="0"/>
          </a:p>
        </p:txBody>
      </p:sp>
      <p:sp>
        <p:nvSpPr>
          <p:cNvPr id="3" name="Tijdelijke aanduiding voor inhoud 2"/>
          <p:cNvSpPr>
            <a:spLocks noGrp="1"/>
          </p:cNvSpPr>
          <p:nvPr>
            <p:ph idx="1"/>
          </p:nvPr>
        </p:nvSpPr>
        <p:spPr/>
        <p:txBody>
          <a:bodyPr/>
          <a:lstStyle/>
          <a:p>
            <a:pPr marL="0" indent="0">
              <a:buNone/>
            </a:pPr>
            <a:r>
              <a:rPr lang="fr-BE" sz="2200" b="1" dirty="0"/>
              <a:t>La conclusion du PIIS se limite-t-elle au "18-25" ou concerne-t-elle toutes les personnes </a:t>
            </a:r>
            <a:r>
              <a:rPr lang="fr-BE" sz="2200" b="1" dirty="0" smtClean="0"/>
              <a:t>orientées </a:t>
            </a:r>
            <a:r>
              <a:rPr lang="fr-BE" sz="2200" b="1" dirty="0"/>
              <a:t>en </a:t>
            </a:r>
            <a:r>
              <a:rPr lang="fr-BE" sz="2200" b="1" dirty="0" smtClean="0"/>
              <a:t>activation </a:t>
            </a:r>
            <a:r>
              <a:rPr lang="fr-BE" sz="2200" b="1" dirty="0"/>
              <a:t>sociale? </a:t>
            </a:r>
            <a:endParaRPr lang="fr-BE" sz="2200" b="1" dirty="0" smtClean="0"/>
          </a:p>
          <a:p>
            <a:pPr marL="0" indent="0">
              <a:buNone/>
            </a:pPr>
            <a:endParaRPr lang="fr-BE" sz="2200" dirty="0"/>
          </a:p>
          <a:p>
            <a:pPr marL="0" indent="0">
              <a:buNone/>
            </a:pPr>
            <a:r>
              <a:rPr lang="fr-BE" sz="2200" dirty="0"/>
              <a:t>Le subside peut être utilisé pour mettre en place des trajectoires d’activation sociale encadrées par un PIIS pour les ayants droit à l’intégration sociale, les ayants droit à une aide sociale financière et les autres usagers du CPAS qui nécessitent un accompagnement en vue d’augmenter leur participation sociale et leur degré d’autonomie, </a:t>
            </a:r>
            <a:r>
              <a:rPr lang="fr-BE" sz="2200" u="sng" dirty="0"/>
              <a:t>sans limite d’âge</a:t>
            </a:r>
            <a:r>
              <a:rPr lang="fr-BE" sz="2200" dirty="0" smtClean="0"/>
              <a:t>.</a:t>
            </a:r>
          </a:p>
          <a:p>
            <a:pPr marL="0" indent="0">
              <a:buNone/>
            </a:pPr>
            <a:r>
              <a:rPr lang="fr-BE" sz="2200" dirty="0" smtClean="0"/>
              <a:t>La </a:t>
            </a:r>
            <a:r>
              <a:rPr lang="fr-BE" sz="2200" dirty="0"/>
              <a:t>conclusion des PIIS </a:t>
            </a:r>
            <a:r>
              <a:rPr lang="fr-BE" sz="2200" dirty="0" smtClean="0"/>
              <a:t>Activation sociale concerne donc </a:t>
            </a:r>
            <a:r>
              <a:rPr lang="fr-BE" sz="2200" dirty="0"/>
              <a:t>toutes les personnes </a:t>
            </a:r>
            <a:r>
              <a:rPr lang="fr-BE" sz="2200" dirty="0" smtClean="0"/>
              <a:t>orientées </a:t>
            </a:r>
            <a:r>
              <a:rPr lang="fr-BE" sz="2200" dirty="0"/>
              <a:t>en activation sociale (pas uniquement les - 25 ans).</a:t>
            </a:r>
          </a:p>
          <a:p>
            <a:endParaRPr lang="fr-BE" dirty="0"/>
          </a:p>
        </p:txBody>
      </p:sp>
    </p:spTree>
    <p:extLst>
      <p:ext uri="{BB962C8B-B14F-4D97-AF65-F5344CB8AC3E}">
        <p14:creationId xmlns:p14="http://schemas.microsoft.com/office/powerpoint/2010/main" val="982461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 - Présentation 2">
  <a:themeElements>
    <a:clrScheme name="Thème Offic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hème Offic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2902</TotalTime>
  <Words>1303</Words>
  <Application>Microsoft Office PowerPoint</Application>
  <PresentationFormat>Diavoorstelling (4:3)</PresentationFormat>
  <Paragraphs>124</Paragraphs>
  <Slides>19</Slides>
  <Notes>8</Notes>
  <HiddenSlides>0</HiddenSlides>
  <MMClips>0</MMClips>
  <ScaleCrop>false</ScaleCrop>
  <HeadingPairs>
    <vt:vector size="4" baseType="variant">
      <vt:variant>
        <vt:lpstr>Thema</vt:lpstr>
      </vt:variant>
      <vt:variant>
        <vt:i4>1</vt:i4>
      </vt:variant>
      <vt:variant>
        <vt:lpstr>Diatitels</vt:lpstr>
      </vt:variant>
      <vt:variant>
        <vt:i4>19</vt:i4>
      </vt:variant>
    </vt:vector>
  </HeadingPairs>
  <TitlesOfParts>
    <vt:vector size="20" baseType="lpstr">
      <vt:lpstr>Presentatie - Présentation 2</vt:lpstr>
      <vt:lpstr>Groupe de travail Activation sociale</vt:lpstr>
      <vt:lpstr>Ordre du jour</vt:lpstr>
      <vt:lpstr>1. Conventions 2015</vt:lpstr>
      <vt:lpstr> 1. Conventions 2015 </vt:lpstr>
      <vt:lpstr>1. Conventions 2015 : constatations</vt:lpstr>
      <vt:lpstr>1. Conventions 2015 : constatations </vt:lpstr>
      <vt:lpstr>1. Conventions 2015 : procédure  </vt:lpstr>
      <vt:lpstr>2. Questions-Réponses</vt:lpstr>
      <vt:lpstr>2. Questions-Réponses</vt:lpstr>
      <vt:lpstr>2. Questions-Réponses</vt:lpstr>
      <vt:lpstr>2. Questions-Réponses</vt:lpstr>
      <vt:lpstr>2. Questions-Réponses</vt:lpstr>
      <vt:lpstr>2. Questions-Réponses</vt:lpstr>
      <vt:lpstr>2. Questions-Réponses</vt:lpstr>
      <vt:lpstr>2. Questions-Réponses</vt:lpstr>
      <vt:lpstr>2. Questions-Réponses</vt:lpstr>
      <vt:lpstr>3. Étude PIIS : état des lieux</vt:lpstr>
      <vt:lpstr>3. Étude PIIS : état des lieux</vt:lpstr>
      <vt:lpstr>3. Étude PIIS : état des lieux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 here your title</dc:title>
  <dc:creator>Wittke Evelyne</dc:creator>
  <cp:lastModifiedBy>Dewulf Jacqueline</cp:lastModifiedBy>
  <cp:revision>198</cp:revision>
  <cp:lastPrinted>2015-06-25T15:04:53Z</cp:lastPrinted>
  <dcterms:created xsi:type="dcterms:W3CDTF">2014-02-19T08:01:47Z</dcterms:created>
  <dcterms:modified xsi:type="dcterms:W3CDTF">2015-10-13T14:54:40Z</dcterms:modified>
</cp:coreProperties>
</file>