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6" r:id="rId6"/>
    <p:sldId id="261" r:id="rId7"/>
    <p:sldId id="263" r:id="rId8"/>
    <p:sldId id="264" r:id="rId9"/>
    <p:sldId id="265" r:id="rId10"/>
    <p:sldId id="260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Sexe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Feuil1!$A$2:$A$3</c:f>
              <c:strCache>
                <c:ptCount val="2"/>
                <c:pt idx="0">
                  <c:v>Femme</c:v>
                </c:pt>
                <c:pt idx="1">
                  <c:v>Homme</c:v>
                </c:pt>
              </c:strCache>
            </c:strRef>
          </c:cat>
          <c:val>
            <c:numRef>
              <c:f>Feuil1!$B$2:$B$3</c:f>
              <c:numCache>
                <c:formatCode>0%</c:formatCode>
                <c:ptCount val="2"/>
                <c:pt idx="0">
                  <c:v>0.63</c:v>
                </c:pt>
                <c:pt idx="1">
                  <c:v>0.37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nl-N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Homme</c:v>
                </c:pt>
              </c:strCache>
            </c:strRef>
          </c:tx>
          <c:invertIfNegative val="0"/>
          <c:cat>
            <c:strRef>
              <c:f>Feuil1!$A$2:$A$4</c:f>
              <c:strCache>
                <c:ptCount val="3"/>
                <c:pt idx="0">
                  <c:v>- 25 ans</c:v>
                </c:pt>
                <c:pt idx="1">
                  <c:v>25 - 45 ans</c:v>
                </c:pt>
                <c:pt idx="2">
                  <c:v>46 - 60 ans</c:v>
                </c:pt>
              </c:strCache>
            </c:strRef>
          </c:cat>
          <c:val>
            <c:numRef>
              <c:f>Feuil1!$B$2:$B$4</c:f>
              <c:numCache>
                <c:formatCode>0</c:formatCode>
                <c:ptCount val="3"/>
                <c:pt idx="0">
                  <c:v>3</c:v>
                </c:pt>
                <c:pt idx="1">
                  <c:v>26</c:v>
                </c:pt>
                <c:pt idx="2">
                  <c:v>8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Femme</c:v>
                </c:pt>
              </c:strCache>
            </c:strRef>
          </c:tx>
          <c:invertIfNegative val="0"/>
          <c:cat>
            <c:strRef>
              <c:f>Feuil1!$A$2:$A$4</c:f>
              <c:strCache>
                <c:ptCount val="3"/>
                <c:pt idx="0">
                  <c:v>- 25 ans</c:v>
                </c:pt>
                <c:pt idx="1">
                  <c:v>25 - 45 ans</c:v>
                </c:pt>
                <c:pt idx="2">
                  <c:v>46 - 60 ans</c:v>
                </c:pt>
              </c:strCache>
            </c:strRef>
          </c:cat>
          <c:val>
            <c:numRef>
              <c:f>Feuil1!$C$2:$C$4</c:f>
              <c:numCache>
                <c:formatCode>0</c:formatCode>
                <c:ptCount val="3"/>
                <c:pt idx="0">
                  <c:v>2</c:v>
                </c:pt>
                <c:pt idx="1">
                  <c:v>10</c:v>
                </c:pt>
                <c:pt idx="2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4932096"/>
        <c:axId val="124933632"/>
      </c:barChart>
      <c:catAx>
        <c:axId val="124932096"/>
        <c:scaling>
          <c:orientation val="minMax"/>
        </c:scaling>
        <c:delete val="0"/>
        <c:axPos val="b"/>
        <c:majorTickMark val="out"/>
        <c:minorTickMark val="none"/>
        <c:tickLblPos val="nextTo"/>
        <c:crossAx val="124933632"/>
        <c:crosses val="autoZero"/>
        <c:auto val="1"/>
        <c:lblAlgn val="ctr"/>
        <c:lblOffset val="100"/>
        <c:noMultiLvlLbl val="0"/>
      </c:catAx>
      <c:valAx>
        <c:axId val="124933632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12493209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nl-N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Origine</c:v>
                </c:pt>
              </c:strCache>
            </c:strRef>
          </c:tx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Feuil1!$A$2:$A$5</c:f>
              <c:strCache>
                <c:ptCount val="4"/>
                <c:pt idx="0">
                  <c:v>Moyen Orient</c:v>
                </c:pt>
                <c:pt idx="1">
                  <c:v>Afrique</c:v>
                </c:pt>
                <c:pt idx="2">
                  <c:v>Asie</c:v>
                </c:pt>
                <c:pt idx="3">
                  <c:v>Indéterminé</c:v>
                </c:pt>
              </c:strCache>
            </c:strRef>
          </c:cat>
          <c:val>
            <c:numRef>
              <c:f>Feuil1!$B$2:$B$5</c:f>
              <c:numCache>
                <c:formatCode>0%</c:formatCode>
                <c:ptCount val="4"/>
                <c:pt idx="0">
                  <c:v>0.42</c:v>
                </c:pt>
                <c:pt idx="1">
                  <c:v>0.41</c:v>
                </c:pt>
                <c:pt idx="2">
                  <c:v>0.15</c:v>
                </c:pt>
                <c:pt idx="3">
                  <c:v>0.01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800"/>
      </a:pPr>
      <a:endParaRPr lang="nl-N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6355971128608919E-2"/>
          <c:y val="0.14485162401574803"/>
          <c:w val="0.67931561679790031"/>
          <c:h val="0.4199862204724409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Colonne1</c:v>
                </c:pt>
              </c:strCache>
            </c:strRef>
          </c:tx>
          <c:invertIfNegative val="0"/>
          <c:cat>
            <c:strRef>
              <c:f>Feuil1!$A$2:$A$13</c:f>
              <c:strCache>
                <c:ptCount val="12"/>
                <c:pt idx="0">
                  <c:v>Maroc</c:v>
                </c:pt>
                <c:pt idx="1">
                  <c:v>Syrie</c:v>
                </c:pt>
                <c:pt idx="2">
                  <c:v>Chine</c:v>
                </c:pt>
                <c:pt idx="3">
                  <c:v>Afghanistan</c:v>
                </c:pt>
                <c:pt idx="4">
                  <c:v>Iraq</c:v>
                </c:pt>
                <c:pt idx="5">
                  <c:v>Arabie Saoudite</c:v>
                </c:pt>
                <c:pt idx="6">
                  <c:v>Pakistan</c:v>
                </c:pt>
                <c:pt idx="7">
                  <c:v>Somalie</c:v>
                </c:pt>
                <c:pt idx="8">
                  <c:v>Ethiopie</c:v>
                </c:pt>
                <c:pt idx="9">
                  <c:v>Guinée</c:v>
                </c:pt>
                <c:pt idx="10">
                  <c:v>Nigéria</c:v>
                </c:pt>
                <c:pt idx="11">
                  <c:v>Indéterminé</c:v>
                </c:pt>
              </c:strCache>
            </c:strRef>
          </c:cat>
          <c:val>
            <c:numRef>
              <c:f>Feuil1!$B$2:$B$13</c:f>
              <c:numCache>
                <c:formatCode>General</c:formatCode>
                <c:ptCount val="12"/>
                <c:pt idx="0">
                  <c:v>19</c:v>
                </c:pt>
                <c:pt idx="1">
                  <c:v>17</c:v>
                </c:pt>
                <c:pt idx="2">
                  <c:v>9</c:v>
                </c:pt>
                <c:pt idx="3">
                  <c:v>4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  <c:pt idx="7">
                  <c:v>2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3564416"/>
        <c:axId val="123565952"/>
      </c:barChart>
      <c:catAx>
        <c:axId val="123564416"/>
        <c:scaling>
          <c:orientation val="minMax"/>
        </c:scaling>
        <c:delete val="0"/>
        <c:axPos val="b"/>
        <c:majorTickMark val="out"/>
        <c:minorTickMark val="none"/>
        <c:tickLblPos val="nextTo"/>
        <c:crossAx val="123565952"/>
        <c:crosses val="autoZero"/>
        <c:auto val="1"/>
        <c:lblAlgn val="ctr"/>
        <c:lblOffset val="100"/>
        <c:noMultiLvlLbl val="0"/>
      </c:catAx>
      <c:valAx>
        <c:axId val="12356595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35644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nl-NL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AF07A6-DBB7-4D22-8B89-93B8D73A0379}" type="datetimeFigureOut">
              <a:rPr lang="fr-BE" smtClean="0"/>
              <a:t>7/06/2016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C7C3D8-86DA-4205-8675-A3BE681E0605}" type="slidenum">
              <a:rPr lang="fr-BE" smtClean="0"/>
              <a:t>‹nr.›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6539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7C3D8-86DA-4205-8675-A3BE681E0605}" type="slidenum">
              <a:rPr lang="fr-BE" smtClean="0"/>
              <a:t>8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2505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38200" y="533400"/>
            <a:ext cx="7772400" cy="1470025"/>
          </a:xfrm>
        </p:spPr>
        <p:txBody>
          <a:bodyPr/>
          <a:lstStyle/>
          <a:p>
            <a:r>
              <a:rPr lang="fr-BE" dirty="0" smtClean="0"/>
              <a:t>Département Formation du CPAS de Bruxelles</a:t>
            </a:r>
            <a:endParaRPr lang="fr-B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09600" y="2286000"/>
            <a:ext cx="7848600" cy="3352800"/>
          </a:xfrm>
        </p:spPr>
        <p:txBody>
          <a:bodyPr>
            <a:normAutofit/>
          </a:bodyPr>
          <a:lstStyle/>
          <a:p>
            <a:pPr algn="l"/>
            <a:r>
              <a:rPr lang="fr-BE" dirty="0" smtClean="0">
                <a:solidFill>
                  <a:schemeClr val="tx1"/>
                </a:solidFill>
              </a:rPr>
              <a:t>Objectif = développer </a:t>
            </a:r>
            <a:r>
              <a:rPr lang="fr-BE" dirty="0">
                <a:solidFill>
                  <a:schemeClr val="tx1"/>
                </a:solidFill>
              </a:rPr>
              <a:t>de manière significative les compétences des ayants droit en vue de leur insertion socioprofessionnelle et/ou de leur émancipation sociale par le biais de différents outils et formations. </a:t>
            </a:r>
          </a:p>
        </p:txBody>
      </p:sp>
      <p:pic>
        <p:nvPicPr>
          <p:cNvPr id="1026" name="Picture 2" descr="drapeu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32475"/>
            <a:ext cx="1485900" cy="1003300"/>
          </a:xfrm>
          <a:prstGeom prst="rect">
            <a:avLst/>
          </a:prstGeom>
          <a:solidFill>
            <a:srgbClr val="FF00FF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IBZ-RGB-briefpapi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5838825"/>
            <a:ext cx="1371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7" y="5832475"/>
            <a:ext cx="1295400" cy="105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7" descr="C:\Documents and Settings\kouki\Bureau\logo-SPPintégration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5777230"/>
            <a:ext cx="1219200" cy="1069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hthoek 4"/>
          <p:cNvSpPr/>
          <p:nvPr/>
        </p:nvSpPr>
        <p:spPr>
          <a:xfrm>
            <a:off x="1520190" y="6077426"/>
            <a:ext cx="206121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BE" sz="1400" dirty="0"/>
              <a:t>Vers une politique de migration plus intégrée, grâce au FAMI. </a:t>
            </a:r>
          </a:p>
        </p:txBody>
      </p:sp>
    </p:spTree>
    <p:extLst>
      <p:ext uri="{BB962C8B-B14F-4D97-AF65-F5344CB8AC3E}">
        <p14:creationId xmlns:p14="http://schemas.microsoft.com/office/powerpoint/2010/main" val="29600571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fr-BE" dirty="0" smtClean="0"/>
              <a:t>Effets positifs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sz="2800" dirty="0"/>
              <a:t>a</a:t>
            </a:r>
            <a:r>
              <a:rPr lang="fr-BE" sz="2800" dirty="0" smtClean="0"/>
              <a:t>cquisition confiance </a:t>
            </a:r>
            <a:r>
              <a:rPr lang="fr-BE" sz="2800" dirty="0"/>
              <a:t>en eux</a:t>
            </a:r>
            <a:endParaRPr lang="fr-BE" sz="2800" dirty="0" smtClean="0"/>
          </a:p>
          <a:p>
            <a:r>
              <a:rPr lang="fr-BE" sz="2800" dirty="0"/>
              <a:t>o</a:t>
            </a:r>
            <a:r>
              <a:rPr lang="fr-BE" sz="2800" dirty="0" smtClean="0"/>
              <a:t>uverture </a:t>
            </a:r>
            <a:r>
              <a:rPr lang="fr-BE" sz="2800" dirty="0"/>
              <a:t>d’esprit sur le monde, sur les autres et la découverte d’autres centres d’intérêt, de par les visites culturelles et thématiques abordées lors des </a:t>
            </a:r>
            <a:r>
              <a:rPr lang="fr-BE" sz="2800" dirty="0" smtClean="0"/>
              <a:t>cours</a:t>
            </a:r>
          </a:p>
          <a:p>
            <a:r>
              <a:rPr lang="fr-BE" sz="2800" dirty="0"/>
              <a:t>a</a:t>
            </a:r>
            <a:r>
              <a:rPr lang="fr-BE" sz="2800" dirty="0" smtClean="0"/>
              <a:t>cquisition d’ </a:t>
            </a:r>
            <a:r>
              <a:rPr lang="fr-BE" sz="2800" dirty="0"/>
              <a:t>informations pratiques sur des matières indispensables pour la participation à la vie en société</a:t>
            </a:r>
          </a:p>
        </p:txBody>
      </p:sp>
      <p:pic>
        <p:nvPicPr>
          <p:cNvPr id="4" name="Picture 2" descr="drapeu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32475"/>
            <a:ext cx="1485900" cy="1003300"/>
          </a:xfrm>
          <a:prstGeom prst="rect">
            <a:avLst/>
          </a:prstGeom>
          <a:solidFill>
            <a:srgbClr val="FF00FF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7" y="5832475"/>
            <a:ext cx="1295400" cy="105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IBZ-RGB-briefpapi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5838825"/>
            <a:ext cx="1371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26388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BE" sz="4400" dirty="0" smtClean="0"/>
              <a:t>Questions ?</a:t>
            </a:r>
            <a:endParaRPr lang="fr-BE" sz="4400" dirty="0"/>
          </a:p>
        </p:txBody>
      </p:sp>
      <p:pic>
        <p:nvPicPr>
          <p:cNvPr id="4" name="Picture 2" descr="drapeu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32475"/>
            <a:ext cx="1485900" cy="1003300"/>
          </a:xfrm>
          <a:prstGeom prst="rect">
            <a:avLst/>
          </a:prstGeom>
          <a:solidFill>
            <a:srgbClr val="FF00FF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7" y="5832475"/>
            <a:ext cx="1295400" cy="105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IBZ-RGB-briefpapi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5838825"/>
            <a:ext cx="1371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694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0537" y="304800"/>
            <a:ext cx="8229600" cy="9144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fr-BE" dirty="0" smtClean="0"/>
              <a:t>Objectifs du projet FAMI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lvl="0"/>
            <a:r>
              <a:rPr lang="fr-BE" sz="2500" dirty="0" smtClean="0"/>
              <a:t>participer </a:t>
            </a:r>
            <a:r>
              <a:rPr lang="fr-BE" sz="2500" dirty="0"/>
              <a:t>à la vie sociale, économique, politique et </a:t>
            </a:r>
            <a:r>
              <a:rPr lang="fr-BE" sz="2500" dirty="0" smtClean="0"/>
              <a:t>culturelle (visites culturelles, théâtre, expositions, conférence, etc.)</a:t>
            </a:r>
          </a:p>
          <a:p>
            <a:pPr lvl="0"/>
            <a:r>
              <a:rPr lang="fr-BE" sz="2500" dirty="0" smtClean="0"/>
              <a:t>s’autonomiser </a:t>
            </a:r>
            <a:r>
              <a:rPr lang="fr-BE" sz="2500" dirty="0"/>
              <a:t>afin de pouvoir, à terme, intégrer ou réintégrer le marché de </a:t>
            </a:r>
            <a:r>
              <a:rPr lang="fr-BE" sz="2500" dirty="0" smtClean="0"/>
              <a:t>l’emploi</a:t>
            </a:r>
          </a:p>
          <a:p>
            <a:pPr lvl="0"/>
            <a:r>
              <a:rPr lang="fr-BE" sz="2500" dirty="0" smtClean="0"/>
              <a:t>permettre </a:t>
            </a:r>
            <a:r>
              <a:rPr lang="fr-BE" sz="2500" dirty="0"/>
              <a:t>aux personnes de retrouver un rythme </a:t>
            </a:r>
          </a:p>
          <a:p>
            <a:pPr lvl="0"/>
            <a:r>
              <a:rPr lang="fr-BE" sz="2500" dirty="0"/>
              <a:t>se (</a:t>
            </a:r>
            <a:r>
              <a:rPr lang="fr-BE" sz="2500" dirty="0" err="1"/>
              <a:t>re</a:t>
            </a:r>
            <a:r>
              <a:rPr lang="fr-BE" sz="2500" dirty="0"/>
              <a:t>)créer des liens sociaux</a:t>
            </a:r>
          </a:p>
          <a:p>
            <a:pPr lvl="0"/>
            <a:r>
              <a:rPr lang="fr-BE" sz="2500" dirty="0"/>
              <a:t>travailler sur la confiance en soi et estime de soi</a:t>
            </a:r>
          </a:p>
          <a:p>
            <a:pPr lvl="0"/>
            <a:r>
              <a:rPr lang="fr-BE" sz="2500" dirty="0"/>
              <a:t>mieux appréhender l’environnement socio-économique du </a:t>
            </a:r>
            <a:r>
              <a:rPr lang="fr-BE" sz="2500" dirty="0" smtClean="0"/>
              <a:t>pays</a:t>
            </a:r>
          </a:p>
        </p:txBody>
      </p:sp>
      <p:pic>
        <p:nvPicPr>
          <p:cNvPr id="4" name="Picture 2" descr="drapeu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32475"/>
            <a:ext cx="1485900" cy="1003300"/>
          </a:xfrm>
          <a:prstGeom prst="rect">
            <a:avLst/>
          </a:prstGeom>
          <a:solidFill>
            <a:srgbClr val="FF00FF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7" y="5832475"/>
            <a:ext cx="1295400" cy="105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IBZ-RGB-briefpapi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5838825"/>
            <a:ext cx="1371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7319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fr-BE" dirty="0" smtClean="0"/>
              <a:t>Sélection des apprenants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sz="3000" dirty="0"/>
              <a:t>o</a:t>
            </a:r>
            <a:r>
              <a:rPr lang="fr-BE" sz="3000" dirty="0" smtClean="0"/>
              <a:t>rientation via les </a:t>
            </a:r>
            <a:r>
              <a:rPr lang="fr-BE" sz="3000" dirty="0"/>
              <a:t>assistants sociaux </a:t>
            </a:r>
            <a:r>
              <a:rPr lang="fr-BE" sz="3000" dirty="0" smtClean="0"/>
              <a:t>d’antennes, des départements </a:t>
            </a:r>
            <a:r>
              <a:rPr lang="fr-BE" sz="3000" dirty="0"/>
              <a:t>Formation et Emploi Economie Sociale </a:t>
            </a:r>
            <a:endParaRPr lang="fr-BE" sz="3000" dirty="0" smtClean="0"/>
          </a:p>
          <a:p>
            <a:r>
              <a:rPr lang="fr-BE" sz="3000" dirty="0"/>
              <a:t>e</a:t>
            </a:r>
            <a:r>
              <a:rPr lang="fr-BE" sz="3000" dirty="0" smtClean="0"/>
              <a:t>ntretien individuel/bilan par </a:t>
            </a:r>
            <a:r>
              <a:rPr lang="fr-BE" sz="3000" dirty="0"/>
              <a:t>les référents formation </a:t>
            </a:r>
            <a:endParaRPr lang="fr-BE" sz="3000" dirty="0" smtClean="0"/>
          </a:p>
          <a:p>
            <a:r>
              <a:rPr lang="fr-BE" sz="3000" dirty="0"/>
              <a:t>t</a:t>
            </a:r>
            <a:r>
              <a:rPr lang="fr-BE" sz="3000" dirty="0" smtClean="0"/>
              <a:t>est </a:t>
            </a:r>
            <a:r>
              <a:rPr lang="fr-BE" sz="3000" dirty="0"/>
              <a:t>de niveau de connaissance de la </a:t>
            </a:r>
            <a:r>
              <a:rPr lang="fr-BE" sz="3000" dirty="0" smtClean="0"/>
              <a:t>langue par les formateurs (constitution de groupe linguistique homogène)</a:t>
            </a:r>
            <a:endParaRPr lang="fr-BE" sz="3000" dirty="0"/>
          </a:p>
        </p:txBody>
      </p:sp>
      <p:pic>
        <p:nvPicPr>
          <p:cNvPr id="4" name="Picture 2" descr="drapeu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32475"/>
            <a:ext cx="1485900" cy="1003300"/>
          </a:xfrm>
          <a:prstGeom prst="rect">
            <a:avLst/>
          </a:prstGeom>
          <a:solidFill>
            <a:srgbClr val="FF00FF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7" y="5832475"/>
            <a:ext cx="1295400" cy="105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IBZ-RGB-briefpapi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5838825"/>
            <a:ext cx="1371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8455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fr-BE" dirty="0"/>
              <a:t>Les thématiques  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r>
              <a:rPr lang="fr-BE" sz="2500" dirty="0" smtClean="0"/>
              <a:t>citoyenneté: égalité homme/femme, droit de l’homme, etc.</a:t>
            </a:r>
          </a:p>
          <a:p>
            <a:r>
              <a:rPr lang="fr-BE" sz="2500" dirty="0" smtClean="0"/>
              <a:t>gestion du quotidien: les transports, le budget, s’orienter dans le temps et l’espace, les dépenses, etc</a:t>
            </a:r>
            <a:r>
              <a:rPr lang="fr-BE" sz="2500" dirty="0"/>
              <a:t>.</a:t>
            </a:r>
            <a:endParaRPr lang="fr-BE" sz="2500" dirty="0" smtClean="0"/>
          </a:p>
          <a:p>
            <a:r>
              <a:rPr lang="fr-BE" sz="2500" dirty="0" smtClean="0"/>
              <a:t>la </a:t>
            </a:r>
            <a:r>
              <a:rPr lang="fr-BE" sz="2500" dirty="0"/>
              <a:t>présentation de </a:t>
            </a:r>
            <a:r>
              <a:rPr lang="fr-BE" sz="2500" dirty="0" smtClean="0"/>
              <a:t>soi </a:t>
            </a:r>
          </a:p>
          <a:p>
            <a:r>
              <a:rPr lang="fr-BE" sz="2500" dirty="0" smtClean="0"/>
              <a:t>la </a:t>
            </a:r>
            <a:r>
              <a:rPr lang="fr-BE" sz="2500" dirty="0"/>
              <a:t>description physique </a:t>
            </a:r>
            <a:endParaRPr lang="fr-BE" sz="2500" dirty="0" smtClean="0"/>
          </a:p>
          <a:p>
            <a:r>
              <a:rPr lang="fr-BE" sz="2500" dirty="0" smtClean="0"/>
              <a:t>la santé, </a:t>
            </a:r>
            <a:r>
              <a:rPr lang="fr-BE" sz="2500" dirty="0"/>
              <a:t>l’alimentation </a:t>
            </a:r>
          </a:p>
          <a:p>
            <a:r>
              <a:rPr lang="fr-BE" sz="2500" dirty="0" smtClean="0"/>
              <a:t>la </a:t>
            </a:r>
            <a:r>
              <a:rPr lang="fr-BE" sz="2500" dirty="0"/>
              <a:t>famille, l’éducation</a:t>
            </a:r>
          </a:p>
          <a:p>
            <a:r>
              <a:rPr lang="fr-BE" sz="2500" dirty="0" smtClean="0"/>
              <a:t>les </a:t>
            </a:r>
            <a:r>
              <a:rPr lang="fr-BE" sz="2500" dirty="0"/>
              <a:t>administrations </a:t>
            </a:r>
          </a:p>
          <a:p>
            <a:pPr marL="0" indent="0">
              <a:buNone/>
            </a:pPr>
            <a:r>
              <a:rPr lang="fr-BE" sz="2500" dirty="0" smtClean="0"/>
              <a:t>=&gt; </a:t>
            </a:r>
            <a:r>
              <a:rPr lang="fr-BE" sz="2500" dirty="0"/>
              <a:t>Apprendre à se débrouiller dans la vie quotidienne</a:t>
            </a:r>
          </a:p>
          <a:p>
            <a:endParaRPr lang="fr-BE" dirty="0"/>
          </a:p>
        </p:txBody>
      </p:sp>
      <p:pic>
        <p:nvPicPr>
          <p:cNvPr id="4" name="Picture 2" descr="drapeu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32475"/>
            <a:ext cx="1485900" cy="1003300"/>
          </a:xfrm>
          <a:prstGeom prst="rect">
            <a:avLst/>
          </a:prstGeom>
          <a:solidFill>
            <a:srgbClr val="FF00FF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7" y="5832475"/>
            <a:ext cx="1295400" cy="105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IBZ-RGB-briefpapi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5838825"/>
            <a:ext cx="1371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6937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fr-BE" dirty="0" smtClean="0"/>
              <a:t>Encadrement/méthodologie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2 ETP – 2 groupes</a:t>
            </a:r>
          </a:p>
          <a:p>
            <a:r>
              <a:rPr lang="fr-BE" dirty="0" smtClean="0"/>
              <a:t>maximum 15 personnes/groupe</a:t>
            </a:r>
          </a:p>
          <a:p>
            <a:r>
              <a:rPr lang="fr-BE" dirty="0" smtClean="0"/>
              <a:t>participation </a:t>
            </a:r>
            <a:r>
              <a:rPr lang="fr-BE" dirty="0"/>
              <a:t>active des </a:t>
            </a:r>
            <a:r>
              <a:rPr lang="fr-BE" dirty="0" smtClean="0"/>
              <a:t>apprenants</a:t>
            </a:r>
          </a:p>
          <a:p>
            <a:r>
              <a:rPr lang="fr-BE" dirty="0" smtClean="0"/>
              <a:t>notions </a:t>
            </a:r>
            <a:r>
              <a:rPr lang="fr-BE" dirty="0"/>
              <a:t>théoriques </a:t>
            </a:r>
            <a:r>
              <a:rPr lang="fr-BE" dirty="0" smtClean="0"/>
              <a:t>abordées </a:t>
            </a:r>
            <a:r>
              <a:rPr lang="fr-BE" dirty="0"/>
              <a:t>en </a:t>
            </a:r>
            <a:r>
              <a:rPr lang="fr-BE" dirty="0" smtClean="0"/>
              <a:t>formation +  mise </a:t>
            </a:r>
            <a:r>
              <a:rPr lang="fr-BE" dirty="0"/>
              <a:t>en pratique </a:t>
            </a:r>
            <a:r>
              <a:rPr lang="fr-BE" dirty="0" smtClean="0"/>
              <a:t>(il </a:t>
            </a:r>
            <a:r>
              <a:rPr lang="fr-BE" dirty="0"/>
              <a:t>est fait appel au vécu des participants, à des jeux de rôle, </a:t>
            </a:r>
            <a:r>
              <a:rPr lang="fr-BE" dirty="0" smtClean="0"/>
              <a:t>visites culturelles, </a:t>
            </a:r>
            <a:r>
              <a:rPr lang="fr-BE" dirty="0" err="1" smtClean="0"/>
              <a:t>etc</a:t>
            </a:r>
            <a:r>
              <a:rPr lang="fr-BE" dirty="0" smtClean="0"/>
              <a:t>)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698664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fr-BE" dirty="0" smtClean="0"/>
              <a:t>Organisation modules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sz="2800" dirty="0"/>
              <a:t>d</a:t>
            </a:r>
            <a:r>
              <a:rPr lang="fr-FR" sz="2800" dirty="0" smtClean="0"/>
              <a:t>ans la continuité </a:t>
            </a:r>
            <a:r>
              <a:rPr lang="fr-FR" sz="2800" dirty="0"/>
              <a:t>du projet </a:t>
            </a:r>
            <a:r>
              <a:rPr lang="fr-FR" sz="2800" dirty="0" smtClean="0"/>
              <a:t>FEI: démarrage du projet en juillet jusque fin août à raison de 15h/semaine</a:t>
            </a:r>
          </a:p>
          <a:p>
            <a:r>
              <a:rPr lang="fr-FR" sz="2800" dirty="0"/>
              <a:t>de septembre à </a:t>
            </a:r>
            <a:r>
              <a:rPr lang="fr-FR" sz="2800" dirty="0" smtClean="0"/>
              <a:t>décembre: module </a:t>
            </a:r>
            <a:r>
              <a:rPr lang="fr-FR" sz="2800" dirty="0"/>
              <a:t>intensif de 21h/semaine </a:t>
            </a:r>
            <a:endParaRPr lang="fr-FR" sz="2800" dirty="0" smtClean="0"/>
          </a:p>
          <a:p>
            <a:r>
              <a:rPr lang="fr-FR" sz="2800" dirty="0"/>
              <a:t>d</a:t>
            </a:r>
            <a:r>
              <a:rPr lang="fr-FR" sz="2800" dirty="0" smtClean="0"/>
              <a:t>e février à juin: module intensif de 21h/semaine</a:t>
            </a:r>
          </a:p>
          <a:p>
            <a:r>
              <a:rPr lang="fr-FR" sz="2800" dirty="0" smtClean="0"/>
              <a:t>2 </a:t>
            </a:r>
            <a:r>
              <a:rPr lang="fr-FR" sz="2800" dirty="0"/>
              <a:t>groupes </a:t>
            </a:r>
            <a:r>
              <a:rPr lang="fr-FR" sz="2800" dirty="0" smtClean="0"/>
              <a:t>de </a:t>
            </a:r>
            <a:r>
              <a:rPr lang="fr-FR" sz="2800" dirty="0"/>
              <a:t>niveau débutant </a:t>
            </a:r>
            <a:endParaRPr lang="fr-BE" sz="2800" dirty="0"/>
          </a:p>
        </p:txBody>
      </p:sp>
      <p:pic>
        <p:nvPicPr>
          <p:cNvPr id="4" name="Picture 2" descr="drapeu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32475"/>
            <a:ext cx="1485900" cy="1003300"/>
          </a:xfrm>
          <a:prstGeom prst="rect">
            <a:avLst/>
          </a:prstGeom>
          <a:solidFill>
            <a:srgbClr val="FF00FF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7" y="5832475"/>
            <a:ext cx="1295400" cy="105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IBZ-RGB-briefpapi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5838825"/>
            <a:ext cx="1371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0322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fr-BE" dirty="0" smtClean="0"/>
              <a:t>PUBLIC</a:t>
            </a:r>
            <a:endParaRPr lang="fr-BE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737424"/>
              </p:ext>
            </p:extLst>
          </p:nvPr>
        </p:nvGraphicFramePr>
        <p:xfrm>
          <a:off x="228600" y="1752600"/>
          <a:ext cx="36576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Graphique 5"/>
          <p:cNvGraphicFramePr/>
          <p:nvPr>
            <p:extLst>
              <p:ext uri="{D42A27DB-BD31-4B8C-83A1-F6EECF244321}">
                <p14:modId xmlns:p14="http://schemas.microsoft.com/office/powerpoint/2010/main" val="595867215"/>
              </p:ext>
            </p:extLst>
          </p:nvPr>
        </p:nvGraphicFramePr>
        <p:xfrm>
          <a:off x="4419600" y="1676400"/>
          <a:ext cx="47244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79478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9706409"/>
              </p:ext>
            </p:extLst>
          </p:nvPr>
        </p:nvGraphicFramePr>
        <p:xfrm>
          <a:off x="3352800" y="457200"/>
          <a:ext cx="5105400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Graphique 10"/>
          <p:cNvGraphicFramePr/>
          <p:nvPr>
            <p:extLst>
              <p:ext uri="{D42A27DB-BD31-4B8C-83A1-F6EECF244321}">
                <p14:modId xmlns:p14="http://schemas.microsoft.com/office/powerpoint/2010/main" val="3819216873"/>
              </p:ext>
            </p:extLst>
          </p:nvPr>
        </p:nvGraphicFramePr>
        <p:xfrm>
          <a:off x="762000" y="3124200"/>
          <a:ext cx="82296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6097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fr-BE" dirty="0" smtClean="0"/>
              <a:t>Sorties du projet en cours de modules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/>
              <a:t>r</a:t>
            </a:r>
            <a:r>
              <a:rPr lang="fr-BE" dirty="0" smtClean="0"/>
              <a:t>etrait d’aide</a:t>
            </a:r>
          </a:p>
          <a:p>
            <a:r>
              <a:rPr lang="fr-BE" dirty="0"/>
              <a:t>d</a:t>
            </a:r>
            <a:r>
              <a:rPr lang="fr-BE" dirty="0" smtClean="0"/>
              <a:t>éménagement</a:t>
            </a:r>
          </a:p>
          <a:p>
            <a:r>
              <a:rPr lang="fr-BE" dirty="0" smtClean="0"/>
              <a:t>problèmes sociaux</a:t>
            </a:r>
          </a:p>
          <a:p>
            <a:r>
              <a:rPr lang="fr-BE" dirty="0" smtClean="0"/>
              <a:t>problèmes médicaux</a:t>
            </a:r>
          </a:p>
          <a:p>
            <a:r>
              <a:rPr lang="fr-BE" dirty="0" smtClean="0"/>
              <a:t>difficulté de trouver un logement</a:t>
            </a:r>
          </a:p>
          <a:p>
            <a:r>
              <a:rPr lang="fr-BE" dirty="0"/>
              <a:t>t</a:t>
            </a:r>
            <a:r>
              <a:rPr lang="fr-BE" dirty="0" smtClean="0"/>
              <a:t>ravail (art.60§7, temps partiel)</a:t>
            </a:r>
          </a:p>
          <a:p>
            <a:pPr marL="0" indent="0">
              <a:buNone/>
            </a:pPr>
            <a:endParaRPr lang="fr-BE" dirty="0" smtClean="0"/>
          </a:p>
          <a:p>
            <a:endParaRPr lang="fr-BE" dirty="0" smtClean="0"/>
          </a:p>
          <a:p>
            <a:endParaRPr lang="fr-BE" dirty="0"/>
          </a:p>
        </p:txBody>
      </p:sp>
      <p:pic>
        <p:nvPicPr>
          <p:cNvPr id="4" name="Picture 2" descr="drapeu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32475"/>
            <a:ext cx="1485900" cy="1003300"/>
          </a:xfrm>
          <a:prstGeom prst="rect">
            <a:avLst/>
          </a:prstGeom>
          <a:solidFill>
            <a:srgbClr val="FF00FF">
              <a:alpha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7" y="5832475"/>
            <a:ext cx="1295400" cy="105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 descr="IBZ-RGB-briefpapi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5838825"/>
            <a:ext cx="1371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2483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837</TotalTime>
  <Words>389</Words>
  <Application>Microsoft Office PowerPoint</Application>
  <PresentationFormat>Diavoorstelling (4:3)</PresentationFormat>
  <Paragraphs>48</Paragraphs>
  <Slides>11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2" baseType="lpstr">
      <vt:lpstr>Office Theme</vt:lpstr>
      <vt:lpstr>Département Formation du CPAS de Bruxelles</vt:lpstr>
      <vt:lpstr>Objectifs du projet FAMI</vt:lpstr>
      <vt:lpstr>Sélection des apprenants</vt:lpstr>
      <vt:lpstr>Les thématiques  </vt:lpstr>
      <vt:lpstr>Encadrement/méthodologie</vt:lpstr>
      <vt:lpstr>Organisation modules</vt:lpstr>
      <vt:lpstr>PUBLIC</vt:lpstr>
      <vt:lpstr>PowerPoint-presentatie</vt:lpstr>
      <vt:lpstr>Sorties du projet en cours de modules</vt:lpstr>
      <vt:lpstr>Effets positifs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Département Formation du CPAS de Bruxelles</dc:title>
  <dc:creator>Anseeuw Martha</dc:creator>
  <cp:lastModifiedBy>Anseeuw Martha</cp:lastModifiedBy>
  <cp:revision>23</cp:revision>
  <dcterms:created xsi:type="dcterms:W3CDTF">2006-08-16T00:00:00Z</dcterms:created>
  <dcterms:modified xsi:type="dcterms:W3CDTF">2016-06-07T12:26:18Z</dcterms:modified>
</cp:coreProperties>
</file>