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6" r:id="rId6"/>
    <p:sldId id="261" r:id="rId7"/>
    <p:sldId id="263" r:id="rId8"/>
    <p:sldId id="264" r:id="rId9"/>
    <p:sldId id="265" r:id="rId10"/>
    <p:sldId id="262" r:id="rId11"/>
    <p:sldId id="257"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hu-HU"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hu-HU"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hu-HU"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hu-HU"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hu-HU"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4/13/2016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‹N°›</a:t>
            </a:fld>
            <a:endParaRPr kumimoji="0" lang="en-US" dirty="0"/>
          </a:p>
        </p:txBody>
      </p:sp>
      <p:sp>
        <p:nvSpPr>
          <p:cNvPr id="23" name="Title 22"/>
          <p:cNvSpPr>
            <a:spLocks noGrp="1"/>
          </p:cNvSpPr>
          <p:nvPr>
            <p:ph type="title"/>
          </p:nvPr>
        </p:nvSpPr>
        <p:spPr/>
        <p:txBody>
          <a:bodyPr rtlCol="0" anchor="b" anchorCtr="0"/>
          <a:lstStyle/>
          <a:p>
            <a:r>
              <a:rPr kumimoji="0" lang="hu-HU"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eaLnBrk="1" latinLnBrk="0" hangingPunct="1"/>
            <a:fld id="{2C6B1FF6-39B9-40F5-8B67-33C6354A3D4F}" type="slidenum">
              <a:rPr kumimoji="0" lang="en-US" smtClean="0"/>
              <a:pPr eaLnBrk="1" latinLnBrk="0" hangingPunct="1"/>
              <a:t>‹N°›</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hu-HU"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hu-HU"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hu-HU" smtClean="0"/>
              <a:t>Click to edit Master text styles</a:t>
            </a:r>
          </a:p>
          <a:p>
            <a:pPr lvl="1" eaLnBrk="1" latinLnBrk="0" hangingPunct="1"/>
            <a:r>
              <a:rPr lang="hu-HU" smtClean="0"/>
              <a:t>Second level</a:t>
            </a:r>
          </a:p>
          <a:p>
            <a:pPr lvl="2" eaLnBrk="1" latinLnBrk="0" hangingPunct="1"/>
            <a:r>
              <a:rPr lang="hu-HU" smtClean="0"/>
              <a:t>Third level</a:t>
            </a:r>
          </a:p>
          <a:p>
            <a:pPr lvl="3" eaLnBrk="1" latinLnBrk="0" hangingPunct="1"/>
            <a:r>
              <a:rPr lang="hu-HU" smtClean="0"/>
              <a:t>Fourth level</a:t>
            </a:r>
          </a:p>
          <a:p>
            <a:pPr lvl="4" eaLnBrk="1" latinLnBrk="0" hangingPunct="1"/>
            <a:r>
              <a:rPr lang="hu-HU"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4/13/2016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eaLnBrk="1" latinLnBrk="0" hangingPunct="1"/>
            <a:fld id="{2C6B1FF6-39B9-40F5-8B67-33C6354A3D4F}" type="slidenum">
              <a:rPr kumimoji="0" lang="en-US" smtClean="0"/>
              <a:pPr eaLnBrk="1" latinLnBrk="0" hangingPunct="1"/>
              <a:t>‹N°›</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hu-HU"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hu-HU"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hu-HU"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4/13/2016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4/13/2016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‹N°›</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hu-HU"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hu-HU" smtClean="0"/>
              <a:t>Click to edit Master text styles</a:t>
            </a:r>
          </a:p>
          <a:p>
            <a:pPr lvl="1" eaLnBrk="1" latinLnBrk="0" hangingPunct="1"/>
            <a:r>
              <a:rPr kumimoji="0" lang="hu-HU" smtClean="0"/>
              <a:t>Second level</a:t>
            </a:r>
          </a:p>
          <a:p>
            <a:pPr lvl="2" eaLnBrk="1" latinLnBrk="0" hangingPunct="1"/>
            <a:r>
              <a:rPr kumimoji="0" lang="hu-HU" smtClean="0"/>
              <a:t>Third level</a:t>
            </a:r>
          </a:p>
          <a:p>
            <a:pPr lvl="3" eaLnBrk="1" latinLnBrk="0" hangingPunct="1"/>
            <a:r>
              <a:rPr kumimoji="0" lang="hu-HU" smtClean="0"/>
              <a:t>Fourth level</a:t>
            </a:r>
          </a:p>
          <a:p>
            <a:pPr lvl="4" eaLnBrk="1" latinLnBrk="0" hangingPunct="1"/>
            <a:r>
              <a:rPr kumimoji="0" lang="hu-HU"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solidFill>
                  <a:srgbClr val="00205B"/>
                </a:solidFill>
                <a:latin typeface="Arial"/>
                <a:cs typeface="Arial"/>
              </a:rPr>
              <a:t>The crisis characterizes the contours of poverty</a:t>
            </a:r>
            <a:r>
              <a:rPr lang="hu-HU" dirty="0">
                <a:solidFill>
                  <a:srgbClr val="00205B"/>
                </a:solidFill>
                <a:latin typeface="Arial"/>
                <a:cs typeface="Arial"/>
              </a:rPr>
              <a:t> </a:t>
            </a:r>
            <a:endParaRPr lang="en-US" dirty="0">
              <a:solidFill>
                <a:srgbClr val="00205B"/>
              </a:solidFill>
              <a:latin typeface="Arial"/>
              <a:cs typeface="Arial"/>
            </a:endParaRPr>
          </a:p>
          <a:p>
            <a:r>
              <a:rPr lang="en-US" dirty="0">
                <a:solidFill>
                  <a:srgbClr val="00205B"/>
                </a:solidFill>
              </a:rPr>
              <a:t>			12 April 2016 Brussels</a:t>
            </a:r>
          </a:p>
          <a:p>
            <a:endParaRPr lang="en-US" sz="1400" dirty="0">
              <a:solidFill>
                <a:srgbClr val="00205B"/>
              </a:solidFill>
            </a:endParaRPr>
          </a:p>
          <a:p>
            <a:r>
              <a:rPr lang="en-US" sz="1400" dirty="0" smtClean="0">
                <a:solidFill>
                  <a:srgbClr val="FF671F"/>
                </a:solidFill>
              </a:rPr>
              <a:t>Maria </a:t>
            </a:r>
            <a:r>
              <a:rPr lang="en-US" sz="1400" dirty="0" err="1">
                <a:solidFill>
                  <a:srgbClr val="FF671F"/>
                </a:solidFill>
              </a:rPr>
              <a:t>Herczog</a:t>
            </a:r>
            <a:endParaRPr lang="en-US" sz="1400" dirty="0">
              <a:solidFill>
                <a:srgbClr val="FF671F"/>
              </a:solidFill>
            </a:endParaRPr>
          </a:p>
          <a:p>
            <a:r>
              <a:rPr lang="en-US" sz="1400" dirty="0">
                <a:solidFill>
                  <a:srgbClr val="FF671F"/>
                </a:solidFill>
              </a:rPr>
              <a:t>	</a:t>
            </a:r>
            <a:r>
              <a:rPr lang="en-US" sz="1400" dirty="0" smtClean="0">
                <a:solidFill>
                  <a:srgbClr val="FF671F"/>
                </a:solidFill>
              </a:rPr>
              <a:t>President </a:t>
            </a:r>
            <a:r>
              <a:rPr lang="en-US" sz="1400" dirty="0">
                <a:solidFill>
                  <a:srgbClr val="FF671F"/>
                </a:solidFill>
              </a:rPr>
              <a:t>of </a:t>
            </a:r>
            <a:r>
              <a:rPr lang="en-US" sz="1400" dirty="0" err="1" smtClean="0">
                <a:solidFill>
                  <a:srgbClr val="FF671F"/>
                </a:solidFill>
              </a:rPr>
              <a:t>Eurochild</a:t>
            </a:r>
            <a:endParaRPr lang="en-US" sz="1400" dirty="0" smtClean="0">
              <a:solidFill>
                <a:srgbClr val="FF671F"/>
              </a:solidFill>
            </a:endParaRPr>
          </a:p>
          <a:p>
            <a:r>
              <a:rPr lang="en-US" sz="1400" dirty="0" smtClean="0">
                <a:solidFill>
                  <a:srgbClr val="FF671F"/>
                </a:solidFill>
              </a:rPr>
              <a:t>BCN Senior Technical Advisor</a:t>
            </a:r>
            <a:endParaRPr lang="en-US" sz="1400" dirty="0">
              <a:solidFill>
                <a:srgbClr val="FF671F"/>
              </a:solidFill>
            </a:endParaRPr>
          </a:p>
          <a:p>
            <a:endParaRPr lang="en-US" dirty="0"/>
          </a:p>
        </p:txBody>
      </p:sp>
      <p:sp>
        <p:nvSpPr>
          <p:cNvPr id="3" name="Title 2"/>
          <p:cNvSpPr>
            <a:spLocks noGrp="1"/>
          </p:cNvSpPr>
          <p:nvPr>
            <p:ph type="ctrTitle"/>
          </p:nvPr>
        </p:nvSpPr>
        <p:spPr/>
        <p:txBody>
          <a:bodyPr/>
          <a:lstStyle/>
          <a:p>
            <a:r>
              <a:rPr lang="en-US" sz="4400" b="1" dirty="0">
                <a:solidFill>
                  <a:srgbClr val="FF671F"/>
                </a:solidFill>
              </a:rPr>
              <a:t>The impact of the crisis on child poverty</a:t>
            </a:r>
            <a:endParaRPr lang="en-US" dirty="0"/>
          </a:p>
        </p:txBody>
      </p:sp>
      <p:pic>
        <p:nvPicPr>
          <p:cNvPr id="5" name="Picture 4"/>
          <p:cNvPicPr>
            <a:picLocks noChangeAspect="1"/>
          </p:cNvPicPr>
          <p:nvPr/>
        </p:nvPicPr>
        <p:blipFill>
          <a:blip r:embed="rId2"/>
          <a:stretch>
            <a:fillRect/>
          </a:stretch>
        </p:blipFill>
        <p:spPr>
          <a:xfrm>
            <a:off x="5481999" y="4702988"/>
            <a:ext cx="3105628" cy="1384183"/>
          </a:xfrm>
          <a:prstGeom prst="rect">
            <a:avLst/>
          </a:prstGeom>
        </p:spPr>
      </p:pic>
    </p:spTree>
    <p:extLst>
      <p:ext uri="{BB962C8B-B14F-4D97-AF65-F5344CB8AC3E}">
        <p14:creationId xmlns:p14="http://schemas.microsoft.com/office/powerpoint/2010/main" val="3265479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Investing in children – EC Recommendations</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smtClean="0"/>
              <a:t>Preventing the transmission of disadvantage is a crucial investment in Europe’s future as well as direct contribution to the Europe 2020 Strategy, with long term benefits for children, the economy and the society as a whole</a:t>
            </a:r>
          </a:p>
          <a:p>
            <a:r>
              <a:rPr lang="en-US" dirty="0" smtClean="0"/>
              <a:t>Early intervention and prevention are essential for developing more effective policies, as public expenditure addressing the consequences of child poverty and social exclusion tends to be greater than that needed for intervening at an early age.</a:t>
            </a:r>
            <a:endParaRPr lang="en-US" dirty="0"/>
          </a:p>
        </p:txBody>
      </p:sp>
    </p:spTree>
    <p:extLst>
      <p:ext uri="{BB962C8B-B14F-4D97-AF65-F5344CB8AC3E}">
        <p14:creationId xmlns:p14="http://schemas.microsoft.com/office/powerpoint/2010/main" val="4110887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Rights based approach to child poverty </a:t>
            </a:r>
            <a:endParaRPr lang="en-US" dirty="0">
              <a:solidFill>
                <a:srgbClr val="000090"/>
              </a:solidFill>
            </a:endParaRPr>
          </a:p>
        </p:txBody>
      </p:sp>
      <p:sp>
        <p:nvSpPr>
          <p:cNvPr id="8" name="Content Placeholder 7"/>
          <p:cNvSpPr>
            <a:spLocks noGrp="1"/>
          </p:cNvSpPr>
          <p:nvPr>
            <p:ph sz="quarter" idx="1"/>
          </p:nvPr>
        </p:nvSpPr>
        <p:spPr/>
        <p:txBody>
          <a:bodyPr/>
          <a:lstStyle/>
          <a:p>
            <a:r>
              <a:rPr lang="en-US" dirty="0" smtClean="0"/>
              <a:t>Countries should place the well-being of children at the top of their responses to the recession. Not only is this a moral and legal obligation but it is in the self interest of societies as well  </a:t>
            </a:r>
          </a:p>
          <a:p>
            <a:r>
              <a:rPr lang="en-US" dirty="0" smtClean="0"/>
              <a:t>Children are at the bottom of well-being scale and at risk of exclusion at all times and even more in a time of economic/social crisis</a:t>
            </a:r>
          </a:p>
          <a:p>
            <a:r>
              <a:rPr lang="en-US" dirty="0" smtClean="0"/>
              <a:t>Listening to children, encouraging active participation is helping inclusion and support</a:t>
            </a:r>
          </a:p>
          <a:p>
            <a:endParaRPr lang="en-US" dirty="0"/>
          </a:p>
        </p:txBody>
      </p:sp>
    </p:spTree>
    <p:extLst>
      <p:ext uri="{BB962C8B-B14F-4D97-AF65-F5344CB8AC3E}">
        <p14:creationId xmlns:p14="http://schemas.microsoft.com/office/powerpoint/2010/main" val="1257481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Thank you for your attention!</a:t>
            </a:r>
            <a:endParaRPr lang="en-US" dirty="0">
              <a:solidFill>
                <a:srgbClr val="000090"/>
              </a:solidFill>
            </a:endParaRPr>
          </a:p>
        </p:txBody>
      </p:sp>
      <p:pic>
        <p:nvPicPr>
          <p:cNvPr id="8" name="Content Placeholder 7" descr="11034181_1540318636238822_377397291505606602_n copy 3.jpg"/>
          <p:cNvPicPr>
            <a:picLocks noGrp="1" noChangeAspect="1"/>
          </p:cNvPicPr>
          <p:nvPr>
            <p:ph sz="quarter" idx="1"/>
          </p:nvPr>
        </p:nvPicPr>
        <p:blipFill>
          <a:blip r:embed="rId2">
            <a:extLst>
              <a:ext uri="{28A0092B-C50C-407E-A947-70E740481C1C}">
                <a14:useLocalDpi xmlns:a14="http://schemas.microsoft.com/office/drawing/2010/main" val="0"/>
              </a:ext>
            </a:extLst>
          </a:blip>
          <a:srcRect t="23119" b="23119"/>
          <a:stretch>
            <a:fillRect/>
          </a:stretch>
        </p:blipFill>
        <p:spPr/>
      </p:pic>
    </p:spTree>
    <p:extLst>
      <p:ext uri="{BB962C8B-B14F-4D97-AF65-F5344CB8AC3E}">
        <p14:creationId xmlns:p14="http://schemas.microsoft.com/office/powerpoint/2010/main" val="427311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Some data on deprivation</a:t>
            </a:r>
            <a:endParaRPr lang="en-US" dirty="0">
              <a:solidFill>
                <a:srgbClr val="000090"/>
              </a:solidFill>
            </a:endParaRPr>
          </a:p>
        </p:txBody>
      </p:sp>
      <p:sp>
        <p:nvSpPr>
          <p:cNvPr id="3" name="Content Placeholder 2"/>
          <p:cNvSpPr>
            <a:spLocks noGrp="1"/>
          </p:cNvSpPr>
          <p:nvPr>
            <p:ph sz="quarter" idx="1"/>
          </p:nvPr>
        </p:nvSpPr>
        <p:spPr/>
        <p:txBody>
          <a:bodyPr>
            <a:normAutofit fontScale="62500" lnSpcReduction="20000"/>
          </a:bodyPr>
          <a:lstStyle/>
          <a:p>
            <a:r>
              <a:rPr lang="en-US" dirty="0"/>
              <a:t>One in five </a:t>
            </a:r>
            <a:r>
              <a:rPr lang="en-US" dirty="0" smtClean="0"/>
              <a:t>Europeans, </a:t>
            </a:r>
            <a:r>
              <a:rPr lang="en-US" dirty="0"/>
              <a:t>close to </a:t>
            </a:r>
            <a:r>
              <a:rPr lang="en-US" b="1" dirty="0"/>
              <a:t>100 million persons </a:t>
            </a:r>
            <a:r>
              <a:rPr lang="en-US" dirty="0"/>
              <a:t>are materially </a:t>
            </a:r>
            <a:r>
              <a:rPr lang="en-US" dirty="0" smtClean="0"/>
              <a:t>deprived</a:t>
            </a:r>
            <a:endParaRPr lang="hu-HU" dirty="0"/>
          </a:p>
          <a:p>
            <a:endParaRPr lang="en-US" dirty="0" smtClean="0"/>
          </a:p>
          <a:p>
            <a:r>
              <a:rPr lang="en-US" dirty="0" smtClean="0"/>
              <a:t>One </a:t>
            </a:r>
            <a:r>
              <a:rPr lang="en-US" dirty="0"/>
              <a:t>in four Europeans </a:t>
            </a:r>
            <a:r>
              <a:rPr lang="en-US" dirty="0" smtClean="0"/>
              <a:t> </a:t>
            </a:r>
            <a:r>
              <a:rPr lang="en-US" dirty="0"/>
              <a:t>around </a:t>
            </a:r>
            <a:r>
              <a:rPr lang="en-US" b="1" dirty="0"/>
              <a:t>120 million people </a:t>
            </a:r>
            <a:r>
              <a:rPr lang="en-US" dirty="0"/>
              <a:t>lived in households at risk of poverty or social exclusion in 2013.</a:t>
            </a:r>
            <a:endParaRPr lang="hu-HU" dirty="0"/>
          </a:p>
          <a:p>
            <a:endParaRPr lang="en-US" dirty="0" smtClean="0"/>
          </a:p>
          <a:p>
            <a:r>
              <a:rPr lang="en-US" dirty="0" smtClean="0"/>
              <a:t>One </a:t>
            </a:r>
            <a:r>
              <a:rPr lang="en-US" dirty="0"/>
              <a:t>in four European children close to </a:t>
            </a:r>
            <a:r>
              <a:rPr lang="en-US" b="1" dirty="0"/>
              <a:t>one-fourth of all children </a:t>
            </a:r>
            <a:r>
              <a:rPr lang="en-US" dirty="0"/>
              <a:t>(27,6%) were at risk of poverty or social exclusion in </a:t>
            </a:r>
            <a:r>
              <a:rPr lang="en-US" dirty="0" smtClean="0"/>
              <a:t>2014</a:t>
            </a:r>
            <a:endParaRPr lang="en-US" dirty="0"/>
          </a:p>
          <a:p>
            <a:pPr marL="0" indent="0">
              <a:buNone/>
            </a:pPr>
            <a:endParaRPr lang="hu-HU" dirty="0"/>
          </a:p>
          <a:p>
            <a:r>
              <a:rPr lang="en-US" dirty="0"/>
              <a:t>Nearly one in 100 Europeans or about 4 million people are homeless across the EU – including young people, migrants and families with </a:t>
            </a:r>
            <a:r>
              <a:rPr lang="en-US" dirty="0" smtClean="0"/>
              <a:t>children</a:t>
            </a:r>
          </a:p>
          <a:p>
            <a:pPr marL="0" indent="0">
              <a:buNone/>
            </a:pPr>
            <a:endParaRPr lang="hu-HU" dirty="0"/>
          </a:p>
          <a:p>
            <a:r>
              <a:rPr lang="en-US" dirty="0" smtClean="0"/>
              <a:t>1 million </a:t>
            </a:r>
            <a:r>
              <a:rPr lang="en-US" b="1" dirty="0" smtClean="0"/>
              <a:t>children</a:t>
            </a:r>
            <a:r>
              <a:rPr lang="en-US" dirty="0" smtClean="0"/>
              <a:t> </a:t>
            </a:r>
            <a:r>
              <a:rPr lang="en-US" dirty="0"/>
              <a:t>have got at least one parent in </a:t>
            </a:r>
            <a:r>
              <a:rPr lang="en-US" dirty="0" smtClean="0"/>
              <a:t>prison yearly </a:t>
            </a:r>
            <a:endParaRPr lang="hu-HU" dirty="0"/>
          </a:p>
          <a:p>
            <a:endParaRPr lang="hu-HU" dirty="0"/>
          </a:p>
          <a:p>
            <a:r>
              <a:rPr lang="en-US" dirty="0" smtClean="0"/>
              <a:t>Over 1 </a:t>
            </a:r>
            <a:r>
              <a:rPr lang="en-US" dirty="0"/>
              <a:t>million </a:t>
            </a:r>
            <a:r>
              <a:rPr lang="en-US" b="1" dirty="0"/>
              <a:t>children</a:t>
            </a:r>
            <a:r>
              <a:rPr lang="en-US" dirty="0"/>
              <a:t> </a:t>
            </a:r>
            <a:r>
              <a:rPr lang="en-US" dirty="0" smtClean="0"/>
              <a:t>are deprived of family care, living in institutions in Europe </a:t>
            </a:r>
          </a:p>
          <a:p>
            <a:endParaRPr lang="en-US" dirty="0" smtClean="0"/>
          </a:p>
          <a:p>
            <a:r>
              <a:rPr lang="en-US" dirty="0" smtClean="0"/>
              <a:t>Disabled, ethnic minorities, migrant, refugee, children/of parents with mental health</a:t>
            </a:r>
            <a:r>
              <a:rPr lang="en-US" dirty="0"/>
              <a:t> are at much greater risk</a:t>
            </a:r>
            <a:endParaRPr lang="en-US" dirty="0" smtClean="0"/>
          </a:p>
          <a:p>
            <a:pPr marL="0" indent="0">
              <a:buNone/>
            </a:pPr>
            <a:endParaRPr lang="hu-HU" dirty="0"/>
          </a:p>
          <a:p>
            <a:endParaRPr lang="en-US" dirty="0"/>
          </a:p>
        </p:txBody>
      </p:sp>
    </p:spTree>
    <p:extLst>
      <p:ext uri="{BB962C8B-B14F-4D97-AF65-F5344CB8AC3E}">
        <p14:creationId xmlns:p14="http://schemas.microsoft.com/office/powerpoint/2010/main" val="2094181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Impact of the crisis on children, child poverty </a:t>
            </a:r>
            <a:endParaRPr lang="en-US" dirty="0">
              <a:solidFill>
                <a:srgbClr val="000090"/>
              </a:solidFill>
            </a:endParaRPr>
          </a:p>
        </p:txBody>
      </p:sp>
      <p:sp>
        <p:nvSpPr>
          <p:cNvPr id="3" name="Content Placeholder 2"/>
          <p:cNvSpPr>
            <a:spLocks noGrp="1"/>
          </p:cNvSpPr>
          <p:nvPr>
            <p:ph sz="quarter" idx="1"/>
          </p:nvPr>
        </p:nvSpPr>
        <p:spPr/>
        <p:txBody>
          <a:bodyPr>
            <a:normAutofit fontScale="92500" lnSpcReduction="20000"/>
          </a:bodyPr>
          <a:lstStyle/>
          <a:p>
            <a:r>
              <a:rPr lang="en-US" dirty="0"/>
              <a:t>The number of children entering into poverty during the recession is 2.6 million higher than the number that have been </a:t>
            </a:r>
            <a:r>
              <a:rPr lang="en-US" dirty="0" smtClean="0"/>
              <a:t>out of it </a:t>
            </a:r>
            <a:r>
              <a:rPr lang="en-US" dirty="0"/>
              <a:t>since 2008 (6.6 million, as against 4 million). </a:t>
            </a:r>
            <a:r>
              <a:rPr lang="en-US" dirty="0" smtClean="0"/>
              <a:t>App. </a:t>
            </a:r>
            <a:r>
              <a:rPr lang="en-US" dirty="0"/>
              <a:t>76.5 million children live in poverty in the 41 most affluent </a:t>
            </a:r>
            <a:r>
              <a:rPr lang="en-US" dirty="0" smtClean="0"/>
              <a:t>countries of the world</a:t>
            </a:r>
            <a:endParaRPr lang="hu-HU" dirty="0"/>
          </a:p>
          <a:p>
            <a:r>
              <a:rPr lang="en-US" dirty="0"/>
              <a:t> In 23 of 41 countries </a:t>
            </a:r>
            <a:r>
              <a:rPr lang="en-US" dirty="0" smtClean="0"/>
              <a:t>analyzed</a:t>
            </a:r>
            <a:r>
              <a:rPr lang="en-US" dirty="0"/>
              <a:t>, </a:t>
            </a:r>
            <a:r>
              <a:rPr lang="en-US" dirty="0" smtClean="0"/>
              <a:t>child </a:t>
            </a:r>
            <a:r>
              <a:rPr lang="en-US" dirty="0"/>
              <a:t>poverty (children living in households </a:t>
            </a:r>
            <a:r>
              <a:rPr lang="en-US" dirty="0" smtClean="0"/>
              <a:t>where </a:t>
            </a:r>
            <a:r>
              <a:rPr lang="en-US" dirty="0"/>
              <a:t>income is below the poverty line) has increased since </a:t>
            </a:r>
            <a:r>
              <a:rPr lang="en-US" dirty="0" smtClean="0"/>
              <a:t>2008 </a:t>
            </a:r>
            <a:endParaRPr lang="hu-HU" dirty="0"/>
          </a:p>
          <a:p>
            <a:r>
              <a:rPr lang="en-US" dirty="0" smtClean="0"/>
              <a:t>The </a:t>
            </a:r>
            <a:r>
              <a:rPr lang="en-US" dirty="0"/>
              <a:t>recession has hit young people extremely hard, with the NEET (not in education, employment or training) rate rising dramatically in many </a:t>
            </a:r>
            <a:r>
              <a:rPr lang="en-US" dirty="0" smtClean="0"/>
              <a:t>countries,</a:t>
            </a:r>
            <a:r>
              <a:rPr lang="en-US" dirty="0"/>
              <a:t> In the EU, 7.5 million young </a:t>
            </a:r>
            <a:r>
              <a:rPr lang="en-US" dirty="0" smtClean="0"/>
              <a:t>people in 2013 (1 million more than in 2008) </a:t>
            </a:r>
            <a:endParaRPr lang="en-US" dirty="0"/>
          </a:p>
        </p:txBody>
      </p:sp>
    </p:spTree>
    <p:extLst>
      <p:ext uri="{BB962C8B-B14F-4D97-AF65-F5344CB8AC3E}">
        <p14:creationId xmlns:p14="http://schemas.microsoft.com/office/powerpoint/2010/main" val="311266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Impact of the crisis on children, child poverty</a:t>
            </a:r>
            <a:endParaRPr lang="en-US" dirty="0">
              <a:solidFill>
                <a:srgbClr val="000090"/>
              </a:solidFill>
            </a:endParaRPr>
          </a:p>
        </p:txBody>
      </p:sp>
      <p:sp>
        <p:nvSpPr>
          <p:cNvPr id="3" name="Content Placeholder 2"/>
          <p:cNvSpPr>
            <a:spLocks noGrp="1"/>
          </p:cNvSpPr>
          <p:nvPr>
            <p:ph sz="quarter" idx="1"/>
          </p:nvPr>
        </p:nvSpPr>
        <p:spPr/>
        <p:txBody>
          <a:bodyPr>
            <a:normAutofit fontScale="92500" lnSpcReduction="20000"/>
          </a:bodyPr>
          <a:lstStyle/>
          <a:p>
            <a:r>
              <a:rPr lang="en-US" dirty="0" smtClean="0"/>
              <a:t>Insecurity of the parents, income, housing has risen effecting well-being, anxiety, isolation not only material deprivation</a:t>
            </a:r>
          </a:p>
          <a:p>
            <a:r>
              <a:rPr lang="en-US" dirty="0" smtClean="0"/>
              <a:t>The longer children remain trapped in the cycle of poverty the chances of escaping  are decreasing</a:t>
            </a:r>
          </a:p>
          <a:p>
            <a:r>
              <a:rPr lang="en-US" dirty="0" smtClean="0"/>
              <a:t>Poverty rate among children and young people is growing faster than in other age and social groups</a:t>
            </a:r>
          </a:p>
          <a:p>
            <a:r>
              <a:rPr lang="en-US" dirty="0" smtClean="0"/>
              <a:t>Unemployment among young persons has increased in most countries </a:t>
            </a:r>
          </a:p>
          <a:p>
            <a:r>
              <a:rPr lang="en-US" dirty="0" smtClean="0"/>
              <a:t>Separation of children from families is increasing</a:t>
            </a:r>
          </a:p>
          <a:p>
            <a:r>
              <a:rPr lang="en-US" dirty="0" smtClean="0"/>
              <a:t>Access and quality of services, public spending is decreasing while demand is increasing</a:t>
            </a:r>
          </a:p>
          <a:p>
            <a:pPr marL="0" indent="0">
              <a:buNone/>
            </a:pPr>
            <a:r>
              <a:rPr lang="en-US" dirty="0" smtClean="0"/>
              <a:t> </a:t>
            </a:r>
          </a:p>
          <a:p>
            <a:endParaRPr lang="en-US" dirty="0"/>
          </a:p>
        </p:txBody>
      </p:sp>
    </p:spTree>
    <p:extLst>
      <p:ext uri="{BB962C8B-B14F-4D97-AF65-F5344CB8AC3E}">
        <p14:creationId xmlns:p14="http://schemas.microsoft.com/office/powerpoint/2010/main" val="247832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Impact of the crisis on children, child poverty</a:t>
            </a:r>
            <a:endParaRPr lang="en-US" dirty="0">
              <a:solidFill>
                <a:srgbClr val="000090"/>
              </a:solidFill>
            </a:endParaRPr>
          </a:p>
        </p:txBody>
      </p:sp>
      <p:sp>
        <p:nvSpPr>
          <p:cNvPr id="3" name="Content Placeholder 2"/>
          <p:cNvSpPr>
            <a:spLocks noGrp="1"/>
          </p:cNvSpPr>
          <p:nvPr>
            <p:ph sz="quarter" idx="1"/>
          </p:nvPr>
        </p:nvSpPr>
        <p:spPr/>
        <p:txBody>
          <a:bodyPr/>
          <a:lstStyle/>
          <a:p>
            <a:r>
              <a:rPr lang="en-US" dirty="0"/>
              <a:t>Having a child or children in a household increases the risk of ‘working poverty’ (working, but below the poverty line) from 7 per cent to 11 per </a:t>
            </a:r>
            <a:r>
              <a:rPr lang="en-US" dirty="0" smtClean="0"/>
              <a:t>cent</a:t>
            </a:r>
          </a:p>
          <a:p>
            <a:r>
              <a:rPr lang="en-US" dirty="0" smtClean="0"/>
              <a:t>Number of working poor, and work poor is increasing </a:t>
            </a:r>
          </a:p>
          <a:p>
            <a:r>
              <a:rPr lang="hu-HU" dirty="0" smtClean="0"/>
              <a:t>Social and financial gaps are growing, more visible differences and feeling of injustice, separation of social groups, schools, etc</a:t>
            </a:r>
          </a:p>
          <a:p>
            <a:r>
              <a:rPr lang="hu-HU" dirty="0" smtClean="0"/>
              <a:t>Lack of motivitation, perspective, plans, ambition</a:t>
            </a:r>
          </a:p>
          <a:p>
            <a:endParaRPr lang="hu-HU" dirty="0" smtClean="0"/>
          </a:p>
          <a:p>
            <a:endParaRPr lang="en-US" dirty="0"/>
          </a:p>
        </p:txBody>
      </p:sp>
    </p:spTree>
    <p:extLst>
      <p:ext uri="{BB962C8B-B14F-4D97-AF65-F5344CB8AC3E}">
        <p14:creationId xmlns:p14="http://schemas.microsoft.com/office/powerpoint/2010/main" val="754450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90"/>
                </a:solidFill>
              </a:rPr>
              <a:t>Impact of the crisis on children, child poverty </a:t>
            </a:r>
            <a:endParaRPr lang="en-US" dirty="0">
              <a:solidFill>
                <a:srgbClr val="000090"/>
              </a:solidFill>
            </a:endParaRPr>
          </a:p>
        </p:txBody>
      </p:sp>
      <p:sp>
        <p:nvSpPr>
          <p:cNvPr id="3" name="Content Placeholder 2"/>
          <p:cNvSpPr>
            <a:spLocks noGrp="1"/>
          </p:cNvSpPr>
          <p:nvPr>
            <p:ph sz="quarter" idx="1"/>
          </p:nvPr>
        </p:nvSpPr>
        <p:spPr/>
        <p:txBody>
          <a:bodyPr>
            <a:normAutofit lnSpcReduction="10000"/>
          </a:bodyPr>
          <a:lstStyle/>
          <a:p>
            <a:r>
              <a:rPr lang="en-US" dirty="0" smtClean="0"/>
              <a:t>Inequality is on rise both within and between countries</a:t>
            </a:r>
          </a:p>
          <a:p>
            <a:r>
              <a:rPr lang="en-US" dirty="0"/>
              <a:t>S</a:t>
            </a:r>
            <a:r>
              <a:rPr lang="en-US" dirty="0" smtClean="0"/>
              <a:t>ervice providers themselves are also getting poorer in many countries, workload increasing, job and client satisfaction decreasing</a:t>
            </a:r>
          </a:p>
          <a:p>
            <a:r>
              <a:rPr lang="en-US" dirty="0" smtClean="0"/>
              <a:t>Vulnerable groups of children are more at risk of exclusion, discrimination, </a:t>
            </a:r>
            <a:r>
              <a:rPr lang="en-US" dirty="0" err="1" smtClean="0"/>
              <a:t>stigmatisation</a:t>
            </a:r>
            <a:endParaRPr lang="en-US" dirty="0" smtClean="0"/>
          </a:p>
          <a:p>
            <a:r>
              <a:rPr lang="en-US" dirty="0" smtClean="0"/>
              <a:t>Children effected by poverty are often suffering from isolation, lacking opportunities to high quality day care, education, out- and afterschool activities, play, sports, culture, peer relations, family activities </a:t>
            </a:r>
            <a:endParaRPr lang="en-US" dirty="0"/>
          </a:p>
        </p:txBody>
      </p:sp>
    </p:spTree>
    <p:extLst>
      <p:ext uri="{BB962C8B-B14F-4D97-AF65-F5344CB8AC3E}">
        <p14:creationId xmlns:p14="http://schemas.microsoft.com/office/powerpoint/2010/main" val="1681072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Child poverty in Belgium</a:t>
            </a:r>
            <a:endParaRPr lang="en-US" dirty="0">
              <a:solidFill>
                <a:srgbClr val="000090"/>
              </a:solidFill>
            </a:endParaRPr>
          </a:p>
        </p:txBody>
      </p:sp>
      <p:sp>
        <p:nvSpPr>
          <p:cNvPr id="3" name="Content Placeholder 2"/>
          <p:cNvSpPr>
            <a:spLocks noGrp="1"/>
          </p:cNvSpPr>
          <p:nvPr>
            <p:ph sz="quarter" idx="1"/>
          </p:nvPr>
        </p:nvSpPr>
        <p:spPr/>
        <p:txBody>
          <a:bodyPr>
            <a:normAutofit fontScale="92500" lnSpcReduction="10000"/>
          </a:bodyPr>
          <a:lstStyle/>
          <a:p>
            <a:r>
              <a:rPr lang="en-US" dirty="0" smtClean="0"/>
              <a:t>Belgian (Hungarian, Spanish) presidency in 2010 focusing on child poverty, </a:t>
            </a:r>
          </a:p>
          <a:p>
            <a:r>
              <a:rPr lang="en-US" dirty="0" smtClean="0"/>
              <a:t>EU recommendation on “Investing in Children breaking the cycle of disadvantage” welcome by the Belgian presidency </a:t>
            </a:r>
          </a:p>
          <a:p>
            <a:r>
              <a:rPr lang="en-US" dirty="0" smtClean="0"/>
              <a:t>Territorial  differences, polarization in all means, between and within the regions</a:t>
            </a:r>
          </a:p>
          <a:p>
            <a:r>
              <a:rPr lang="en-US" dirty="0" smtClean="0"/>
              <a:t> Differences according to age (risk for infants/child poverty has increased from 15,3% in 2006 to 18,8% in 2014)</a:t>
            </a:r>
          </a:p>
          <a:p>
            <a:r>
              <a:rPr lang="en-US" dirty="0" smtClean="0"/>
              <a:t>Child poverty and social exclusion from 479 000 to 533 000) </a:t>
            </a:r>
            <a:endParaRPr lang="en-US" dirty="0"/>
          </a:p>
        </p:txBody>
      </p:sp>
    </p:spTree>
    <p:extLst>
      <p:ext uri="{BB962C8B-B14F-4D97-AF65-F5344CB8AC3E}">
        <p14:creationId xmlns:p14="http://schemas.microsoft.com/office/powerpoint/2010/main" val="3640204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90"/>
                </a:solidFill>
              </a:rPr>
              <a:t>Belgian children’s views on poverty</a:t>
            </a:r>
            <a:endParaRPr lang="en-US" dirty="0">
              <a:solidFill>
                <a:srgbClr val="000090"/>
              </a:solidFill>
            </a:endParaRPr>
          </a:p>
        </p:txBody>
      </p:sp>
      <p:sp>
        <p:nvSpPr>
          <p:cNvPr id="3" name="Content Placeholder 2"/>
          <p:cNvSpPr>
            <a:spLocks noGrp="1"/>
          </p:cNvSpPr>
          <p:nvPr>
            <p:ph sz="quarter" idx="1"/>
          </p:nvPr>
        </p:nvSpPr>
        <p:spPr/>
        <p:txBody>
          <a:bodyPr>
            <a:normAutofit fontScale="85000" lnSpcReduction="20000"/>
          </a:bodyPr>
          <a:lstStyle/>
          <a:p>
            <a:pPr marL="0" indent="0">
              <a:buNone/>
            </a:pPr>
            <a:r>
              <a:rPr lang="en-US" dirty="0" smtClean="0"/>
              <a:t>It effects many dimensions of their life:</a:t>
            </a:r>
          </a:p>
          <a:p>
            <a:r>
              <a:rPr lang="en-US" dirty="0" smtClean="0"/>
              <a:t>Material conditions, housing, lack of money </a:t>
            </a:r>
          </a:p>
          <a:p>
            <a:r>
              <a:rPr lang="en-US" dirty="0" smtClean="0"/>
              <a:t>Family tension, insecurity, mental health issues</a:t>
            </a:r>
          </a:p>
          <a:p>
            <a:r>
              <a:rPr lang="en-US" dirty="0" smtClean="0"/>
              <a:t>Desire to consume more (phone, computer, games </a:t>
            </a:r>
            <a:r>
              <a:rPr lang="en-US" dirty="0" err="1" smtClean="0"/>
              <a:t>etc</a:t>
            </a:r>
            <a:r>
              <a:rPr lang="en-US" dirty="0" smtClean="0"/>
              <a:t>)</a:t>
            </a:r>
          </a:p>
          <a:p>
            <a:r>
              <a:rPr lang="en-US" dirty="0" smtClean="0"/>
              <a:t>Exploring the world</a:t>
            </a:r>
          </a:p>
          <a:p>
            <a:r>
              <a:rPr lang="en-US" dirty="0" smtClean="0"/>
              <a:t>Education  - poor environment in all means, bullying, humiliation, lack of perspective, cultural differences, growing gaps</a:t>
            </a:r>
          </a:p>
          <a:p>
            <a:r>
              <a:rPr lang="en-US" dirty="0" smtClean="0"/>
              <a:t>Children deprived of family care – at least 10 000 children in institutions, (in Romania 9 000), 360 under age 3, app 3800 in foster care (70% in kinship care) – main reason: poverty</a:t>
            </a:r>
          </a:p>
          <a:p>
            <a:r>
              <a:rPr lang="en-US" dirty="0" smtClean="0"/>
              <a:t>Especially vulnerable groups – disability, ethnic minorities, migrant, refugee children – multiply disadvantage</a:t>
            </a:r>
          </a:p>
          <a:p>
            <a:endParaRPr lang="en-US" dirty="0"/>
          </a:p>
        </p:txBody>
      </p:sp>
    </p:spTree>
    <p:extLst>
      <p:ext uri="{BB962C8B-B14F-4D97-AF65-F5344CB8AC3E}">
        <p14:creationId xmlns:p14="http://schemas.microsoft.com/office/powerpoint/2010/main" val="302781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90"/>
                </a:solidFill>
              </a:rPr>
              <a:t>Eurochild</a:t>
            </a:r>
            <a:r>
              <a:rPr lang="en-US" dirty="0" smtClean="0">
                <a:solidFill>
                  <a:srgbClr val="000090"/>
                </a:solidFill>
              </a:rPr>
              <a:t>  activities</a:t>
            </a:r>
            <a:endParaRPr lang="en-US" dirty="0">
              <a:solidFill>
                <a:srgbClr val="000090"/>
              </a:solidFill>
            </a:endParaRPr>
          </a:p>
        </p:txBody>
      </p:sp>
      <p:sp>
        <p:nvSpPr>
          <p:cNvPr id="3" name="Content Placeholder 2"/>
          <p:cNvSpPr>
            <a:spLocks noGrp="1"/>
          </p:cNvSpPr>
          <p:nvPr>
            <p:ph sz="quarter" idx="1"/>
          </p:nvPr>
        </p:nvSpPr>
        <p:spPr/>
        <p:txBody>
          <a:bodyPr>
            <a:normAutofit lnSpcReduction="10000"/>
          </a:bodyPr>
          <a:lstStyle/>
          <a:p>
            <a:r>
              <a:rPr lang="en-US" dirty="0" smtClean="0"/>
              <a:t>Member of the EU Alliance for investing in children</a:t>
            </a:r>
          </a:p>
          <a:p>
            <a:r>
              <a:rPr lang="en-US" dirty="0" smtClean="0"/>
              <a:t>Implementation of the recommendation on “Investing in children…, Handbook and Advocacy Toolkit</a:t>
            </a:r>
          </a:p>
          <a:p>
            <a:r>
              <a:rPr lang="en-US" dirty="0" smtClean="0"/>
              <a:t>Parliamentary Intergroup on child rights – initiative and support – child rights approach</a:t>
            </a:r>
          </a:p>
          <a:p>
            <a:r>
              <a:rPr lang="en-US" dirty="0" smtClean="0"/>
              <a:t>De-</a:t>
            </a:r>
            <a:r>
              <a:rPr lang="en-US" dirty="0" err="1" smtClean="0"/>
              <a:t>institutionalisation</a:t>
            </a:r>
            <a:r>
              <a:rPr lang="en-US" dirty="0" smtClean="0"/>
              <a:t> Campaign – holistic approach to prevention, intervention, family and community based support and care</a:t>
            </a:r>
          </a:p>
          <a:p>
            <a:r>
              <a:rPr lang="en-US" dirty="0" err="1" smtClean="0"/>
              <a:t>Childonomics</a:t>
            </a:r>
            <a:r>
              <a:rPr lang="en-US" dirty="0" smtClean="0"/>
              <a:t> – Long term economic and social return on investment in children, focusing on DI</a:t>
            </a:r>
          </a:p>
          <a:p>
            <a:endParaRPr lang="en-US" dirty="0" smtClean="0"/>
          </a:p>
          <a:p>
            <a:endParaRPr lang="en-US" dirty="0" smtClean="0"/>
          </a:p>
          <a:p>
            <a:endParaRPr lang="en-US" dirty="0"/>
          </a:p>
        </p:txBody>
      </p:sp>
    </p:spTree>
    <p:extLst>
      <p:ext uri="{BB962C8B-B14F-4D97-AF65-F5344CB8AC3E}">
        <p14:creationId xmlns:p14="http://schemas.microsoft.com/office/powerpoint/2010/main" val="355758353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91</TotalTime>
  <Words>918</Words>
  <Application>Microsoft Office PowerPoint</Application>
  <PresentationFormat>Affichage à l'écran (4:3)</PresentationFormat>
  <Paragraphs>73</Paragraphs>
  <Slides>12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Georgia</vt:lpstr>
      <vt:lpstr>Wingdings</vt:lpstr>
      <vt:lpstr>Wingdings 2</vt:lpstr>
      <vt:lpstr>Civic</vt:lpstr>
      <vt:lpstr>The impact of the crisis on child poverty</vt:lpstr>
      <vt:lpstr>Some data on deprivation</vt:lpstr>
      <vt:lpstr>Impact of the crisis on children, child poverty </vt:lpstr>
      <vt:lpstr>Impact of the crisis on children, child poverty</vt:lpstr>
      <vt:lpstr>Impact of the crisis on children, child poverty</vt:lpstr>
      <vt:lpstr>Impact of the crisis on children, child poverty </vt:lpstr>
      <vt:lpstr>Child poverty in Belgium</vt:lpstr>
      <vt:lpstr>Belgian children’s views on poverty</vt:lpstr>
      <vt:lpstr>Eurochild  activities</vt:lpstr>
      <vt:lpstr>Investing in children – EC Recommendations</vt:lpstr>
      <vt:lpstr>Rights based approach to child poverty </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the crisis on child poverty</dc:title>
  <dc:creator>Maria</dc:creator>
  <cp:lastModifiedBy>Amato Marie-Sabine</cp:lastModifiedBy>
  <cp:revision>22</cp:revision>
  <dcterms:created xsi:type="dcterms:W3CDTF">2016-04-11T18:07:56Z</dcterms:created>
  <dcterms:modified xsi:type="dcterms:W3CDTF">2016-04-13T11:42:24Z</dcterms:modified>
</cp:coreProperties>
</file>