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336" r:id="rId2"/>
    <p:sldId id="258" r:id="rId3"/>
    <p:sldId id="287" r:id="rId4"/>
    <p:sldId id="331" r:id="rId5"/>
    <p:sldId id="284" r:id="rId6"/>
    <p:sldId id="285" r:id="rId7"/>
    <p:sldId id="286" r:id="rId8"/>
    <p:sldId id="332" r:id="rId9"/>
    <p:sldId id="333" r:id="rId10"/>
    <p:sldId id="338" r:id="rId11"/>
  </p:sldIdLst>
  <p:sldSz cx="9144000" cy="5143500" type="screen16x9"/>
  <p:notesSz cx="6805613" cy="99441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D5889D11-304D-6243-AE57-2F1B22C9EA73}">
          <p14:sldIdLst>
            <p14:sldId id="336"/>
            <p14:sldId id="258"/>
            <p14:sldId id="287"/>
            <p14:sldId id="331"/>
            <p14:sldId id="284"/>
            <p14:sldId id="285"/>
            <p14:sldId id="286"/>
            <p14:sldId id="332"/>
            <p14:sldId id="333"/>
            <p14:sldId id="338"/>
          </p14:sldIdLst>
        </p14:section>
        <p14:section name="LOGOS" id="{D103A325-794A-8C48-A8D9-159FD578D2A3}">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0EE"/>
    <a:srgbClr val="2899F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226"/>
  </p:normalViewPr>
  <p:slideViewPr>
    <p:cSldViewPr snapToGrid="0" snapToObjects="1" showGuides="1">
      <p:cViewPr varScale="1">
        <p:scale>
          <a:sx n="140" d="100"/>
          <a:sy n="140" d="100"/>
        </p:scale>
        <p:origin x="120" y="174"/>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52" d="100"/>
          <a:sy n="52" d="100"/>
        </p:scale>
        <p:origin x="268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92284F96-03F7-4804-851C-C840CC371A20}" type="datetimeFigureOut">
              <a:rPr lang="nl-BE" smtClean="0"/>
              <a:t>4/03/2019</a:t>
            </a:fld>
            <a:endParaRPr lang="nl-BE"/>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8D6FE5FD-B2B4-4CD5-B8DA-5BAD4AACB927}" type="slidenum">
              <a:rPr lang="nl-BE" smtClean="0"/>
              <a:t>‹N°›</a:t>
            </a:fld>
            <a:endParaRPr lang="nl-BE"/>
          </a:p>
        </p:txBody>
      </p:sp>
    </p:spTree>
    <p:extLst>
      <p:ext uri="{BB962C8B-B14F-4D97-AF65-F5344CB8AC3E}">
        <p14:creationId xmlns:p14="http://schemas.microsoft.com/office/powerpoint/2010/main" val="1704865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DAB3B18D-59C2-934C-AB88-2F19D843FB48}" type="datetimeFigureOut">
              <a:rPr lang="en-US" smtClean="0"/>
              <a:t>3/4/2019</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5AB95E1F-0E16-9041-B7F2-F780B1DFEBE7}" type="slidenum">
              <a:rPr lang="en-US" smtClean="0"/>
              <a:t>‹N°›</a:t>
            </a:fld>
            <a:endParaRPr lang="en-US"/>
          </a:p>
        </p:txBody>
      </p:sp>
    </p:spTree>
    <p:extLst>
      <p:ext uri="{BB962C8B-B14F-4D97-AF65-F5344CB8AC3E}">
        <p14:creationId xmlns:p14="http://schemas.microsoft.com/office/powerpoint/2010/main" val="48220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5AB95E1F-0E16-9041-B7F2-F780B1DFEBE7}" type="slidenum">
              <a:rPr lang="en-US" smtClean="0"/>
              <a:t>2</a:t>
            </a:fld>
            <a:endParaRPr lang="en-US"/>
          </a:p>
        </p:txBody>
      </p:sp>
    </p:spTree>
    <p:extLst>
      <p:ext uri="{BB962C8B-B14F-4D97-AF65-F5344CB8AC3E}">
        <p14:creationId xmlns:p14="http://schemas.microsoft.com/office/powerpoint/2010/main" val="37817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5AB95E1F-0E16-9041-B7F2-F780B1DFEBE7}" type="slidenum">
              <a:rPr lang="en-US" smtClean="0"/>
              <a:t>3</a:t>
            </a:fld>
            <a:endParaRPr lang="en-US"/>
          </a:p>
        </p:txBody>
      </p:sp>
    </p:spTree>
    <p:extLst>
      <p:ext uri="{BB962C8B-B14F-4D97-AF65-F5344CB8AC3E}">
        <p14:creationId xmlns:p14="http://schemas.microsoft.com/office/powerpoint/2010/main" val="45276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5AB95E1F-0E16-9041-B7F2-F780B1DFEBE7}" type="slidenum">
              <a:rPr lang="en-US" smtClean="0"/>
              <a:t>4</a:t>
            </a:fld>
            <a:endParaRPr lang="en-US"/>
          </a:p>
        </p:txBody>
      </p:sp>
    </p:spTree>
    <p:extLst>
      <p:ext uri="{BB962C8B-B14F-4D97-AF65-F5344CB8AC3E}">
        <p14:creationId xmlns:p14="http://schemas.microsoft.com/office/powerpoint/2010/main" val="318197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5AB95E1F-0E16-9041-B7F2-F780B1DFEBE7}" type="slidenum">
              <a:rPr lang="en-US" smtClean="0"/>
              <a:t>5</a:t>
            </a:fld>
            <a:endParaRPr lang="en-US"/>
          </a:p>
        </p:txBody>
      </p:sp>
    </p:spTree>
    <p:extLst>
      <p:ext uri="{BB962C8B-B14F-4D97-AF65-F5344CB8AC3E}">
        <p14:creationId xmlns:p14="http://schemas.microsoft.com/office/powerpoint/2010/main" val="382485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5AB95E1F-0E16-9041-B7F2-F780B1DFEBE7}" type="slidenum">
              <a:rPr lang="en-US" smtClean="0"/>
              <a:t>6</a:t>
            </a:fld>
            <a:endParaRPr lang="en-US"/>
          </a:p>
        </p:txBody>
      </p:sp>
    </p:spTree>
    <p:extLst>
      <p:ext uri="{BB962C8B-B14F-4D97-AF65-F5344CB8AC3E}">
        <p14:creationId xmlns:p14="http://schemas.microsoft.com/office/powerpoint/2010/main" val="5954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5AB95E1F-0E16-9041-B7F2-F780B1DFEBE7}" type="slidenum">
              <a:rPr lang="en-US" smtClean="0"/>
              <a:t>7</a:t>
            </a:fld>
            <a:endParaRPr lang="en-US"/>
          </a:p>
        </p:txBody>
      </p:sp>
    </p:spTree>
    <p:extLst>
      <p:ext uri="{BB962C8B-B14F-4D97-AF65-F5344CB8AC3E}">
        <p14:creationId xmlns:p14="http://schemas.microsoft.com/office/powerpoint/2010/main" val="112850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5AB95E1F-0E16-9041-B7F2-F780B1DFEBE7}" type="slidenum">
              <a:rPr lang="en-US" smtClean="0"/>
              <a:t>8</a:t>
            </a:fld>
            <a:endParaRPr lang="en-US"/>
          </a:p>
        </p:txBody>
      </p:sp>
    </p:spTree>
    <p:extLst>
      <p:ext uri="{BB962C8B-B14F-4D97-AF65-F5344CB8AC3E}">
        <p14:creationId xmlns:p14="http://schemas.microsoft.com/office/powerpoint/2010/main" val="1573522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5AB95E1F-0E16-9041-B7F2-F780B1DFEBE7}" type="slidenum">
              <a:rPr lang="en-US" smtClean="0"/>
              <a:t>9</a:t>
            </a:fld>
            <a:endParaRPr lang="en-US"/>
          </a:p>
        </p:txBody>
      </p:sp>
    </p:spTree>
    <p:extLst>
      <p:ext uri="{BB962C8B-B14F-4D97-AF65-F5344CB8AC3E}">
        <p14:creationId xmlns:p14="http://schemas.microsoft.com/office/powerpoint/2010/main" val="1708815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6A96AA-8478-2146-B25B-AD2E1988584C}"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06C9-9015-2443-9079-7DD3ECAFD520}" type="slidenum">
              <a:rPr lang="en-US" smtClean="0"/>
              <a:t>‹N°›</a:t>
            </a:fld>
            <a:endParaRPr lang="en-US"/>
          </a:p>
        </p:txBody>
      </p:sp>
    </p:spTree>
    <p:extLst>
      <p:ext uri="{BB962C8B-B14F-4D97-AF65-F5344CB8AC3E}">
        <p14:creationId xmlns:p14="http://schemas.microsoft.com/office/powerpoint/2010/main" val="185300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6A96AA-8478-2146-B25B-AD2E1988584C}"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06C9-9015-2443-9079-7DD3ECAFD520}" type="slidenum">
              <a:rPr lang="en-US" smtClean="0"/>
              <a:t>‹N°›</a:t>
            </a:fld>
            <a:endParaRPr lang="en-US"/>
          </a:p>
        </p:txBody>
      </p:sp>
    </p:spTree>
    <p:extLst>
      <p:ext uri="{BB962C8B-B14F-4D97-AF65-F5344CB8AC3E}">
        <p14:creationId xmlns:p14="http://schemas.microsoft.com/office/powerpoint/2010/main" val="11208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6A96AA-8478-2146-B25B-AD2E1988584C}"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06C9-9015-2443-9079-7DD3ECAFD520}" type="slidenum">
              <a:rPr lang="en-US" smtClean="0"/>
              <a:t>‹N°›</a:t>
            </a:fld>
            <a:endParaRPr lang="en-US"/>
          </a:p>
        </p:txBody>
      </p:sp>
    </p:spTree>
    <p:extLst>
      <p:ext uri="{BB962C8B-B14F-4D97-AF65-F5344CB8AC3E}">
        <p14:creationId xmlns:p14="http://schemas.microsoft.com/office/powerpoint/2010/main" val="48220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6A96AA-8478-2146-B25B-AD2E1988584C}"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06C9-9015-2443-9079-7DD3ECAFD520}" type="slidenum">
              <a:rPr lang="en-US" smtClean="0"/>
              <a:t>‹N°›</a:t>
            </a:fld>
            <a:endParaRPr lang="en-US"/>
          </a:p>
        </p:txBody>
      </p:sp>
    </p:spTree>
    <p:extLst>
      <p:ext uri="{BB962C8B-B14F-4D97-AF65-F5344CB8AC3E}">
        <p14:creationId xmlns:p14="http://schemas.microsoft.com/office/powerpoint/2010/main" val="68074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6A96AA-8478-2146-B25B-AD2E1988584C}"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06C9-9015-2443-9079-7DD3ECAFD520}" type="slidenum">
              <a:rPr lang="en-US" smtClean="0"/>
              <a:t>‹N°›</a:t>
            </a:fld>
            <a:endParaRPr lang="en-US"/>
          </a:p>
        </p:txBody>
      </p:sp>
    </p:spTree>
    <p:extLst>
      <p:ext uri="{BB962C8B-B14F-4D97-AF65-F5344CB8AC3E}">
        <p14:creationId xmlns:p14="http://schemas.microsoft.com/office/powerpoint/2010/main" val="171624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6A96AA-8478-2146-B25B-AD2E1988584C}"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306C9-9015-2443-9079-7DD3ECAFD520}" type="slidenum">
              <a:rPr lang="en-US" smtClean="0"/>
              <a:t>‹N°›</a:t>
            </a:fld>
            <a:endParaRPr lang="en-US"/>
          </a:p>
        </p:txBody>
      </p:sp>
    </p:spTree>
    <p:extLst>
      <p:ext uri="{BB962C8B-B14F-4D97-AF65-F5344CB8AC3E}">
        <p14:creationId xmlns:p14="http://schemas.microsoft.com/office/powerpoint/2010/main" val="214283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6A96AA-8478-2146-B25B-AD2E1988584C}" type="datetimeFigureOut">
              <a:rPr lang="en-US" smtClean="0"/>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306C9-9015-2443-9079-7DD3ECAFD520}" type="slidenum">
              <a:rPr lang="en-US" smtClean="0"/>
              <a:t>‹N°›</a:t>
            </a:fld>
            <a:endParaRPr lang="en-US"/>
          </a:p>
        </p:txBody>
      </p:sp>
    </p:spTree>
    <p:extLst>
      <p:ext uri="{BB962C8B-B14F-4D97-AF65-F5344CB8AC3E}">
        <p14:creationId xmlns:p14="http://schemas.microsoft.com/office/powerpoint/2010/main" val="135103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6A96AA-8478-2146-B25B-AD2E1988584C}" type="datetimeFigureOut">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306C9-9015-2443-9079-7DD3ECAFD520}" type="slidenum">
              <a:rPr lang="en-US" smtClean="0"/>
              <a:t>‹N°›</a:t>
            </a:fld>
            <a:endParaRPr lang="en-US"/>
          </a:p>
        </p:txBody>
      </p:sp>
    </p:spTree>
    <p:extLst>
      <p:ext uri="{BB962C8B-B14F-4D97-AF65-F5344CB8AC3E}">
        <p14:creationId xmlns:p14="http://schemas.microsoft.com/office/powerpoint/2010/main" val="1497031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A96AA-8478-2146-B25B-AD2E1988584C}" type="datetimeFigureOut">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306C9-9015-2443-9079-7DD3ECAFD520}" type="slidenum">
              <a:rPr lang="en-US" smtClean="0"/>
              <a:t>‹N°›</a:t>
            </a:fld>
            <a:endParaRPr lang="en-US"/>
          </a:p>
        </p:txBody>
      </p:sp>
    </p:spTree>
    <p:extLst>
      <p:ext uri="{BB962C8B-B14F-4D97-AF65-F5344CB8AC3E}">
        <p14:creationId xmlns:p14="http://schemas.microsoft.com/office/powerpoint/2010/main" val="69444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86A96AA-8478-2146-B25B-AD2E1988584C}"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306C9-9015-2443-9079-7DD3ECAFD520}" type="slidenum">
              <a:rPr lang="en-US" smtClean="0"/>
              <a:t>‹N°›</a:t>
            </a:fld>
            <a:endParaRPr lang="en-US"/>
          </a:p>
        </p:txBody>
      </p:sp>
    </p:spTree>
    <p:extLst>
      <p:ext uri="{BB962C8B-B14F-4D97-AF65-F5344CB8AC3E}">
        <p14:creationId xmlns:p14="http://schemas.microsoft.com/office/powerpoint/2010/main" val="3569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86A96AA-8478-2146-B25B-AD2E1988584C}"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306C9-9015-2443-9079-7DD3ECAFD520}" type="slidenum">
              <a:rPr lang="en-US" smtClean="0"/>
              <a:t>‹N°›</a:t>
            </a:fld>
            <a:endParaRPr lang="en-US"/>
          </a:p>
        </p:txBody>
      </p:sp>
    </p:spTree>
    <p:extLst>
      <p:ext uri="{BB962C8B-B14F-4D97-AF65-F5344CB8AC3E}">
        <p14:creationId xmlns:p14="http://schemas.microsoft.com/office/powerpoint/2010/main" val="801911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86A96AA-8478-2146-B25B-AD2E1988584C}" type="datetimeFigureOut">
              <a:rPr lang="en-US" smtClean="0"/>
              <a:t>3/4/2019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56306C9-9015-2443-9079-7DD3ECAFD520}" type="slidenum">
              <a:rPr lang="en-US" smtClean="0"/>
              <a:t>‹N°›</a:t>
            </a:fld>
            <a:endParaRPr lang="en-US"/>
          </a:p>
        </p:txBody>
      </p:sp>
    </p:spTree>
    <p:extLst>
      <p:ext uri="{BB962C8B-B14F-4D97-AF65-F5344CB8AC3E}">
        <p14:creationId xmlns:p14="http://schemas.microsoft.com/office/powerpoint/2010/main" val="929148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817A0DA-E9E6-4DD3-A5B7-59DBD3077D77}"/>
              </a:ext>
            </a:extLst>
          </p:cNvPr>
          <p:cNvPicPr>
            <a:picLocks noChangeAspect="1"/>
          </p:cNvPicPr>
          <p:nvPr/>
        </p:nvPicPr>
        <p:blipFill>
          <a:blip r:embed="rId2"/>
          <a:stretch>
            <a:fillRect/>
          </a:stretch>
        </p:blipFill>
        <p:spPr>
          <a:xfrm>
            <a:off x="0" y="7038"/>
            <a:ext cx="9144000" cy="5129424"/>
          </a:xfrm>
          <a:prstGeom prst="rect">
            <a:avLst/>
          </a:prstGeom>
        </p:spPr>
      </p:pic>
      <p:sp>
        <p:nvSpPr>
          <p:cNvPr id="5" name="Rectangle 4">
            <a:extLst>
              <a:ext uri="{FF2B5EF4-FFF2-40B4-BE49-F238E27FC236}">
                <a16:creationId xmlns:a16="http://schemas.microsoft.com/office/drawing/2014/main" xmlns="" id="{C2696259-CA39-481D-9945-937FC97FE1DA}"/>
              </a:ext>
            </a:extLst>
          </p:cNvPr>
          <p:cNvSpPr/>
          <p:nvPr/>
        </p:nvSpPr>
        <p:spPr>
          <a:xfrm>
            <a:off x="375781" y="1136742"/>
            <a:ext cx="8254652" cy="4016484"/>
          </a:xfrm>
          <a:prstGeom prst="rect">
            <a:avLst/>
          </a:prstGeom>
        </p:spPr>
        <p:txBody>
          <a:bodyPr wrap="square">
            <a:spAutoFit/>
          </a:bodyPr>
          <a:lstStyle/>
          <a:p>
            <a:pPr lvl="0"/>
            <a:endParaRPr lang="en-US" sz="2800" dirty="0">
              <a:solidFill>
                <a:prstClr val="white"/>
              </a:solidFill>
              <a:latin typeface="Arial" charset="0"/>
              <a:ea typeface="Arial" charset="0"/>
              <a:cs typeface="Arial" charset="0"/>
            </a:endParaRPr>
          </a:p>
          <a:p>
            <a:pPr lvl="0"/>
            <a:endParaRPr lang="en-US" sz="2800" b="1" dirty="0">
              <a:solidFill>
                <a:prstClr val="white"/>
              </a:solidFill>
              <a:latin typeface="Arial" charset="0"/>
              <a:ea typeface="Arial" charset="0"/>
              <a:cs typeface="Arial" charset="0"/>
            </a:endParaRPr>
          </a:p>
          <a:p>
            <a:pPr lvl="0"/>
            <a:endParaRPr lang="en-US" sz="2800" b="1" dirty="0">
              <a:solidFill>
                <a:prstClr val="white"/>
              </a:solidFill>
              <a:latin typeface="Arial" charset="0"/>
              <a:ea typeface="Arial" charset="0"/>
              <a:cs typeface="Arial" charset="0"/>
            </a:endParaRPr>
          </a:p>
          <a:p>
            <a:pPr lvl="0"/>
            <a:endParaRPr lang="en-US" sz="2800" b="1" dirty="0">
              <a:solidFill>
                <a:prstClr val="white"/>
              </a:solidFill>
              <a:latin typeface="Arial" charset="0"/>
              <a:ea typeface="Arial" charset="0"/>
              <a:cs typeface="Arial" charset="0"/>
            </a:endParaRPr>
          </a:p>
          <a:p>
            <a:pPr lvl="0"/>
            <a:endParaRPr lang="en-US" sz="2800" b="1" dirty="0">
              <a:solidFill>
                <a:prstClr val="white"/>
              </a:solidFill>
              <a:latin typeface="Arial" charset="0"/>
              <a:ea typeface="Arial" charset="0"/>
              <a:cs typeface="Arial" charset="0"/>
            </a:endParaRPr>
          </a:p>
          <a:p>
            <a:pPr lvl="0"/>
            <a:endParaRPr lang="en-US" sz="2800" b="1" dirty="0">
              <a:solidFill>
                <a:prstClr val="white"/>
              </a:solidFill>
              <a:latin typeface="Arial" charset="0"/>
              <a:ea typeface="Arial" charset="0"/>
              <a:cs typeface="Arial" charset="0"/>
            </a:endParaRPr>
          </a:p>
          <a:p>
            <a:pPr lvl="0" algn="ctr"/>
            <a:endParaRPr lang="en-US" sz="2000" b="1" dirty="0">
              <a:solidFill>
                <a:prstClr val="white"/>
              </a:solidFill>
              <a:highlight>
                <a:srgbClr val="2690EE"/>
              </a:highlight>
              <a:latin typeface="Arial" charset="0"/>
              <a:ea typeface="Arial" charset="0"/>
              <a:cs typeface="Arial" charset="0"/>
            </a:endParaRPr>
          </a:p>
          <a:p>
            <a:pPr lvl="0" algn="ctr"/>
            <a:endParaRPr lang="en-US" sz="2000" b="1" dirty="0">
              <a:solidFill>
                <a:prstClr val="white"/>
              </a:solidFill>
              <a:highlight>
                <a:srgbClr val="2690EE"/>
              </a:highlight>
              <a:latin typeface="Arial" charset="0"/>
              <a:ea typeface="Arial" charset="0"/>
              <a:cs typeface="Arial" charset="0"/>
            </a:endParaRPr>
          </a:p>
          <a:p>
            <a:pPr lvl="0" algn="ctr"/>
            <a:r>
              <a:rPr lang="en-US" sz="2000" b="1" dirty="0">
                <a:solidFill>
                  <a:prstClr val="white"/>
                </a:solidFill>
                <a:highlight>
                  <a:srgbClr val="2690EE"/>
                </a:highlight>
                <a:latin typeface="Arial" charset="0"/>
                <a:ea typeface="Arial" charset="0"/>
                <a:cs typeface="Arial" charset="0"/>
              </a:rPr>
              <a:t>Concluding Observations BELGIUM </a:t>
            </a:r>
          </a:p>
          <a:p>
            <a:pPr lvl="0" algn="ctr"/>
            <a:r>
              <a:rPr lang="nl-BE" b="1" dirty="0">
                <a:solidFill>
                  <a:prstClr val="white"/>
                </a:solidFill>
                <a:highlight>
                  <a:srgbClr val="2690EE"/>
                </a:highlight>
                <a:latin typeface="Arial" charset="0"/>
                <a:ea typeface="Arial" charset="0"/>
                <a:cs typeface="Arial" charset="0"/>
              </a:rPr>
              <a:t>Plateforme belge de lutte contre la pauvreté et l’exclusion sociale / Belgisch Platform tegen armoede en sociale uitsluiting 1/03/2019</a:t>
            </a:r>
            <a:endParaRPr lang="en-US" b="1" dirty="0">
              <a:solidFill>
                <a:prstClr val="white"/>
              </a:solidFill>
              <a:highlight>
                <a:srgbClr val="2690EE"/>
              </a:highlight>
              <a:latin typeface="Arial" charset="0"/>
              <a:ea typeface="Arial" charset="0"/>
              <a:cs typeface="Arial" charset="0"/>
            </a:endParaRPr>
          </a:p>
        </p:txBody>
      </p:sp>
      <p:pic>
        <p:nvPicPr>
          <p:cNvPr id="6" name="Picture 5">
            <a:extLst>
              <a:ext uri="{FF2B5EF4-FFF2-40B4-BE49-F238E27FC236}">
                <a16:creationId xmlns:a16="http://schemas.microsoft.com/office/drawing/2014/main" xmlns="" id="{319766A3-C809-455B-A6A5-5F71B4D0E5B9}"/>
              </a:ext>
            </a:extLst>
          </p:cNvPr>
          <p:cNvPicPr>
            <a:picLocks noChangeAspect="1"/>
          </p:cNvPicPr>
          <p:nvPr/>
        </p:nvPicPr>
        <p:blipFill>
          <a:blip r:embed="rId3"/>
          <a:stretch>
            <a:fillRect/>
          </a:stretch>
        </p:blipFill>
        <p:spPr>
          <a:xfrm>
            <a:off x="55611" y="307312"/>
            <a:ext cx="4136767" cy="529156"/>
          </a:xfrm>
          <a:prstGeom prst="rect">
            <a:avLst/>
          </a:prstGeom>
        </p:spPr>
      </p:pic>
    </p:spTree>
    <p:extLst>
      <p:ext uri="{BB962C8B-B14F-4D97-AF65-F5344CB8AC3E}">
        <p14:creationId xmlns:p14="http://schemas.microsoft.com/office/powerpoint/2010/main" val="4271314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817A0DA-E9E6-4DD3-A5B7-59DBD3077D77}"/>
              </a:ext>
            </a:extLst>
          </p:cNvPr>
          <p:cNvPicPr>
            <a:picLocks noChangeAspect="1"/>
          </p:cNvPicPr>
          <p:nvPr/>
        </p:nvPicPr>
        <p:blipFill>
          <a:blip r:embed="rId2"/>
          <a:stretch>
            <a:fillRect/>
          </a:stretch>
        </p:blipFill>
        <p:spPr>
          <a:xfrm>
            <a:off x="0" y="7038"/>
            <a:ext cx="9144000" cy="5129424"/>
          </a:xfrm>
          <a:prstGeom prst="rect">
            <a:avLst/>
          </a:prstGeom>
        </p:spPr>
      </p:pic>
      <p:sp>
        <p:nvSpPr>
          <p:cNvPr id="5" name="Rectangle 4">
            <a:extLst>
              <a:ext uri="{FF2B5EF4-FFF2-40B4-BE49-F238E27FC236}">
                <a16:creationId xmlns:a16="http://schemas.microsoft.com/office/drawing/2014/main" xmlns="" id="{C2696259-CA39-481D-9945-937FC97FE1DA}"/>
              </a:ext>
            </a:extLst>
          </p:cNvPr>
          <p:cNvSpPr/>
          <p:nvPr/>
        </p:nvSpPr>
        <p:spPr>
          <a:xfrm>
            <a:off x="375781" y="1136742"/>
            <a:ext cx="8254652" cy="3293209"/>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charset="0"/>
              <a:ea typeface="Arial" charset="0"/>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charset="0"/>
              <a:ea typeface="Arial" charset="0"/>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charset="0"/>
              <a:ea typeface="Arial" charset="0"/>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charset="0"/>
              <a:ea typeface="Arial" charset="0"/>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charset="0"/>
              <a:ea typeface="Arial" charset="0"/>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charset="0"/>
              <a:ea typeface="Arial" charset="0"/>
              <a:cs typeface="Arial"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highlight>
                <a:srgbClr val="2690EE"/>
              </a:highlight>
              <a:uLnTx/>
              <a:uFillTx/>
              <a:latin typeface="Arial" charset="0"/>
              <a:ea typeface="Arial" charset="0"/>
              <a:cs typeface="Arial"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highlight>
                <a:srgbClr val="2690EE"/>
              </a:highlight>
              <a:uLnTx/>
              <a:uFillTx/>
              <a:latin typeface="Arial" charset="0"/>
              <a:ea typeface="Arial" charset="0"/>
              <a:cs typeface="Arial" charset="0"/>
            </a:endParaRPr>
          </a:p>
        </p:txBody>
      </p:sp>
      <p:pic>
        <p:nvPicPr>
          <p:cNvPr id="6" name="Picture 5">
            <a:extLst>
              <a:ext uri="{FF2B5EF4-FFF2-40B4-BE49-F238E27FC236}">
                <a16:creationId xmlns:a16="http://schemas.microsoft.com/office/drawing/2014/main" xmlns="" id="{319766A3-C809-455B-A6A5-5F71B4D0E5B9}"/>
              </a:ext>
            </a:extLst>
          </p:cNvPr>
          <p:cNvPicPr>
            <a:picLocks noChangeAspect="1"/>
          </p:cNvPicPr>
          <p:nvPr/>
        </p:nvPicPr>
        <p:blipFill>
          <a:blip r:embed="rId3"/>
          <a:stretch>
            <a:fillRect/>
          </a:stretch>
        </p:blipFill>
        <p:spPr>
          <a:xfrm>
            <a:off x="55611" y="307312"/>
            <a:ext cx="4136767" cy="529156"/>
          </a:xfrm>
          <a:prstGeom prst="rect">
            <a:avLst/>
          </a:prstGeom>
        </p:spPr>
      </p:pic>
    </p:spTree>
    <p:extLst>
      <p:ext uri="{BB962C8B-B14F-4D97-AF65-F5344CB8AC3E}">
        <p14:creationId xmlns:p14="http://schemas.microsoft.com/office/powerpoint/2010/main" val="1824078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05979"/>
            <a:ext cx="8229600" cy="857250"/>
          </a:xfrm>
          <a:prstGeom prst="rect">
            <a:avLst/>
          </a:prstGeom>
        </p:spPr>
        <p:txBody>
          <a:bodyPr/>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pPr algn="ctr"/>
            <a:r>
              <a:rPr lang="fr-BE" sz="2800" b="1" dirty="0">
                <a:latin typeface="Arial" charset="0"/>
                <a:ea typeface="Arial" charset="0"/>
                <a:cs typeface="Arial" charset="0"/>
              </a:rPr>
              <a:t>13 recommandations sur 55 concernent directement la pauvreté infantile</a:t>
            </a:r>
            <a:endParaRPr lang="en-US" sz="2800" b="1" dirty="0">
              <a:latin typeface="Arial" charset="0"/>
              <a:ea typeface="Arial" charset="0"/>
              <a:cs typeface="Arial" charset="0"/>
            </a:endParaRPr>
          </a:p>
          <a:p>
            <a:r>
              <a:rPr lang="fr-CH" dirty="0">
                <a:latin typeface="Arial" charset="0"/>
                <a:ea typeface="Arial" charset="0"/>
                <a:cs typeface="Arial" charset="0"/>
              </a:rPr>
              <a:t> </a:t>
            </a:r>
            <a:endParaRPr lang="en-US" dirty="0">
              <a:solidFill>
                <a:srgbClr val="2899FC"/>
              </a:solidFill>
              <a:latin typeface="Arial" charset="0"/>
              <a:ea typeface="Arial" charset="0"/>
              <a:cs typeface="Arial" charset="0"/>
            </a:endParaRPr>
          </a:p>
        </p:txBody>
      </p:sp>
      <p:sp>
        <p:nvSpPr>
          <p:cNvPr id="3" name="Content Placeholder 2"/>
          <p:cNvSpPr txBox="1">
            <a:spLocks/>
          </p:cNvSpPr>
          <p:nvPr/>
        </p:nvSpPr>
        <p:spPr>
          <a:xfrm>
            <a:off x="457200" y="1066614"/>
            <a:ext cx="8229600" cy="330756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CH" sz="2000" b="1" dirty="0">
                <a:solidFill>
                  <a:srgbClr val="2899FC"/>
                </a:solidFill>
                <a:latin typeface="Arial" charset="0"/>
                <a:ea typeface="Arial" charset="0"/>
                <a:cs typeface="Arial" charset="0"/>
              </a:rPr>
              <a:t>Indivisibilité et interdépendance des droits</a:t>
            </a:r>
            <a:r>
              <a:rPr lang="fr-CH" sz="2000" dirty="0">
                <a:solidFill>
                  <a:srgbClr val="2899FC"/>
                </a:solidFill>
                <a:latin typeface="Arial" charset="0"/>
                <a:ea typeface="Arial" charset="0"/>
                <a:cs typeface="Arial" charset="0"/>
              </a:rPr>
              <a:t>:</a:t>
            </a:r>
          </a:p>
          <a:p>
            <a:pPr marL="0" indent="0">
              <a:buNone/>
            </a:pPr>
            <a:r>
              <a:rPr lang="fr-CH" sz="2000" dirty="0">
                <a:latin typeface="Arial" charset="0"/>
                <a:ea typeface="Arial" charset="0"/>
                <a:cs typeface="Arial" charset="0"/>
              </a:rPr>
              <a:t>Toutes les recommandations sont importantes.</a:t>
            </a:r>
          </a:p>
          <a:p>
            <a:pPr marL="0" indent="0">
              <a:buNone/>
            </a:pPr>
            <a:r>
              <a:rPr lang="fr-CH" sz="2000" b="1" dirty="0">
                <a:solidFill>
                  <a:srgbClr val="2899FC"/>
                </a:solidFill>
                <a:latin typeface="Arial" charset="0"/>
                <a:ea typeface="Arial" charset="0"/>
                <a:cs typeface="Arial" charset="0"/>
              </a:rPr>
              <a:t>Principaux sujets de préoccupations du Comité :</a:t>
            </a:r>
          </a:p>
          <a:p>
            <a:pPr marL="0" indent="0">
              <a:buNone/>
            </a:pPr>
            <a:r>
              <a:rPr lang="fr-CH" sz="2000" dirty="0">
                <a:latin typeface="Arial" charset="0"/>
                <a:ea typeface="Arial" charset="0"/>
                <a:cs typeface="Arial" charset="0"/>
              </a:rPr>
              <a:t>4. …</a:t>
            </a:r>
            <a:r>
              <a:rPr lang="en-US" sz="2000" dirty="0">
                <a:latin typeface="Arial" charset="0"/>
                <a:ea typeface="Arial" charset="0"/>
                <a:cs typeface="Arial" charset="0"/>
              </a:rPr>
              <a:t>urgent measures must be taken: children with disabilities (para. 30), mental health (para. 33), </a:t>
            </a:r>
            <a:r>
              <a:rPr lang="en-US" sz="2000" u="sng" dirty="0">
                <a:latin typeface="Arial" charset="0"/>
                <a:ea typeface="Arial" charset="0"/>
                <a:cs typeface="Arial" charset="0"/>
              </a:rPr>
              <a:t>standard of living </a:t>
            </a:r>
            <a:r>
              <a:rPr lang="en-US" sz="2000" dirty="0">
                <a:latin typeface="Arial" charset="0"/>
                <a:ea typeface="Arial" charset="0"/>
                <a:cs typeface="Arial" charset="0"/>
              </a:rPr>
              <a:t>(para. 37), education (paras. 39), children in a situation of migration (paras. 42 and 44) and administration of justice (para. 47).</a:t>
            </a:r>
          </a:p>
          <a:p>
            <a:pPr marL="0" indent="0">
              <a:buNone/>
            </a:pPr>
            <a:endParaRPr lang="en-US" sz="2000" dirty="0">
              <a:latin typeface="Arial" charset="0"/>
              <a:ea typeface="Arial" charset="0"/>
              <a:cs typeface="Arial" charset="0"/>
            </a:endParaRPr>
          </a:p>
          <a:p>
            <a:pPr marL="0" indent="0">
              <a:buNone/>
            </a:pPr>
            <a:r>
              <a:rPr lang="en-US" sz="2000" dirty="0">
                <a:latin typeface="Arial" charset="0"/>
                <a:ea typeface="Arial" charset="0"/>
                <a:cs typeface="Arial" charset="0"/>
              </a:rPr>
              <a:t>5. The Committee recommends that the State party ensure the realization of children’s rights in accordance with the Convention and its Optional Protocols throughout the process of implementing the </a:t>
            </a:r>
            <a:r>
              <a:rPr lang="en-US" sz="2000" u="sng" dirty="0">
                <a:latin typeface="Arial" charset="0"/>
                <a:ea typeface="Arial" charset="0"/>
                <a:cs typeface="Arial" charset="0"/>
              </a:rPr>
              <a:t>2030 Agenda for Sustainable Development</a:t>
            </a:r>
            <a:r>
              <a:rPr lang="en-US" sz="2000" dirty="0">
                <a:latin typeface="Arial" charset="0"/>
                <a:ea typeface="Arial" charset="0"/>
                <a:cs typeface="Arial" charset="0"/>
              </a:rPr>
              <a:t>….</a:t>
            </a:r>
            <a:endParaRPr lang="fr-CH" sz="2000" dirty="0">
              <a:latin typeface="Arial" charset="0"/>
              <a:ea typeface="Arial" charset="0"/>
              <a:cs typeface="Arial" charset="0"/>
            </a:endParaRPr>
          </a:p>
        </p:txBody>
      </p:sp>
      <p:sp>
        <p:nvSpPr>
          <p:cNvPr id="4" name="Slide Number Placeholder 5"/>
          <p:cNvSpPr>
            <a:spLocks noGrp="1"/>
          </p:cNvSpPr>
          <p:nvPr>
            <p:ph type="sldNum" sz="quarter" idx="12"/>
          </p:nvPr>
        </p:nvSpPr>
        <p:spPr>
          <a:xfrm>
            <a:off x="375790" y="4758315"/>
            <a:ext cx="2133600" cy="273844"/>
          </a:xfrm>
          <a:prstGeom prst="rect">
            <a:avLst/>
          </a:prstGeom>
        </p:spPr>
        <p:txBody>
          <a:bodyPr/>
          <a:lstStyle>
            <a:lvl1pPr algn="l">
              <a:defRPr sz="900">
                <a:solidFill>
                  <a:srgbClr val="7F7F7F"/>
                </a:solidFill>
              </a:defRPr>
            </a:lvl1pPr>
          </a:lstStyle>
          <a:p>
            <a:fld id="{C15E4355-C1EE-2A42-B28B-63C6333920E9}" type="slidenum">
              <a:rPr lang="en-US" smtClean="0"/>
              <a:pPr/>
              <a:t>2</a:t>
            </a:fld>
            <a:endParaRPr lang="en-US" dirty="0"/>
          </a:p>
        </p:txBody>
      </p:sp>
    </p:spTree>
    <p:extLst>
      <p:ext uri="{BB962C8B-B14F-4D97-AF65-F5344CB8AC3E}">
        <p14:creationId xmlns:p14="http://schemas.microsoft.com/office/powerpoint/2010/main" val="68880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BC8D20-ABD6-490A-AC77-54C773F68E1C}"/>
              </a:ext>
            </a:extLst>
          </p:cNvPr>
          <p:cNvSpPr>
            <a:spLocks noGrp="1"/>
          </p:cNvSpPr>
          <p:nvPr>
            <p:ph type="title"/>
          </p:nvPr>
        </p:nvSpPr>
        <p:spPr/>
        <p:txBody>
          <a:bodyPr>
            <a:normAutofit/>
          </a:bodyPr>
          <a:lstStyle/>
          <a:p>
            <a:pPr algn="ctr"/>
            <a:r>
              <a:rPr lang="fr-BE" sz="2800" b="1" dirty="0">
                <a:solidFill>
                  <a:srgbClr val="2899FC"/>
                </a:solidFill>
                <a:latin typeface="Arial" panose="020B0604020202020204" pitchFamily="34" charset="0"/>
                <a:cs typeface="Arial" panose="020B0604020202020204" pitchFamily="34" charset="0"/>
              </a:rPr>
              <a:t>Recommandations sur le niveau de vie (Observations finales 36 et 37) </a:t>
            </a:r>
          </a:p>
        </p:txBody>
      </p:sp>
      <p:sp>
        <p:nvSpPr>
          <p:cNvPr id="3" name="Content Placeholder 2">
            <a:extLst>
              <a:ext uri="{FF2B5EF4-FFF2-40B4-BE49-F238E27FC236}">
                <a16:creationId xmlns:a16="http://schemas.microsoft.com/office/drawing/2014/main" xmlns="" id="{BF454BBC-16D3-4E6D-B67B-45C1D782A9DB}"/>
              </a:ext>
            </a:extLst>
          </p:cNvPr>
          <p:cNvSpPr>
            <a:spLocks noGrp="1"/>
          </p:cNvSpPr>
          <p:nvPr>
            <p:ph idx="1"/>
          </p:nvPr>
        </p:nvSpPr>
        <p:spPr/>
        <p:txBody>
          <a:bodyPr/>
          <a:lstStyle/>
          <a:p>
            <a:pPr marL="0" indent="0">
              <a:buNone/>
            </a:pPr>
            <a:r>
              <a:rPr lang="en-US" dirty="0"/>
              <a:t>36. (…) the Committee is seriously concerned that the measures taken by the State party have not had the desired impact on the reduction of child poverty, with up to 18.6 per cent of children at risk of poverty. It is also concerned at:</a:t>
            </a:r>
          </a:p>
          <a:p>
            <a:r>
              <a:rPr lang="en-US" dirty="0"/>
              <a:t>(a) A particularly high risk of poverty in families with two unemployed parents, single-parent families and families of non-EU origins;</a:t>
            </a:r>
          </a:p>
          <a:p>
            <a:r>
              <a:rPr lang="en-US" dirty="0"/>
              <a:t>(b) The extent of inadequate housing, homelessness and forced evictions, as well as cuts in welfare benefits that make children vulnerable to begging.</a:t>
            </a:r>
            <a:endParaRPr lang="fr-BE" dirty="0"/>
          </a:p>
        </p:txBody>
      </p:sp>
    </p:spTree>
    <p:extLst>
      <p:ext uri="{BB962C8B-B14F-4D97-AF65-F5344CB8AC3E}">
        <p14:creationId xmlns:p14="http://schemas.microsoft.com/office/powerpoint/2010/main" val="204437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4716854-8859-4429-AC17-3E32F982A55E}"/>
              </a:ext>
            </a:extLst>
          </p:cNvPr>
          <p:cNvSpPr/>
          <p:nvPr/>
        </p:nvSpPr>
        <p:spPr>
          <a:xfrm>
            <a:off x="0" y="1"/>
            <a:ext cx="9143999" cy="5016758"/>
          </a:xfrm>
          <a:prstGeom prst="rect">
            <a:avLst/>
          </a:prstGeom>
        </p:spPr>
        <p:txBody>
          <a:bodyPr wrap="square">
            <a:spAutoFit/>
          </a:bodyPr>
          <a:lstStyle/>
          <a:p>
            <a:r>
              <a:rPr lang="en-US" sz="2000" dirty="0"/>
              <a:t>37. Taking note of target 1.3 of the Sustainable Development Goals and recalling its previous recommendations (CRC/C/BEL/CO/3-4, paras. 65 and 73), the Committee </a:t>
            </a:r>
            <a:r>
              <a:rPr lang="en-US" sz="2000" dirty="0">
                <a:solidFill>
                  <a:srgbClr val="2899FC"/>
                </a:solidFill>
              </a:rPr>
              <a:t>urges the State party to intensify its efforts to eradicate child poverty and particularly to</a:t>
            </a:r>
            <a:r>
              <a:rPr lang="en-US" sz="2000" dirty="0"/>
              <a:t>:</a:t>
            </a:r>
          </a:p>
          <a:p>
            <a:endParaRPr lang="en-US" sz="2000" dirty="0"/>
          </a:p>
          <a:p>
            <a:r>
              <a:rPr lang="en-US" sz="2000" dirty="0"/>
              <a:t>(a) Develop and implement a comprehensive </a:t>
            </a:r>
            <a:r>
              <a:rPr lang="en-US" sz="2000" u="sng" dirty="0"/>
              <a:t>rights-based poverty strategy </a:t>
            </a:r>
            <a:r>
              <a:rPr lang="en-US" sz="2000" dirty="0"/>
              <a:t>in relation to children, with a set of time-bound and measurable indicators and a particular focus on children from disadvantaged families;</a:t>
            </a:r>
          </a:p>
          <a:p>
            <a:r>
              <a:rPr lang="en-US" sz="2000" dirty="0"/>
              <a:t>(b) Ensure that all children in the State party enjoy the right to </a:t>
            </a:r>
            <a:r>
              <a:rPr lang="en-US" sz="2000" u="sng" dirty="0"/>
              <a:t>adequate housing </a:t>
            </a:r>
            <a:r>
              <a:rPr lang="en-US" sz="2000" dirty="0"/>
              <a:t>and that children from Roma families benefit from housing adapted to their lifestyle;</a:t>
            </a:r>
          </a:p>
          <a:p>
            <a:r>
              <a:rPr lang="en-US" sz="2000" dirty="0"/>
              <a:t>(c) Take comprehensive measures to effectively address the </a:t>
            </a:r>
            <a:r>
              <a:rPr lang="en-US" sz="2000" u="sng" dirty="0"/>
              <a:t>root causes </a:t>
            </a:r>
            <a:r>
              <a:rPr lang="en-US" sz="2000" dirty="0"/>
              <a:t>of begging, ensure that the children concerned are maintained in school;</a:t>
            </a:r>
          </a:p>
          <a:p>
            <a:r>
              <a:rPr lang="en-US" sz="2000" dirty="0"/>
              <a:t>(d) Review the </a:t>
            </a:r>
            <a:r>
              <a:rPr lang="en-US" sz="2000" u="sng" dirty="0"/>
              <a:t>system of welfare benefits </a:t>
            </a:r>
            <a:r>
              <a:rPr lang="en-US" sz="2000" dirty="0"/>
              <a:t>for all children and disadvantaged families in all regions and communities to ensure that they guarantee a decent standard of living, while taking into account different family situations, and enable all children to access their rights under the Convention without discrimination.</a:t>
            </a:r>
            <a:endParaRPr lang="fr-BE" sz="2000" dirty="0"/>
          </a:p>
        </p:txBody>
      </p:sp>
    </p:spTree>
    <p:extLst>
      <p:ext uri="{BB962C8B-B14F-4D97-AF65-F5344CB8AC3E}">
        <p14:creationId xmlns:p14="http://schemas.microsoft.com/office/powerpoint/2010/main" val="320496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0A2C5-78A8-4BA3-9960-E3FC9F74CBBF}"/>
              </a:ext>
            </a:extLst>
          </p:cNvPr>
          <p:cNvSpPr>
            <a:spLocks noGrp="1"/>
          </p:cNvSpPr>
          <p:nvPr>
            <p:ph type="title"/>
          </p:nvPr>
        </p:nvSpPr>
        <p:spPr/>
        <p:txBody>
          <a:bodyPr>
            <a:noAutofit/>
          </a:bodyPr>
          <a:lstStyle/>
          <a:p>
            <a:pPr algn="ctr"/>
            <a:r>
              <a:rPr lang="fr-BE" sz="2800" b="1" dirty="0">
                <a:solidFill>
                  <a:srgbClr val="2690EE"/>
                </a:solidFill>
                <a:latin typeface="Arial" panose="020B0604020202020204" pitchFamily="34" charset="0"/>
                <a:cs typeface="Arial" panose="020B0604020202020204" pitchFamily="34" charset="0"/>
              </a:rPr>
              <a:t>Les enfants vulnérables dans les budgets</a:t>
            </a:r>
          </a:p>
        </p:txBody>
      </p:sp>
      <p:sp>
        <p:nvSpPr>
          <p:cNvPr id="3" name="Content Placeholder 2">
            <a:extLst>
              <a:ext uri="{FF2B5EF4-FFF2-40B4-BE49-F238E27FC236}">
                <a16:creationId xmlns:a16="http://schemas.microsoft.com/office/drawing/2014/main" xmlns="" id="{F82F5D05-754B-44EF-A17A-3F9EA7AAD032}"/>
              </a:ext>
            </a:extLst>
          </p:cNvPr>
          <p:cNvSpPr>
            <a:spLocks noGrp="1"/>
          </p:cNvSpPr>
          <p:nvPr>
            <p:ph idx="1"/>
          </p:nvPr>
        </p:nvSpPr>
        <p:spPr/>
        <p:txBody>
          <a:bodyPr>
            <a:normAutofit/>
          </a:bodyPr>
          <a:lstStyle/>
          <a:p>
            <a:pPr marL="0" indent="0">
              <a:buNone/>
            </a:pPr>
            <a:r>
              <a:rPr lang="en-US" sz="2000" dirty="0"/>
              <a:t>10. (…) the Committee (…) is concerned that budget allocation to children remains inadequate, specifically with regard to children in vulnerable situations, and lacks transparency. It is furthermore concerned at a persistently </a:t>
            </a:r>
            <a:r>
              <a:rPr lang="en-US" sz="2000" u="sng" dirty="0"/>
              <a:t>high level of child poverty</a:t>
            </a:r>
            <a:r>
              <a:rPr lang="en-US" sz="2000" dirty="0"/>
              <a:t>, marked by regional disparities (…) and </a:t>
            </a:r>
            <a:r>
              <a:rPr lang="en-US" sz="2000" dirty="0">
                <a:solidFill>
                  <a:srgbClr val="2899FC"/>
                </a:solidFill>
              </a:rPr>
              <a:t>urges the State party to : </a:t>
            </a:r>
            <a:endParaRPr lang="fr-BE" sz="2000" dirty="0">
              <a:solidFill>
                <a:srgbClr val="2899FC"/>
              </a:solidFill>
            </a:endParaRPr>
          </a:p>
          <a:p>
            <a:pPr marL="0" indent="0">
              <a:buNone/>
            </a:pPr>
            <a:endParaRPr lang="fr-BE" sz="2000" dirty="0"/>
          </a:p>
          <a:p>
            <a:pPr marL="0" indent="0">
              <a:buNone/>
            </a:pPr>
            <a:r>
              <a:rPr lang="en-US" sz="2000" dirty="0"/>
              <a:t>(c) Define budgetary lines for all children, with special attention to those in </a:t>
            </a:r>
            <a:r>
              <a:rPr lang="en-US" sz="2000" u="sng" dirty="0"/>
              <a:t>disadvantaged or vulnerable situations </a:t>
            </a:r>
            <a:r>
              <a:rPr lang="en-US" sz="2000" dirty="0"/>
              <a:t>and ensure that those budgetary lines are protected even in situations of economic crisis, natural disasters or other emergencies.</a:t>
            </a:r>
            <a:endParaRPr lang="fr-BE" sz="2000" dirty="0"/>
          </a:p>
        </p:txBody>
      </p:sp>
    </p:spTree>
    <p:extLst>
      <p:ext uri="{BB962C8B-B14F-4D97-AF65-F5344CB8AC3E}">
        <p14:creationId xmlns:p14="http://schemas.microsoft.com/office/powerpoint/2010/main" val="3397217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414"/>
            <a:ext cx="9144000" cy="5143500"/>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BE" sz="1800" dirty="0"/>
          </a:p>
        </p:txBody>
      </p:sp>
      <p:sp>
        <p:nvSpPr>
          <p:cNvPr id="3" name="Title 1"/>
          <p:cNvSpPr txBox="1">
            <a:spLocks/>
          </p:cNvSpPr>
          <p:nvPr/>
        </p:nvSpPr>
        <p:spPr>
          <a:xfrm>
            <a:off x="457200" y="205979"/>
            <a:ext cx="8229600" cy="857250"/>
          </a:xfrm>
          <a:prstGeom prst="rect">
            <a:avLst/>
          </a:prstGeom>
        </p:spPr>
        <p:txBody>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pPr algn="ctr"/>
            <a:r>
              <a:rPr lang="fr-CH" sz="2800" b="1" dirty="0">
                <a:latin typeface="Arial" charset="0"/>
                <a:ea typeface="Arial" charset="0"/>
                <a:cs typeface="Arial" charset="0"/>
              </a:rPr>
              <a:t>Dans les principes généraux </a:t>
            </a:r>
            <a:endParaRPr lang="en-US" sz="2800" b="1" dirty="0">
              <a:latin typeface="Arial" charset="0"/>
              <a:ea typeface="Arial" charset="0"/>
              <a:cs typeface="Arial" charset="0"/>
            </a:endParaRPr>
          </a:p>
        </p:txBody>
      </p:sp>
      <p:sp>
        <p:nvSpPr>
          <p:cNvPr id="4" name="Content Placeholder 2"/>
          <p:cNvSpPr txBox="1">
            <a:spLocks/>
          </p:cNvSpPr>
          <p:nvPr/>
        </p:nvSpPr>
        <p:spPr>
          <a:xfrm>
            <a:off x="457200" y="563672"/>
            <a:ext cx="8229600" cy="381050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pPr>
            <a:r>
              <a:rPr lang="fr-CH" sz="2000" u="sng" dirty="0">
                <a:latin typeface="Arial" panose="020B0604020202020204" pitchFamily="34" charset="0"/>
                <a:ea typeface="Arial" charset="0"/>
                <a:cs typeface="Arial" panose="020B0604020202020204" pitchFamily="34" charset="0"/>
              </a:rPr>
              <a:t>Non-discrimination </a:t>
            </a:r>
            <a:r>
              <a:rPr lang="fr-CH" sz="2000" dirty="0">
                <a:latin typeface="Arial" panose="020B0604020202020204" pitchFamily="34" charset="0"/>
                <a:ea typeface="Arial" charset="0"/>
                <a:cs typeface="Arial" panose="020B0604020202020204" pitchFamily="34" charset="0"/>
              </a:rPr>
              <a:t>: </a:t>
            </a:r>
            <a:r>
              <a:rPr lang="en-US" sz="1800" dirty="0">
                <a:solidFill>
                  <a:prstClr val="white"/>
                </a:solidFill>
                <a:latin typeface="Arial" panose="020B0604020202020204" pitchFamily="34" charset="0"/>
                <a:cs typeface="Arial" panose="020B0604020202020204" pitchFamily="34" charset="0"/>
              </a:rPr>
              <a:t>The Committee remains concerned that </a:t>
            </a:r>
            <a:r>
              <a:rPr lang="en-US" sz="1800" b="1" dirty="0">
                <a:solidFill>
                  <a:prstClr val="white"/>
                </a:solidFill>
                <a:latin typeface="Arial" panose="020B0604020202020204" pitchFamily="34" charset="0"/>
                <a:cs typeface="Arial" panose="020B0604020202020204" pitchFamily="34" charset="0"/>
              </a:rPr>
              <a:t>children living in poverty</a:t>
            </a:r>
            <a:r>
              <a:rPr lang="en-US" sz="1800" dirty="0">
                <a:solidFill>
                  <a:prstClr val="white"/>
                </a:solidFill>
                <a:latin typeface="Arial" panose="020B0604020202020204" pitchFamily="34" charset="0"/>
                <a:cs typeface="Arial" panose="020B0604020202020204" pitchFamily="34" charset="0"/>
              </a:rPr>
              <a:t> and children with disabilities remain subjected to discrimination, in particular with regard to access to healthcare, education, housing and leisure. (…) and calls on the State party to adopt and implement a comprehensive strategy addressing all forms of discrimination (…)</a:t>
            </a:r>
          </a:p>
          <a:p>
            <a:pPr marL="0" lvl="0" indent="0">
              <a:lnSpc>
                <a:spcPct val="100000"/>
              </a:lnSpc>
              <a:spcBef>
                <a:spcPts val="0"/>
              </a:spcBef>
              <a:buNone/>
            </a:pPr>
            <a:endParaRPr lang="en-US" sz="1800" dirty="0">
              <a:solidFill>
                <a:prstClr val="white"/>
              </a:solidFill>
              <a:latin typeface="Arial" panose="020B0604020202020204" pitchFamily="34" charset="0"/>
              <a:cs typeface="Arial" panose="020B0604020202020204" pitchFamily="34" charset="0"/>
            </a:endParaRPr>
          </a:p>
          <a:p>
            <a:pPr marL="0" lvl="0" indent="0">
              <a:lnSpc>
                <a:spcPct val="100000"/>
              </a:lnSpc>
              <a:spcBef>
                <a:spcPts val="0"/>
              </a:spcBef>
              <a:buNone/>
            </a:pPr>
            <a:r>
              <a:rPr lang="en-US" sz="1800" u="sng" dirty="0">
                <a:solidFill>
                  <a:prstClr val="white"/>
                </a:solidFill>
                <a:latin typeface="Arial" panose="020B0604020202020204" pitchFamily="34" charset="0"/>
                <a:cs typeface="Arial" panose="020B0604020202020204" pitchFamily="34" charset="0"/>
              </a:rPr>
              <a:t>Best Interest </a:t>
            </a:r>
            <a:r>
              <a:rPr lang="en-US" sz="1800" dirty="0">
                <a:solidFill>
                  <a:prstClr val="white"/>
                </a:solidFill>
                <a:latin typeface="Arial" panose="020B0604020202020204" pitchFamily="34" charset="0"/>
                <a:cs typeface="Arial" panose="020B0604020202020204" pitchFamily="34" charset="0"/>
              </a:rPr>
              <a:t>: The Committee is concerned that although the principle of the best interests of the child is integrated in the newly adopted laws, this principle is still not systematically implemented in the decisions regarding </a:t>
            </a:r>
            <a:r>
              <a:rPr lang="en-US" sz="1800" b="1" dirty="0">
                <a:solidFill>
                  <a:prstClr val="white"/>
                </a:solidFill>
                <a:latin typeface="Arial" panose="020B0604020202020204" pitchFamily="34" charset="0"/>
                <a:cs typeface="Arial" panose="020B0604020202020204" pitchFamily="34" charset="0"/>
              </a:rPr>
              <a:t>children in vulnerable situations (…)</a:t>
            </a:r>
          </a:p>
          <a:p>
            <a:pPr marL="0" lvl="0" indent="0">
              <a:lnSpc>
                <a:spcPct val="100000"/>
              </a:lnSpc>
              <a:spcBef>
                <a:spcPts val="0"/>
              </a:spcBef>
              <a:buNone/>
            </a:pPr>
            <a:endParaRPr lang="en-US" sz="1800" dirty="0">
              <a:solidFill>
                <a:prstClr val="white"/>
              </a:solidFill>
              <a:latin typeface="Arial" panose="020B0604020202020204" pitchFamily="34" charset="0"/>
              <a:cs typeface="Arial" panose="020B0604020202020204" pitchFamily="34" charset="0"/>
            </a:endParaRPr>
          </a:p>
          <a:p>
            <a:pPr marL="0" lvl="0" indent="0">
              <a:lnSpc>
                <a:spcPct val="100000"/>
              </a:lnSpc>
              <a:spcBef>
                <a:spcPts val="0"/>
              </a:spcBef>
              <a:buNone/>
            </a:pPr>
            <a:r>
              <a:rPr lang="en-US" sz="1800" u="sng" dirty="0">
                <a:solidFill>
                  <a:prstClr val="white"/>
                </a:solidFill>
                <a:latin typeface="Arial" panose="020B0604020202020204" pitchFamily="34" charset="0"/>
                <a:cs typeface="Arial" panose="020B0604020202020204" pitchFamily="34" charset="0"/>
              </a:rPr>
              <a:t>Respect for the views of the child </a:t>
            </a:r>
            <a:r>
              <a:rPr lang="en-US" sz="1800" dirty="0">
                <a:solidFill>
                  <a:prstClr val="white"/>
                </a:solidFill>
                <a:latin typeface="Arial" panose="020B0604020202020204" pitchFamily="34" charset="0"/>
                <a:cs typeface="Arial" panose="020B0604020202020204" pitchFamily="34" charset="0"/>
              </a:rPr>
              <a:t>: The Committee discourages States parties from introducing age limits either in law or in practice which would restrict the child’s right to be heard (…) and recommend to(c) Continue to involve </a:t>
            </a:r>
            <a:r>
              <a:rPr lang="en-US" sz="1800" b="1" dirty="0">
                <a:solidFill>
                  <a:prstClr val="white"/>
                </a:solidFill>
                <a:latin typeface="Arial" panose="020B0604020202020204" pitchFamily="34" charset="0"/>
                <a:cs typeface="Arial" panose="020B0604020202020204" pitchFamily="34" charset="0"/>
              </a:rPr>
              <a:t>children, particularly in vulnerable situations</a:t>
            </a:r>
            <a:r>
              <a:rPr lang="en-US" sz="1800" dirty="0">
                <a:solidFill>
                  <a:prstClr val="white"/>
                </a:solidFill>
                <a:latin typeface="Arial" panose="020B0604020202020204" pitchFamily="34" charset="0"/>
                <a:cs typeface="Arial" panose="020B0604020202020204" pitchFamily="34" charset="0"/>
              </a:rPr>
              <a:t>, in local public consultations and ensure the impact of the opinion of children on local policies. </a:t>
            </a:r>
          </a:p>
          <a:p>
            <a:pPr marL="0" lvl="0" indent="0">
              <a:lnSpc>
                <a:spcPct val="100000"/>
              </a:lnSpc>
              <a:spcBef>
                <a:spcPts val="0"/>
              </a:spcBef>
              <a:buNone/>
            </a:pPr>
            <a:endParaRPr lang="fr-BE" sz="1800" dirty="0">
              <a:solidFill>
                <a:prstClr val="white"/>
              </a:solidFill>
              <a:latin typeface="Arial" panose="020B0604020202020204" pitchFamily="34" charset="0"/>
              <a:cs typeface="Arial" panose="020B0604020202020204" pitchFamily="34" charset="0"/>
            </a:endParaRPr>
          </a:p>
          <a:p>
            <a:pPr marL="0" indent="0">
              <a:buNone/>
            </a:pPr>
            <a:endParaRPr lang="fr-CH" sz="2000" dirty="0">
              <a:latin typeface="Arial" charset="0"/>
              <a:ea typeface="Arial" charset="0"/>
              <a:cs typeface="Arial" charset="0"/>
            </a:endParaRPr>
          </a:p>
          <a:p>
            <a:pPr marL="0" indent="0">
              <a:buNone/>
            </a:pPr>
            <a:endParaRPr lang="fr-CH" sz="2000" dirty="0">
              <a:latin typeface="Arial" charset="0"/>
              <a:ea typeface="Arial" charset="0"/>
              <a:cs typeface="Arial" charset="0"/>
            </a:endParaRPr>
          </a:p>
        </p:txBody>
      </p:sp>
      <p:sp>
        <p:nvSpPr>
          <p:cNvPr id="5" name="Slide Number Placeholder 5"/>
          <p:cNvSpPr>
            <a:spLocks noGrp="1"/>
          </p:cNvSpPr>
          <p:nvPr>
            <p:ph type="sldNum" sz="quarter" idx="12"/>
          </p:nvPr>
        </p:nvSpPr>
        <p:spPr>
          <a:xfrm>
            <a:off x="375790" y="4758315"/>
            <a:ext cx="2133600" cy="273844"/>
          </a:xfrm>
          <a:prstGeom prst="rect">
            <a:avLst/>
          </a:prstGeom>
        </p:spPr>
        <p:txBody>
          <a:bodyPr/>
          <a:lstStyle>
            <a:lvl1pPr algn="l">
              <a:defRPr sz="900">
                <a:solidFill>
                  <a:schemeClr val="bg1"/>
                </a:solidFill>
              </a:defRPr>
            </a:lvl1pPr>
          </a:lstStyle>
          <a:p>
            <a:fld id="{C15E4355-C1EE-2A42-B28B-63C6333920E9}" type="slidenum">
              <a:rPr lang="en-US" smtClean="0"/>
              <a:pPr/>
              <a:t>6</a:t>
            </a:fld>
            <a:endParaRPr lang="en-US" dirty="0"/>
          </a:p>
        </p:txBody>
      </p:sp>
    </p:spTree>
    <p:extLst>
      <p:ext uri="{BB962C8B-B14F-4D97-AF65-F5344CB8AC3E}">
        <p14:creationId xmlns:p14="http://schemas.microsoft.com/office/powerpoint/2010/main" val="3971783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A5E2F-5E89-4838-BCA3-904A96B743ED}"/>
              </a:ext>
            </a:extLst>
          </p:cNvPr>
          <p:cNvSpPr>
            <a:spLocks noGrp="1"/>
          </p:cNvSpPr>
          <p:nvPr>
            <p:ph type="title"/>
          </p:nvPr>
        </p:nvSpPr>
        <p:spPr/>
        <p:txBody>
          <a:bodyPr>
            <a:normAutofit/>
          </a:bodyPr>
          <a:lstStyle/>
          <a:p>
            <a:pPr algn="ctr"/>
            <a:r>
              <a:rPr lang="fr-BE" sz="2800" b="1" dirty="0">
                <a:solidFill>
                  <a:srgbClr val="2899FC"/>
                </a:solidFill>
                <a:latin typeface="Arial" panose="020B0604020202020204" pitchFamily="34" charset="0"/>
                <a:cs typeface="Arial" panose="020B0604020202020204" pitchFamily="34" charset="0"/>
              </a:rPr>
              <a:t>Dans la famille et lors des placements hors du milieu familial </a:t>
            </a:r>
          </a:p>
        </p:txBody>
      </p:sp>
      <p:sp>
        <p:nvSpPr>
          <p:cNvPr id="3" name="Content Placeholder 2">
            <a:extLst>
              <a:ext uri="{FF2B5EF4-FFF2-40B4-BE49-F238E27FC236}">
                <a16:creationId xmlns:a16="http://schemas.microsoft.com/office/drawing/2014/main" xmlns="" id="{CAFEABAC-22F4-4AC9-89E3-92197A727E1E}"/>
              </a:ext>
            </a:extLst>
          </p:cNvPr>
          <p:cNvSpPr>
            <a:spLocks noGrp="1"/>
          </p:cNvSpPr>
          <p:nvPr>
            <p:ph idx="1"/>
          </p:nvPr>
        </p:nvSpPr>
        <p:spPr>
          <a:xfrm>
            <a:off x="628650" y="977030"/>
            <a:ext cx="7886700" cy="3655693"/>
          </a:xfrm>
        </p:spPr>
        <p:txBody>
          <a:bodyPr>
            <a:normAutofit/>
          </a:bodyPr>
          <a:lstStyle/>
          <a:p>
            <a:pPr marL="0" indent="0">
              <a:buNone/>
            </a:pPr>
            <a:endParaRPr lang="en-US" sz="1600" b="1" dirty="0"/>
          </a:p>
          <a:p>
            <a:pPr marL="0" indent="0">
              <a:buNone/>
            </a:pPr>
            <a:r>
              <a:rPr lang="en-US" sz="1600" dirty="0"/>
              <a:t>27. The Committee notes that the demand for day-care facilities, including for children with disabilities and for </a:t>
            </a:r>
            <a:r>
              <a:rPr lang="en-US" sz="1600" u="sng" dirty="0"/>
              <a:t>children from most disadvantage families</a:t>
            </a:r>
            <a:r>
              <a:rPr lang="en-US" sz="1600" dirty="0"/>
              <a:t>, remains unmet. (…) </a:t>
            </a:r>
            <a:r>
              <a:rPr lang="en-US" sz="1600" dirty="0">
                <a:solidFill>
                  <a:srgbClr val="2899FC"/>
                </a:solidFill>
              </a:rPr>
              <a:t>calling the State party to </a:t>
            </a:r>
            <a:r>
              <a:rPr lang="en-US" sz="1600" dirty="0"/>
              <a:t>: increase the capacity, flexibility and quality of childcare services, while ensuring their accessibility to all children, including by increasing </a:t>
            </a:r>
            <a:r>
              <a:rPr lang="en-US" sz="1600" dirty="0" err="1"/>
              <a:t>subsidised</a:t>
            </a:r>
            <a:r>
              <a:rPr lang="en-US" sz="1600" dirty="0"/>
              <a:t> care and improving training of the relevant staff, especially in the French Community.</a:t>
            </a:r>
          </a:p>
          <a:p>
            <a:pPr marL="0" indent="0">
              <a:buNone/>
            </a:pPr>
            <a:r>
              <a:rPr lang="en-US" sz="1600" dirty="0"/>
              <a:t>28. (…) the Committee notes with concern that institutional care still remains the first response to children in need of care, particularly for children with disabilities, </a:t>
            </a:r>
            <a:r>
              <a:rPr lang="en-US" sz="1600" u="sng" dirty="0"/>
              <a:t>children from socially and economically disadvantaged families </a:t>
            </a:r>
            <a:r>
              <a:rPr lang="en-US" sz="1600" dirty="0"/>
              <a:t>and for very young children (…) the Committee</a:t>
            </a:r>
            <a:r>
              <a:rPr lang="en-US" sz="1600" dirty="0">
                <a:solidFill>
                  <a:srgbClr val="2899FC"/>
                </a:solidFill>
              </a:rPr>
              <a:t> recommends that the State party:</a:t>
            </a:r>
          </a:p>
          <a:p>
            <a:r>
              <a:rPr lang="en-US" sz="1600" dirty="0"/>
              <a:t>Support and facilitate family-based care for all (…)</a:t>
            </a:r>
          </a:p>
          <a:p>
            <a:r>
              <a:rPr lang="en-US" sz="1600" dirty="0"/>
              <a:t>(…) ensure the right of the child to maintain personal relations (…)</a:t>
            </a:r>
          </a:p>
          <a:p>
            <a:r>
              <a:rPr lang="en-US" sz="1600" dirty="0"/>
              <a:t>(…) resources to alternative care and relevant child protection services (…)</a:t>
            </a:r>
            <a:endParaRPr lang="fr-BE" sz="1600" dirty="0"/>
          </a:p>
        </p:txBody>
      </p:sp>
    </p:spTree>
    <p:extLst>
      <p:ext uri="{BB962C8B-B14F-4D97-AF65-F5344CB8AC3E}">
        <p14:creationId xmlns:p14="http://schemas.microsoft.com/office/powerpoint/2010/main" val="241918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A5E2F-5E89-4838-BCA3-904A96B743ED}"/>
              </a:ext>
            </a:extLst>
          </p:cNvPr>
          <p:cNvSpPr>
            <a:spLocks noGrp="1"/>
          </p:cNvSpPr>
          <p:nvPr>
            <p:ph type="title"/>
          </p:nvPr>
        </p:nvSpPr>
        <p:spPr/>
        <p:txBody>
          <a:bodyPr>
            <a:normAutofit/>
          </a:bodyPr>
          <a:lstStyle/>
          <a:p>
            <a:pPr algn="ctr"/>
            <a:r>
              <a:rPr lang="fr-BE" sz="2800" b="1" dirty="0">
                <a:solidFill>
                  <a:srgbClr val="2899FC"/>
                </a:solidFill>
                <a:latin typeface="Arial" panose="020B0604020202020204" pitchFamily="34" charset="0"/>
                <a:cs typeface="Arial" panose="020B0604020202020204" pitchFamily="34" charset="0"/>
              </a:rPr>
              <a:t>Dans l’éducation</a:t>
            </a:r>
          </a:p>
        </p:txBody>
      </p:sp>
      <p:sp>
        <p:nvSpPr>
          <p:cNvPr id="3" name="Content Placeholder 2">
            <a:extLst>
              <a:ext uri="{FF2B5EF4-FFF2-40B4-BE49-F238E27FC236}">
                <a16:creationId xmlns:a16="http://schemas.microsoft.com/office/drawing/2014/main" xmlns="" id="{CAFEABAC-22F4-4AC9-89E3-92197A727E1E}"/>
              </a:ext>
            </a:extLst>
          </p:cNvPr>
          <p:cNvSpPr>
            <a:spLocks noGrp="1"/>
          </p:cNvSpPr>
          <p:nvPr>
            <p:ph idx="1"/>
          </p:nvPr>
        </p:nvSpPr>
        <p:spPr>
          <a:xfrm>
            <a:off x="628650" y="977030"/>
            <a:ext cx="7886700" cy="3655693"/>
          </a:xfrm>
        </p:spPr>
        <p:txBody>
          <a:bodyPr>
            <a:normAutofit fontScale="92500" lnSpcReduction="10000"/>
          </a:bodyPr>
          <a:lstStyle/>
          <a:p>
            <a:pPr marL="0" indent="0">
              <a:buNone/>
            </a:pPr>
            <a:endParaRPr lang="en-US" sz="1600" b="1" dirty="0"/>
          </a:p>
          <a:p>
            <a:pPr marL="0" indent="0">
              <a:buNone/>
            </a:pPr>
            <a:r>
              <a:rPr lang="en-US" sz="1600" dirty="0"/>
              <a:t>38-39 : the </a:t>
            </a:r>
            <a:r>
              <a:rPr lang="en-US" sz="1600" dirty="0">
                <a:solidFill>
                  <a:srgbClr val="2899FC"/>
                </a:solidFill>
              </a:rPr>
              <a:t>Committee urges the State party to:</a:t>
            </a:r>
          </a:p>
          <a:p>
            <a:pPr marL="0" indent="0">
              <a:buNone/>
            </a:pPr>
            <a:r>
              <a:rPr lang="en-US" sz="1600" dirty="0"/>
              <a:t>(a) Intensify its efforts to </a:t>
            </a:r>
            <a:r>
              <a:rPr lang="en-US" sz="1600" u="sng" dirty="0"/>
              <a:t>combat inequalities </a:t>
            </a:r>
            <a:r>
              <a:rPr lang="en-US" sz="1600" dirty="0"/>
              <a:t>and encourage equal opportunities in education, while fostering integration of children in disadvantaged situations;</a:t>
            </a:r>
          </a:p>
          <a:p>
            <a:pPr marL="0" indent="0">
              <a:buNone/>
            </a:pPr>
            <a:r>
              <a:rPr lang="en-US" sz="1600" dirty="0"/>
              <a:t>(b) Prevent and </a:t>
            </a:r>
            <a:r>
              <a:rPr lang="en-US" sz="1600" u="sng" dirty="0"/>
              <a:t>combat discrimination </a:t>
            </a:r>
            <a:r>
              <a:rPr lang="en-US" sz="1600" dirty="0"/>
              <a:t>at school, effectively investigate discrimination allegations and raise awareness of children and their parents about the complaint mechanisms;</a:t>
            </a:r>
          </a:p>
          <a:p>
            <a:pPr marL="0" indent="0">
              <a:buNone/>
            </a:pPr>
            <a:r>
              <a:rPr lang="en-US" sz="1600" dirty="0"/>
              <a:t>(c) Strengthen teachers training in diversity, intercultural competence and conflict mediation to empower them as facilitators for integration of children with diverse backgrounds in a cohesive and welcoming environment;</a:t>
            </a:r>
          </a:p>
          <a:p>
            <a:pPr marL="0" indent="0">
              <a:buNone/>
            </a:pPr>
            <a:r>
              <a:rPr lang="en-US" sz="1600" dirty="0"/>
              <a:t>(d) Repeal </a:t>
            </a:r>
            <a:r>
              <a:rPr lang="en-US" sz="1600" u="sng" dirty="0"/>
              <a:t>school costs </a:t>
            </a:r>
            <a:r>
              <a:rPr lang="en-US" sz="1600" dirty="0"/>
              <a:t>in all regions of the State party;</a:t>
            </a:r>
          </a:p>
          <a:p>
            <a:pPr marL="0" indent="0">
              <a:buNone/>
            </a:pPr>
            <a:r>
              <a:rPr lang="en-US" sz="1600" dirty="0"/>
              <a:t>(e) Review the Flemish anti-dropout policy and actively develop non-repressive measures to ensure that </a:t>
            </a:r>
            <a:r>
              <a:rPr lang="en-US" sz="1600" u="sng" dirty="0"/>
              <a:t>children in disadvantaged situations </a:t>
            </a:r>
            <a:r>
              <a:rPr lang="en-US" sz="1600" dirty="0"/>
              <a:t>remain in education and access education paths of their choice;</a:t>
            </a:r>
          </a:p>
          <a:p>
            <a:pPr marL="0" indent="0">
              <a:buNone/>
            </a:pPr>
            <a:r>
              <a:rPr lang="en-US" sz="1600" dirty="0"/>
              <a:t>(f) Increase the capacity of schools and expand the number of school places in the Brussels-capital region;</a:t>
            </a:r>
          </a:p>
          <a:p>
            <a:pPr marL="0" indent="0">
              <a:buNone/>
            </a:pPr>
            <a:endParaRPr lang="en-US" sz="1600" b="1" dirty="0"/>
          </a:p>
          <a:p>
            <a:pPr marL="0" indent="0">
              <a:buNone/>
            </a:pPr>
            <a:endParaRPr lang="en-US" sz="1600" b="1" dirty="0"/>
          </a:p>
        </p:txBody>
      </p:sp>
    </p:spTree>
    <p:extLst>
      <p:ext uri="{BB962C8B-B14F-4D97-AF65-F5344CB8AC3E}">
        <p14:creationId xmlns:p14="http://schemas.microsoft.com/office/powerpoint/2010/main" val="2735558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A5E2F-5E89-4838-BCA3-904A96B743ED}"/>
              </a:ext>
            </a:extLst>
          </p:cNvPr>
          <p:cNvSpPr>
            <a:spLocks noGrp="1"/>
          </p:cNvSpPr>
          <p:nvPr>
            <p:ph type="title"/>
          </p:nvPr>
        </p:nvSpPr>
        <p:spPr/>
        <p:txBody>
          <a:bodyPr>
            <a:normAutofit/>
          </a:bodyPr>
          <a:lstStyle/>
          <a:p>
            <a:pPr algn="ctr"/>
            <a:r>
              <a:rPr lang="fr-BE" sz="2800" b="1" dirty="0">
                <a:solidFill>
                  <a:srgbClr val="2899FC"/>
                </a:solidFill>
                <a:latin typeface="Arial" panose="020B0604020202020204" pitchFamily="34" charset="0"/>
                <a:cs typeface="Arial" panose="020B0604020202020204" pitchFamily="34" charset="0"/>
              </a:rPr>
              <a:t>Dans les loisirs</a:t>
            </a:r>
          </a:p>
        </p:txBody>
      </p:sp>
      <p:sp>
        <p:nvSpPr>
          <p:cNvPr id="3" name="Content Placeholder 2">
            <a:extLst>
              <a:ext uri="{FF2B5EF4-FFF2-40B4-BE49-F238E27FC236}">
                <a16:creationId xmlns:a16="http://schemas.microsoft.com/office/drawing/2014/main" xmlns="" id="{CAFEABAC-22F4-4AC9-89E3-92197A727E1E}"/>
              </a:ext>
            </a:extLst>
          </p:cNvPr>
          <p:cNvSpPr>
            <a:spLocks noGrp="1"/>
          </p:cNvSpPr>
          <p:nvPr>
            <p:ph idx="1"/>
          </p:nvPr>
        </p:nvSpPr>
        <p:spPr>
          <a:xfrm>
            <a:off x="628650" y="977030"/>
            <a:ext cx="7886700" cy="3655693"/>
          </a:xfrm>
        </p:spPr>
        <p:txBody>
          <a:bodyPr>
            <a:normAutofit/>
          </a:bodyPr>
          <a:lstStyle/>
          <a:p>
            <a:pPr marL="0" indent="0">
              <a:buNone/>
            </a:pPr>
            <a:endParaRPr lang="en-US" sz="1600" dirty="0"/>
          </a:p>
          <a:p>
            <a:pPr marL="0" indent="0">
              <a:buNone/>
            </a:pPr>
            <a:r>
              <a:rPr lang="en-US" sz="2000" dirty="0"/>
              <a:t>40. With reference to its general comment No. 17 (2013) on the right of the child to rest, leisure, play, recreational activities, cultural life and the arts, the </a:t>
            </a:r>
            <a:r>
              <a:rPr lang="en-US" sz="2000" dirty="0">
                <a:solidFill>
                  <a:srgbClr val="2899FC"/>
                </a:solidFill>
              </a:rPr>
              <a:t>Committee recommends that the State party </a:t>
            </a:r>
            <a:r>
              <a:rPr lang="en-US" sz="2000" dirty="0"/>
              <a:t>strengthen its efforts to guarantee the right of children, including </a:t>
            </a:r>
            <a:r>
              <a:rPr lang="en-US" sz="2000" u="sng" dirty="0"/>
              <a:t>children from disadvantaged families</a:t>
            </a:r>
            <a:r>
              <a:rPr lang="en-US" sz="2000" dirty="0"/>
              <a:t>, with disabilities, refugee and migrant children, to rest and leisure and sufficient time to engage in play and recreational activities that are safe, accessible, inclusive, reachable by public transport, smoke-free and age-appropriate. The Committee also recommends that the State party maintain and ensure access to landscaped green areas and open spaces for children.</a:t>
            </a:r>
          </a:p>
        </p:txBody>
      </p:sp>
    </p:spTree>
    <p:extLst>
      <p:ext uri="{BB962C8B-B14F-4D97-AF65-F5344CB8AC3E}">
        <p14:creationId xmlns:p14="http://schemas.microsoft.com/office/powerpoint/2010/main" val="4674659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CEF Power Point Template 2016 Ver1" id="{3F7F5D43-EC16-5045-BC90-0F8BCAFD8F35}" vid="{73FB6540-1E4B-F845-8043-FEB8B9ECEC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UNICEF Power Point Template 2016 Ver1</Template>
  <TotalTime>493</TotalTime>
  <Words>1173</Words>
  <Application>Microsoft Office PowerPoint</Application>
  <PresentationFormat>Affichage à l'écran (16:9)</PresentationFormat>
  <Paragraphs>74</Paragraphs>
  <Slides>10</Slides>
  <Notes>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Office Theme</vt:lpstr>
      <vt:lpstr>Présentation PowerPoint</vt:lpstr>
      <vt:lpstr>Présentation PowerPoint</vt:lpstr>
      <vt:lpstr>Recommandations sur le niveau de vie (Observations finales 36 et 37) </vt:lpstr>
      <vt:lpstr>Présentation PowerPoint</vt:lpstr>
      <vt:lpstr>Les enfants vulnérables dans les budgets</vt:lpstr>
      <vt:lpstr>Présentation PowerPoint</vt:lpstr>
      <vt:lpstr>Dans la famille et lors des placements hors du milieu familial </vt:lpstr>
      <vt:lpstr>Dans l’éducation</vt:lpstr>
      <vt:lpstr>Dans les loisirs</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Ceuppens</dc:creator>
  <cp:lastModifiedBy>Wittke Evelyne</cp:lastModifiedBy>
  <cp:revision>46</cp:revision>
  <cp:lastPrinted>2019-02-28T10:55:21Z</cp:lastPrinted>
  <dcterms:created xsi:type="dcterms:W3CDTF">2017-09-15T14:06:07Z</dcterms:created>
  <dcterms:modified xsi:type="dcterms:W3CDTF">2019-03-04T12:34:42Z</dcterms:modified>
</cp:coreProperties>
</file>