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38" r:id="rId2"/>
    <p:sldId id="378" r:id="rId3"/>
    <p:sldId id="377" r:id="rId4"/>
    <p:sldId id="375" r:id="rId5"/>
    <p:sldId id="379" r:id="rId6"/>
    <p:sldId id="384" r:id="rId7"/>
    <p:sldId id="385" r:id="rId8"/>
    <p:sldId id="386" r:id="rId9"/>
    <p:sldId id="391" r:id="rId10"/>
    <p:sldId id="388" r:id="rId11"/>
    <p:sldId id="392" r:id="rId12"/>
    <p:sldId id="394" r:id="rId13"/>
    <p:sldId id="361" r:id="rId14"/>
    <p:sldId id="311" r:id="rId15"/>
    <p:sldId id="344" r:id="rId16"/>
    <p:sldId id="319" r:id="rId17"/>
    <p:sldId id="397" r:id="rId18"/>
    <p:sldId id="339" r:id="rId19"/>
    <p:sldId id="331" r:id="rId20"/>
    <p:sldId id="396" r:id="rId21"/>
    <p:sldId id="328" r:id="rId22"/>
    <p:sldId id="337" r:id="rId23"/>
    <p:sldId id="398" r:id="rId24"/>
  </p:sldIdLst>
  <p:sldSz cx="13004800" cy="97536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53" autoAdjust="0"/>
    <p:restoredTop sz="94211" autoAdjust="0"/>
  </p:normalViewPr>
  <p:slideViewPr>
    <p:cSldViewPr snapToGrid="0">
      <p:cViewPr varScale="1">
        <p:scale>
          <a:sx n="52" d="100"/>
          <a:sy n="52" d="100"/>
        </p:scale>
        <p:origin x="715" y="2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80B04F-B1DB-4163-86EA-C0AED1E21D46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80F84941-493E-40DF-8C37-781A829FB465}">
      <dgm:prSet phldrT="[Tekst]" custT="1"/>
      <dgm:spPr>
        <a:solidFill>
          <a:srgbClr val="C00000"/>
        </a:solidFill>
      </dgm:spPr>
      <dgm:t>
        <a:bodyPr lIns="0" rIns="0" anchor="ctr" anchorCtr="0"/>
        <a:lstStyle/>
        <a:p>
          <a:pPr algn="l"/>
          <a:r>
            <a:rPr lang="nl-BE" sz="1400" b="1" dirty="0" smtClean="0">
              <a:solidFill>
                <a:schemeClr val="bg1"/>
              </a:solidFill>
            </a:rPr>
            <a:t>Ontoereikende huisvesting</a:t>
          </a:r>
          <a:endParaRPr lang="nl-BE" sz="1400" b="1" dirty="0">
            <a:solidFill>
              <a:schemeClr val="bg1"/>
            </a:solidFill>
          </a:endParaRPr>
        </a:p>
      </dgm:t>
    </dgm:pt>
    <dgm:pt modelId="{1B85F7BB-251D-4315-AFA4-6EFC7A5C9C12}" type="parTrans" cxnId="{8E5C795E-A646-4042-A6B9-F4D708B181DC}">
      <dgm:prSet/>
      <dgm:spPr/>
      <dgm:t>
        <a:bodyPr/>
        <a:lstStyle/>
        <a:p>
          <a:endParaRPr lang="nl-BE"/>
        </a:p>
      </dgm:t>
    </dgm:pt>
    <dgm:pt modelId="{575E66A4-2712-4465-9C0F-395836A24896}" type="sibTrans" cxnId="{8E5C795E-A646-4042-A6B9-F4D708B181DC}">
      <dgm:prSet/>
      <dgm:spPr/>
      <dgm:t>
        <a:bodyPr/>
        <a:lstStyle/>
        <a:p>
          <a:endParaRPr lang="nl-BE"/>
        </a:p>
      </dgm:t>
    </dgm:pt>
    <dgm:pt modelId="{FAD44BCE-73C7-418A-B4B9-C5F9BF8F12BE}">
      <dgm:prSet phldrT="[Tekst]" custT="1"/>
      <dgm:spPr/>
      <dgm:t>
        <a:bodyPr/>
        <a:lstStyle/>
        <a:p>
          <a:pPr algn="ctr"/>
          <a:r>
            <a:rPr lang="nl-BE" sz="3200" dirty="0" smtClean="0"/>
            <a:t>3 (15) </a:t>
          </a:r>
          <a:endParaRPr lang="nl-BE" sz="3200" dirty="0"/>
        </a:p>
      </dgm:t>
    </dgm:pt>
    <dgm:pt modelId="{3A794D80-C612-4767-9A1C-BF2D43CA94F2}" type="parTrans" cxnId="{435FDB03-FB62-4985-A1CD-77B30F134F92}">
      <dgm:prSet/>
      <dgm:spPr/>
      <dgm:t>
        <a:bodyPr/>
        <a:lstStyle/>
        <a:p>
          <a:endParaRPr lang="nl-BE"/>
        </a:p>
      </dgm:t>
    </dgm:pt>
    <dgm:pt modelId="{7AD36232-310D-443E-9C7A-BE8A27B1B4E1}" type="sibTrans" cxnId="{435FDB03-FB62-4985-A1CD-77B30F134F92}">
      <dgm:prSet/>
      <dgm:spPr/>
      <dgm:t>
        <a:bodyPr/>
        <a:lstStyle/>
        <a:p>
          <a:endParaRPr lang="nl-BE"/>
        </a:p>
      </dgm:t>
    </dgm:pt>
    <dgm:pt modelId="{63CF71A2-9CD7-49A4-AA3A-FF0255B88D76}">
      <dgm:prSet phldrT="[Tekst]" custT="1"/>
      <dgm:spPr>
        <a:solidFill>
          <a:srgbClr val="FFC000"/>
        </a:solidFill>
      </dgm:spPr>
      <dgm:t>
        <a:bodyPr/>
        <a:lstStyle/>
        <a:p>
          <a:r>
            <a:rPr lang="nl-BE" sz="1400" b="1" dirty="0" smtClean="0">
              <a:solidFill>
                <a:schemeClr val="tx1"/>
              </a:solidFill>
            </a:rPr>
            <a:t>Instabiele huisvesting</a:t>
          </a:r>
          <a:endParaRPr lang="nl-BE" sz="1400" b="1" dirty="0">
            <a:solidFill>
              <a:schemeClr val="tx1"/>
            </a:solidFill>
          </a:endParaRPr>
        </a:p>
      </dgm:t>
    </dgm:pt>
    <dgm:pt modelId="{2B222BD7-2E43-477B-B62D-A8C7136637D6}" type="parTrans" cxnId="{0669E19D-77FA-4C7F-9D1E-8E0B637F6C33}">
      <dgm:prSet/>
      <dgm:spPr/>
      <dgm:t>
        <a:bodyPr/>
        <a:lstStyle/>
        <a:p>
          <a:endParaRPr lang="nl-BE"/>
        </a:p>
      </dgm:t>
    </dgm:pt>
    <dgm:pt modelId="{EE6C982C-7CA9-4A23-9586-FFE6750B5B23}" type="sibTrans" cxnId="{0669E19D-77FA-4C7F-9D1E-8E0B637F6C33}">
      <dgm:prSet/>
      <dgm:spPr/>
      <dgm:t>
        <a:bodyPr/>
        <a:lstStyle/>
        <a:p>
          <a:endParaRPr lang="nl-BE"/>
        </a:p>
      </dgm:t>
    </dgm:pt>
    <dgm:pt modelId="{4B63EE9F-65A7-456E-A2B0-52176457D792}">
      <dgm:prSet phldrT="[Tekst]" custT="1"/>
      <dgm:spPr/>
      <dgm:t>
        <a:bodyPr/>
        <a:lstStyle/>
        <a:p>
          <a:pPr algn="ctr"/>
          <a:r>
            <a:rPr lang="nl-BE" sz="3200" dirty="0" smtClean="0"/>
            <a:t>10 (82)</a:t>
          </a:r>
          <a:endParaRPr lang="nl-BE" sz="3200" dirty="0"/>
        </a:p>
      </dgm:t>
    </dgm:pt>
    <dgm:pt modelId="{EAE27E47-99C7-4736-9F7F-A5811460ABC4}" type="parTrans" cxnId="{D209452A-AA1A-41C3-BB99-17A11E41FA6E}">
      <dgm:prSet/>
      <dgm:spPr/>
      <dgm:t>
        <a:bodyPr/>
        <a:lstStyle/>
        <a:p>
          <a:endParaRPr lang="nl-BE"/>
        </a:p>
      </dgm:t>
    </dgm:pt>
    <dgm:pt modelId="{CBFB1E43-B8BD-49A0-885F-8933F89E9746}" type="sibTrans" cxnId="{D209452A-AA1A-41C3-BB99-17A11E41FA6E}">
      <dgm:prSet/>
      <dgm:spPr/>
      <dgm:t>
        <a:bodyPr/>
        <a:lstStyle/>
        <a:p>
          <a:endParaRPr lang="nl-BE"/>
        </a:p>
      </dgm:t>
    </dgm:pt>
    <dgm:pt modelId="{0C117CD3-EE92-4D79-B30E-17B1E70913AD}">
      <dgm:prSet phldrT="[Tekst]" custT="1"/>
      <dgm:spPr>
        <a:solidFill>
          <a:srgbClr val="00B050"/>
        </a:solidFill>
      </dgm:spPr>
      <dgm:t>
        <a:bodyPr/>
        <a:lstStyle/>
        <a:p>
          <a:r>
            <a:rPr lang="nl-BE" sz="1400" b="1" dirty="0" smtClean="0"/>
            <a:t>Dakloos (</a:t>
          </a:r>
          <a:r>
            <a:rPr lang="nl-BE" sz="1400" b="1" dirty="0" err="1" smtClean="0"/>
            <a:t>oa</a:t>
          </a:r>
          <a:r>
            <a:rPr lang="nl-BE" sz="1400" b="1" dirty="0" smtClean="0"/>
            <a:t> Nachtopvang)</a:t>
          </a:r>
          <a:endParaRPr lang="nl-BE" sz="1300" b="1" dirty="0"/>
        </a:p>
      </dgm:t>
    </dgm:pt>
    <dgm:pt modelId="{A40ECE8F-8116-4923-ACF1-54A6FE93152D}" type="parTrans" cxnId="{D25C8936-55CA-4A22-8052-2CFDDA54ADA8}">
      <dgm:prSet/>
      <dgm:spPr/>
      <dgm:t>
        <a:bodyPr/>
        <a:lstStyle/>
        <a:p>
          <a:endParaRPr lang="nl-BE"/>
        </a:p>
      </dgm:t>
    </dgm:pt>
    <dgm:pt modelId="{BCCB569D-D77B-4014-8ACE-94844CD6B5CD}" type="sibTrans" cxnId="{D25C8936-55CA-4A22-8052-2CFDDA54ADA8}">
      <dgm:prSet/>
      <dgm:spPr/>
      <dgm:t>
        <a:bodyPr/>
        <a:lstStyle/>
        <a:p>
          <a:endParaRPr lang="nl-BE"/>
        </a:p>
      </dgm:t>
    </dgm:pt>
    <dgm:pt modelId="{ECF4E140-4676-480B-80E0-17B2A091C0CC}">
      <dgm:prSet phldrT="[Tekst]" custT="1"/>
      <dgm:spPr/>
      <dgm:t>
        <a:bodyPr/>
        <a:lstStyle/>
        <a:p>
          <a:pPr algn="ctr"/>
          <a:r>
            <a:rPr lang="nl-BE" sz="3200" dirty="0" smtClean="0"/>
            <a:t>7 (46)</a:t>
          </a:r>
          <a:endParaRPr lang="nl-BE" sz="3200" dirty="0"/>
        </a:p>
      </dgm:t>
    </dgm:pt>
    <dgm:pt modelId="{C43A025D-C97E-48F8-B2B0-D6E449451111}" type="parTrans" cxnId="{2D2160B8-96FB-416B-B9F1-AD75ACCC398D}">
      <dgm:prSet/>
      <dgm:spPr/>
      <dgm:t>
        <a:bodyPr/>
        <a:lstStyle/>
        <a:p>
          <a:endParaRPr lang="nl-BE"/>
        </a:p>
      </dgm:t>
    </dgm:pt>
    <dgm:pt modelId="{CBA4B4D2-155D-4180-8A9F-49E5F5BAA8E4}" type="sibTrans" cxnId="{2D2160B8-96FB-416B-B9F1-AD75ACCC398D}">
      <dgm:prSet/>
      <dgm:spPr/>
      <dgm:t>
        <a:bodyPr/>
        <a:lstStyle/>
        <a:p>
          <a:endParaRPr lang="nl-BE"/>
        </a:p>
      </dgm:t>
    </dgm:pt>
    <dgm:pt modelId="{B74DB7B9-2BA4-4099-AC49-2CCD0947083E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BE" sz="1400" b="1" dirty="0" smtClean="0"/>
            <a:t>Wonen in opvang</a:t>
          </a:r>
        </a:p>
        <a:p>
          <a:r>
            <a:rPr lang="nl-BE" sz="1400" b="1" dirty="0" smtClean="0"/>
            <a:t>(</a:t>
          </a:r>
          <a:r>
            <a:rPr lang="nl-BE" sz="1400" b="1" dirty="0" err="1" smtClean="0"/>
            <a:t>oa</a:t>
          </a:r>
          <a:r>
            <a:rPr lang="nl-BE" sz="1400" b="1" dirty="0" smtClean="0"/>
            <a:t> RCK)</a:t>
          </a:r>
          <a:endParaRPr lang="nl-BE" sz="1400" b="1" dirty="0"/>
        </a:p>
      </dgm:t>
    </dgm:pt>
    <dgm:pt modelId="{5CFF4C3F-E67F-4C4D-9B02-8E9B0B54CDAE}" type="parTrans" cxnId="{63CBAD3E-7569-4CF5-B7CA-2F19ADE2DB7D}">
      <dgm:prSet/>
      <dgm:spPr/>
      <dgm:t>
        <a:bodyPr/>
        <a:lstStyle/>
        <a:p>
          <a:endParaRPr lang="nl-BE"/>
        </a:p>
      </dgm:t>
    </dgm:pt>
    <dgm:pt modelId="{AAF06BB1-9872-4B38-BD80-09601439EF2F}" type="sibTrans" cxnId="{63CBAD3E-7569-4CF5-B7CA-2F19ADE2DB7D}">
      <dgm:prSet/>
      <dgm:spPr/>
      <dgm:t>
        <a:bodyPr/>
        <a:lstStyle/>
        <a:p>
          <a:endParaRPr lang="nl-BE"/>
        </a:p>
      </dgm:t>
    </dgm:pt>
    <dgm:pt modelId="{9AB14143-CCDB-44A3-9977-24DBE638FDF1}">
      <dgm:prSet phldrT="[Tekst]" custT="1"/>
      <dgm:spPr/>
      <dgm:t>
        <a:bodyPr/>
        <a:lstStyle/>
        <a:p>
          <a:pPr algn="ctr"/>
          <a:r>
            <a:rPr lang="nl-BE" sz="3200" dirty="0" smtClean="0"/>
            <a:t>8 (41)</a:t>
          </a:r>
          <a:endParaRPr lang="nl-BE" sz="3200" dirty="0"/>
        </a:p>
      </dgm:t>
    </dgm:pt>
    <dgm:pt modelId="{96FD5CFA-65A9-44FF-9F53-59722B8D2316}" type="parTrans" cxnId="{19086D42-B610-47B3-9D36-F88BA836017B}">
      <dgm:prSet/>
      <dgm:spPr/>
      <dgm:t>
        <a:bodyPr/>
        <a:lstStyle/>
        <a:p>
          <a:endParaRPr lang="nl-BE"/>
        </a:p>
      </dgm:t>
    </dgm:pt>
    <dgm:pt modelId="{04ABE24B-38B5-45C8-9293-ACF71FFC5FAB}" type="sibTrans" cxnId="{19086D42-B610-47B3-9D36-F88BA836017B}">
      <dgm:prSet/>
      <dgm:spPr/>
      <dgm:t>
        <a:bodyPr/>
        <a:lstStyle/>
        <a:p>
          <a:endParaRPr lang="nl-BE"/>
        </a:p>
      </dgm:t>
    </dgm:pt>
    <dgm:pt modelId="{C5FF274E-AFBA-441C-AE3A-AAC17F1CB1DE}" type="pres">
      <dgm:prSet presAssocID="{7A80B04F-B1DB-4163-86EA-C0AED1E21D4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DF43D8B1-8B0D-43A6-BE30-DDD0C1C94AD8}" type="pres">
      <dgm:prSet presAssocID="{7A80B04F-B1DB-4163-86EA-C0AED1E21D46}" presName="children" presStyleCnt="0"/>
      <dgm:spPr/>
    </dgm:pt>
    <dgm:pt modelId="{C8EBBAC1-0CFE-4E57-8932-AC6D10017015}" type="pres">
      <dgm:prSet presAssocID="{7A80B04F-B1DB-4163-86EA-C0AED1E21D46}" presName="child1group" presStyleCnt="0"/>
      <dgm:spPr/>
    </dgm:pt>
    <dgm:pt modelId="{A8ECCB82-D880-423F-800E-340FD696540C}" type="pres">
      <dgm:prSet presAssocID="{7A80B04F-B1DB-4163-86EA-C0AED1E21D46}" presName="child1" presStyleLbl="bgAcc1" presStyleIdx="0" presStyleCnt="4"/>
      <dgm:spPr/>
      <dgm:t>
        <a:bodyPr/>
        <a:lstStyle/>
        <a:p>
          <a:endParaRPr lang="nl-BE"/>
        </a:p>
      </dgm:t>
    </dgm:pt>
    <dgm:pt modelId="{33804E56-6333-4159-A1E3-ECDFB4193B43}" type="pres">
      <dgm:prSet presAssocID="{7A80B04F-B1DB-4163-86EA-C0AED1E21D4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9C2F429-F298-43D9-BB4D-9E5D61897BF2}" type="pres">
      <dgm:prSet presAssocID="{7A80B04F-B1DB-4163-86EA-C0AED1E21D46}" presName="child2group" presStyleCnt="0"/>
      <dgm:spPr/>
    </dgm:pt>
    <dgm:pt modelId="{4B49C897-CD19-4894-BB0D-510437616613}" type="pres">
      <dgm:prSet presAssocID="{7A80B04F-B1DB-4163-86EA-C0AED1E21D46}" presName="child2" presStyleLbl="bgAcc1" presStyleIdx="1" presStyleCnt="4"/>
      <dgm:spPr/>
      <dgm:t>
        <a:bodyPr/>
        <a:lstStyle/>
        <a:p>
          <a:endParaRPr lang="nl-BE"/>
        </a:p>
      </dgm:t>
    </dgm:pt>
    <dgm:pt modelId="{182B10A0-8A2B-42FB-A3F9-801D60FA8F90}" type="pres">
      <dgm:prSet presAssocID="{7A80B04F-B1DB-4163-86EA-C0AED1E21D4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717CE10-3AAF-44D1-8C8D-B60FAF432A94}" type="pres">
      <dgm:prSet presAssocID="{7A80B04F-B1DB-4163-86EA-C0AED1E21D46}" presName="child3group" presStyleCnt="0"/>
      <dgm:spPr/>
    </dgm:pt>
    <dgm:pt modelId="{7B214C0C-1C5F-4B5E-9CDA-F326D2C34B20}" type="pres">
      <dgm:prSet presAssocID="{7A80B04F-B1DB-4163-86EA-C0AED1E21D46}" presName="child3" presStyleLbl="bgAcc1" presStyleIdx="2" presStyleCnt="4" custScaleX="101653" custScaleY="98623" custLinFactNeighborX="12531" custLinFactNeighborY="-5952"/>
      <dgm:spPr/>
      <dgm:t>
        <a:bodyPr/>
        <a:lstStyle/>
        <a:p>
          <a:endParaRPr lang="nl-BE"/>
        </a:p>
      </dgm:t>
    </dgm:pt>
    <dgm:pt modelId="{C29B4F06-0F2A-4CFF-ADC1-2564FF53EA00}" type="pres">
      <dgm:prSet presAssocID="{7A80B04F-B1DB-4163-86EA-C0AED1E21D4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E690571-E133-4385-B064-08EB339EC638}" type="pres">
      <dgm:prSet presAssocID="{7A80B04F-B1DB-4163-86EA-C0AED1E21D46}" presName="child4group" presStyleCnt="0"/>
      <dgm:spPr/>
    </dgm:pt>
    <dgm:pt modelId="{D2801983-DBDF-4F24-8579-BD85FAB5C51D}" type="pres">
      <dgm:prSet presAssocID="{7A80B04F-B1DB-4163-86EA-C0AED1E21D46}" presName="child4" presStyleLbl="bgAcc1" presStyleIdx="3" presStyleCnt="4"/>
      <dgm:spPr/>
      <dgm:t>
        <a:bodyPr/>
        <a:lstStyle/>
        <a:p>
          <a:endParaRPr lang="nl-BE"/>
        </a:p>
      </dgm:t>
    </dgm:pt>
    <dgm:pt modelId="{422E7C6A-8D24-45E6-84BF-CCE723E6FDAC}" type="pres">
      <dgm:prSet presAssocID="{7A80B04F-B1DB-4163-86EA-C0AED1E21D4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07DDAF5-CB9D-4D0A-AAC7-0D22A12AF496}" type="pres">
      <dgm:prSet presAssocID="{7A80B04F-B1DB-4163-86EA-C0AED1E21D46}" presName="childPlaceholder" presStyleCnt="0"/>
      <dgm:spPr/>
    </dgm:pt>
    <dgm:pt modelId="{814FC6FB-FBCE-42A3-B933-45A7DEA09516}" type="pres">
      <dgm:prSet presAssocID="{7A80B04F-B1DB-4163-86EA-C0AED1E21D46}" presName="circle" presStyleCnt="0"/>
      <dgm:spPr/>
    </dgm:pt>
    <dgm:pt modelId="{BA8BB80D-F715-4B83-B83E-FBDA8587CE58}" type="pres">
      <dgm:prSet presAssocID="{7A80B04F-B1DB-4163-86EA-C0AED1E21D4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2C83225-875C-4F19-85A0-BA1B539C679A}" type="pres">
      <dgm:prSet presAssocID="{7A80B04F-B1DB-4163-86EA-C0AED1E21D4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047CF08-EFB2-489F-9C29-0400E95E6165}" type="pres">
      <dgm:prSet presAssocID="{7A80B04F-B1DB-4163-86EA-C0AED1E21D4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1E664410-8A35-473A-A0D5-5176E47F6A2F}" type="pres">
      <dgm:prSet presAssocID="{7A80B04F-B1DB-4163-86EA-C0AED1E21D4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B02DFB5-F157-4635-90C4-EA846DC6AAD5}" type="pres">
      <dgm:prSet presAssocID="{7A80B04F-B1DB-4163-86EA-C0AED1E21D46}" presName="quadrantPlaceholder" presStyleCnt="0"/>
      <dgm:spPr/>
    </dgm:pt>
    <dgm:pt modelId="{C327E3E7-FE86-4729-A453-718F84388132}" type="pres">
      <dgm:prSet presAssocID="{7A80B04F-B1DB-4163-86EA-C0AED1E21D46}" presName="center1" presStyleLbl="fgShp" presStyleIdx="0" presStyleCnt="2" custFlipHor="1" custScaleX="15914" custScaleY="9037" custLinFactX="500000" custLinFactY="78268" custLinFactNeighborX="521851" custLinFactNeighborY="100000"/>
      <dgm:spPr/>
    </dgm:pt>
    <dgm:pt modelId="{E9FF807B-2BB3-4273-A009-B168B551209A}" type="pres">
      <dgm:prSet presAssocID="{7A80B04F-B1DB-4163-86EA-C0AED1E21D46}" presName="center2" presStyleLbl="fgShp" presStyleIdx="1" presStyleCnt="2" custFlipHor="1" custScaleX="7525" custScaleY="8654" custLinFactY="200000" custLinFactNeighborX="-9259" custLinFactNeighborY="264366"/>
      <dgm:spPr/>
    </dgm:pt>
  </dgm:ptLst>
  <dgm:cxnLst>
    <dgm:cxn modelId="{0036918B-1E21-4819-BFDA-FF8BCFDBC1D9}" type="presOf" srcId="{63CF71A2-9CD7-49A4-AA3A-FF0255B88D76}" destId="{62C83225-875C-4F19-85A0-BA1B539C679A}" srcOrd="0" destOrd="0" presId="urn:microsoft.com/office/officeart/2005/8/layout/cycle4"/>
    <dgm:cxn modelId="{63CBAD3E-7569-4CF5-B7CA-2F19ADE2DB7D}" srcId="{7A80B04F-B1DB-4163-86EA-C0AED1E21D46}" destId="{B74DB7B9-2BA4-4099-AC49-2CCD0947083E}" srcOrd="3" destOrd="0" parTransId="{5CFF4C3F-E67F-4C4D-9B02-8E9B0B54CDAE}" sibTransId="{AAF06BB1-9872-4B38-BD80-09601439EF2F}"/>
    <dgm:cxn modelId="{D25C8936-55CA-4A22-8052-2CFDDA54ADA8}" srcId="{7A80B04F-B1DB-4163-86EA-C0AED1E21D46}" destId="{0C117CD3-EE92-4D79-B30E-17B1E70913AD}" srcOrd="2" destOrd="0" parTransId="{A40ECE8F-8116-4923-ACF1-54A6FE93152D}" sibTransId="{BCCB569D-D77B-4014-8ACE-94844CD6B5CD}"/>
    <dgm:cxn modelId="{F92A6A3B-2410-40EE-91D5-BC5240D6E3E6}" type="presOf" srcId="{ECF4E140-4676-480B-80E0-17B2A091C0CC}" destId="{C29B4F06-0F2A-4CFF-ADC1-2564FF53EA00}" srcOrd="1" destOrd="0" presId="urn:microsoft.com/office/officeart/2005/8/layout/cycle4"/>
    <dgm:cxn modelId="{1185EEFF-BF7B-4F73-B9D8-FBCCBA998922}" type="presOf" srcId="{B74DB7B9-2BA4-4099-AC49-2CCD0947083E}" destId="{1E664410-8A35-473A-A0D5-5176E47F6A2F}" srcOrd="0" destOrd="0" presId="urn:microsoft.com/office/officeart/2005/8/layout/cycle4"/>
    <dgm:cxn modelId="{D209452A-AA1A-41C3-BB99-17A11E41FA6E}" srcId="{63CF71A2-9CD7-49A4-AA3A-FF0255B88D76}" destId="{4B63EE9F-65A7-456E-A2B0-52176457D792}" srcOrd="0" destOrd="0" parTransId="{EAE27E47-99C7-4736-9F7F-A5811460ABC4}" sibTransId="{CBFB1E43-B8BD-49A0-885F-8933F89E9746}"/>
    <dgm:cxn modelId="{485767F7-3CBB-45CD-8BC7-69F7C506D594}" type="presOf" srcId="{4B63EE9F-65A7-456E-A2B0-52176457D792}" destId="{4B49C897-CD19-4894-BB0D-510437616613}" srcOrd="0" destOrd="0" presId="urn:microsoft.com/office/officeart/2005/8/layout/cycle4"/>
    <dgm:cxn modelId="{98BBEA71-2010-41C6-B1F2-480311E5E73D}" type="presOf" srcId="{ECF4E140-4676-480B-80E0-17B2A091C0CC}" destId="{7B214C0C-1C5F-4B5E-9CDA-F326D2C34B20}" srcOrd="0" destOrd="0" presId="urn:microsoft.com/office/officeart/2005/8/layout/cycle4"/>
    <dgm:cxn modelId="{EF5D5535-BDAE-41AE-AE22-38E025CD64B8}" type="presOf" srcId="{FAD44BCE-73C7-418A-B4B9-C5F9BF8F12BE}" destId="{33804E56-6333-4159-A1E3-ECDFB4193B43}" srcOrd="1" destOrd="0" presId="urn:microsoft.com/office/officeart/2005/8/layout/cycle4"/>
    <dgm:cxn modelId="{7ADF8960-F7EB-481F-BDA3-7B66E37BFFBD}" type="presOf" srcId="{0C117CD3-EE92-4D79-B30E-17B1E70913AD}" destId="{6047CF08-EFB2-489F-9C29-0400E95E6165}" srcOrd="0" destOrd="0" presId="urn:microsoft.com/office/officeart/2005/8/layout/cycle4"/>
    <dgm:cxn modelId="{435FDB03-FB62-4985-A1CD-77B30F134F92}" srcId="{80F84941-493E-40DF-8C37-781A829FB465}" destId="{FAD44BCE-73C7-418A-B4B9-C5F9BF8F12BE}" srcOrd="0" destOrd="0" parTransId="{3A794D80-C612-4767-9A1C-BF2D43CA94F2}" sibTransId="{7AD36232-310D-443E-9C7A-BE8A27B1B4E1}"/>
    <dgm:cxn modelId="{E67051C3-58ED-49D6-A86F-1C4E2BD4ABAB}" type="presOf" srcId="{4B63EE9F-65A7-456E-A2B0-52176457D792}" destId="{182B10A0-8A2B-42FB-A3F9-801D60FA8F90}" srcOrd="1" destOrd="0" presId="urn:microsoft.com/office/officeart/2005/8/layout/cycle4"/>
    <dgm:cxn modelId="{0157A1AD-DCB0-4636-939C-A1899DF3DA4A}" type="presOf" srcId="{9AB14143-CCDB-44A3-9977-24DBE638FDF1}" destId="{422E7C6A-8D24-45E6-84BF-CCE723E6FDAC}" srcOrd="1" destOrd="0" presId="urn:microsoft.com/office/officeart/2005/8/layout/cycle4"/>
    <dgm:cxn modelId="{FD7A95AC-1056-4AB2-B6E4-89B5A494190A}" type="presOf" srcId="{7A80B04F-B1DB-4163-86EA-C0AED1E21D46}" destId="{C5FF274E-AFBA-441C-AE3A-AAC17F1CB1DE}" srcOrd="0" destOrd="0" presId="urn:microsoft.com/office/officeart/2005/8/layout/cycle4"/>
    <dgm:cxn modelId="{8E5C795E-A646-4042-A6B9-F4D708B181DC}" srcId="{7A80B04F-B1DB-4163-86EA-C0AED1E21D46}" destId="{80F84941-493E-40DF-8C37-781A829FB465}" srcOrd="0" destOrd="0" parTransId="{1B85F7BB-251D-4315-AFA4-6EFC7A5C9C12}" sibTransId="{575E66A4-2712-4465-9C0F-395836A24896}"/>
    <dgm:cxn modelId="{E25AC5CE-0F61-4B8C-9025-CA867B39962D}" type="presOf" srcId="{FAD44BCE-73C7-418A-B4B9-C5F9BF8F12BE}" destId="{A8ECCB82-D880-423F-800E-340FD696540C}" srcOrd="0" destOrd="0" presId="urn:microsoft.com/office/officeart/2005/8/layout/cycle4"/>
    <dgm:cxn modelId="{19086D42-B610-47B3-9D36-F88BA836017B}" srcId="{B74DB7B9-2BA4-4099-AC49-2CCD0947083E}" destId="{9AB14143-CCDB-44A3-9977-24DBE638FDF1}" srcOrd="0" destOrd="0" parTransId="{96FD5CFA-65A9-44FF-9F53-59722B8D2316}" sibTransId="{04ABE24B-38B5-45C8-9293-ACF71FFC5FAB}"/>
    <dgm:cxn modelId="{7BACC769-2076-42E4-BC54-966DAA5B5DFC}" type="presOf" srcId="{80F84941-493E-40DF-8C37-781A829FB465}" destId="{BA8BB80D-F715-4B83-B83E-FBDA8587CE58}" srcOrd="0" destOrd="0" presId="urn:microsoft.com/office/officeart/2005/8/layout/cycle4"/>
    <dgm:cxn modelId="{0669E19D-77FA-4C7F-9D1E-8E0B637F6C33}" srcId="{7A80B04F-B1DB-4163-86EA-C0AED1E21D46}" destId="{63CF71A2-9CD7-49A4-AA3A-FF0255B88D76}" srcOrd="1" destOrd="0" parTransId="{2B222BD7-2E43-477B-B62D-A8C7136637D6}" sibTransId="{EE6C982C-7CA9-4A23-9586-FFE6750B5B23}"/>
    <dgm:cxn modelId="{2D2160B8-96FB-416B-B9F1-AD75ACCC398D}" srcId="{0C117CD3-EE92-4D79-B30E-17B1E70913AD}" destId="{ECF4E140-4676-480B-80E0-17B2A091C0CC}" srcOrd="0" destOrd="0" parTransId="{C43A025D-C97E-48F8-B2B0-D6E449451111}" sibTransId="{CBA4B4D2-155D-4180-8A9F-49E5F5BAA8E4}"/>
    <dgm:cxn modelId="{5CBC7EFA-447D-4EB7-B824-FDF1561E3E9B}" type="presOf" srcId="{9AB14143-CCDB-44A3-9977-24DBE638FDF1}" destId="{D2801983-DBDF-4F24-8579-BD85FAB5C51D}" srcOrd="0" destOrd="0" presId="urn:microsoft.com/office/officeart/2005/8/layout/cycle4"/>
    <dgm:cxn modelId="{2B5BEB5C-3016-49C5-8C7B-7D9142A37502}" type="presParOf" srcId="{C5FF274E-AFBA-441C-AE3A-AAC17F1CB1DE}" destId="{DF43D8B1-8B0D-43A6-BE30-DDD0C1C94AD8}" srcOrd="0" destOrd="0" presId="urn:microsoft.com/office/officeart/2005/8/layout/cycle4"/>
    <dgm:cxn modelId="{55E72383-BE49-47A4-B864-9125920A2825}" type="presParOf" srcId="{DF43D8B1-8B0D-43A6-BE30-DDD0C1C94AD8}" destId="{C8EBBAC1-0CFE-4E57-8932-AC6D10017015}" srcOrd="0" destOrd="0" presId="urn:microsoft.com/office/officeart/2005/8/layout/cycle4"/>
    <dgm:cxn modelId="{4BD6CB0E-9940-4F94-B7DB-C67AC288824C}" type="presParOf" srcId="{C8EBBAC1-0CFE-4E57-8932-AC6D10017015}" destId="{A8ECCB82-D880-423F-800E-340FD696540C}" srcOrd="0" destOrd="0" presId="urn:microsoft.com/office/officeart/2005/8/layout/cycle4"/>
    <dgm:cxn modelId="{72FB78ED-DDC8-41A3-803C-5357D9C2606A}" type="presParOf" srcId="{C8EBBAC1-0CFE-4E57-8932-AC6D10017015}" destId="{33804E56-6333-4159-A1E3-ECDFB4193B43}" srcOrd="1" destOrd="0" presId="urn:microsoft.com/office/officeart/2005/8/layout/cycle4"/>
    <dgm:cxn modelId="{24216751-76BE-4CED-8CD1-D1367EE64178}" type="presParOf" srcId="{DF43D8B1-8B0D-43A6-BE30-DDD0C1C94AD8}" destId="{69C2F429-F298-43D9-BB4D-9E5D61897BF2}" srcOrd="1" destOrd="0" presId="urn:microsoft.com/office/officeart/2005/8/layout/cycle4"/>
    <dgm:cxn modelId="{E23F91FD-9CED-45D4-AECD-B00EB2666F14}" type="presParOf" srcId="{69C2F429-F298-43D9-BB4D-9E5D61897BF2}" destId="{4B49C897-CD19-4894-BB0D-510437616613}" srcOrd="0" destOrd="0" presId="urn:microsoft.com/office/officeart/2005/8/layout/cycle4"/>
    <dgm:cxn modelId="{659C0E4D-9E93-4577-85B2-7254DB9991CB}" type="presParOf" srcId="{69C2F429-F298-43D9-BB4D-9E5D61897BF2}" destId="{182B10A0-8A2B-42FB-A3F9-801D60FA8F90}" srcOrd="1" destOrd="0" presId="urn:microsoft.com/office/officeart/2005/8/layout/cycle4"/>
    <dgm:cxn modelId="{08E6CC22-4672-4A3A-B475-19AE08B04B8D}" type="presParOf" srcId="{DF43D8B1-8B0D-43A6-BE30-DDD0C1C94AD8}" destId="{F717CE10-3AAF-44D1-8C8D-B60FAF432A94}" srcOrd="2" destOrd="0" presId="urn:microsoft.com/office/officeart/2005/8/layout/cycle4"/>
    <dgm:cxn modelId="{7C9C27C8-71EB-4777-8CB3-5E46FB462487}" type="presParOf" srcId="{F717CE10-3AAF-44D1-8C8D-B60FAF432A94}" destId="{7B214C0C-1C5F-4B5E-9CDA-F326D2C34B20}" srcOrd="0" destOrd="0" presId="urn:microsoft.com/office/officeart/2005/8/layout/cycle4"/>
    <dgm:cxn modelId="{6BC38EFB-64B5-4199-96A0-16217A602068}" type="presParOf" srcId="{F717CE10-3AAF-44D1-8C8D-B60FAF432A94}" destId="{C29B4F06-0F2A-4CFF-ADC1-2564FF53EA00}" srcOrd="1" destOrd="0" presId="urn:microsoft.com/office/officeart/2005/8/layout/cycle4"/>
    <dgm:cxn modelId="{5DC9C320-B848-40AF-802A-875C7DB5E398}" type="presParOf" srcId="{DF43D8B1-8B0D-43A6-BE30-DDD0C1C94AD8}" destId="{7E690571-E133-4385-B064-08EB339EC638}" srcOrd="3" destOrd="0" presId="urn:microsoft.com/office/officeart/2005/8/layout/cycle4"/>
    <dgm:cxn modelId="{0817157B-9B24-4893-B835-C8BD61905C3F}" type="presParOf" srcId="{7E690571-E133-4385-B064-08EB339EC638}" destId="{D2801983-DBDF-4F24-8579-BD85FAB5C51D}" srcOrd="0" destOrd="0" presId="urn:microsoft.com/office/officeart/2005/8/layout/cycle4"/>
    <dgm:cxn modelId="{D38F87F3-353C-4177-8D01-5490DCB346A8}" type="presParOf" srcId="{7E690571-E133-4385-B064-08EB339EC638}" destId="{422E7C6A-8D24-45E6-84BF-CCE723E6FDAC}" srcOrd="1" destOrd="0" presId="urn:microsoft.com/office/officeart/2005/8/layout/cycle4"/>
    <dgm:cxn modelId="{0E129505-A380-4C75-8092-3D37950A9220}" type="presParOf" srcId="{DF43D8B1-8B0D-43A6-BE30-DDD0C1C94AD8}" destId="{007DDAF5-CB9D-4D0A-AAC7-0D22A12AF496}" srcOrd="4" destOrd="0" presId="urn:microsoft.com/office/officeart/2005/8/layout/cycle4"/>
    <dgm:cxn modelId="{7D47AD94-9A45-4A28-AB67-62C1699D9949}" type="presParOf" srcId="{C5FF274E-AFBA-441C-AE3A-AAC17F1CB1DE}" destId="{814FC6FB-FBCE-42A3-B933-45A7DEA09516}" srcOrd="1" destOrd="0" presId="urn:microsoft.com/office/officeart/2005/8/layout/cycle4"/>
    <dgm:cxn modelId="{E9A7B068-7454-4CFF-9143-E245DD0C063D}" type="presParOf" srcId="{814FC6FB-FBCE-42A3-B933-45A7DEA09516}" destId="{BA8BB80D-F715-4B83-B83E-FBDA8587CE58}" srcOrd="0" destOrd="0" presId="urn:microsoft.com/office/officeart/2005/8/layout/cycle4"/>
    <dgm:cxn modelId="{113D3A9C-D91A-48B2-8821-C5AA326ED23C}" type="presParOf" srcId="{814FC6FB-FBCE-42A3-B933-45A7DEA09516}" destId="{62C83225-875C-4F19-85A0-BA1B539C679A}" srcOrd="1" destOrd="0" presId="urn:microsoft.com/office/officeart/2005/8/layout/cycle4"/>
    <dgm:cxn modelId="{7CC2795F-F244-4B34-ACFB-EE0A70C47088}" type="presParOf" srcId="{814FC6FB-FBCE-42A3-B933-45A7DEA09516}" destId="{6047CF08-EFB2-489F-9C29-0400E95E6165}" srcOrd="2" destOrd="0" presId="urn:microsoft.com/office/officeart/2005/8/layout/cycle4"/>
    <dgm:cxn modelId="{70F8C182-A9E3-4CDC-88D9-38F8C6564062}" type="presParOf" srcId="{814FC6FB-FBCE-42A3-B933-45A7DEA09516}" destId="{1E664410-8A35-473A-A0D5-5176E47F6A2F}" srcOrd="3" destOrd="0" presId="urn:microsoft.com/office/officeart/2005/8/layout/cycle4"/>
    <dgm:cxn modelId="{958CAABB-FEB2-43BD-924D-6EB7E2C655E2}" type="presParOf" srcId="{814FC6FB-FBCE-42A3-B933-45A7DEA09516}" destId="{2B02DFB5-F157-4635-90C4-EA846DC6AAD5}" srcOrd="4" destOrd="0" presId="urn:microsoft.com/office/officeart/2005/8/layout/cycle4"/>
    <dgm:cxn modelId="{9B844205-8106-4757-80B0-0AC0964591B6}" type="presParOf" srcId="{C5FF274E-AFBA-441C-AE3A-AAC17F1CB1DE}" destId="{C327E3E7-FE86-4729-A453-718F84388132}" srcOrd="2" destOrd="0" presId="urn:microsoft.com/office/officeart/2005/8/layout/cycle4"/>
    <dgm:cxn modelId="{FBE7159C-F51D-47D4-9D48-1C660006498D}" type="presParOf" srcId="{C5FF274E-AFBA-441C-AE3A-AAC17F1CB1DE}" destId="{E9FF807B-2BB3-4273-A009-B168B551209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14C0C-1C5F-4B5E-9CDA-F326D2C34B20}">
      <dsp:nvSpPr>
        <dsp:cNvPr id="0" name=""/>
        <dsp:cNvSpPr/>
      </dsp:nvSpPr>
      <dsp:spPr>
        <a:xfrm>
          <a:off x="5510805" y="3682083"/>
          <a:ext cx="2788204" cy="1752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3200" kern="1200" dirty="0" smtClean="0"/>
            <a:t>7 (46)</a:t>
          </a:r>
          <a:endParaRPr lang="nl-BE" sz="3200" kern="1200" dirty="0"/>
        </a:p>
      </dsp:txBody>
      <dsp:txXfrm>
        <a:off x="6385758" y="4158648"/>
        <a:ext cx="1874759" cy="1237232"/>
      </dsp:txXfrm>
    </dsp:sp>
    <dsp:sp modelId="{D2801983-DBDF-4F24-8579-BD85FAB5C51D}">
      <dsp:nvSpPr>
        <dsp:cNvPr id="0" name=""/>
        <dsp:cNvSpPr/>
      </dsp:nvSpPr>
      <dsp:spPr>
        <a:xfrm>
          <a:off x="714565" y="3775603"/>
          <a:ext cx="2742864" cy="17767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3200" kern="1200" dirty="0" smtClean="0"/>
            <a:t>8 (41)</a:t>
          </a:r>
          <a:endParaRPr lang="nl-BE" sz="3200" kern="1200" dirty="0"/>
        </a:p>
      </dsp:txBody>
      <dsp:txXfrm>
        <a:off x="753594" y="4258821"/>
        <a:ext cx="1841947" cy="1254507"/>
      </dsp:txXfrm>
    </dsp:sp>
    <dsp:sp modelId="{4B49C897-CD19-4894-BB0D-510437616613}">
      <dsp:nvSpPr>
        <dsp:cNvPr id="0" name=""/>
        <dsp:cNvSpPr/>
      </dsp:nvSpPr>
      <dsp:spPr>
        <a:xfrm>
          <a:off x="5189766" y="0"/>
          <a:ext cx="2742864" cy="17767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3200" kern="1200" dirty="0" smtClean="0"/>
            <a:t>10 (82)</a:t>
          </a:r>
          <a:endParaRPr lang="nl-BE" sz="3200" kern="1200" dirty="0"/>
        </a:p>
      </dsp:txBody>
      <dsp:txXfrm>
        <a:off x="6051654" y="39029"/>
        <a:ext cx="1841947" cy="1254507"/>
      </dsp:txXfrm>
    </dsp:sp>
    <dsp:sp modelId="{A8ECCB82-D880-423F-800E-340FD696540C}">
      <dsp:nvSpPr>
        <dsp:cNvPr id="0" name=""/>
        <dsp:cNvSpPr/>
      </dsp:nvSpPr>
      <dsp:spPr>
        <a:xfrm>
          <a:off x="714565" y="0"/>
          <a:ext cx="2742864" cy="17767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3200" kern="1200" dirty="0" smtClean="0"/>
            <a:t>3 (15) </a:t>
          </a:r>
          <a:endParaRPr lang="nl-BE" sz="3200" kern="1200" dirty="0"/>
        </a:p>
      </dsp:txBody>
      <dsp:txXfrm>
        <a:off x="753594" y="39029"/>
        <a:ext cx="1841947" cy="1254507"/>
      </dsp:txXfrm>
    </dsp:sp>
    <dsp:sp modelId="{BA8BB80D-F715-4B83-B83E-FBDA8587CE58}">
      <dsp:nvSpPr>
        <dsp:cNvPr id="0" name=""/>
        <dsp:cNvSpPr/>
      </dsp:nvSpPr>
      <dsp:spPr>
        <a:xfrm>
          <a:off x="1875238" y="316484"/>
          <a:ext cx="2404171" cy="2404171"/>
        </a:xfrm>
        <a:prstGeom prst="pieWedg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b="1" kern="1200" dirty="0" smtClean="0">
              <a:solidFill>
                <a:schemeClr val="bg1"/>
              </a:solidFill>
            </a:rPr>
            <a:t>Ontoereikende huisvesting</a:t>
          </a:r>
          <a:endParaRPr lang="nl-BE" sz="1400" b="1" kern="1200" dirty="0">
            <a:solidFill>
              <a:schemeClr val="bg1"/>
            </a:solidFill>
          </a:endParaRPr>
        </a:p>
      </dsp:txBody>
      <dsp:txXfrm>
        <a:off x="2579403" y="1020649"/>
        <a:ext cx="1700006" cy="1700006"/>
      </dsp:txXfrm>
    </dsp:sp>
    <dsp:sp modelId="{62C83225-875C-4F19-85A0-BA1B539C679A}">
      <dsp:nvSpPr>
        <dsp:cNvPr id="0" name=""/>
        <dsp:cNvSpPr/>
      </dsp:nvSpPr>
      <dsp:spPr>
        <a:xfrm rot="5400000">
          <a:off x="4390457" y="316484"/>
          <a:ext cx="2404171" cy="2404171"/>
        </a:xfrm>
        <a:prstGeom prst="pieWedg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b="1" kern="1200" dirty="0" smtClean="0">
              <a:solidFill>
                <a:schemeClr val="tx1"/>
              </a:solidFill>
            </a:rPr>
            <a:t>Instabiele huisvesting</a:t>
          </a:r>
          <a:endParaRPr lang="nl-BE" sz="1400" b="1" kern="1200" dirty="0">
            <a:solidFill>
              <a:schemeClr val="tx1"/>
            </a:solidFill>
          </a:endParaRPr>
        </a:p>
      </dsp:txBody>
      <dsp:txXfrm rot="-5400000">
        <a:off x="4390457" y="1020649"/>
        <a:ext cx="1700006" cy="1700006"/>
      </dsp:txXfrm>
    </dsp:sp>
    <dsp:sp modelId="{6047CF08-EFB2-489F-9C29-0400E95E6165}">
      <dsp:nvSpPr>
        <dsp:cNvPr id="0" name=""/>
        <dsp:cNvSpPr/>
      </dsp:nvSpPr>
      <dsp:spPr>
        <a:xfrm rot="10800000">
          <a:off x="4390457" y="2831702"/>
          <a:ext cx="2404171" cy="2404171"/>
        </a:xfrm>
        <a:prstGeom prst="pieWedg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b="1" kern="1200" dirty="0" smtClean="0"/>
            <a:t>Dakloos (</a:t>
          </a:r>
          <a:r>
            <a:rPr lang="nl-BE" sz="1400" b="1" kern="1200" dirty="0" err="1" smtClean="0"/>
            <a:t>oa</a:t>
          </a:r>
          <a:r>
            <a:rPr lang="nl-BE" sz="1400" b="1" kern="1200" dirty="0" smtClean="0"/>
            <a:t> Nachtopvang)</a:t>
          </a:r>
          <a:endParaRPr lang="nl-BE" sz="1300" b="1" kern="1200" dirty="0"/>
        </a:p>
      </dsp:txBody>
      <dsp:txXfrm rot="10800000">
        <a:off x="4390457" y="2831702"/>
        <a:ext cx="1700006" cy="1700006"/>
      </dsp:txXfrm>
    </dsp:sp>
    <dsp:sp modelId="{1E664410-8A35-473A-A0D5-5176E47F6A2F}">
      <dsp:nvSpPr>
        <dsp:cNvPr id="0" name=""/>
        <dsp:cNvSpPr/>
      </dsp:nvSpPr>
      <dsp:spPr>
        <a:xfrm rot="16200000">
          <a:off x="1875238" y="2831702"/>
          <a:ext cx="2404171" cy="2404171"/>
        </a:xfrm>
        <a:prstGeom prst="pieWedg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b="1" kern="1200" dirty="0" smtClean="0"/>
            <a:t>Wonen in opvang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b="1" kern="1200" dirty="0" smtClean="0"/>
            <a:t>(</a:t>
          </a:r>
          <a:r>
            <a:rPr lang="nl-BE" sz="1400" b="1" kern="1200" dirty="0" err="1" smtClean="0"/>
            <a:t>oa</a:t>
          </a:r>
          <a:r>
            <a:rPr lang="nl-BE" sz="1400" b="1" kern="1200" dirty="0" smtClean="0"/>
            <a:t> RCK)</a:t>
          </a:r>
          <a:endParaRPr lang="nl-BE" sz="1400" b="1" kern="1200" dirty="0"/>
        </a:p>
      </dsp:txBody>
      <dsp:txXfrm rot="5400000">
        <a:off x="2579403" y="2831702"/>
        <a:ext cx="1700006" cy="1700006"/>
      </dsp:txXfrm>
    </dsp:sp>
    <dsp:sp modelId="{C327E3E7-FE86-4729-A453-718F84388132}">
      <dsp:nvSpPr>
        <dsp:cNvPr id="0" name=""/>
        <dsp:cNvSpPr/>
      </dsp:nvSpPr>
      <dsp:spPr>
        <a:xfrm flipH="1">
          <a:off x="8603817" y="3891505"/>
          <a:ext cx="132098" cy="6522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FF807B-2BB3-4273-A009-B168B551209A}">
      <dsp:nvSpPr>
        <dsp:cNvPr id="0" name=""/>
        <dsp:cNvSpPr/>
      </dsp:nvSpPr>
      <dsp:spPr>
        <a:xfrm rot="10800000" flipH="1">
          <a:off x="4226844" y="5521125"/>
          <a:ext cx="62463" cy="6246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640ED-13E9-4206-A7FF-75C090A6FCED}" type="datetimeFigureOut">
              <a:rPr lang="nl-NL" smtClean="0"/>
              <a:t>6-11-2017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2CA67-2D8F-4400-AEC8-73E7968506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2414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Zie schema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pag</a:t>
            </a:r>
            <a:r>
              <a:rPr lang="nl-BE" baseline="0" dirty="0" smtClean="0"/>
              <a:t> 12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4257DC-3C84-4C1D-A281-79EFA8AE55C2}" type="slidenum">
              <a:rPr lang="nl-BE" smtClean="0"/>
              <a:pPr>
                <a:defRPr/>
              </a:pPr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023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opvang na de kantooruren en tijdens het weekend</a:t>
            </a:r>
          </a:p>
          <a:p>
            <a:r>
              <a:rPr lang="nl-BE" u="sng" dirty="0" smtClean="0"/>
              <a:t>Multidisciplinair crisisnetwerk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oproep binnen de drie werkdagen</a:t>
            </a:r>
            <a:br>
              <a:rPr lang="nl-BE" dirty="0" smtClean="0"/>
            </a:br>
            <a:r>
              <a:rPr lang="nl-BE" dirty="0" smtClean="0"/>
              <a:t>creëren van draagvlak en crisistraject</a:t>
            </a:r>
          </a:p>
          <a:p>
            <a:r>
              <a:rPr lang="nl-BE" u="sng" dirty="0" smtClean="0"/>
              <a:t>Crisistrajectbegeleiding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coördinatie en afstemming hulpverleningstraject</a:t>
            </a:r>
            <a:br>
              <a:rPr lang="nl-BE" dirty="0" smtClean="0"/>
            </a:br>
            <a:r>
              <a:rPr lang="nl-BE" dirty="0" smtClean="0"/>
              <a:t>ondersteuning van de cliënt</a:t>
            </a:r>
          </a:p>
          <a:p>
            <a:pPr marL="0" indent="0">
              <a:buNone/>
            </a:pPr>
            <a:r>
              <a:rPr lang="nl-NL" b="1" dirty="0" smtClean="0"/>
              <a:t>Voor wie</a:t>
            </a:r>
          </a:p>
          <a:p>
            <a:pPr marL="0" indent="0">
              <a:buNone/>
            </a:pPr>
            <a:r>
              <a:rPr lang="nl-NL" dirty="0" smtClean="0"/>
              <a:t>Personen in psychosociale crisis</a:t>
            </a:r>
          </a:p>
          <a:p>
            <a:pPr marL="0" indent="0">
              <a:buNone/>
            </a:pPr>
            <a:r>
              <a:rPr lang="nl-NL" dirty="0" smtClean="0"/>
              <a:t>Geen onderdak voor de nacht</a:t>
            </a:r>
          </a:p>
          <a:p>
            <a:pPr marL="0" indent="0">
              <a:buNone/>
            </a:pPr>
            <a:r>
              <a:rPr lang="nl-NL" dirty="0" smtClean="0"/>
              <a:t>Verwezen vanuit hulp of dienstverlening</a:t>
            </a:r>
          </a:p>
          <a:p>
            <a:pPr marL="0" indent="0">
              <a:buNone/>
            </a:pPr>
            <a:r>
              <a:rPr lang="nl-NL" b="1" dirty="0" smtClean="0"/>
              <a:t>Partners</a:t>
            </a:r>
          </a:p>
          <a:p>
            <a:pPr>
              <a:buFontTx/>
              <a:buChar char="-"/>
            </a:pPr>
            <a:r>
              <a:rPr lang="nl-NL" sz="2000" dirty="0" smtClean="0"/>
              <a:t>crisisinterventie: PZ Vlas, CAW Zuid-West-Vlaanderen, 10 regionale </a:t>
            </a:r>
            <a:r>
              <a:rPr lang="nl-NL" sz="2000" dirty="0" err="1" smtClean="0"/>
              <a:t>OCMW’s</a:t>
            </a:r>
            <a:r>
              <a:rPr lang="nl-NL" sz="2000" dirty="0" smtClean="0"/>
              <a:t>, AZ </a:t>
            </a:r>
            <a:r>
              <a:rPr lang="nl-NL" sz="2000" dirty="0" err="1" smtClean="0"/>
              <a:t>Groeninge</a:t>
            </a:r>
            <a:r>
              <a:rPr lang="nl-NL" sz="2000" dirty="0" smtClean="0"/>
              <a:t>, OLV Lourdes ziekenhuis Waregem, Psychiatrisch Centrum Menen, SVK De Poort</a:t>
            </a:r>
          </a:p>
          <a:p>
            <a:pPr>
              <a:buFontTx/>
              <a:buChar char="-"/>
            </a:pPr>
            <a:r>
              <a:rPr lang="nl-NL" sz="2000" dirty="0" smtClean="0"/>
              <a:t>Multidisciplinair Crisisoverleg</a:t>
            </a:r>
            <a:br>
              <a:rPr lang="nl-NL" sz="2000" dirty="0" smtClean="0"/>
            </a:br>
            <a:r>
              <a:rPr lang="nl-NL" sz="2000" dirty="0" smtClean="0"/>
              <a:t>CAW Zuid-West-Vlaanderen, OCMW Kortrijk, Straathoekwerk, Kompas, Groep Ubuntu, Achtkanter, H Familie, Beschut Wonen De Bolster, AZ </a:t>
            </a:r>
            <a:r>
              <a:rPr lang="nl-NL" sz="2000" dirty="0" err="1" smtClean="0"/>
              <a:t>Groeninge</a:t>
            </a:r>
            <a:endParaRPr lang="nl-NL" sz="2000" dirty="0" smtClean="0"/>
          </a:p>
          <a:p>
            <a:pPr>
              <a:buFontTx/>
              <a:buChar char="-"/>
            </a:pPr>
            <a:r>
              <a:rPr lang="nl-NL" sz="2000" dirty="0" smtClean="0"/>
              <a:t>Trajectbegeleiding</a:t>
            </a:r>
            <a:br>
              <a:rPr lang="nl-NL" sz="2000" dirty="0" smtClean="0"/>
            </a:br>
            <a:r>
              <a:rPr lang="nl-NL" sz="2000" dirty="0" smtClean="0"/>
              <a:t>CAW Zuid-West-Vlaanderen, Groep Ubuntu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5711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u="sng" dirty="0" smtClean="0"/>
              <a:t>Crisisinterventie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opvang na de kantooruren en tijdens het weekend</a:t>
            </a:r>
          </a:p>
          <a:p>
            <a:r>
              <a:rPr lang="nl-BE" u="sng" dirty="0" smtClean="0"/>
              <a:t>Multidisciplinair crisisnetwerk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oproep binnen de drie werkdagen</a:t>
            </a:r>
            <a:br>
              <a:rPr lang="nl-BE" dirty="0" smtClean="0"/>
            </a:br>
            <a:r>
              <a:rPr lang="nl-BE" dirty="0" smtClean="0"/>
              <a:t>creëren van draagvlak en crisistraject</a:t>
            </a:r>
          </a:p>
          <a:p>
            <a:r>
              <a:rPr lang="nl-BE" u="sng" dirty="0" smtClean="0"/>
              <a:t>Crisistrajectbegeleiding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coördinatie en afstemming hulpverleningstraject</a:t>
            </a:r>
            <a:br>
              <a:rPr lang="nl-BE" dirty="0" smtClean="0"/>
            </a:br>
            <a:r>
              <a:rPr lang="nl-BE" dirty="0" smtClean="0"/>
              <a:t>ondersteuning van de cliënt</a:t>
            </a:r>
          </a:p>
          <a:p>
            <a:pPr marL="0" indent="0">
              <a:buNone/>
            </a:pPr>
            <a:r>
              <a:rPr lang="nl-NL" b="1" dirty="0" smtClean="0"/>
              <a:t>Voor wie</a:t>
            </a:r>
          </a:p>
          <a:p>
            <a:pPr marL="0" indent="0">
              <a:buNone/>
            </a:pPr>
            <a:r>
              <a:rPr lang="nl-NL" dirty="0" smtClean="0"/>
              <a:t>Personen in psychosociale crisis</a:t>
            </a:r>
          </a:p>
          <a:p>
            <a:pPr marL="0" indent="0">
              <a:buNone/>
            </a:pPr>
            <a:r>
              <a:rPr lang="nl-NL" dirty="0" smtClean="0"/>
              <a:t>Geen onderdak voor de nacht</a:t>
            </a:r>
          </a:p>
          <a:p>
            <a:pPr marL="0" indent="0">
              <a:buNone/>
            </a:pPr>
            <a:r>
              <a:rPr lang="nl-NL" dirty="0" smtClean="0"/>
              <a:t>Verwezen vanuit hulp of dienstverlening</a:t>
            </a:r>
          </a:p>
          <a:p>
            <a:pPr marL="0" indent="0">
              <a:buNone/>
            </a:pPr>
            <a:r>
              <a:rPr lang="nl-NL" b="1" dirty="0" smtClean="0"/>
              <a:t>Partners</a:t>
            </a:r>
          </a:p>
          <a:p>
            <a:pPr>
              <a:buFontTx/>
              <a:buChar char="-"/>
            </a:pPr>
            <a:r>
              <a:rPr lang="nl-NL" sz="2000" dirty="0" smtClean="0"/>
              <a:t>crisisinterventie: PZ Vlas, CAW Zuid-West-Vlaanderen, 10 regionale </a:t>
            </a:r>
            <a:r>
              <a:rPr lang="nl-NL" sz="2000" dirty="0" err="1" smtClean="0"/>
              <a:t>OCMW’s</a:t>
            </a:r>
            <a:r>
              <a:rPr lang="nl-NL" sz="2000" dirty="0" smtClean="0"/>
              <a:t>, AZ </a:t>
            </a:r>
            <a:r>
              <a:rPr lang="nl-NL" sz="2000" dirty="0" err="1" smtClean="0"/>
              <a:t>Groeninge</a:t>
            </a:r>
            <a:r>
              <a:rPr lang="nl-NL" sz="2000" dirty="0" smtClean="0"/>
              <a:t>, OLV Lourdes ziekenhuis Waregem, Psychiatrisch Centrum Menen, SVK De Poort</a:t>
            </a:r>
          </a:p>
          <a:p>
            <a:pPr>
              <a:buFontTx/>
              <a:buChar char="-"/>
            </a:pPr>
            <a:r>
              <a:rPr lang="nl-NL" sz="2000" dirty="0" smtClean="0"/>
              <a:t>Multidisciplinair Crisisoverleg</a:t>
            </a:r>
            <a:br>
              <a:rPr lang="nl-NL" sz="2000" dirty="0" smtClean="0"/>
            </a:br>
            <a:r>
              <a:rPr lang="nl-NL" sz="2000" dirty="0" smtClean="0"/>
              <a:t>CAW Zuid-West-Vlaanderen, OCMW Kortrijk, Straathoekwerk, Kompas, Groep Ubuntu, Achtkanter, H Familie, Beschut Wonen De Bolster, AZ </a:t>
            </a:r>
            <a:r>
              <a:rPr lang="nl-NL" sz="2000" dirty="0" err="1" smtClean="0"/>
              <a:t>Groeninge</a:t>
            </a:r>
            <a:endParaRPr lang="nl-NL" sz="2000" dirty="0" smtClean="0"/>
          </a:p>
          <a:p>
            <a:pPr>
              <a:buFontTx/>
              <a:buChar char="-"/>
            </a:pPr>
            <a:r>
              <a:rPr lang="nl-NL" sz="2000" dirty="0" smtClean="0"/>
              <a:t>Trajectbegeleiding</a:t>
            </a:r>
            <a:br>
              <a:rPr lang="nl-NL" sz="2000" dirty="0" smtClean="0"/>
            </a:br>
            <a:r>
              <a:rPr lang="nl-NL" sz="2000" dirty="0" smtClean="0"/>
              <a:t>CAW Zuid-West-Vlaanderen, Groep Ubuntu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7063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+ logo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" name="Shape 14"/>
          <p:cNvSpPr/>
          <p:nvPr/>
        </p:nvSpPr>
        <p:spPr>
          <a:xfrm rot="21300000">
            <a:off x="-340645" y="7038075"/>
            <a:ext cx="13686090" cy="34498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870807" y="7624123"/>
            <a:ext cx="10464801" cy="1127633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16" name="Shape 16"/>
          <p:cNvSpPr/>
          <p:nvPr/>
        </p:nvSpPr>
        <p:spPr>
          <a:xfrm>
            <a:off x="870807" y="8449121"/>
            <a:ext cx="10464801" cy="873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defRPr sz="3800">
                <a:solidFill>
                  <a:srgbClr val="28353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pic>
        <p:nvPicPr>
          <p:cNvPr id="17" name="W13-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36686" y="5991970"/>
            <a:ext cx="2996927" cy="3269164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+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730112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xfrm>
            <a:off x="6233158" y="9251950"/>
            <a:ext cx="525785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67444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422F2-6735-4316-A42C-28E83613ADFE}" type="datetimeFigureOut">
              <a:rPr lang="nl-BE"/>
              <a:pPr>
                <a:defRPr/>
              </a:pPr>
              <a:t>6/11/2017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233158" y="9251950"/>
            <a:ext cx="525785" cy="37959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73724-987D-4E6E-BB54-84654715D4C3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502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3749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Shape 4"/>
          <p:cNvSpPr/>
          <p:nvPr/>
        </p:nvSpPr>
        <p:spPr>
          <a:xfrm rot="21300000">
            <a:off x="-264204" y="8788860"/>
            <a:ext cx="13686089" cy="1695727"/>
          </a:xfrm>
          <a:prstGeom prst="rect">
            <a:avLst/>
          </a:prstGeom>
          <a:solidFill>
            <a:srgbClr val="42424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" name="W13-logo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004670" y="7659836"/>
            <a:ext cx="1528943" cy="166783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7" r:id="rId3"/>
    <p:sldLayoutId id="2147483658" r:id="rId4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1" i="0" u="none" strike="noStrike" cap="none" spc="0" baseline="0">
          <a:ln>
            <a:noFill/>
          </a:ln>
          <a:solidFill>
            <a:srgbClr val="00ADC5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1" i="0" u="none" strike="noStrike" cap="none" spc="0" baseline="0">
          <a:ln>
            <a:noFill/>
          </a:ln>
          <a:solidFill>
            <a:srgbClr val="00ADC5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1" i="0" u="none" strike="noStrike" cap="none" spc="0" baseline="0">
          <a:ln>
            <a:noFill/>
          </a:ln>
          <a:solidFill>
            <a:srgbClr val="00ADC5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1" i="0" u="none" strike="noStrike" cap="none" spc="0" baseline="0">
          <a:ln>
            <a:noFill/>
          </a:ln>
          <a:solidFill>
            <a:srgbClr val="00ADC5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1" i="0" u="none" strike="noStrike" cap="none" spc="0" baseline="0">
          <a:ln>
            <a:noFill/>
          </a:ln>
          <a:solidFill>
            <a:srgbClr val="00ADC5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1" i="0" u="none" strike="noStrike" cap="none" spc="0" baseline="0">
          <a:ln>
            <a:noFill/>
          </a:ln>
          <a:solidFill>
            <a:srgbClr val="00ADC5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1" i="0" u="none" strike="noStrike" cap="none" spc="0" baseline="0">
          <a:ln>
            <a:noFill/>
          </a:ln>
          <a:solidFill>
            <a:srgbClr val="00ADC5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1" i="0" u="none" strike="noStrike" cap="none" spc="0" baseline="0">
          <a:ln>
            <a:noFill/>
          </a:ln>
          <a:solidFill>
            <a:srgbClr val="00ADC5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1" i="0" u="none" strike="noStrike" cap="none" spc="0" baseline="0">
          <a:ln>
            <a:noFill/>
          </a:ln>
          <a:solidFill>
            <a:srgbClr val="00ADC5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283533"/>
          </a:solidFill>
          <a:uFillTx/>
          <a:latin typeface="+mn-lt"/>
          <a:ea typeface="+mn-ea"/>
          <a:cs typeface="+mn-cs"/>
          <a:sym typeface="Arial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283533"/>
          </a:solidFill>
          <a:uFillTx/>
          <a:latin typeface="+mn-lt"/>
          <a:ea typeface="+mn-ea"/>
          <a:cs typeface="+mn-cs"/>
          <a:sym typeface="Arial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283533"/>
          </a:solidFill>
          <a:uFillTx/>
          <a:latin typeface="+mn-lt"/>
          <a:ea typeface="+mn-ea"/>
          <a:cs typeface="+mn-cs"/>
          <a:sym typeface="Arial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283533"/>
          </a:solidFill>
          <a:uFillTx/>
          <a:latin typeface="+mn-lt"/>
          <a:ea typeface="+mn-ea"/>
          <a:cs typeface="+mn-cs"/>
          <a:sym typeface="Arial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283533"/>
          </a:solidFill>
          <a:uFillTx/>
          <a:latin typeface="+mn-lt"/>
          <a:ea typeface="+mn-ea"/>
          <a:cs typeface="+mn-cs"/>
          <a:sym typeface="Arial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283533"/>
          </a:solidFill>
          <a:uFillTx/>
          <a:latin typeface="+mn-lt"/>
          <a:ea typeface="+mn-ea"/>
          <a:cs typeface="+mn-cs"/>
          <a:sym typeface="Arial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283533"/>
          </a:solidFill>
          <a:uFillTx/>
          <a:latin typeface="+mn-lt"/>
          <a:ea typeface="+mn-ea"/>
          <a:cs typeface="+mn-cs"/>
          <a:sym typeface="Arial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283533"/>
          </a:solidFill>
          <a:uFillTx/>
          <a:latin typeface="+mn-lt"/>
          <a:ea typeface="+mn-ea"/>
          <a:cs typeface="+mn-cs"/>
          <a:sym typeface="Arial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283533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Liesbet.mullie@welzijn13.be" TargetMode="External"/><Relationship Id="rId2" Type="http://schemas.openxmlformats.org/officeDocument/2006/relationships/hyperlink" Target="http://www.welzijn13.be/content/wone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W13-PP-voorbeeldfoto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19"/>
            <a:ext cx="13004800" cy="8669866"/>
          </a:xfrm>
          <a:prstGeom prst="rect">
            <a:avLst/>
          </a:prstGeom>
        </p:spPr>
      </p:pic>
      <p:sp>
        <p:nvSpPr>
          <p:cNvPr id="73" name="Shape 73"/>
          <p:cNvSpPr/>
          <p:nvPr/>
        </p:nvSpPr>
        <p:spPr>
          <a:xfrm rot="21300000">
            <a:off x="-258758" y="7026832"/>
            <a:ext cx="13686090" cy="34498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ctrTitle"/>
          </p:nvPr>
        </p:nvSpPr>
        <p:spPr>
          <a:xfrm>
            <a:off x="682389" y="7069541"/>
            <a:ext cx="10653220" cy="168221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NL" sz="4800" dirty="0" smtClean="0"/>
              <a:t>Regionaal netwerk </a:t>
            </a:r>
            <a:r>
              <a:rPr lang="nl-NL" sz="4800" dirty="0" err="1" smtClean="0"/>
              <a:t>thuisloosheid</a:t>
            </a:r>
            <a:r>
              <a:rPr lang="nl-NL" sz="4800" dirty="0" smtClean="0"/>
              <a:t/>
            </a:r>
            <a:br>
              <a:rPr lang="nl-NL" sz="4800" dirty="0" smtClean="0"/>
            </a:br>
            <a:r>
              <a:rPr lang="nl-NL" sz="2800" dirty="0" smtClean="0"/>
              <a:t>POD MI, Brugge, 9 november 2017    </a:t>
            </a:r>
            <a:endParaRPr sz="2800" dirty="0"/>
          </a:p>
        </p:txBody>
      </p:sp>
      <p:sp>
        <p:nvSpPr>
          <p:cNvPr id="75" name="Shape 75"/>
          <p:cNvSpPr/>
          <p:nvPr/>
        </p:nvSpPr>
        <p:spPr>
          <a:xfrm>
            <a:off x="870807" y="8449121"/>
            <a:ext cx="10464801" cy="873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defRPr sz="3800">
                <a:solidFill>
                  <a:srgbClr val="28353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sz="2800" b="1" dirty="0" smtClean="0"/>
          </a:p>
        </p:txBody>
      </p:sp>
      <p:pic>
        <p:nvPicPr>
          <p:cNvPr id="76" name="W13-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41420" y="6053260"/>
            <a:ext cx="2996927" cy="326916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596338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50230" indent="-650230">
              <a:lnSpc>
                <a:spcPct val="200000"/>
              </a:lnSpc>
              <a:spcBef>
                <a:spcPct val="20000"/>
              </a:spcBef>
            </a:pPr>
            <a:r>
              <a:rPr lang="nl-BE" sz="5400" dirty="0" smtClean="0">
                <a:ea typeface="Verdana" panose="020B0604030504040204" pitchFamily="34" charset="0"/>
                <a:cs typeface="Verdana" panose="020B0604030504040204" pitchFamily="34" charset="0"/>
              </a:rPr>
              <a:t>Toewijzingen en (aanmeldingen)  </a:t>
            </a:r>
            <a:endParaRPr lang="nl-BE" sz="54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50240" y="1497225"/>
            <a:ext cx="12099254" cy="7215541"/>
          </a:xfrm>
        </p:spPr>
        <p:txBody>
          <a:bodyPr/>
          <a:lstStyle/>
          <a:p>
            <a:pPr marL="0" indent="0">
              <a:buNone/>
            </a:pPr>
            <a:r>
              <a:rPr lang="nl-BE" sz="3982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volgens Ethos typologie </a:t>
            </a:r>
            <a:r>
              <a:rPr lang="nl-BE" sz="256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(tot april 2016)</a:t>
            </a:r>
          </a:p>
          <a:p>
            <a:pPr marL="0" indent="0">
              <a:buNone/>
            </a:pPr>
            <a:endParaRPr lang="nl-BE" sz="3982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50230" indent="-650230">
              <a:buAutoNum type="arabicPeriod"/>
            </a:pPr>
            <a:endParaRPr lang="nl-BE" sz="3413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-"/>
            </a:pPr>
            <a:endParaRPr lang="nl-BE" sz="3413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64975365"/>
              </p:ext>
            </p:extLst>
          </p:nvPr>
        </p:nvGraphicFramePr>
        <p:xfrm>
          <a:off x="1689065" y="2603500"/>
          <a:ext cx="8669867" cy="5552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25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dirty="0" smtClean="0"/>
              <a:t>3 jaar HI : Doorstroom ? </a:t>
            </a:r>
            <a:endParaRPr lang="nl-NL" sz="60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Van de 28 toewijzingen zijn 20 situaties doorgestroomd </a:t>
            </a:r>
          </a:p>
          <a:p>
            <a:pPr lvl="2">
              <a:buFontTx/>
              <a:buChar char="-"/>
            </a:pPr>
            <a:r>
              <a:rPr lang="nl-NL" sz="2800" dirty="0"/>
              <a:t>6 sociale woning OCMW of </a:t>
            </a:r>
            <a:r>
              <a:rPr lang="nl-NL" sz="2800" dirty="0" err="1"/>
              <a:t>shm</a:t>
            </a:r>
            <a:r>
              <a:rPr lang="nl-NL" sz="2800" dirty="0"/>
              <a:t>  </a:t>
            </a:r>
          </a:p>
          <a:p>
            <a:pPr lvl="2">
              <a:buFontTx/>
              <a:buChar char="-"/>
            </a:pPr>
            <a:r>
              <a:rPr lang="nl-NL" sz="2800" dirty="0"/>
              <a:t>7 woning sociaal verhuurkantoor </a:t>
            </a:r>
          </a:p>
          <a:p>
            <a:pPr lvl="2">
              <a:buFontTx/>
              <a:buChar char="-"/>
            </a:pPr>
            <a:r>
              <a:rPr lang="nl-NL" sz="2800" dirty="0"/>
              <a:t>3 private huurwoning </a:t>
            </a:r>
          </a:p>
          <a:p>
            <a:pPr lvl="2">
              <a:buFontTx/>
              <a:buChar char="-"/>
            </a:pPr>
            <a:r>
              <a:rPr lang="nl-NL" sz="2800" dirty="0"/>
              <a:t>2 naar eigen netwerk </a:t>
            </a:r>
          </a:p>
          <a:p>
            <a:pPr lvl="2">
              <a:buFontTx/>
              <a:buChar char="-"/>
            </a:pPr>
            <a:r>
              <a:rPr lang="nl-NL" sz="2800" dirty="0"/>
              <a:t>2 zelf afgebroken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41896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2500" y="444499"/>
            <a:ext cx="11099800" cy="2490429"/>
          </a:xfrm>
        </p:spPr>
        <p:txBody>
          <a:bodyPr>
            <a:normAutofit/>
          </a:bodyPr>
          <a:lstStyle/>
          <a:p>
            <a:r>
              <a:rPr lang="nl-NL" sz="5400" dirty="0" smtClean="0"/>
              <a:t>4.  W13 en regioplatform wonen </a:t>
            </a:r>
            <a:endParaRPr lang="nl-NL" sz="5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90000" contras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12" y="2197509"/>
            <a:ext cx="9317619" cy="589642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49941" y="7073715"/>
            <a:ext cx="1065676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W13 = 14 </a:t>
            </a:r>
            <a:r>
              <a:rPr kumimoji="0" lang="nl-NL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OCMW’s</a:t>
            </a:r>
            <a:r>
              <a:rPr kumimoji="0" lang="nl-NL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 en CAW Zuid-West-Vlaanderen</a:t>
            </a:r>
            <a:endParaRPr kumimoji="0" lang="nl-NL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052639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288" y="132735"/>
            <a:ext cx="8407021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368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0"/>
            <a:ext cx="12339782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100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dirty="0" smtClean="0"/>
              <a:t>5. </a:t>
            </a:r>
            <a:r>
              <a:rPr lang="nl-NL" sz="6000" dirty="0" err="1" smtClean="0"/>
              <a:t>Kracht.wonen</a:t>
            </a:r>
            <a:r>
              <a:rPr lang="nl-NL" sz="6000" dirty="0" smtClean="0"/>
              <a:t> : wat is het ?</a:t>
            </a:r>
            <a:endParaRPr lang="nl-NL" sz="60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nl-NL" sz="3200" dirty="0" smtClean="0"/>
              <a:t>Regionaal meldpunt die match maakt tussen vraag en aanbod (woning – begeleiding) indien regulier/lokaal geen oplossing.</a:t>
            </a:r>
          </a:p>
          <a:p>
            <a:pPr marL="742950" indent="-742950">
              <a:buAutoNum type="arabicPeriod"/>
            </a:pPr>
            <a:r>
              <a:rPr lang="nl-NL" sz="3200" dirty="0" smtClean="0"/>
              <a:t>Regionale pool tijdelijke woningen : regionale solidariteit!</a:t>
            </a:r>
          </a:p>
          <a:p>
            <a:pPr marL="742950" indent="-742950">
              <a:buAutoNum type="arabicPeriod"/>
            </a:pPr>
            <a:r>
              <a:rPr lang="nl-NL" sz="3200" dirty="0" smtClean="0"/>
              <a:t>Flexibele (intersectorale) begeleidingstrajecten </a:t>
            </a:r>
            <a:r>
              <a:rPr lang="nl-NL" sz="3200" dirty="0" err="1" smtClean="0"/>
              <a:t>ifv</a:t>
            </a:r>
            <a:r>
              <a:rPr lang="nl-NL" sz="3200" dirty="0" smtClean="0"/>
              <a:t> zelfstandig wonen én duurzame huisvesting</a:t>
            </a:r>
          </a:p>
          <a:p>
            <a:pPr marL="742950" indent="-742950">
              <a:buAutoNum type="arabicPeriod"/>
            </a:pPr>
            <a:r>
              <a:rPr lang="nl-NL" sz="3200" dirty="0" smtClean="0"/>
              <a:t>Coördinatie samenwerkingsscenario én link met actieplan wonen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60065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1028940" y="454548"/>
            <a:ext cx="11099800" cy="2159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NL" sz="6000" dirty="0" smtClean="0"/>
              <a:t>5. </a:t>
            </a:r>
            <a:r>
              <a:rPr lang="nl-NL" sz="6000" dirty="0" err="1" smtClean="0"/>
              <a:t>Kracht.wonen</a:t>
            </a:r>
            <a:r>
              <a:rPr lang="nl-NL" sz="6000" dirty="0" smtClean="0"/>
              <a:t>: voor wie?</a:t>
            </a:r>
            <a:endParaRPr sz="6000" dirty="0"/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577384" y="2363611"/>
            <a:ext cx="11099800" cy="628650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889000" lvl="2" indent="0">
              <a:buNone/>
            </a:pPr>
            <a:endParaRPr lang="nl-NL" sz="3200" dirty="0" smtClean="0"/>
          </a:p>
          <a:p>
            <a:pPr marL="0" indent="0">
              <a:spcBef>
                <a:spcPts val="600"/>
              </a:spcBef>
              <a:buNone/>
            </a:pPr>
            <a:endParaRPr lang="nl-NL" sz="51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nl-NL" sz="6000" dirty="0" smtClean="0"/>
              <a:t>Voor personen in knelpuntsituaties van (dreigende) </a:t>
            </a:r>
            <a:r>
              <a:rPr lang="nl-NL" sz="6000" dirty="0" err="1" smtClean="0"/>
              <a:t>thuisloosheid</a:t>
            </a:r>
            <a:r>
              <a:rPr lang="nl-NL" sz="6000" dirty="0"/>
              <a:t> </a:t>
            </a:r>
            <a:r>
              <a:rPr lang="nl-NL" sz="6000" dirty="0" smtClean="0"/>
              <a:t>: </a:t>
            </a:r>
            <a:r>
              <a:rPr lang="nl-NL" sz="6000" b="1" dirty="0" smtClean="0"/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 sz="6000" dirty="0" smtClean="0"/>
              <a:t>Crisissituaties  die via het bestaande Regionaal Crisisnetwerk niet opgelost geraken. 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 sz="6000" dirty="0" smtClean="0"/>
              <a:t>Situaties van langdurige </a:t>
            </a:r>
            <a:r>
              <a:rPr lang="nl-NL" sz="6000" dirty="0" err="1" smtClean="0"/>
              <a:t>thuisloosheid</a:t>
            </a:r>
            <a:r>
              <a:rPr lang="nl-NL" sz="6000" dirty="0" smtClean="0"/>
              <a:t> en combinatie van problematieken.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 sz="6000" dirty="0" smtClean="0"/>
              <a:t>Bewoners van tijdelijke woningen OCMW waar nood is aan extra intersectorale ondersteuning (via overleg of begeleiding aan huis).</a:t>
            </a:r>
          </a:p>
          <a:p>
            <a:pPr marL="0" indent="0">
              <a:buNone/>
            </a:pPr>
            <a:r>
              <a:rPr lang="nl-NL" sz="6000" dirty="0" smtClean="0"/>
              <a:t>Dus :  </a:t>
            </a:r>
            <a:r>
              <a:rPr lang="nl-NL" sz="6000" b="1" dirty="0" smtClean="0"/>
              <a:t>na</a:t>
            </a:r>
            <a:r>
              <a:rPr lang="nl-NL" sz="6000" dirty="0" smtClean="0"/>
              <a:t> uitputting van het reguliere aanbod en/of pogingen om het reguliere in gang te zetten zonder oplossingen.  </a:t>
            </a:r>
          </a:p>
          <a:p>
            <a:pPr marL="0" indent="0">
              <a:buNone/>
            </a:pPr>
            <a:endParaRPr lang="nl-NL" sz="3500" dirty="0" smtClean="0"/>
          </a:p>
        </p:txBody>
      </p:sp>
    </p:spTree>
    <p:extLst>
      <p:ext uri="{BB962C8B-B14F-4D97-AF65-F5344CB8AC3E}">
        <p14:creationId xmlns:p14="http://schemas.microsoft.com/office/powerpoint/2010/main" val="11594503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Kracht.wonen</a:t>
            </a:r>
            <a:r>
              <a:rPr lang="nl-NL" dirty="0" smtClean="0"/>
              <a:t> : Meldpunt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2800" b="1" dirty="0"/>
              <a:t>Regionaal</a:t>
            </a:r>
            <a:r>
              <a:rPr lang="nl-NL" sz="2800" dirty="0"/>
              <a:t> digitaal meldpunt W13 : </a:t>
            </a:r>
            <a:r>
              <a:rPr lang="nl-NL" sz="2800" b="1" dirty="0"/>
              <a:t>MANDAAT</a:t>
            </a:r>
            <a:r>
              <a:rPr lang="nl-NL" sz="2800" dirty="0"/>
              <a:t> om schakels toe te wijzen :  </a:t>
            </a:r>
          </a:p>
          <a:p>
            <a:pPr lvl="1"/>
            <a:r>
              <a:rPr lang="nl-NL" sz="2800" dirty="0"/>
              <a:t>Toewijzing van tijdelijke woning OCMW </a:t>
            </a:r>
          </a:p>
          <a:p>
            <a:pPr lvl="1"/>
            <a:r>
              <a:rPr lang="nl-NL" sz="2800" dirty="0"/>
              <a:t>Toewijzing van begeleiding aan woning (</a:t>
            </a:r>
            <a:r>
              <a:rPr lang="nl-NL" sz="2800" dirty="0" err="1"/>
              <a:t>oa</a:t>
            </a:r>
            <a:r>
              <a:rPr lang="nl-NL" sz="2800" dirty="0"/>
              <a:t> via </a:t>
            </a:r>
            <a:r>
              <a:rPr lang="nl-NL" sz="2800" dirty="0" err="1"/>
              <a:t>dedicated</a:t>
            </a:r>
            <a:r>
              <a:rPr lang="nl-NL" sz="2800" dirty="0"/>
              <a:t> team)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28456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 err="1" smtClean="0"/>
              <a:t>Kracht.wonen</a:t>
            </a:r>
            <a:r>
              <a:rPr lang="nl-NL" sz="4800" dirty="0" smtClean="0"/>
              <a:t> : regionale pool tijdelijke woningen</a:t>
            </a:r>
            <a:endParaRPr lang="nl-NL" sz="4800" dirty="0"/>
          </a:p>
        </p:txBody>
      </p:sp>
      <p:sp>
        <p:nvSpPr>
          <p:cNvPr id="4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Huidige engagementen jaar 1 : 29 woningen</a:t>
            </a:r>
          </a:p>
          <a:p>
            <a:pPr lvl="1"/>
            <a:r>
              <a:rPr lang="nl-NL" sz="2800" dirty="0" smtClean="0"/>
              <a:t>Stapsgewijs inzetten</a:t>
            </a:r>
          </a:p>
          <a:p>
            <a:r>
              <a:rPr lang="nl-NL" sz="2800" dirty="0" smtClean="0"/>
              <a:t>Ambitie op termijn : 50 woningen/kamers/studio/</a:t>
            </a:r>
            <a:r>
              <a:rPr lang="nl-NL" sz="2800" dirty="0" err="1" smtClean="0"/>
              <a:t>appartem</a:t>
            </a:r>
            <a:r>
              <a:rPr lang="nl-NL" sz="2800" dirty="0" smtClean="0"/>
              <a:t>.</a:t>
            </a:r>
          </a:p>
          <a:p>
            <a:r>
              <a:rPr lang="nl-NL" sz="2800" dirty="0" smtClean="0"/>
              <a:t>Lokaal OCMW waar woning gelegen is, is bevoegd ! </a:t>
            </a:r>
          </a:p>
          <a:p>
            <a:pPr marL="0" indent="0">
              <a:buNone/>
            </a:pPr>
            <a:endParaRPr lang="nl-NL" sz="3200" dirty="0" smtClean="0"/>
          </a:p>
        </p:txBody>
      </p:sp>
    </p:spTree>
    <p:extLst>
      <p:ext uri="{BB962C8B-B14F-4D97-AF65-F5344CB8AC3E}">
        <p14:creationId xmlns:p14="http://schemas.microsoft.com/office/powerpoint/2010/main" val="18625423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676400"/>
          </a:xfrm>
        </p:spPr>
        <p:txBody>
          <a:bodyPr>
            <a:normAutofit/>
          </a:bodyPr>
          <a:lstStyle/>
          <a:p>
            <a:r>
              <a:rPr lang="nl-NL" sz="4000" dirty="0" smtClean="0"/>
              <a:t>Regionale pool tijdelijke woningen</a:t>
            </a:r>
            <a:endParaRPr lang="nl-NL" sz="4000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74000" contrast="8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53" y="1733779"/>
            <a:ext cx="11195068" cy="7631447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 rot="10800000" flipH="1" flipV="1">
            <a:off x="3415436" y="5224300"/>
            <a:ext cx="189694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1</a:t>
            </a:r>
            <a:endParaRPr kumimoji="0" lang="nl-NL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715819" y="5675171"/>
            <a:ext cx="248352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3</a:t>
            </a:r>
            <a:endParaRPr kumimoji="0" lang="nl-NL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591643" y="5020513"/>
            <a:ext cx="248352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3</a:t>
            </a:r>
            <a:endParaRPr kumimoji="0" lang="nl-NL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894473" y="5569731"/>
            <a:ext cx="68908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10</a:t>
            </a:r>
            <a:endParaRPr kumimoji="0" lang="nl-NL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0593616" y="5849578"/>
            <a:ext cx="21640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1</a:t>
            </a:r>
            <a:endParaRPr kumimoji="0" lang="nl-NL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8839332" y="5020513"/>
            <a:ext cx="21640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1</a:t>
            </a:r>
            <a:endParaRPr kumimoji="0" lang="nl-NL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7765097" y="4539872"/>
            <a:ext cx="21640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3</a:t>
            </a:r>
            <a:endParaRPr kumimoji="0" lang="nl-NL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7046615" y="4578644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1</a:t>
            </a: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704831" y="3945147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1</a:t>
            </a: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9308306" y="5818800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2</a:t>
            </a: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9785037" y="4134943"/>
            <a:ext cx="17378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1800" dirty="0"/>
              <a:t>2</a:t>
            </a: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9197944" y="3446630"/>
            <a:ext cx="225778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1</a:t>
            </a:r>
            <a:endParaRPr kumimoji="0" lang="nl-NL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0593616" y="5030532"/>
            <a:ext cx="21640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1</a:t>
            </a:r>
            <a:endParaRPr kumimoji="0" lang="nl-NL" sz="16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20664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Regionaal netwerk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nl-NL" dirty="0" smtClean="0"/>
          </a:p>
          <a:p>
            <a:endParaRPr lang="nl-NL" dirty="0" smtClean="0"/>
          </a:p>
          <a:p>
            <a:pPr marL="742950" indent="-742950">
              <a:buFont typeface="+mj-lt"/>
              <a:buAutoNum type="arabicPeriod"/>
            </a:pPr>
            <a:r>
              <a:rPr lang="nl-NL" sz="4500" dirty="0" smtClean="0"/>
              <a:t>2006 en verder : bottom-up gegroeid netwerk vanuit signalen uit het veldwerk 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4500" dirty="0" smtClean="0"/>
              <a:t>2010 en verder : Aan de slag met Europese aanbevelingen rond </a:t>
            </a:r>
            <a:r>
              <a:rPr lang="nl-NL" sz="4500" dirty="0" err="1" smtClean="0"/>
              <a:t>thuisloosheid</a:t>
            </a:r>
            <a:r>
              <a:rPr lang="nl-NL" sz="4500" dirty="0" smtClean="0"/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4500" dirty="0" smtClean="0"/>
              <a:t>2014-2017 : Huis Inclusief en </a:t>
            </a:r>
            <a:r>
              <a:rPr lang="nl-NL" sz="4500" dirty="0" err="1" smtClean="0"/>
              <a:t>Housing</a:t>
            </a:r>
            <a:r>
              <a:rPr lang="nl-NL" sz="4500" dirty="0" smtClean="0"/>
              <a:t> First 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4500" dirty="0" smtClean="0"/>
              <a:t>2016 : Regioplatform W13 : </a:t>
            </a:r>
            <a:r>
              <a:rPr lang="nl-NL" sz="4500" dirty="0"/>
              <a:t> </a:t>
            </a:r>
            <a:r>
              <a:rPr lang="nl-NL" sz="4500" dirty="0" smtClean="0"/>
              <a:t>Naar een actieplan wonen 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4500" dirty="0" smtClean="0"/>
              <a:t>2017 : Beleidsengagementen W13 : </a:t>
            </a:r>
            <a:r>
              <a:rPr lang="nl-NL" sz="4500" b="1" dirty="0" err="1" smtClean="0"/>
              <a:t>Kracht.wonen</a:t>
            </a:r>
            <a:r>
              <a:rPr lang="nl-NL" sz="4500" dirty="0" smtClean="0"/>
              <a:t> en regionale woonclub 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62024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 err="1" smtClean="0"/>
              <a:t>Kracht.wonen</a:t>
            </a:r>
            <a:r>
              <a:rPr lang="nl-NL" sz="4800" dirty="0" smtClean="0"/>
              <a:t> : krachtenbundeling rond begeleiding </a:t>
            </a:r>
            <a:endParaRPr lang="nl-NL" sz="48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52500" y="2492476"/>
            <a:ext cx="11099800" cy="6168923"/>
          </a:xfrm>
        </p:spPr>
        <p:txBody>
          <a:bodyPr>
            <a:normAutofit fontScale="250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nl-NL" sz="9600" dirty="0"/>
              <a:t>Tandembegeleiding OCMW maatschappelijk werker - begeleidende dienst aan huis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9600" dirty="0"/>
              <a:t>Ondersteuning aan huis 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 sz="9600" dirty="0"/>
              <a:t>Via wooncoaches </a:t>
            </a:r>
            <a:r>
              <a:rPr lang="nl-NL" sz="9600" dirty="0" err="1"/>
              <a:t>dedicated</a:t>
            </a:r>
            <a:r>
              <a:rPr lang="nl-NL" sz="9600" dirty="0"/>
              <a:t> team (CAW, psychiatrische thuiszorg Vesta, Groep Ubuntu, vzw Kompas)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 sz="9600" dirty="0"/>
              <a:t>Via reguliere begeleiding van welzijnssectoren (CAW, GGZ, gehandicaptenzorg, jongerenwelzijn,..)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9600" dirty="0"/>
              <a:t>Multidisciplinair (crisis)overleg </a:t>
            </a:r>
            <a:r>
              <a:rPr lang="nl-NL" sz="9600" dirty="0" err="1"/>
              <a:t>ifv</a:t>
            </a:r>
            <a:r>
              <a:rPr lang="nl-NL" sz="9600" dirty="0"/>
              <a:t> opstart traject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9600" dirty="0"/>
              <a:t>Samenwerking </a:t>
            </a:r>
            <a:r>
              <a:rPr lang="nl-NL" sz="9600" dirty="0" err="1"/>
              <a:t>ifv</a:t>
            </a:r>
            <a:r>
              <a:rPr lang="nl-NL" sz="9600" dirty="0"/>
              <a:t> doorstroom naar  duurzame huisvesting !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82325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NL" sz="4000" dirty="0" smtClean="0"/>
              <a:t>Coördinatie samenwerkingsscenario </a:t>
            </a:r>
            <a:r>
              <a:rPr lang="nl-NL" sz="4000" dirty="0" err="1" smtClean="0"/>
              <a:t>kracht.wonen</a:t>
            </a:r>
            <a:r>
              <a:rPr lang="nl-NL" sz="4000" dirty="0" smtClean="0"/>
              <a:t> W13 </a:t>
            </a:r>
            <a:endParaRPr sz="4000" dirty="0"/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05790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nl-NL" sz="8000" dirty="0" smtClean="0"/>
              <a:t>Opvolging en maximale verbinding schakels in het netwerk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8000" dirty="0" smtClean="0"/>
              <a:t>Open communicatie tussen partners </a:t>
            </a:r>
            <a:r>
              <a:rPr lang="nl-NL" sz="8000" dirty="0" err="1" smtClean="0"/>
              <a:t>ifv</a:t>
            </a:r>
            <a:r>
              <a:rPr lang="nl-NL" sz="8000" dirty="0" smtClean="0"/>
              <a:t> eventuele bijsturing.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8000" dirty="0" smtClean="0"/>
              <a:t>Opvolging en linken met actieplan toegankelijke woonmarkt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8000" dirty="0" smtClean="0"/>
              <a:t>Regionale monitoring vraag en beschikbaar aanbod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8000" dirty="0" smtClean="0"/>
              <a:t>Jaarlijkse rapportage breed veld en RVB W13 </a:t>
            </a:r>
          </a:p>
        </p:txBody>
      </p:sp>
      <p:sp>
        <p:nvSpPr>
          <p:cNvPr id="80" name="Shape 80"/>
          <p:cNvSpPr/>
          <p:nvPr/>
        </p:nvSpPr>
        <p:spPr>
          <a:xfrm rot="21300000">
            <a:off x="-264204" y="8788860"/>
            <a:ext cx="13686089" cy="1695727"/>
          </a:xfrm>
          <a:prstGeom prst="rect">
            <a:avLst/>
          </a:prstGeom>
          <a:solidFill>
            <a:srgbClr val="42424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1" name="W13-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04670" y="7659836"/>
            <a:ext cx="1528943" cy="16678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507447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51295"/>
              </p:ext>
            </p:extLst>
          </p:nvPr>
        </p:nvGraphicFramePr>
        <p:xfrm>
          <a:off x="184779" y="1954530"/>
          <a:ext cx="12316570" cy="679921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976491">
                  <a:extLst>
                    <a:ext uri="{9D8B030D-6E8A-4147-A177-3AD203B41FA5}">
                      <a16:colId xmlns:a16="http://schemas.microsoft.com/office/drawing/2014/main" val="186172258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1250613795"/>
                    </a:ext>
                  </a:extLst>
                </a:gridCol>
                <a:gridCol w="560070">
                  <a:extLst>
                    <a:ext uri="{9D8B030D-6E8A-4147-A177-3AD203B41FA5}">
                      <a16:colId xmlns:a16="http://schemas.microsoft.com/office/drawing/2014/main" val="1049811311"/>
                    </a:ext>
                  </a:extLst>
                </a:gridCol>
                <a:gridCol w="350411">
                  <a:extLst>
                    <a:ext uri="{9D8B030D-6E8A-4147-A177-3AD203B41FA5}">
                      <a16:colId xmlns:a16="http://schemas.microsoft.com/office/drawing/2014/main" val="1098979093"/>
                    </a:ext>
                  </a:extLst>
                </a:gridCol>
                <a:gridCol w="572348">
                  <a:extLst>
                    <a:ext uri="{9D8B030D-6E8A-4147-A177-3AD203B41FA5}">
                      <a16:colId xmlns:a16="http://schemas.microsoft.com/office/drawing/2014/main" val="981813175"/>
                    </a:ext>
                  </a:extLst>
                </a:gridCol>
              </a:tblGrid>
              <a:tr h="547215"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 dirty="0" err="1" smtClean="0">
                          <a:effectLst/>
                        </a:rPr>
                        <a:t>Kracht.wonen</a:t>
                      </a:r>
                      <a:r>
                        <a:rPr lang="nl-NL" sz="900" u="none" strike="noStrike" baseline="0" dirty="0" smtClean="0">
                          <a:effectLst/>
                        </a:rPr>
                        <a:t> </a:t>
                      </a:r>
                      <a:endParaRPr lang="nl-N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Woonclub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W13</a:t>
                      </a:r>
                      <a:endParaRPr lang="nl-N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 dirty="0">
                          <a:effectLst/>
                        </a:rPr>
                        <a:t>Andere trekker</a:t>
                      </a:r>
                      <a:endParaRPr lang="nl-N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extLst>
                  <a:ext uri="{0D108BD9-81ED-4DB2-BD59-A6C34878D82A}">
                    <a16:rowId xmlns:a16="http://schemas.microsoft.com/office/drawing/2014/main" val="1443624091"/>
                  </a:ext>
                </a:extLst>
              </a:tr>
              <a:tr h="139587"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extLst>
                  <a:ext uri="{0D108BD9-81ED-4DB2-BD59-A6C34878D82A}">
                    <a16:rowId xmlns:a16="http://schemas.microsoft.com/office/drawing/2014/main" val="436045518"/>
                  </a:ext>
                </a:extLst>
              </a:tr>
              <a:tr h="482918"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u="none" strike="noStrike" dirty="0" smtClean="0">
                          <a:effectLst/>
                        </a:rPr>
                        <a:t>Onderzoek</a:t>
                      </a:r>
                      <a:r>
                        <a:rPr lang="nl-BE" sz="1600" u="none" strike="noStrike" baseline="0" dirty="0" smtClean="0">
                          <a:effectLst/>
                        </a:rPr>
                        <a:t> huisvestingsadviescommissie v</a:t>
                      </a:r>
                      <a:r>
                        <a:rPr lang="nl-BE" sz="1600" u="none" strike="noStrike" dirty="0" smtClean="0">
                          <a:effectLst/>
                        </a:rPr>
                        <a:t>oor </a:t>
                      </a:r>
                      <a:r>
                        <a:rPr lang="nl-BE" sz="1600" u="none" strike="noStrike" dirty="0">
                          <a:effectLst/>
                        </a:rPr>
                        <a:t>huurders en verhuurders </a:t>
                      </a:r>
                      <a:r>
                        <a:rPr lang="nl-BE" sz="1600" u="none" strike="noStrike" dirty="0" smtClean="0">
                          <a:effectLst/>
                        </a:rPr>
                        <a:t>: goed instrument om </a:t>
                      </a:r>
                      <a:r>
                        <a:rPr lang="nl-BE" sz="1600" u="none" strike="noStrike" dirty="0">
                          <a:effectLst/>
                        </a:rPr>
                        <a:t>uithuiszettingen te </a:t>
                      </a:r>
                      <a:r>
                        <a:rPr lang="nl-BE" sz="1600" u="none" strike="noStrike" dirty="0" smtClean="0">
                          <a:effectLst/>
                        </a:rPr>
                        <a:t>vermijden</a:t>
                      </a:r>
                      <a:r>
                        <a:rPr lang="nl-BE" sz="1600" u="none" strike="noStrike" baseline="0" dirty="0" smtClean="0">
                          <a:effectLst/>
                        </a:rPr>
                        <a:t> ? 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 dirty="0">
                          <a:effectLst/>
                        </a:rPr>
                        <a:t> </a:t>
                      </a:r>
                      <a:endParaRPr lang="nl-N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extLst>
                  <a:ext uri="{0D108BD9-81ED-4DB2-BD59-A6C34878D82A}">
                    <a16:rowId xmlns:a16="http://schemas.microsoft.com/office/drawing/2014/main" val="3844436942"/>
                  </a:ext>
                </a:extLst>
              </a:tr>
              <a:tr h="723187"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u="none" strike="noStrike" dirty="0" smtClean="0">
                          <a:effectLst/>
                        </a:rPr>
                        <a:t>Dialoog</a:t>
                      </a:r>
                      <a:r>
                        <a:rPr lang="nl-BE" sz="1600" u="none" strike="noStrike" baseline="0" dirty="0" smtClean="0">
                          <a:effectLst/>
                        </a:rPr>
                        <a:t> met de </a:t>
                      </a:r>
                      <a:r>
                        <a:rPr lang="nl-BE" sz="1600" u="none" strike="noStrike" dirty="0" smtClean="0">
                          <a:effectLst/>
                        </a:rPr>
                        <a:t>verhuurders </a:t>
                      </a:r>
                      <a:r>
                        <a:rPr lang="nl-BE" sz="1600" u="none" strike="noStrike" dirty="0">
                          <a:effectLst/>
                        </a:rPr>
                        <a:t>op de private huurmarkt </a:t>
                      </a:r>
                      <a:r>
                        <a:rPr lang="nl-BE" sz="1600" u="none" strike="noStrike" baseline="0" dirty="0" smtClean="0">
                          <a:effectLst/>
                        </a:rPr>
                        <a:t> : Samenwerkingsmogelijkheden </a:t>
                      </a:r>
                      <a:r>
                        <a:rPr lang="nl-BE" sz="1600" u="none" strike="noStrike" dirty="0" smtClean="0">
                          <a:effectLst/>
                        </a:rPr>
                        <a:t>tussen </a:t>
                      </a:r>
                      <a:r>
                        <a:rPr lang="nl-BE" sz="1600" u="none" strike="noStrike" dirty="0">
                          <a:effectLst/>
                        </a:rPr>
                        <a:t>welzijn en private verhuurders </a:t>
                      </a:r>
                      <a:r>
                        <a:rPr lang="nl-BE" sz="1600" u="none" strike="noStrike" dirty="0" smtClean="0">
                          <a:effectLst/>
                        </a:rPr>
                        <a:t>+ </a:t>
                      </a:r>
                      <a:r>
                        <a:rPr lang="nl-BE" sz="1600" u="none" strike="noStrike" dirty="0">
                          <a:effectLst/>
                        </a:rPr>
                        <a:t>oplossingen voor </a:t>
                      </a:r>
                      <a:r>
                        <a:rPr lang="nl-BE" sz="1600" u="none" strike="noStrike" dirty="0" smtClean="0">
                          <a:effectLst/>
                        </a:rPr>
                        <a:t>knelpunten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l-N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 dirty="0">
                          <a:effectLst/>
                        </a:rPr>
                        <a:t> </a:t>
                      </a:r>
                      <a:endParaRPr lang="nl-N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extLst>
                  <a:ext uri="{0D108BD9-81ED-4DB2-BD59-A6C34878D82A}">
                    <a16:rowId xmlns:a16="http://schemas.microsoft.com/office/drawing/2014/main" val="283968539"/>
                  </a:ext>
                </a:extLst>
              </a:tr>
              <a:tr h="363499"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u="none" strike="noStrike" dirty="0" smtClean="0">
                          <a:effectLst/>
                        </a:rPr>
                        <a:t>Samenwonen</a:t>
                      </a:r>
                      <a:r>
                        <a:rPr lang="nl-BE" sz="1600" u="none" strike="noStrike" baseline="0" dirty="0" smtClean="0">
                          <a:effectLst/>
                        </a:rPr>
                        <a:t> of </a:t>
                      </a:r>
                      <a:r>
                        <a:rPr lang="nl-BE" sz="1600" u="none" strike="noStrike" baseline="0" dirty="0" err="1" smtClean="0">
                          <a:effectLst/>
                        </a:rPr>
                        <a:t>cohousing</a:t>
                      </a:r>
                      <a:r>
                        <a:rPr lang="nl-BE" sz="1600" u="none" strike="noStrike" baseline="0" dirty="0" smtClean="0">
                          <a:effectLst/>
                        </a:rPr>
                        <a:t> niet langer financieel afstraffen </a:t>
                      </a:r>
                      <a:r>
                        <a:rPr lang="nl-BE" sz="1600" u="none" strike="noStrike" dirty="0" smtClean="0">
                          <a:effectLst/>
                        </a:rPr>
                        <a:t> 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 dirty="0">
                          <a:effectLst/>
                        </a:rPr>
                        <a:t> </a:t>
                      </a:r>
                      <a:endParaRPr lang="nl-N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extLst>
                  <a:ext uri="{0D108BD9-81ED-4DB2-BD59-A6C34878D82A}">
                    <a16:rowId xmlns:a16="http://schemas.microsoft.com/office/drawing/2014/main" val="2715708512"/>
                  </a:ext>
                </a:extLst>
              </a:tr>
              <a:tr h="482918"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u="none" strike="noStrike" dirty="0" smtClean="0">
                          <a:effectLst/>
                        </a:rPr>
                        <a:t>Experiment</a:t>
                      </a:r>
                      <a:r>
                        <a:rPr lang="nl-BE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nl-BE" sz="1600" u="none" strike="noStrike" dirty="0" smtClean="0">
                          <a:effectLst/>
                        </a:rPr>
                        <a:t> </a:t>
                      </a:r>
                      <a:r>
                        <a:rPr lang="nl-BE" sz="1600" u="none" strike="noStrike" dirty="0">
                          <a:effectLst/>
                        </a:rPr>
                        <a:t>in samenwerking met </a:t>
                      </a:r>
                      <a:r>
                        <a:rPr lang="nl-BE" sz="1600" u="none" strike="noStrike" dirty="0" smtClean="0">
                          <a:effectLst/>
                        </a:rPr>
                        <a:t> </a:t>
                      </a:r>
                      <a:r>
                        <a:rPr lang="nl-BE" sz="1600" u="none" strike="noStrike" dirty="0">
                          <a:effectLst/>
                        </a:rPr>
                        <a:t>intergemeentelijke samenwerkingsverbanden Wonen om private leegstand om te zetten in een </a:t>
                      </a:r>
                      <a:r>
                        <a:rPr lang="nl-BE" sz="1600" u="none" strike="noStrike" dirty="0" smtClean="0">
                          <a:effectLst/>
                        </a:rPr>
                        <a:t>woningaanbod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900" u="none" strike="noStrike" dirty="0">
                          <a:effectLst/>
                        </a:rPr>
                        <a:t> </a:t>
                      </a:r>
                      <a:endParaRPr lang="nl-N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extLst>
                  <a:ext uri="{0D108BD9-81ED-4DB2-BD59-A6C34878D82A}">
                    <a16:rowId xmlns:a16="http://schemas.microsoft.com/office/drawing/2014/main" val="2107218272"/>
                  </a:ext>
                </a:extLst>
              </a:tr>
              <a:tr h="482918"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u="none" strike="noStrike" dirty="0" smtClean="0">
                          <a:effectLst/>
                        </a:rPr>
                        <a:t>Bijkomend</a:t>
                      </a:r>
                      <a:r>
                        <a:rPr lang="nl-BE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nl-BE" sz="1600" u="none" strike="noStrike" dirty="0" smtClean="0">
                          <a:effectLst/>
                        </a:rPr>
                        <a:t>betaalbaar</a:t>
                      </a:r>
                      <a:r>
                        <a:rPr lang="nl-BE" sz="1600" u="none" strike="noStrike" dirty="0">
                          <a:effectLst/>
                        </a:rPr>
                        <a:t>, geschikt en kwalitatief woonaanbod voor kwetsbare doelgroepen </a:t>
                      </a:r>
                      <a:r>
                        <a:rPr lang="nl-BE" sz="1600" u="none" strike="noStrike" dirty="0" smtClean="0">
                          <a:effectLst/>
                        </a:rPr>
                        <a:t>in </a:t>
                      </a:r>
                      <a:r>
                        <a:rPr lang="nl-BE" sz="1600" u="none" strike="noStrike" dirty="0">
                          <a:effectLst/>
                        </a:rPr>
                        <a:t>een publiek –private samenwerking.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l-N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278562"/>
                  </a:ext>
                </a:extLst>
              </a:tr>
              <a:tr h="482125"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u="none" strike="noStrike" dirty="0" smtClean="0">
                          <a:effectLst/>
                        </a:rPr>
                        <a:t>Preventieve</a:t>
                      </a:r>
                      <a:r>
                        <a:rPr lang="nl-BE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nl-BE" sz="1600" u="none" strike="noStrike" dirty="0" smtClean="0">
                          <a:effectLst/>
                        </a:rPr>
                        <a:t>aanpak </a:t>
                      </a:r>
                      <a:r>
                        <a:rPr lang="nl-BE" sz="1600" u="none" strike="noStrike" dirty="0">
                          <a:effectLst/>
                        </a:rPr>
                        <a:t>van uithuiszettingen in de regio </a:t>
                      </a:r>
                      <a:r>
                        <a:rPr lang="nl-BE" sz="1600" u="none" strike="noStrike" dirty="0" smtClean="0">
                          <a:effectLst/>
                        </a:rPr>
                        <a:t>uit. :  </a:t>
                      </a:r>
                      <a:r>
                        <a:rPr lang="nl-BE" sz="1600" u="none" strike="noStrike" dirty="0">
                          <a:effectLst/>
                        </a:rPr>
                        <a:t>werkbare, transparante en </a:t>
                      </a:r>
                      <a:r>
                        <a:rPr lang="nl-BE" sz="1600" u="none" strike="noStrike" dirty="0" smtClean="0">
                          <a:effectLst/>
                        </a:rPr>
                        <a:t>toegankelijke aanpak 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 dirty="0">
                          <a:effectLst/>
                        </a:rPr>
                        <a:t> </a:t>
                      </a:r>
                      <a:endParaRPr lang="nl-N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extLst>
                  <a:ext uri="{0D108BD9-81ED-4DB2-BD59-A6C34878D82A}">
                    <a16:rowId xmlns:a16="http://schemas.microsoft.com/office/drawing/2014/main" val="1826549600"/>
                  </a:ext>
                </a:extLst>
              </a:tr>
              <a:tr h="363499"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u="none" strike="noStrike" dirty="0" smtClean="0">
                          <a:effectLst/>
                        </a:rPr>
                        <a:t>Het </a:t>
                      </a:r>
                      <a:r>
                        <a:rPr lang="nl-BE" sz="1600" u="none" strike="noStrike" dirty="0">
                          <a:effectLst/>
                        </a:rPr>
                        <a:t>aanbod van begeleiding en ondersteuning bij het </a:t>
                      </a:r>
                      <a:r>
                        <a:rPr lang="nl-BE" sz="1600" u="none" strike="noStrike" dirty="0" smtClean="0">
                          <a:effectLst/>
                        </a:rPr>
                        <a:t>wonen bundelen</a:t>
                      </a:r>
                      <a:r>
                        <a:rPr lang="nl-BE" sz="1600" u="none" strike="noStrike" baseline="0" dirty="0" smtClean="0">
                          <a:effectLst/>
                        </a:rPr>
                        <a:t> en versterken van het aanbod 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900" u="none" strike="noStrike" dirty="0">
                          <a:effectLst/>
                        </a:rPr>
                        <a:t> </a:t>
                      </a:r>
                      <a:endParaRPr lang="nl-N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extLst>
                  <a:ext uri="{0D108BD9-81ED-4DB2-BD59-A6C34878D82A}">
                    <a16:rowId xmlns:a16="http://schemas.microsoft.com/office/drawing/2014/main" val="1693902393"/>
                  </a:ext>
                </a:extLst>
              </a:tr>
              <a:tr h="482125"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u="none" strike="noStrike" dirty="0" smtClean="0">
                          <a:effectLst/>
                        </a:rPr>
                        <a:t>constructieve </a:t>
                      </a:r>
                      <a:r>
                        <a:rPr lang="nl-BE" sz="1600" u="none" strike="noStrike" dirty="0">
                          <a:effectLst/>
                        </a:rPr>
                        <a:t>en creatieve denktank </a:t>
                      </a:r>
                      <a:r>
                        <a:rPr lang="nl-BE" sz="1600" u="none" strike="noStrike" dirty="0" smtClean="0">
                          <a:effectLst/>
                        </a:rPr>
                        <a:t>in functie van toegang </a:t>
                      </a:r>
                      <a:r>
                        <a:rPr lang="nl-BE" sz="1600" u="none" strike="noStrike" dirty="0">
                          <a:effectLst/>
                        </a:rPr>
                        <a:t>tot sociaal huren 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l-N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 dirty="0">
                          <a:effectLst/>
                        </a:rPr>
                        <a:t> </a:t>
                      </a:r>
                      <a:endParaRPr lang="nl-N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extLst>
                  <a:ext uri="{0D108BD9-81ED-4DB2-BD59-A6C34878D82A}">
                    <a16:rowId xmlns:a16="http://schemas.microsoft.com/office/drawing/2014/main" val="882588994"/>
                  </a:ext>
                </a:extLst>
              </a:tr>
              <a:tr h="482918"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u="none" strike="noStrike" dirty="0" smtClean="0">
                          <a:effectLst/>
                        </a:rPr>
                        <a:t>Werksessies </a:t>
                      </a:r>
                      <a:r>
                        <a:rPr lang="nl-BE" sz="1600" u="none" strike="noStrike" dirty="0">
                          <a:effectLst/>
                        </a:rPr>
                        <a:t>en vorming voor begeleiders wonen –welzijn die mensen kunnen ondersteunen bij het verwerven van een sociale woning 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 dirty="0">
                          <a:effectLst/>
                        </a:rPr>
                        <a:t> </a:t>
                      </a:r>
                      <a:endParaRPr lang="nl-N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extLst>
                  <a:ext uri="{0D108BD9-81ED-4DB2-BD59-A6C34878D82A}">
                    <a16:rowId xmlns:a16="http://schemas.microsoft.com/office/drawing/2014/main" val="921808751"/>
                  </a:ext>
                </a:extLst>
              </a:tr>
              <a:tr h="482918"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u="none" strike="noStrike" dirty="0" smtClean="0">
                          <a:effectLst/>
                        </a:rPr>
                        <a:t>Het</a:t>
                      </a:r>
                      <a:r>
                        <a:rPr lang="nl-BE" sz="1600" u="none" strike="noStrike" baseline="0" dirty="0" smtClean="0">
                          <a:effectLst/>
                        </a:rPr>
                        <a:t> huren </a:t>
                      </a:r>
                      <a:r>
                        <a:rPr lang="nl-BE" sz="1600" u="none" strike="noStrike" dirty="0" smtClean="0">
                          <a:effectLst/>
                        </a:rPr>
                        <a:t>betaalbaarder </a:t>
                      </a:r>
                      <a:r>
                        <a:rPr lang="nl-BE" sz="1600" u="none" strike="noStrike" dirty="0">
                          <a:effectLst/>
                        </a:rPr>
                        <a:t>maken </a:t>
                      </a:r>
                      <a:r>
                        <a:rPr lang="nl-BE" sz="1600" u="none" strike="noStrike" dirty="0" smtClean="0">
                          <a:effectLst/>
                        </a:rPr>
                        <a:t> </a:t>
                      </a:r>
                      <a:r>
                        <a:rPr lang="nl-BE" sz="1600" u="none" strike="noStrike" dirty="0">
                          <a:effectLst/>
                        </a:rPr>
                        <a:t>door alle rechten te activeren die de woonkost kunnen verminderen. We maken een checklist “betaalbaar wonen</a:t>
                      </a:r>
                      <a:r>
                        <a:rPr lang="nl-BE" sz="1600" u="none" strike="noStrike" dirty="0" smtClean="0">
                          <a:effectLst/>
                        </a:rPr>
                        <a:t>”.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 dirty="0">
                          <a:effectLst/>
                        </a:rPr>
                        <a:t> </a:t>
                      </a:r>
                      <a:endParaRPr lang="nl-N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extLst>
                  <a:ext uri="{0D108BD9-81ED-4DB2-BD59-A6C34878D82A}">
                    <a16:rowId xmlns:a16="http://schemas.microsoft.com/office/drawing/2014/main" val="3480413181"/>
                  </a:ext>
                </a:extLst>
              </a:tr>
              <a:tr h="482918"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u="none" strike="noStrike" dirty="0" smtClean="0">
                          <a:effectLst/>
                        </a:rPr>
                        <a:t>Matchen</a:t>
                      </a:r>
                      <a:r>
                        <a:rPr lang="nl-BE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nl-BE" sz="1600" u="none" strike="noStrike" dirty="0" smtClean="0">
                          <a:effectLst/>
                        </a:rPr>
                        <a:t>van </a:t>
                      </a:r>
                      <a:r>
                        <a:rPr lang="nl-BE" sz="1600" u="none" strike="noStrike" dirty="0">
                          <a:effectLst/>
                        </a:rPr>
                        <a:t>de vraag en  het aanbod wanneer het wonen van mensen acuut in het gedrang </a:t>
                      </a:r>
                      <a:r>
                        <a:rPr lang="nl-BE" sz="1600" u="none" strike="noStrike" dirty="0" smtClean="0">
                          <a:effectLst/>
                        </a:rPr>
                        <a:t>is</a:t>
                      </a:r>
                      <a:r>
                        <a:rPr lang="nl-BE" sz="1600" u="none" strike="noStrike" baseline="0" dirty="0" smtClean="0">
                          <a:effectLst/>
                        </a:rPr>
                        <a:t>  : concept </a:t>
                      </a:r>
                      <a:r>
                        <a:rPr lang="nl-BE" sz="1600" u="none" strike="noStrike" dirty="0" smtClean="0">
                          <a:effectLst/>
                        </a:rPr>
                        <a:t> </a:t>
                      </a:r>
                      <a:r>
                        <a:rPr lang="nl-BE" sz="1600" u="none" strike="noStrike" dirty="0">
                          <a:effectLst/>
                        </a:rPr>
                        <a:t>voor een centraal meld- en coördinatiepunt in de </a:t>
                      </a:r>
                      <a:r>
                        <a:rPr lang="nl-BE" sz="1600" u="none" strike="noStrike" dirty="0" smtClean="0">
                          <a:effectLst/>
                        </a:rPr>
                        <a:t>regio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900" u="none" strike="noStrike" dirty="0">
                          <a:effectLst/>
                        </a:rPr>
                        <a:t> </a:t>
                      </a:r>
                      <a:endParaRPr lang="nl-N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extLst>
                  <a:ext uri="{0D108BD9-81ED-4DB2-BD59-A6C34878D82A}">
                    <a16:rowId xmlns:a16="http://schemas.microsoft.com/office/drawing/2014/main" val="2533035778"/>
                  </a:ext>
                </a:extLst>
              </a:tr>
              <a:tr h="721757"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u="none" strike="noStrike" dirty="0">
                          <a:effectLst/>
                        </a:rPr>
                        <a:t>W13 experimenteert in 1 gemeente. De partners wonen – welzijn werken samen </a:t>
                      </a:r>
                      <a:r>
                        <a:rPr lang="nl-BE" sz="1600" u="none" strike="noStrike" dirty="0" smtClean="0">
                          <a:effectLst/>
                        </a:rPr>
                        <a:t>aan </a:t>
                      </a:r>
                      <a:r>
                        <a:rPr lang="nl-BE" sz="1600" u="none" strike="noStrike" dirty="0">
                          <a:effectLst/>
                        </a:rPr>
                        <a:t>oplossingen in situaties waarin de kwaliteit van de woning in het gedrang is Dit gebeurt aan de hand van reële casussen en dit is een leertraject. 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 dirty="0">
                          <a:effectLst/>
                        </a:rPr>
                        <a:t> </a:t>
                      </a:r>
                      <a:endParaRPr lang="nl-N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extLst>
                  <a:ext uri="{0D108BD9-81ED-4DB2-BD59-A6C34878D82A}">
                    <a16:rowId xmlns:a16="http://schemas.microsoft.com/office/drawing/2014/main" val="4108938948"/>
                  </a:ext>
                </a:extLst>
              </a:tr>
            </a:tbl>
          </a:graphicData>
        </a:graphic>
      </p:graphicFrame>
      <p:sp>
        <p:nvSpPr>
          <p:cNvPr id="78" name="Shape 78"/>
          <p:cNvSpPr>
            <a:spLocks noGrp="1"/>
          </p:cNvSpPr>
          <p:nvPr>
            <p:ph type="title" idx="4294967295"/>
          </p:nvPr>
        </p:nvSpPr>
        <p:spPr>
          <a:xfrm>
            <a:off x="184778" y="444500"/>
            <a:ext cx="12316571" cy="1406499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Wonen : …naar een regionaal actieplan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888503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Meer info ?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www.welzijn13.be/content/wonen</a:t>
            </a:r>
            <a:endParaRPr lang="nl-NL" dirty="0" smtClean="0"/>
          </a:p>
          <a:p>
            <a:r>
              <a:rPr lang="nl-NL" dirty="0" smtClean="0">
                <a:hlinkClick r:id="rId3"/>
              </a:rPr>
              <a:t>Liesbet.mullie@welzijn13.be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    beleidsmedewerker wonen en armoede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341500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dirty="0" smtClean="0"/>
              <a:t>1. Regionaal netwerk : 2006 </a:t>
            </a:r>
            <a:endParaRPr lang="nl-NL" sz="60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52500" y="2050026"/>
            <a:ext cx="11099800" cy="6611374"/>
          </a:xfrm>
        </p:spPr>
        <p:txBody>
          <a:bodyPr>
            <a:normAutofit fontScale="25000" lnSpcReduction="20000"/>
          </a:bodyPr>
          <a:lstStyle/>
          <a:p>
            <a:r>
              <a:rPr lang="nl-NL" sz="11200" dirty="0"/>
              <a:t>Drive binnen netwerk om concreet aan de slag met ‘net die uitzichtloze’ situaties van </a:t>
            </a:r>
            <a:r>
              <a:rPr lang="nl-NL" sz="11200" dirty="0" err="1"/>
              <a:t>thuisloosheid</a:t>
            </a:r>
            <a:r>
              <a:rPr lang="nl-NL" sz="11200" dirty="0"/>
              <a:t> </a:t>
            </a:r>
            <a:r>
              <a:rPr lang="nl-NL" sz="11200" dirty="0" smtClean="0"/>
              <a:t>: bottom-up gegroeid</a:t>
            </a:r>
            <a:endParaRPr lang="nl-NL" sz="11200" dirty="0"/>
          </a:p>
          <a:p>
            <a:r>
              <a:rPr lang="nl-NL" sz="11200" dirty="0" smtClean="0"/>
              <a:t>Concrete projecten : Sleutel </a:t>
            </a:r>
            <a:r>
              <a:rPr lang="nl-NL" sz="11200" dirty="0"/>
              <a:t>tot succes in </a:t>
            </a:r>
            <a:r>
              <a:rPr lang="nl-NL" sz="11200" dirty="0" smtClean="0"/>
              <a:t>: </a:t>
            </a:r>
            <a:endParaRPr lang="nl-NL" sz="11200" dirty="0"/>
          </a:p>
          <a:p>
            <a:pPr lvl="1"/>
            <a:r>
              <a:rPr lang="nl-NL" sz="11200" dirty="0"/>
              <a:t>Durven gezamenlijk experimenteren.</a:t>
            </a:r>
          </a:p>
          <a:p>
            <a:pPr lvl="1"/>
            <a:r>
              <a:rPr lang="nl-NL" sz="11200" dirty="0"/>
              <a:t>Haalbare engagementen én respect voor grenzen. </a:t>
            </a:r>
          </a:p>
          <a:p>
            <a:pPr lvl="1"/>
            <a:r>
              <a:rPr lang="nl-NL" sz="11200" dirty="0"/>
              <a:t>Reële gedeelde zorg met vertrouwensfiguur voor cliënt </a:t>
            </a:r>
          </a:p>
          <a:p>
            <a:pPr lvl="1"/>
            <a:r>
              <a:rPr lang="nl-NL" sz="11200" dirty="0"/>
              <a:t>Woningen én gepaste ondersteuning aan huis </a:t>
            </a:r>
            <a:r>
              <a:rPr lang="nl-NL" sz="11200" dirty="0" smtClean="0"/>
              <a:t>– </a:t>
            </a:r>
            <a:r>
              <a:rPr lang="nl-NL" sz="11200" dirty="0" err="1" smtClean="0"/>
              <a:t>outreachend</a:t>
            </a:r>
            <a:endParaRPr lang="nl-NL" sz="11200" dirty="0" smtClean="0"/>
          </a:p>
        </p:txBody>
      </p:sp>
    </p:spTree>
    <p:extLst>
      <p:ext uri="{BB962C8B-B14F-4D97-AF65-F5344CB8AC3E}">
        <p14:creationId xmlns:p14="http://schemas.microsoft.com/office/powerpoint/2010/main" val="28809103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 smtClean="0"/>
              <a:t>2. Regionaal aan de slag met Europese aanbevelingen</a:t>
            </a:r>
            <a:endParaRPr lang="nl-NL" sz="54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nl-NL" sz="7000" dirty="0" smtClean="0"/>
          </a:p>
          <a:p>
            <a:pPr marL="0" indent="0">
              <a:buNone/>
            </a:pPr>
            <a:endParaRPr lang="nl-NL" sz="11200" dirty="0" smtClean="0"/>
          </a:p>
          <a:p>
            <a:pPr>
              <a:buFont typeface="Arial" panose="020B0604020202020204" pitchFamily="34" charset="0"/>
              <a:buChar char="•"/>
            </a:pPr>
            <a:endParaRPr lang="nl-NL" sz="11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sz="11200" dirty="0" smtClean="0"/>
              <a:t>Van woonladder naar ‘</a:t>
            </a:r>
            <a:r>
              <a:rPr lang="nl-NL" sz="11200" dirty="0" err="1" smtClean="0"/>
              <a:t>Housing</a:t>
            </a:r>
            <a:r>
              <a:rPr lang="nl-NL" sz="11200" dirty="0" smtClean="0"/>
              <a:t> Led’</a:t>
            </a:r>
          </a:p>
          <a:p>
            <a:pPr marL="0" indent="0">
              <a:buNone/>
            </a:pPr>
            <a:r>
              <a:rPr lang="nl-NL" sz="11200" dirty="0" smtClean="0"/>
              <a:t>     </a:t>
            </a:r>
          </a:p>
          <a:p>
            <a:pPr marL="0" indent="0">
              <a:buNone/>
            </a:pPr>
            <a:endParaRPr lang="nl-NL" sz="11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sz="11200" dirty="0" smtClean="0"/>
              <a:t>Ethos typologie </a:t>
            </a:r>
            <a:r>
              <a:rPr lang="nl-NL" sz="11200" dirty="0" err="1" smtClean="0"/>
              <a:t>Feantsa</a:t>
            </a:r>
            <a:r>
              <a:rPr lang="nl-NL" sz="11200" dirty="0" smtClean="0"/>
              <a:t> : </a:t>
            </a:r>
          </a:p>
          <a:p>
            <a:pPr marL="0" indent="0">
              <a:buNone/>
            </a:pPr>
            <a:endParaRPr lang="nl-NL" sz="9600" dirty="0" smtClean="0"/>
          </a:p>
          <a:p>
            <a:pPr marL="0" indent="0">
              <a:buNone/>
            </a:pPr>
            <a:endParaRPr lang="nl-NL" sz="7400" dirty="0" smtClean="0"/>
          </a:p>
          <a:p>
            <a:pPr marL="0" indent="0">
              <a:buNone/>
            </a:pPr>
            <a:r>
              <a:rPr lang="nl-NL" sz="7400" dirty="0" smtClean="0"/>
              <a:t> </a:t>
            </a:r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r>
              <a:rPr lang="nl-NL" sz="2800" dirty="0"/>
              <a:t> </a:t>
            </a:r>
            <a:r>
              <a:rPr lang="nl-NL" sz="2800" dirty="0" smtClean="0"/>
              <a:t>  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020" y="2210937"/>
            <a:ext cx="5330029" cy="754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30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 smtClean="0"/>
              <a:t>2. Regionaal aan de slag met Europese aanbevelingen</a:t>
            </a:r>
            <a:endParaRPr lang="nl-NL" sz="54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nl-NL" sz="7000" dirty="0" smtClean="0"/>
          </a:p>
          <a:p>
            <a:pPr marL="0" indent="0">
              <a:buNone/>
            </a:pPr>
            <a:endParaRPr lang="nl-NL" sz="7400" dirty="0" smtClean="0"/>
          </a:p>
          <a:p>
            <a:pPr>
              <a:buFont typeface="Arial" panose="020B0604020202020204" pitchFamily="34" charset="0"/>
              <a:buChar char="•"/>
            </a:pPr>
            <a:endParaRPr lang="nl-NL" sz="7400" dirty="0" smtClean="0"/>
          </a:p>
          <a:p>
            <a:pPr marL="0" indent="0">
              <a:buNone/>
            </a:pPr>
            <a:endParaRPr lang="nl-NL" sz="74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9600" dirty="0" smtClean="0"/>
              <a:t>“Gedachtengoed </a:t>
            </a:r>
            <a:r>
              <a:rPr lang="nl-NL" sz="9600" dirty="0" err="1" smtClean="0"/>
              <a:t>Housing</a:t>
            </a:r>
            <a:r>
              <a:rPr lang="nl-NL" sz="9600" dirty="0" smtClean="0"/>
              <a:t> First” op regioplatform 2014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9600" dirty="0" smtClean="0"/>
              <a:t>Experimenteren in impulsproject Huis Inclusief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9600" dirty="0" smtClean="0"/>
              <a:t>Lid van federaal netwerk </a:t>
            </a:r>
            <a:r>
              <a:rPr lang="nl-NL" sz="9600" dirty="0" err="1" smtClean="0"/>
              <a:t>Housing</a:t>
            </a:r>
            <a:r>
              <a:rPr lang="nl-NL" sz="9600" dirty="0" smtClean="0"/>
              <a:t> First Belgium 2015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9600" dirty="0" smtClean="0"/>
              <a:t>én intervisienetwerk </a:t>
            </a:r>
            <a:r>
              <a:rPr lang="nl-NL" sz="9600" dirty="0" err="1" smtClean="0"/>
              <a:t>Housing</a:t>
            </a:r>
            <a:r>
              <a:rPr lang="nl-NL" sz="9600" dirty="0" smtClean="0"/>
              <a:t> First KBS</a:t>
            </a:r>
          </a:p>
          <a:p>
            <a:pPr marL="0" indent="0">
              <a:buNone/>
            </a:pPr>
            <a:r>
              <a:rPr lang="nl-NL" sz="9600" dirty="0"/>
              <a:t> </a:t>
            </a:r>
            <a:r>
              <a:rPr lang="nl-NL" sz="9600" dirty="0" smtClean="0"/>
              <a:t>    </a:t>
            </a:r>
          </a:p>
          <a:p>
            <a:pPr marL="0" indent="0">
              <a:buNone/>
            </a:pPr>
            <a:endParaRPr lang="nl-NL" sz="7400" dirty="0" smtClean="0"/>
          </a:p>
          <a:p>
            <a:pPr marL="0" indent="0">
              <a:buNone/>
            </a:pPr>
            <a:r>
              <a:rPr lang="nl-NL" sz="7400" dirty="0" smtClean="0"/>
              <a:t> </a:t>
            </a:r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r>
              <a:rPr lang="nl-NL" sz="2800" dirty="0"/>
              <a:t> </a:t>
            </a:r>
            <a:r>
              <a:rPr lang="nl-NL" sz="2800" dirty="0" smtClean="0"/>
              <a:t>  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4991" y="3069773"/>
            <a:ext cx="5580915" cy="350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142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 smtClean="0"/>
              <a:t>3. Ontstaan Huis Inclusief : waarom ? </a:t>
            </a:r>
            <a:endParaRPr lang="nl-NL" sz="48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44583" y="2455817"/>
            <a:ext cx="10981146" cy="6434183"/>
          </a:xfrm>
        </p:spPr>
        <p:txBody>
          <a:bodyPr>
            <a:normAutofit fontScale="25000" lnSpcReduction="20000"/>
          </a:bodyPr>
          <a:lstStyle/>
          <a:p>
            <a:pPr>
              <a:buFontTx/>
              <a:buChar char="-"/>
            </a:pPr>
            <a:endParaRPr lang="nl-NL" sz="5100" dirty="0" smtClean="0"/>
          </a:p>
          <a:p>
            <a:pPr>
              <a:buFontTx/>
              <a:buChar char="-"/>
            </a:pPr>
            <a:endParaRPr lang="nl-NL" b="1" dirty="0" smtClean="0"/>
          </a:p>
          <a:p>
            <a:pPr marL="0" indent="0">
              <a:buNone/>
            </a:pPr>
            <a:endParaRPr lang="nl-NL" sz="14400" b="1" dirty="0" smtClean="0"/>
          </a:p>
          <a:p>
            <a:pPr>
              <a:buFontTx/>
              <a:buChar char="-"/>
            </a:pPr>
            <a:r>
              <a:rPr lang="nl-NL" sz="11200" dirty="0" smtClean="0"/>
              <a:t>Meer mogelijkheden voor net die kwetsbare doelgroepen, los van lokale en sectorale wetgeving, ‘kleuren buiten de lijntjes’, doelgroep zonder ‘juiste’ ticket voor bepaalde sector</a:t>
            </a:r>
          </a:p>
          <a:p>
            <a:pPr>
              <a:buFontTx/>
              <a:buChar char="-"/>
            </a:pPr>
            <a:r>
              <a:rPr lang="nl-NL" sz="11200" dirty="0"/>
              <a:t>Match begeleiding én </a:t>
            </a:r>
            <a:r>
              <a:rPr lang="nl-NL" sz="11200" dirty="0" smtClean="0"/>
              <a:t>wonen : bundeling krachten noodzakelijk  </a:t>
            </a:r>
            <a:endParaRPr lang="nl-NL" sz="11200" dirty="0"/>
          </a:p>
          <a:p>
            <a:pPr>
              <a:buFontTx/>
              <a:buChar char="-"/>
            </a:pPr>
            <a:r>
              <a:rPr lang="nl-NL" sz="11200" dirty="0"/>
              <a:t>Krappe </a:t>
            </a:r>
            <a:r>
              <a:rPr lang="nl-NL" sz="11200" dirty="0" smtClean="0"/>
              <a:t>(sociale en private) huurmarkt </a:t>
            </a:r>
          </a:p>
          <a:p>
            <a:pPr>
              <a:buFontTx/>
              <a:buChar char="-"/>
            </a:pPr>
            <a:r>
              <a:rPr lang="nl-NL" sz="11200" dirty="0" smtClean="0"/>
              <a:t>Enkel wanneer lokaal of regulier geen oplossing !!</a:t>
            </a:r>
          </a:p>
          <a:p>
            <a:pPr>
              <a:buFontTx/>
              <a:buChar char="-"/>
            </a:pPr>
            <a:endParaRPr lang="nl-NL" sz="3900" b="1" dirty="0"/>
          </a:p>
          <a:p>
            <a:pPr marL="889000" lvl="2" indent="0">
              <a:buNone/>
            </a:pPr>
            <a:r>
              <a:rPr lang="nl-NL" sz="4200" dirty="0" smtClean="0"/>
              <a:t> </a:t>
            </a:r>
          </a:p>
          <a:p>
            <a:pPr marL="889000" lvl="2" indent="0">
              <a:buNone/>
            </a:pPr>
            <a:endParaRPr lang="nl-NL" sz="4200" dirty="0" smtClean="0"/>
          </a:p>
          <a:p>
            <a:pPr marL="889000" lvl="2" indent="0">
              <a:buNone/>
            </a:pPr>
            <a:endParaRPr lang="nl-NL" sz="4200" dirty="0" smtClean="0"/>
          </a:p>
          <a:p>
            <a:pPr lvl="1">
              <a:buFont typeface="Wingdings" panose="05000000000000000000" pitchFamily="2" charset="2"/>
              <a:buChar char="q"/>
            </a:pPr>
            <a:endParaRPr lang="nl-NL" sz="8000" dirty="0" smtClean="0"/>
          </a:p>
        </p:txBody>
      </p:sp>
    </p:spTree>
    <p:extLst>
      <p:ext uri="{BB962C8B-B14F-4D97-AF65-F5344CB8AC3E}">
        <p14:creationId xmlns:p14="http://schemas.microsoft.com/office/powerpoint/2010/main" val="12847607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 smtClean="0"/>
              <a:t>3. Ontstaan Huis Inclusief : wat  ?</a:t>
            </a:r>
            <a:endParaRPr lang="nl-NL" sz="48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44583" y="2455817"/>
            <a:ext cx="10981146" cy="6434183"/>
          </a:xfrm>
        </p:spPr>
        <p:txBody>
          <a:bodyPr>
            <a:normAutofit fontScale="25000" lnSpcReduction="20000"/>
          </a:bodyPr>
          <a:lstStyle/>
          <a:p>
            <a:pPr>
              <a:buFontTx/>
              <a:buChar char="-"/>
            </a:pPr>
            <a:endParaRPr lang="nl-NL" sz="5100" dirty="0" smtClean="0"/>
          </a:p>
          <a:p>
            <a:pPr>
              <a:buFontTx/>
              <a:buChar char="-"/>
            </a:pPr>
            <a:endParaRPr lang="nl-NL" b="1" dirty="0" smtClean="0"/>
          </a:p>
          <a:p>
            <a:pPr marL="0" indent="0">
              <a:buNone/>
            </a:pPr>
            <a:endParaRPr lang="nl-NL" sz="14400" b="1" dirty="0" smtClean="0"/>
          </a:p>
          <a:p>
            <a:pPr>
              <a:buFontTx/>
              <a:buChar char="-"/>
            </a:pPr>
            <a:endParaRPr lang="nl-NL" sz="14400" dirty="0" smtClean="0"/>
          </a:p>
          <a:p>
            <a:pPr marL="0" indent="0">
              <a:buNone/>
            </a:pPr>
            <a:endParaRPr lang="nl-NL" sz="14400" b="1" dirty="0" smtClean="0"/>
          </a:p>
          <a:p>
            <a:pPr marL="0" indent="0">
              <a:buNone/>
            </a:pPr>
            <a:r>
              <a:rPr lang="nl-NL" sz="14400" b="1" dirty="0" smtClean="0"/>
              <a:t>Regionale samenwerking in aanpak van (dreigende) </a:t>
            </a:r>
            <a:r>
              <a:rPr lang="nl-NL" sz="14400" b="1" dirty="0" err="1" smtClean="0"/>
              <a:t>thuisloosheid</a:t>
            </a:r>
            <a:r>
              <a:rPr lang="nl-NL" sz="14400" b="1" dirty="0" smtClean="0"/>
              <a:t> : 17 organisaties </a:t>
            </a:r>
          </a:p>
          <a:p>
            <a:pPr lvl="1">
              <a:buFontTx/>
              <a:buChar char="-"/>
            </a:pPr>
            <a:r>
              <a:rPr lang="nl-NL" sz="14400" dirty="0" smtClean="0"/>
              <a:t>Bundeling woningen</a:t>
            </a:r>
            <a:endParaRPr lang="nl-NL" sz="14400" dirty="0"/>
          </a:p>
          <a:p>
            <a:pPr lvl="1">
              <a:buFontTx/>
              <a:buChar char="-"/>
            </a:pPr>
            <a:r>
              <a:rPr lang="nl-NL" sz="14400" dirty="0"/>
              <a:t>Bundeling begeleidingscapaciteit </a:t>
            </a:r>
          </a:p>
          <a:p>
            <a:pPr lvl="1">
              <a:buFontTx/>
              <a:buChar char="-"/>
            </a:pPr>
            <a:r>
              <a:rPr lang="nl-NL" sz="14400" dirty="0"/>
              <a:t>Organisatie meldpuntfunctie</a:t>
            </a:r>
          </a:p>
          <a:p>
            <a:pPr lvl="1">
              <a:buFontTx/>
              <a:buChar char="-"/>
            </a:pPr>
            <a:r>
              <a:rPr lang="nl-NL" sz="14400" dirty="0" err="1"/>
              <a:t>Toewijzings</a:t>
            </a:r>
            <a:r>
              <a:rPr lang="nl-NL" sz="14400" dirty="0"/>
              <a:t> – en opvolgingscommissie </a:t>
            </a:r>
          </a:p>
          <a:p>
            <a:pPr lvl="1">
              <a:buFontTx/>
              <a:buChar char="-"/>
            </a:pPr>
            <a:r>
              <a:rPr lang="nl-NL" sz="14400" dirty="0"/>
              <a:t>Beleidssignalering </a:t>
            </a:r>
            <a:endParaRPr lang="nl-NL" sz="14400" dirty="0" smtClean="0"/>
          </a:p>
          <a:p>
            <a:pPr marL="444500" lvl="1" indent="0">
              <a:buNone/>
            </a:pPr>
            <a:endParaRPr lang="nl-NL" sz="14400" i="1" dirty="0"/>
          </a:p>
          <a:p>
            <a:pPr marL="0" indent="0">
              <a:buNone/>
            </a:pPr>
            <a:endParaRPr lang="nl-NL" b="1" dirty="0"/>
          </a:p>
          <a:p>
            <a:pPr>
              <a:buFontTx/>
              <a:buChar char="-"/>
            </a:pPr>
            <a:endParaRPr lang="nl-NL" sz="3900" b="1" dirty="0"/>
          </a:p>
          <a:p>
            <a:pPr marL="889000" lvl="2" indent="0">
              <a:buNone/>
            </a:pPr>
            <a:r>
              <a:rPr lang="nl-NL" sz="4200" dirty="0" smtClean="0"/>
              <a:t> </a:t>
            </a:r>
          </a:p>
          <a:p>
            <a:pPr marL="889000" lvl="2" indent="0">
              <a:buNone/>
            </a:pPr>
            <a:endParaRPr lang="nl-NL" sz="4200" dirty="0" smtClean="0"/>
          </a:p>
          <a:p>
            <a:pPr marL="889000" lvl="2" indent="0">
              <a:buNone/>
            </a:pPr>
            <a:endParaRPr lang="nl-NL" sz="4200" dirty="0" smtClean="0"/>
          </a:p>
          <a:p>
            <a:pPr lvl="1">
              <a:buFont typeface="Wingdings" panose="05000000000000000000" pitchFamily="2" charset="2"/>
              <a:buChar char="q"/>
            </a:pPr>
            <a:endParaRPr lang="nl-NL" sz="8000" dirty="0" smtClean="0"/>
          </a:p>
        </p:txBody>
      </p:sp>
    </p:spTree>
    <p:extLst>
      <p:ext uri="{BB962C8B-B14F-4D97-AF65-F5344CB8AC3E}">
        <p14:creationId xmlns:p14="http://schemas.microsoft.com/office/powerpoint/2010/main" val="42064240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 smtClean="0"/>
              <a:t>Partners Huis Inclusief</a:t>
            </a:r>
            <a:endParaRPr lang="nl-NL" sz="48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44583" y="2455817"/>
            <a:ext cx="10981146" cy="6434183"/>
          </a:xfrm>
        </p:spPr>
        <p:txBody>
          <a:bodyPr>
            <a:normAutofit fontScale="25000" lnSpcReduction="20000"/>
          </a:bodyPr>
          <a:lstStyle/>
          <a:p>
            <a:pPr>
              <a:buFontTx/>
              <a:buChar char="-"/>
            </a:pPr>
            <a:endParaRPr lang="nl-NL" sz="5100" dirty="0" smtClean="0"/>
          </a:p>
          <a:p>
            <a:pPr>
              <a:buFontTx/>
              <a:buChar char="-"/>
            </a:pPr>
            <a:endParaRPr lang="nl-NL" b="1" dirty="0" smtClean="0"/>
          </a:p>
          <a:p>
            <a:pPr>
              <a:buFont typeface="Arial" panose="020B0604020202020204" pitchFamily="34" charset="0"/>
              <a:buChar char="•"/>
            </a:pPr>
            <a:endParaRPr lang="nl-NL" sz="9600" dirty="0" smtClean="0"/>
          </a:p>
          <a:p>
            <a:pPr>
              <a:buFont typeface="Arial" panose="020B0604020202020204" pitchFamily="34" charset="0"/>
              <a:buChar char="•"/>
            </a:pPr>
            <a:endParaRPr lang="nl-NL" sz="9600" dirty="0"/>
          </a:p>
          <a:p>
            <a:pPr>
              <a:buFont typeface="Arial" panose="020B0604020202020204" pitchFamily="34" charset="0"/>
              <a:buChar char="•"/>
            </a:pPr>
            <a:endParaRPr lang="nl-NL" sz="9600" dirty="0" smtClean="0"/>
          </a:p>
          <a:p>
            <a:pPr marL="0" indent="0">
              <a:buNone/>
            </a:pPr>
            <a:endParaRPr lang="nl-NL" sz="9600" dirty="0" smtClean="0"/>
          </a:p>
          <a:p>
            <a:pPr>
              <a:buFont typeface="Wingdings" panose="05000000000000000000" pitchFamily="2" charset="2"/>
              <a:buChar char="§"/>
            </a:pPr>
            <a:endParaRPr lang="nl-NL" sz="8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nl-NL" sz="9600" dirty="0" smtClean="0"/>
              <a:t>W13 , CAW </a:t>
            </a:r>
            <a:r>
              <a:rPr lang="nl-NL" sz="9600" dirty="0"/>
              <a:t>, De Poort, OCMW Kortrijk (</a:t>
            </a:r>
            <a:r>
              <a:rPr lang="nl-NL" sz="9600" dirty="0" smtClean="0"/>
              <a:t>kernpartners)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9600" dirty="0" err="1" smtClean="0"/>
              <a:t>Shm</a:t>
            </a:r>
            <a:r>
              <a:rPr lang="nl-NL" sz="9600" dirty="0" smtClean="0"/>
              <a:t> </a:t>
            </a:r>
            <a:r>
              <a:rPr lang="nl-NL" sz="9600" dirty="0"/>
              <a:t>Menen, </a:t>
            </a:r>
            <a:r>
              <a:rPr lang="nl-NL" sz="9600" dirty="0" err="1"/>
              <a:t>shm</a:t>
            </a:r>
            <a:r>
              <a:rPr lang="nl-NL" sz="9600" dirty="0"/>
              <a:t> Goedkope Woning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9600" dirty="0"/>
              <a:t>OCMW Waregem, Wevelgem, Kortrijk, Harelbeke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9600" dirty="0"/>
              <a:t>Jongerenwelzijn : Oranjehuis, CJGB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9600" dirty="0" smtClean="0"/>
              <a:t>RCK en straathoekwerk (OCMW Kortrijk) </a:t>
            </a:r>
            <a:endParaRPr lang="nl-NL" sz="9600" dirty="0"/>
          </a:p>
          <a:p>
            <a:pPr>
              <a:buFont typeface="Wingdings" panose="05000000000000000000" pitchFamily="2" charset="2"/>
              <a:buChar char="q"/>
            </a:pPr>
            <a:r>
              <a:rPr lang="nl-NL" sz="9600" dirty="0"/>
              <a:t>Drughulpverlening : Kompas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9600" dirty="0"/>
              <a:t>Vzw de Kier </a:t>
            </a:r>
            <a:endParaRPr lang="nl-NL" sz="96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nl-NL" sz="9600" dirty="0" smtClean="0"/>
              <a:t>Netwerkcoördinator GGZ </a:t>
            </a:r>
          </a:p>
          <a:p>
            <a:pPr marL="0" indent="0">
              <a:buNone/>
            </a:pPr>
            <a:endParaRPr lang="nl-NL" sz="8000" dirty="0"/>
          </a:p>
          <a:p>
            <a:pPr>
              <a:buFontTx/>
              <a:buChar char="-"/>
            </a:pPr>
            <a:endParaRPr lang="nl-NL" sz="14400" b="1" dirty="0" smtClean="0"/>
          </a:p>
          <a:p>
            <a:pPr marL="0" indent="0">
              <a:buNone/>
            </a:pPr>
            <a:endParaRPr lang="nl-NL" b="1" dirty="0"/>
          </a:p>
          <a:p>
            <a:pPr>
              <a:buFontTx/>
              <a:buChar char="-"/>
            </a:pPr>
            <a:endParaRPr lang="nl-NL" sz="3900" b="1" dirty="0"/>
          </a:p>
          <a:p>
            <a:pPr marL="889000" lvl="2" indent="0">
              <a:buNone/>
            </a:pPr>
            <a:r>
              <a:rPr lang="nl-NL" sz="4200" dirty="0" smtClean="0"/>
              <a:t> </a:t>
            </a:r>
          </a:p>
          <a:p>
            <a:pPr marL="889000" lvl="2" indent="0">
              <a:buNone/>
            </a:pPr>
            <a:endParaRPr lang="nl-NL" sz="4200" dirty="0" smtClean="0"/>
          </a:p>
          <a:p>
            <a:pPr marL="889000" lvl="2" indent="0">
              <a:buNone/>
            </a:pPr>
            <a:endParaRPr lang="nl-NL" sz="4200" dirty="0" smtClean="0"/>
          </a:p>
          <a:p>
            <a:pPr lvl="1">
              <a:buFont typeface="Wingdings" panose="05000000000000000000" pitchFamily="2" charset="2"/>
              <a:buChar char="q"/>
            </a:pPr>
            <a:endParaRPr lang="nl-NL" sz="8000" dirty="0" smtClean="0"/>
          </a:p>
        </p:txBody>
      </p:sp>
    </p:spTree>
    <p:extLst>
      <p:ext uri="{BB962C8B-B14F-4D97-AF65-F5344CB8AC3E}">
        <p14:creationId xmlns:p14="http://schemas.microsoft.com/office/powerpoint/2010/main" val="373889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dirty="0" smtClean="0"/>
              <a:t>3 jaar HI : enkele cijfers</a:t>
            </a:r>
            <a:endParaRPr lang="nl-NL" sz="60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15 woningen in beheer van 6 partners </a:t>
            </a:r>
          </a:p>
          <a:p>
            <a:r>
              <a:rPr lang="nl-NL" dirty="0"/>
              <a:t>Intersectorale commissie  : 28 </a:t>
            </a:r>
            <a:r>
              <a:rPr lang="nl-NL" dirty="0" smtClean="0"/>
              <a:t>toewijzingen</a:t>
            </a:r>
          </a:p>
          <a:p>
            <a:r>
              <a:rPr lang="nl-NL" dirty="0" smtClean="0"/>
              <a:t> 228 aanmeldingen (184 unieke aanmeldingen) </a:t>
            </a:r>
          </a:p>
          <a:p>
            <a:r>
              <a:rPr lang="nl-NL" dirty="0" smtClean="0"/>
              <a:t>11 begeleidingen </a:t>
            </a:r>
            <a:r>
              <a:rPr lang="nl-NL" dirty="0" err="1" smtClean="0"/>
              <a:t>Housing</a:t>
            </a:r>
            <a:r>
              <a:rPr lang="nl-NL" dirty="0" smtClean="0"/>
              <a:t> First                           </a:t>
            </a:r>
            <a:r>
              <a:rPr lang="nl-NL" sz="2400" dirty="0" smtClean="0"/>
              <a:t>(OCMW /CAW HF ambassadeur)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0741635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Words>1018</Words>
  <Application>Microsoft Office PowerPoint</Application>
  <PresentationFormat>Aangepast</PresentationFormat>
  <Paragraphs>230</Paragraphs>
  <Slides>23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0" baseType="lpstr">
      <vt:lpstr>Arial</vt:lpstr>
      <vt:lpstr>Calibri</vt:lpstr>
      <vt:lpstr>Helvetica Light</vt:lpstr>
      <vt:lpstr>Helvetica Neue</vt:lpstr>
      <vt:lpstr>Verdana</vt:lpstr>
      <vt:lpstr>Wingdings</vt:lpstr>
      <vt:lpstr>White</vt:lpstr>
      <vt:lpstr>Regionaal netwerk thuisloosheid POD MI, Brugge, 9 november 2017    </vt:lpstr>
      <vt:lpstr>Regionaal netwerk</vt:lpstr>
      <vt:lpstr>1. Regionaal netwerk : 2006 </vt:lpstr>
      <vt:lpstr>2. Regionaal aan de slag met Europese aanbevelingen</vt:lpstr>
      <vt:lpstr>2. Regionaal aan de slag met Europese aanbevelingen</vt:lpstr>
      <vt:lpstr>3. Ontstaan Huis Inclusief : waarom ? </vt:lpstr>
      <vt:lpstr>3. Ontstaan Huis Inclusief : wat  ?</vt:lpstr>
      <vt:lpstr>Partners Huis Inclusief</vt:lpstr>
      <vt:lpstr>3 jaar HI : enkele cijfers</vt:lpstr>
      <vt:lpstr>Toewijzingen en (aanmeldingen)  </vt:lpstr>
      <vt:lpstr>3 jaar HI : Doorstroom ? </vt:lpstr>
      <vt:lpstr>4.  W13 en regioplatform wonen </vt:lpstr>
      <vt:lpstr>PowerPoint-presentatie</vt:lpstr>
      <vt:lpstr>PowerPoint-presentatie</vt:lpstr>
      <vt:lpstr>5. Kracht.wonen : wat is het ?</vt:lpstr>
      <vt:lpstr>5. Kracht.wonen: voor wie?</vt:lpstr>
      <vt:lpstr>Kracht.wonen : Meldpunt</vt:lpstr>
      <vt:lpstr>Kracht.wonen : regionale pool tijdelijke woningen</vt:lpstr>
      <vt:lpstr>Regionale pool tijdelijke woningen</vt:lpstr>
      <vt:lpstr>Kracht.wonen : krachtenbundeling rond begeleiding </vt:lpstr>
      <vt:lpstr>Coördinatie samenwerkingsscenario kracht.wonen W13 </vt:lpstr>
      <vt:lpstr>Wonen : …naar een regionaal actieplan</vt:lpstr>
      <vt:lpstr>Meer info 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Liesbet Mullie</dc:creator>
  <cp:lastModifiedBy>Liesbet Mullie</cp:lastModifiedBy>
  <cp:revision>195</cp:revision>
  <cp:lastPrinted>2017-09-07T06:58:08Z</cp:lastPrinted>
  <dcterms:modified xsi:type="dcterms:W3CDTF">2017-11-06T14:47:03Z</dcterms:modified>
  <cp:contentStatus/>
</cp:coreProperties>
</file>