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86"/>
  </p:notesMasterIdLst>
  <p:handoutMasterIdLst>
    <p:handoutMasterId r:id="rId87"/>
  </p:handoutMasterIdLst>
  <p:sldIdLst>
    <p:sldId id="256" r:id="rId2"/>
    <p:sldId id="257" r:id="rId3"/>
    <p:sldId id="465" r:id="rId4"/>
    <p:sldId id="338" r:id="rId5"/>
    <p:sldId id="339" r:id="rId6"/>
    <p:sldId id="341" r:id="rId7"/>
    <p:sldId id="478" r:id="rId8"/>
    <p:sldId id="340" r:id="rId9"/>
    <p:sldId id="479" r:id="rId10"/>
    <p:sldId id="480" r:id="rId11"/>
    <p:sldId id="481" r:id="rId12"/>
    <p:sldId id="482" r:id="rId13"/>
    <p:sldId id="483" r:id="rId14"/>
    <p:sldId id="484" r:id="rId15"/>
    <p:sldId id="485" r:id="rId16"/>
    <p:sldId id="486" r:id="rId17"/>
    <p:sldId id="487" r:id="rId18"/>
    <p:sldId id="513" r:id="rId19"/>
    <p:sldId id="488" r:id="rId20"/>
    <p:sldId id="489" r:id="rId21"/>
    <p:sldId id="491" r:id="rId22"/>
    <p:sldId id="514" r:id="rId23"/>
    <p:sldId id="511" r:id="rId24"/>
    <p:sldId id="492" r:id="rId25"/>
    <p:sldId id="493" r:id="rId26"/>
    <p:sldId id="494" r:id="rId27"/>
    <p:sldId id="512" r:id="rId28"/>
    <p:sldId id="490" r:id="rId29"/>
    <p:sldId id="495" r:id="rId30"/>
    <p:sldId id="496" r:id="rId31"/>
    <p:sldId id="497" r:id="rId32"/>
    <p:sldId id="498" r:id="rId33"/>
    <p:sldId id="499" r:id="rId34"/>
    <p:sldId id="500" r:id="rId35"/>
    <p:sldId id="501" r:id="rId36"/>
    <p:sldId id="502" r:id="rId37"/>
    <p:sldId id="503" r:id="rId38"/>
    <p:sldId id="504" r:id="rId39"/>
    <p:sldId id="505" r:id="rId40"/>
    <p:sldId id="515" r:id="rId41"/>
    <p:sldId id="528" r:id="rId42"/>
    <p:sldId id="530" r:id="rId43"/>
    <p:sldId id="516" r:id="rId44"/>
    <p:sldId id="517" r:id="rId45"/>
    <p:sldId id="518" r:id="rId46"/>
    <p:sldId id="561" r:id="rId47"/>
    <p:sldId id="529" r:id="rId48"/>
    <p:sldId id="527" r:id="rId49"/>
    <p:sldId id="532" r:id="rId50"/>
    <p:sldId id="523" r:id="rId51"/>
    <p:sldId id="524" r:id="rId52"/>
    <p:sldId id="525" r:id="rId53"/>
    <p:sldId id="526" r:id="rId54"/>
    <p:sldId id="560" r:id="rId55"/>
    <p:sldId id="520" r:id="rId56"/>
    <p:sldId id="521" r:id="rId57"/>
    <p:sldId id="522" r:id="rId58"/>
    <p:sldId id="559" r:id="rId59"/>
    <p:sldId id="533" r:id="rId60"/>
    <p:sldId id="534" r:id="rId61"/>
    <p:sldId id="535" r:id="rId62"/>
    <p:sldId id="536" r:id="rId63"/>
    <p:sldId id="537" r:id="rId64"/>
    <p:sldId id="538" r:id="rId65"/>
    <p:sldId id="539" r:id="rId66"/>
    <p:sldId id="540" r:id="rId67"/>
    <p:sldId id="541" r:id="rId68"/>
    <p:sldId id="542" r:id="rId69"/>
    <p:sldId id="543" r:id="rId70"/>
    <p:sldId id="544" r:id="rId71"/>
    <p:sldId id="545" r:id="rId72"/>
    <p:sldId id="546" r:id="rId73"/>
    <p:sldId id="547" r:id="rId74"/>
    <p:sldId id="548" r:id="rId75"/>
    <p:sldId id="549" r:id="rId76"/>
    <p:sldId id="550" r:id="rId77"/>
    <p:sldId id="551" r:id="rId78"/>
    <p:sldId id="552" r:id="rId79"/>
    <p:sldId id="553" r:id="rId80"/>
    <p:sldId id="554" r:id="rId81"/>
    <p:sldId id="555" r:id="rId82"/>
    <p:sldId id="556" r:id="rId83"/>
    <p:sldId id="557" r:id="rId84"/>
    <p:sldId id="558" r:id="rId85"/>
  </p:sldIdLst>
  <p:sldSz cx="9144000" cy="6858000" type="screen4x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34" autoAdjust="0"/>
    <p:restoredTop sz="94671" autoAdjust="0"/>
  </p:normalViewPr>
  <p:slideViewPr>
    <p:cSldViewPr>
      <p:cViewPr varScale="1">
        <p:scale>
          <a:sx n="71" d="100"/>
          <a:sy n="71" d="100"/>
        </p:scale>
        <p:origin x="1080" y="60"/>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notesViewPr>
    <p:cSldViewPr>
      <p:cViewPr varScale="1">
        <p:scale>
          <a:sx n="54" d="100"/>
          <a:sy n="54" d="100"/>
        </p:scale>
        <p:origin x="2820" y="78"/>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slide" Target="slides/slide83.xml"/><Relationship Id="rId89" Type="http://schemas.openxmlformats.org/officeDocument/2006/relationships/viewProps" Target="viewProp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handoutMaster" Target="handoutMasters/handoutMaster1.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theme" Target="theme/theme1.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presProps" Target="presProps.xml"/><Relationship Id="rId9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s>
</file>

<file path=ppt/charts/_rels/chart1.xml.rels><?xml version="1.0" encoding="UTF-8" standalone="yes"?>
<Relationships xmlns="http://schemas.openxmlformats.org/package/2006/relationships"><Relationship Id="rId3" Type="http://schemas.openxmlformats.org/officeDocument/2006/relationships/oleObject" Target="Classeur1" TargetMode="External"/><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nl-NL"/>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Feuil1!$B$3</c:f>
              <c:strCache>
                <c:ptCount val="1"/>
                <c:pt idx="0">
                  <c:v>Cryptolockers</c:v>
                </c:pt>
              </c:strCache>
            </c:strRef>
          </c:tx>
          <c:spPr>
            <a:solidFill>
              <a:schemeClr val="accent1"/>
            </a:solidFill>
            <a:ln>
              <a:noFill/>
            </a:ln>
            <a:effectLst/>
          </c:spPr>
          <c:invertIfNegative val="0"/>
          <c:cat>
            <c:strRef>
              <c:f>Feuil1!$C$1:$M$2</c:f>
              <c:strCache>
                <c:ptCount val="11"/>
                <c:pt idx="0">
                  <c:v>2005</c:v>
                </c:pt>
                <c:pt idx="1">
                  <c:v>2006</c:v>
                </c:pt>
                <c:pt idx="2">
                  <c:v>2007</c:v>
                </c:pt>
                <c:pt idx="3">
                  <c:v>2008</c:v>
                </c:pt>
                <c:pt idx="4">
                  <c:v>2009</c:v>
                </c:pt>
                <c:pt idx="5">
                  <c:v>2010</c:v>
                </c:pt>
                <c:pt idx="6">
                  <c:v>2011</c:v>
                </c:pt>
                <c:pt idx="7">
                  <c:v>2012</c:v>
                </c:pt>
                <c:pt idx="8">
                  <c:v>2013</c:v>
                </c:pt>
                <c:pt idx="9">
                  <c:v>2014</c:v>
                </c:pt>
                <c:pt idx="10">
                  <c:v>2015</c:v>
                </c:pt>
              </c:strCache>
            </c:strRef>
          </c:cat>
          <c:val>
            <c:numRef>
              <c:f>Feuil1!$C$3:$M$3</c:f>
              <c:numCache>
                <c:formatCode>0%</c:formatCode>
                <c:ptCount val="11"/>
                <c:pt idx="0">
                  <c:v>0.4</c:v>
                </c:pt>
                <c:pt idx="1">
                  <c:v>0.08</c:v>
                </c:pt>
                <c:pt idx="2">
                  <c:v>0.03</c:v>
                </c:pt>
                <c:pt idx="3">
                  <c:v>0.04</c:v>
                </c:pt>
                <c:pt idx="4">
                  <c:v>0.1</c:v>
                </c:pt>
                <c:pt idx="5">
                  <c:v>0.11</c:v>
                </c:pt>
                <c:pt idx="6">
                  <c:v>0.18</c:v>
                </c:pt>
                <c:pt idx="7">
                  <c:v>0.68</c:v>
                </c:pt>
                <c:pt idx="8">
                  <c:v>0.8</c:v>
                </c:pt>
                <c:pt idx="9">
                  <c:v>0.73</c:v>
                </c:pt>
                <c:pt idx="10">
                  <c:v>0.9</c:v>
                </c:pt>
              </c:numCache>
            </c:numRef>
          </c:val>
        </c:ser>
        <c:dLbls>
          <c:showLegendKey val="0"/>
          <c:showVal val="0"/>
          <c:showCatName val="0"/>
          <c:showSerName val="0"/>
          <c:showPercent val="0"/>
          <c:showBubbleSize val="0"/>
        </c:dLbls>
        <c:gapWidth val="219"/>
        <c:overlap val="-27"/>
        <c:axId val="287252016"/>
        <c:axId val="288195600"/>
      </c:barChart>
      <c:catAx>
        <c:axId val="287252016"/>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crossAx val="288195600"/>
        <c:crosses val="autoZero"/>
        <c:auto val="1"/>
        <c:lblAlgn val="ctr"/>
        <c:lblOffset val="100"/>
        <c:noMultiLvlLbl val="0"/>
      </c:catAx>
      <c:valAx>
        <c:axId val="288195600"/>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out"/>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crossAx val="287252016"/>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fr-FR"/>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BE" dirty="0"/>
          </a:p>
        </p:txBody>
      </p:sp>
      <p:sp>
        <p:nvSpPr>
          <p:cNvPr id="3" name="Espace réservé de la date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1DDF6C34-507F-42F2-AFA1-2588BEE2BAD6}" type="datetimeFigureOut">
              <a:rPr lang="nl-BE" smtClean="0"/>
              <a:t>6/07/2016</a:t>
            </a:fld>
            <a:endParaRPr lang="nl-BE" dirty="0"/>
          </a:p>
        </p:txBody>
      </p:sp>
      <p:sp>
        <p:nvSpPr>
          <p:cNvPr id="4" name="Espace réservé du pied de page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nl-BE" dirty="0"/>
          </a:p>
        </p:txBody>
      </p:sp>
      <p:sp>
        <p:nvSpPr>
          <p:cNvPr id="5" name="Espace réservé du numéro de diapositive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F5DF56EA-F75E-4C8E-855D-3A1F97F456F5}" type="slidenum">
              <a:rPr lang="nl-BE" smtClean="0"/>
              <a:t>‹nr.›</a:t>
            </a:fld>
            <a:endParaRPr lang="nl-BE" dirty="0"/>
          </a:p>
        </p:txBody>
      </p:sp>
    </p:spTree>
    <p:extLst>
      <p:ext uri="{BB962C8B-B14F-4D97-AF65-F5344CB8AC3E}">
        <p14:creationId xmlns:p14="http://schemas.microsoft.com/office/powerpoint/2010/main" val="178104371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BE" dirty="0"/>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429F5E1-558A-40C6-B099-BF3A53CBDB04}" type="datetimeFigureOut">
              <a:rPr lang="fr-BE" smtClean="0"/>
              <a:t>6/07/2016</a:t>
            </a:fld>
            <a:endParaRPr lang="fr-BE" dirty="0"/>
          </a:p>
        </p:txBody>
      </p:sp>
      <p:sp>
        <p:nvSpPr>
          <p:cNvPr id="4" name="Espace réservé de l'image des diapositives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fr-BE" dirty="0"/>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fr-BE" dirty="0"/>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C9AA9D0-DCC7-463E-B696-250E679C46F2}" type="slidenum">
              <a:rPr lang="fr-BE" smtClean="0"/>
              <a:t>‹nr.›</a:t>
            </a:fld>
            <a:endParaRPr lang="fr-BE" dirty="0"/>
          </a:p>
        </p:txBody>
      </p:sp>
    </p:spTree>
    <p:extLst>
      <p:ext uri="{BB962C8B-B14F-4D97-AF65-F5344CB8AC3E}">
        <p14:creationId xmlns:p14="http://schemas.microsoft.com/office/powerpoint/2010/main" val="39996344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nl-BE" dirty="0"/>
          </a:p>
        </p:txBody>
      </p:sp>
      <p:sp>
        <p:nvSpPr>
          <p:cNvPr id="4" name="Espace réservé du numéro de diapositive 3"/>
          <p:cNvSpPr>
            <a:spLocks noGrp="1"/>
          </p:cNvSpPr>
          <p:nvPr>
            <p:ph type="sldNum" sz="quarter" idx="10"/>
          </p:nvPr>
        </p:nvSpPr>
        <p:spPr/>
        <p:txBody>
          <a:bodyPr/>
          <a:lstStyle/>
          <a:p>
            <a:fld id="{1C9AA9D0-DCC7-463E-B696-250E679C46F2}" type="slidenum">
              <a:rPr lang="fr-BE" smtClean="0"/>
              <a:t>42</a:t>
            </a:fld>
            <a:endParaRPr lang="fr-BE" dirty="0"/>
          </a:p>
        </p:txBody>
      </p:sp>
    </p:spTree>
    <p:extLst>
      <p:ext uri="{BB962C8B-B14F-4D97-AF65-F5344CB8AC3E}">
        <p14:creationId xmlns:p14="http://schemas.microsoft.com/office/powerpoint/2010/main" val="152193160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nl-BE" dirty="0"/>
          </a:p>
        </p:txBody>
      </p:sp>
      <p:sp>
        <p:nvSpPr>
          <p:cNvPr id="4" name="Espace réservé du numéro de diapositive 3"/>
          <p:cNvSpPr>
            <a:spLocks noGrp="1"/>
          </p:cNvSpPr>
          <p:nvPr>
            <p:ph type="sldNum" sz="quarter" idx="10"/>
          </p:nvPr>
        </p:nvSpPr>
        <p:spPr/>
        <p:txBody>
          <a:bodyPr/>
          <a:lstStyle/>
          <a:p>
            <a:fld id="{1C9AA9D0-DCC7-463E-B696-250E679C46F2}" type="slidenum">
              <a:rPr lang="fr-BE" smtClean="0"/>
              <a:t>46</a:t>
            </a:fld>
            <a:endParaRPr lang="fr-BE" dirty="0"/>
          </a:p>
        </p:txBody>
      </p:sp>
    </p:spTree>
    <p:extLst>
      <p:ext uri="{BB962C8B-B14F-4D97-AF65-F5344CB8AC3E}">
        <p14:creationId xmlns:p14="http://schemas.microsoft.com/office/powerpoint/2010/main" val="182700206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nl-BE" dirty="0"/>
          </a:p>
        </p:txBody>
      </p:sp>
      <p:sp>
        <p:nvSpPr>
          <p:cNvPr id="4" name="Espace réservé du numéro de diapositive 3"/>
          <p:cNvSpPr>
            <a:spLocks noGrp="1"/>
          </p:cNvSpPr>
          <p:nvPr>
            <p:ph type="sldNum" sz="quarter" idx="10"/>
          </p:nvPr>
        </p:nvSpPr>
        <p:spPr/>
        <p:txBody>
          <a:bodyPr/>
          <a:lstStyle/>
          <a:p>
            <a:fld id="{1C9AA9D0-DCC7-463E-B696-250E679C46F2}" type="slidenum">
              <a:rPr lang="fr-BE" smtClean="0"/>
              <a:t>47</a:t>
            </a:fld>
            <a:endParaRPr lang="fr-BE" dirty="0"/>
          </a:p>
        </p:txBody>
      </p:sp>
    </p:spTree>
    <p:extLst>
      <p:ext uri="{BB962C8B-B14F-4D97-AF65-F5344CB8AC3E}">
        <p14:creationId xmlns:p14="http://schemas.microsoft.com/office/powerpoint/2010/main" val="345055596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nl-BE" dirty="0"/>
          </a:p>
        </p:txBody>
      </p:sp>
      <p:sp>
        <p:nvSpPr>
          <p:cNvPr id="4" name="Espace réservé du numéro de diapositive 3"/>
          <p:cNvSpPr>
            <a:spLocks noGrp="1"/>
          </p:cNvSpPr>
          <p:nvPr>
            <p:ph type="sldNum" sz="quarter" idx="10"/>
          </p:nvPr>
        </p:nvSpPr>
        <p:spPr/>
        <p:txBody>
          <a:bodyPr/>
          <a:lstStyle/>
          <a:p>
            <a:fld id="{1C9AA9D0-DCC7-463E-B696-250E679C46F2}" type="slidenum">
              <a:rPr lang="fr-BE" smtClean="0"/>
              <a:t>48</a:t>
            </a:fld>
            <a:endParaRPr lang="fr-BE" dirty="0"/>
          </a:p>
        </p:txBody>
      </p:sp>
    </p:spTree>
    <p:extLst>
      <p:ext uri="{BB962C8B-B14F-4D97-AF65-F5344CB8AC3E}">
        <p14:creationId xmlns:p14="http://schemas.microsoft.com/office/powerpoint/2010/main" val="194226544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1_Diapositive de titre">
    <p:spTree>
      <p:nvGrpSpPr>
        <p:cNvPr id="1" name=""/>
        <p:cNvGrpSpPr/>
        <p:nvPr/>
      </p:nvGrpSpPr>
      <p:grpSpPr>
        <a:xfrm>
          <a:off x="0" y="0"/>
          <a:ext cx="0" cy="0"/>
          <a:chOff x="0" y="0"/>
          <a:chExt cx="0" cy="0"/>
        </a:xfrm>
      </p:grpSpPr>
      <p:sp>
        <p:nvSpPr>
          <p:cNvPr id="6" name="Espace réservé du numéro de diapositive 5"/>
          <p:cNvSpPr>
            <a:spLocks noGrp="1"/>
          </p:cNvSpPr>
          <p:nvPr>
            <p:ph type="sldNum" sz="quarter" idx="12"/>
          </p:nvPr>
        </p:nvSpPr>
        <p:spPr/>
        <p:txBody>
          <a:bodyPr/>
          <a:lstStyle>
            <a:lvl1pPr marL="0" indent="0" algn="l">
              <a:buFontTx/>
              <a:buNone/>
              <a:defRPr/>
            </a:lvl1pPr>
          </a:lstStyle>
          <a:p>
            <a:endParaRPr lang="fr-BE" dirty="0"/>
          </a:p>
        </p:txBody>
      </p:sp>
      <p:sp>
        <p:nvSpPr>
          <p:cNvPr id="2" name="Titre 1"/>
          <p:cNvSpPr>
            <a:spLocks noGrp="1"/>
          </p:cNvSpPr>
          <p:nvPr>
            <p:ph type="ctrTitle"/>
          </p:nvPr>
        </p:nvSpPr>
        <p:spPr>
          <a:xfrm>
            <a:off x="2843808" y="188640"/>
            <a:ext cx="5828184" cy="1470025"/>
          </a:xfrm>
          <a:ln w="38100"/>
          <a:effectLst>
            <a:outerShdw blurRad="50800" dist="50800" dir="5400000" algn="ctr" rotWithShape="0">
              <a:schemeClr val="bg1">
                <a:lumMod val="85000"/>
              </a:schemeClr>
            </a:outerShdw>
          </a:effectLst>
        </p:spPr>
        <p:txBody>
          <a:bodyPr/>
          <a:lstStyle>
            <a:lvl1pPr>
              <a:defRPr>
                <a:solidFill>
                  <a:srgbClr val="0070C0"/>
                </a:solidFill>
              </a:defRPr>
            </a:lvl1pPr>
          </a:lstStyle>
          <a:p>
            <a:r>
              <a:rPr lang="fr-FR" dirty="0" smtClean="0"/>
              <a:t>Modifiez le style du titre</a:t>
            </a:r>
            <a:endParaRPr lang="fr-BE" dirty="0"/>
          </a:p>
        </p:txBody>
      </p:sp>
      <p:sp>
        <p:nvSpPr>
          <p:cNvPr id="3" name="Sous-titre 2"/>
          <p:cNvSpPr>
            <a:spLocks noGrp="1"/>
          </p:cNvSpPr>
          <p:nvPr>
            <p:ph type="subTitle" idx="1"/>
          </p:nvPr>
        </p:nvSpPr>
        <p:spPr>
          <a:xfrm>
            <a:off x="827584" y="1844824"/>
            <a:ext cx="7848872" cy="3960440"/>
          </a:xfrm>
          <a:ln w="28575">
            <a:solidFill>
              <a:srgbClr val="0070C0"/>
            </a:solidFill>
          </a:ln>
        </p:spPr>
        <p:txBody>
          <a:bodyPr/>
          <a:lstStyle>
            <a:lvl1pPr marL="0" indent="0" algn="l">
              <a:buNone/>
              <a:defRPr>
                <a:solidFill>
                  <a:srgbClr val="0070C0"/>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dirty="0" smtClean="0"/>
              <a:t>Modifiez le style des sous-titres du masque</a:t>
            </a:r>
            <a:endParaRPr lang="fr-BE" dirty="0"/>
          </a:p>
        </p:txBody>
      </p:sp>
      <p:sp>
        <p:nvSpPr>
          <p:cNvPr id="4" name="Espace réservé de la date 3"/>
          <p:cNvSpPr>
            <a:spLocks noGrp="1"/>
          </p:cNvSpPr>
          <p:nvPr>
            <p:ph type="dt" sz="half" idx="10"/>
          </p:nvPr>
        </p:nvSpPr>
        <p:spPr/>
        <p:txBody>
          <a:bodyPr/>
          <a:lstStyle/>
          <a:p>
            <a:fld id="{6A2A586C-0337-4FC1-861A-EB165CB78E2E}" type="datetime1">
              <a:rPr lang="fr-BE" smtClean="0"/>
              <a:t>6/07/2016</a:t>
            </a:fld>
            <a:endParaRPr lang="fr-BE" dirty="0"/>
          </a:p>
        </p:txBody>
      </p:sp>
      <p:sp>
        <p:nvSpPr>
          <p:cNvPr id="5" name="Espace réservé du pied de page 4"/>
          <p:cNvSpPr>
            <a:spLocks noGrp="1"/>
          </p:cNvSpPr>
          <p:nvPr>
            <p:ph type="ftr" sz="quarter" idx="11"/>
          </p:nvPr>
        </p:nvSpPr>
        <p:spPr/>
        <p:txBody>
          <a:bodyPr/>
          <a:lstStyle/>
          <a:p>
            <a:fld id="{96749245-FC1E-4D70-BE63-AD5C7A826374}" type="slidenum">
              <a:rPr lang="fr-BE" smtClean="0"/>
              <a:t>‹nr.›</a:t>
            </a:fld>
            <a:endParaRPr lang="fr-BE" dirty="0"/>
          </a:p>
        </p:txBody>
      </p:sp>
    </p:spTree>
    <p:extLst>
      <p:ext uri="{BB962C8B-B14F-4D97-AF65-F5344CB8AC3E}">
        <p14:creationId xmlns:p14="http://schemas.microsoft.com/office/powerpoint/2010/main" val="3537020834"/>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2_Diapositive de titre">
    <p:spTree>
      <p:nvGrpSpPr>
        <p:cNvPr id="1" name=""/>
        <p:cNvGrpSpPr/>
        <p:nvPr/>
      </p:nvGrpSpPr>
      <p:grpSpPr>
        <a:xfrm>
          <a:off x="0" y="0"/>
          <a:ext cx="0" cy="0"/>
          <a:chOff x="0" y="0"/>
          <a:chExt cx="0" cy="0"/>
        </a:xfrm>
      </p:grpSpPr>
      <p:sp>
        <p:nvSpPr>
          <p:cNvPr id="6" name="Espace réservé du numéro de diapositive 5"/>
          <p:cNvSpPr>
            <a:spLocks noGrp="1"/>
          </p:cNvSpPr>
          <p:nvPr>
            <p:ph type="sldNum" sz="quarter" idx="12"/>
          </p:nvPr>
        </p:nvSpPr>
        <p:spPr/>
        <p:txBody>
          <a:bodyPr/>
          <a:lstStyle>
            <a:lvl1pPr marL="0" indent="0" algn="l">
              <a:buFontTx/>
              <a:buNone/>
              <a:defRPr/>
            </a:lvl1pPr>
          </a:lstStyle>
          <a:p>
            <a:endParaRPr lang="fr-BE" dirty="0"/>
          </a:p>
        </p:txBody>
      </p:sp>
      <p:sp>
        <p:nvSpPr>
          <p:cNvPr id="2" name="Titre 1"/>
          <p:cNvSpPr>
            <a:spLocks noGrp="1"/>
          </p:cNvSpPr>
          <p:nvPr>
            <p:ph type="ctrTitle"/>
          </p:nvPr>
        </p:nvSpPr>
        <p:spPr>
          <a:xfrm>
            <a:off x="2843808" y="188640"/>
            <a:ext cx="5828184" cy="1470025"/>
          </a:xfrm>
          <a:ln w="38100"/>
          <a:effectLst>
            <a:outerShdw blurRad="50800" dist="50800" dir="5400000" algn="ctr" rotWithShape="0">
              <a:schemeClr val="bg1">
                <a:lumMod val="85000"/>
              </a:schemeClr>
            </a:outerShdw>
          </a:effectLst>
        </p:spPr>
        <p:txBody>
          <a:bodyPr/>
          <a:lstStyle>
            <a:lvl1pPr>
              <a:defRPr>
                <a:solidFill>
                  <a:srgbClr val="0070C0"/>
                </a:solidFill>
              </a:defRPr>
            </a:lvl1pPr>
          </a:lstStyle>
          <a:p>
            <a:r>
              <a:rPr lang="fr-FR" dirty="0" smtClean="0"/>
              <a:t>Modifiez le style du titre</a:t>
            </a:r>
            <a:endParaRPr lang="fr-BE" dirty="0"/>
          </a:p>
        </p:txBody>
      </p:sp>
      <p:sp>
        <p:nvSpPr>
          <p:cNvPr id="3" name="Sous-titre 2"/>
          <p:cNvSpPr>
            <a:spLocks noGrp="1"/>
          </p:cNvSpPr>
          <p:nvPr>
            <p:ph type="subTitle" idx="1"/>
          </p:nvPr>
        </p:nvSpPr>
        <p:spPr>
          <a:xfrm>
            <a:off x="827584" y="1844824"/>
            <a:ext cx="7848872" cy="3960440"/>
          </a:xfrm>
          <a:ln w="28575">
            <a:solidFill>
              <a:srgbClr val="0070C0"/>
            </a:solidFill>
          </a:ln>
        </p:spPr>
        <p:txBody>
          <a:bodyPr/>
          <a:lstStyle>
            <a:lvl1pPr marL="0" indent="0" algn="l">
              <a:buNone/>
              <a:defRPr>
                <a:solidFill>
                  <a:srgbClr val="0070C0"/>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dirty="0" smtClean="0"/>
              <a:t>Modifiez le style des sous-titres du masque</a:t>
            </a:r>
            <a:endParaRPr lang="fr-BE" dirty="0"/>
          </a:p>
        </p:txBody>
      </p:sp>
      <p:sp>
        <p:nvSpPr>
          <p:cNvPr id="4" name="Espace réservé de la date 3"/>
          <p:cNvSpPr>
            <a:spLocks noGrp="1"/>
          </p:cNvSpPr>
          <p:nvPr>
            <p:ph type="dt" sz="half" idx="10"/>
          </p:nvPr>
        </p:nvSpPr>
        <p:spPr/>
        <p:txBody>
          <a:bodyPr/>
          <a:lstStyle/>
          <a:p>
            <a:fld id="{6A2A586C-0337-4FC1-861A-EB165CB78E2E}" type="datetime1">
              <a:rPr lang="fr-BE" smtClean="0"/>
              <a:t>6/07/2016</a:t>
            </a:fld>
            <a:endParaRPr lang="fr-BE" dirty="0"/>
          </a:p>
        </p:txBody>
      </p:sp>
      <p:sp>
        <p:nvSpPr>
          <p:cNvPr id="5" name="Espace réservé du pied de page 4"/>
          <p:cNvSpPr>
            <a:spLocks noGrp="1"/>
          </p:cNvSpPr>
          <p:nvPr>
            <p:ph type="ftr" sz="quarter" idx="11"/>
          </p:nvPr>
        </p:nvSpPr>
        <p:spPr/>
        <p:txBody>
          <a:bodyPr/>
          <a:lstStyle/>
          <a:p>
            <a:fld id="{96749245-FC1E-4D70-BE63-AD5C7A826374}" type="slidenum">
              <a:rPr lang="fr-BE" smtClean="0"/>
              <a:t>‹nr.›</a:t>
            </a:fld>
            <a:endParaRPr lang="fr-BE" dirty="0"/>
          </a:p>
        </p:txBody>
      </p:sp>
    </p:spTree>
    <p:extLst>
      <p:ext uri="{BB962C8B-B14F-4D97-AF65-F5344CB8AC3E}">
        <p14:creationId xmlns:p14="http://schemas.microsoft.com/office/powerpoint/2010/main" val="3862342592"/>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2.png"/><Relationship Id="rId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2771801" y="274638"/>
            <a:ext cx="5914999" cy="1143000"/>
          </a:xfrm>
          <a:prstGeom prst="rect">
            <a:avLst/>
          </a:prstGeom>
          <a:ln w="25400">
            <a:solidFill>
              <a:srgbClr val="0070C0"/>
            </a:solidFill>
          </a:ln>
        </p:spPr>
        <p:txBody>
          <a:bodyPr vert="horz" lIns="91440" tIns="45720" rIns="91440" bIns="45720" rtlCol="0" anchor="ctr">
            <a:normAutofit/>
          </a:bodyPr>
          <a:lstStyle/>
          <a:p>
            <a:endParaRPr lang="fr-BE" dirty="0"/>
          </a:p>
        </p:txBody>
      </p:sp>
      <p:sp>
        <p:nvSpPr>
          <p:cNvPr id="3" name="Espace réservé du texte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fr-FR" dirty="0" smtClean="0"/>
              <a:t>Modifiez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endParaRPr lang="fr-BE" dirty="0"/>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9CD6F43-93FA-4667-AAC3-E6AEB31EC09E}" type="datetime1">
              <a:rPr lang="fr-BE" smtClean="0"/>
              <a:t>6/07/2016</a:t>
            </a:fld>
            <a:endParaRPr lang="fr-BE" dirty="0"/>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fld id="{A5F144E6-A6DB-428D-B3A5-DDB283CD1491}" type="slidenum">
              <a:rPr lang="fr-BE" smtClean="0"/>
              <a:t>‹nr.›</a:t>
            </a:fld>
            <a:endParaRPr lang="fr-BE" dirty="0" smtClean="0"/>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fr-BE" dirty="0"/>
          </a:p>
        </p:txBody>
      </p:sp>
      <p:pic>
        <p:nvPicPr>
          <p:cNvPr id="2050" name="Picture 2"/>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467545" y="258834"/>
            <a:ext cx="2304256" cy="1144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1" name="Picture 3"/>
          <p:cNvPicPr>
            <a:picLocks noChangeAspect="1" noChangeArrowheads="1"/>
          </p:cNvPicPr>
          <p:nvPr userDrawn="1"/>
        </p:nvPicPr>
        <p:blipFill>
          <a:blip r:embed="rId5" cstate="print">
            <a:extLst>
              <a:ext uri="{28A0092B-C50C-407E-A947-70E740481C1C}">
                <a14:useLocalDpi xmlns:a14="http://schemas.microsoft.com/office/drawing/2010/main" val="0"/>
              </a:ext>
            </a:extLst>
          </a:blip>
          <a:srcRect/>
          <a:stretch>
            <a:fillRect/>
          </a:stretch>
        </p:blipFill>
        <p:spPr bwMode="auto">
          <a:xfrm>
            <a:off x="7308303" y="5805264"/>
            <a:ext cx="1341437" cy="9175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158662962"/>
      </p:ext>
    </p:extLst>
  </p:cSld>
  <p:clrMap bg1="lt1" tx1="dk1" bg2="lt2" tx2="dk2" accent1="accent1" accent2="accent2" accent3="accent3" accent4="accent4" accent5="accent5" accent6="accent6" hlink="hlink" folHlink="folHlink"/>
  <p:sldLayoutIdLst>
    <p:sldLayoutId id="2147483651" r:id="rId1"/>
    <p:sldLayoutId id="2147483652" r:id="rId2"/>
  </p:sldLayoutIdLst>
  <p:timing>
    <p:tnLst>
      <p:par>
        <p:cTn id="1" dur="indefinite" restart="never" nodeType="tmRoot"/>
      </p:par>
    </p:tnLst>
  </p:timing>
  <p:hf hdr="0" dt="0"/>
  <p:txStyles>
    <p:titleStyle>
      <a:lvl1pPr algn="ctr" defTabSz="914400" rtl="0" eaLnBrk="1" latinLnBrk="0" hangingPunct="1">
        <a:spcBef>
          <a:spcPct val="0"/>
        </a:spcBef>
        <a:buNone/>
        <a:defRPr sz="4200" b="1" i="0" kern="1200" baseline="0">
          <a:solidFill>
            <a:schemeClr val="bg1">
              <a:lumMod val="50000"/>
            </a:schemeClr>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b="1" i="0" kern="1200" baseline="0">
          <a:solidFill>
            <a:schemeClr val="accent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baseline="0">
          <a:solidFill>
            <a:schemeClr val="tx2"/>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baseline="0">
          <a:solidFill>
            <a:schemeClr val="bg1">
              <a:lumMod val="50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hyperlink" Target="http://www.computerworld.com/article/2485214/microsoft-windows/cryptolocker-how-to-avoid-getting-infected-and-what-to-do-if-you-are.html?page=2" TargetMode="External"/></Relationships>
</file>

<file path=ppt/slides/_rels/slide43.xml.rels><?xml version="1.0" encoding="UTF-8" standalone="yes"?>
<Relationships xmlns="http://schemas.openxmlformats.org/package/2006/relationships"><Relationship Id="rId2" Type="http://schemas.openxmlformats.org/officeDocument/2006/relationships/hyperlink" Target="https://technet.microsoft.com/fr-be/library/cc178961.aspx" TargetMode="External"/><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3" Type="http://schemas.openxmlformats.org/officeDocument/2006/relationships/hyperlink" Target="http://www.computerworld.com/article/2485214/microsoft-windows/cryptolocker-how-to-avoid-getting-infected-and-what-to-do-if-you-are.html?page=2" TargetMode="External"/><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3" Type="http://schemas.openxmlformats.org/officeDocument/2006/relationships/hyperlink" Target="http://www.computerworld.com/article/2485214/microsoft-windows/cryptolocker-how-to-avoid-getting-infected-and-what-to-do-if-you-are.html?page=2" TargetMode="External"/><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1.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1.xml"/></Relationships>
</file>

<file path=ppt/slides/_rels/slide84.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2915816" y="116632"/>
            <a:ext cx="5975770" cy="1470025"/>
          </a:xfrm>
        </p:spPr>
        <p:txBody>
          <a:bodyPr/>
          <a:lstStyle/>
          <a:p>
            <a:r>
              <a:rPr lang="fr-BE" dirty="0" smtClean="0"/>
              <a:t>SESSION DE SECURITE</a:t>
            </a:r>
            <a:endParaRPr lang="fr-BE" dirty="0"/>
          </a:p>
        </p:txBody>
      </p:sp>
      <p:sp>
        <p:nvSpPr>
          <p:cNvPr id="3" name="Sous-titre 2"/>
          <p:cNvSpPr>
            <a:spLocks noGrp="1"/>
          </p:cNvSpPr>
          <p:nvPr>
            <p:ph type="subTitle" idx="1"/>
          </p:nvPr>
        </p:nvSpPr>
        <p:spPr>
          <a:xfrm>
            <a:off x="395536" y="1916832"/>
            <a:ext cx="8469912" cy="3721968"/>
          </a:xfrm>
          <a:ln w="19050">
            <a:solidFill>
              <a:srgbClr val="0070C0"/>
            </a:solidFill>
          </a:ln>
        </p:spPr>
        <p:txBody>
          <a:bodyPr>
            <a:normAutofit/>
          </a:bodyPr>
          <a:lstStyle/>
          <a:p>
            <a:pPr algn="just"/>
            <a:endParaRPr lang="fr-BE" dirty="0" smtClean="0"/>
          </a:p>
          <a:p>
            <a:pPr algn="ctr"/>
            <a:r>
              <a:rPr lang="fr-BE" sz="6600" dirty="0" smtClean="0">
                <a:solidFill>
                  <a:srgbClr val="0070C0"/>
                </a:solidFill>
              </a:rPr>
              <a:t>SESSION DE SECURITE I</a:t>
            </a:r>
          </a:p>
          <a:p>
            <a:pPr algn="ctr"/>
            <a:r>
              <a:rPr lang="fr-BE" sz="6600" dirty="0" smtClean="0"/>
              <a:t>2016</a:t>
            </a:r>
          </a:p>
          <a:p>
            <a:pPr algn="just"/>
            <a:endParaRPr lang="fr-BE" dirty="0"/>
          </a:p>
        </p:txBody>
      </p:sp>
    </p:spTree>
    <p:extLst>
      <p:ext uri="{BB962C8B-B14F-4D97-AF65-F5344CB8AC3E}">
        <p14:creationId xmlns:p14="http://schemas.microsoft.com/office/powerpoint/2010/main" val="372632662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2915816" y="116632"/>
            <a:ext cx="5975770" cy="1470025"/>
          </a:xfrm>
        </p:spPr>
        <p:txBody>
          <a:bodyPr>
            <a:normAutofit/>
          </a:bodyPr>
          <a:lstStyle/>
          <a:p>
            <a:r>
              <a:rPr lang="fr-BE" sz="3600" dirty="0"/>
              <a:t>Les ransomwares 7</a:t>
            </a:r>
          </a:p>
        </p:txBody>
      </p:sp>
      <p:sp>
        <p:nvSpPr>
          <p:cNvPr id="3" name="Sous-titre 2"/>
          <p:cNvSpPr>
            <a:spLocks noGrp="1"/>
          </p:cNvSpPr>
          <p:nvPr>
            <p:ph type="subTitle" idx="1"/>
          </p:nvPr>
        </p:nvSpPr>
        <p:spPr>
          <a:xfrm>
            <a:off x="395536" y="1916832"/>
            <a:ext cx="8469912" cy="3721968"/>
          </a:xfrm>
          <a:ln w="19050">
            <a:solidFill>
              <a:srgbClr val="0070C0"/>
            </a:solidFill>
          </a:ln>
        </p:spPr>
        <p:txBody>
          <a:bodyPr>
            <a:normAutofit/>
          </a:bodyPr>
          <a:lstStyle/>
          <a:p>
            <a:pPr algn="just"/>
            <a:r>
              <a:rPr lang="fr-BE" sz="4400" dirty="0" smtClean="0"/>
              <a:t>Plus vous attendez, plus vous devez payer!</a:t>
            </a:r>
          </a:p>
          <a:p>
            <a:pPr algn="just"/>
            <a:endParaRPr lang="fr-BE" sz="4400" dirty="0"/>
          </a:p>
          <a:p>
            <a:pPr algn="just"/>
            <a:r>
              <a:rPr lang="fr-BE" sz="4400" dirty="0" smtClean="0">
                <a:solidFill>
                  <a:srgbClr val="00B050"/>
                </a:solidFill>
              </a:rPr>
              <a:t>Mais cela ne signifie pas qu’il faut payer!</a:t>
            </a:r>
            <a:endParaRPr lang="fr-BE" sz="4400" dirty="0">
              <a:solidFill>
                <a:srgbClr val="00B050"/>
              </a:solidFill>
            </a:endParaRPr>
          </a:p>
        </p:txBody>
      </p:sp>
    </p:spTree>
    <p:extLst>
      <p:ext uri="{BB962C8B-B14F-4D97-AF65-F5344CB8AC3E}">
        <p14:creationId xmlns:p14="http://schemas.microsoft.com/office/powerpoint/2010/main" val="323450079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2915816" y="116632"/>
            <a:ext cx="5975770" cy="1470025"/>
          </a:xfrm>
        </p:spPr>
        <p:txBody>
          <a:bodyPr>
            <a:normAutofit/>
          </a:bodyPr>
          <a:lstStyle/>
          <a:p>
            <a:r>
              <a:rPr lang="fr-BE" sz="3600" dirty="0"/>
              <a:t>Les ransomwares 8</a:t>
            </a:r>
          </a:p>
        </p:txBody>
      </p:sp>
      <p:sp>
        <p:nvSpPr>
          <p:cNvPr id="3" name="Sous-titre 2"/>
          <p:cNvSpPr>
            <a:spLocks noGrp="1"/>
          </p:cNvSpPr>
          <p:nvPr>
            <p:ph type="subTitle" idx="1"/>
          </p:nvPr>
        </p:nvSpPr>
        <p:spPr>
          <a:xfrm>
            <a:off x="395536" y="1916832"/>
            <a:ext cx="8469912" cy="3721968"/>
          </a:xfrm>
          <a:ln w="19050">
            <a:solidFill>
              <a:srgbClr val="0070C0"/>
            </a:solidFill>
          </a:ln>
        </p:spPr>
        <p:txBody>
          <a:bodyPr>
            <a:normAutofit/>
          </a:bodyPr>
          <a:lstStyle/>
          <a:p>
            <a:pPr algn="just"/>
            <a:r>
              <a:rPr lang="fr-BE" dirty="0"/>
              <a:t>Types de ransomware</a:t>
            </a:r>
          </a:p>
          <a:p>
            <a:pPr algn="just"/>
            <a:r>
              <a:rPr lang="fr-BE" dirty="0" smtClean="0"/>
              <a:t>2. </a:t>
            </a:r>
            <a:r>
              <a:rPr lang="fr-BE" b="0" dirty="0" smtClean="0"/>
              <a:t>Les cryptowares: </a:t>
            </a:r>
            <a:r>
              <a:rPr lang="fr-FR" b="0" dirty="0"/>
              <a:t>ils sont capables de chiffrer les fichiers </a:t>
            </a:r>
            <a:r>
              <a:rPr lang="fr-FR" b="0" dirty="0" smtClean="0"/>
              <a:t>sur le PC de l’utilisateur </a:t>
            </a:r>
            <a:r>
              <a:rPr lang="fr-FR" b="0" dirty="0"/>
              <a:t>– documents, fichiers Office, images, vidéos et photos, selon </a:t>
            </a:r>
            <a:r>
              <a:rPr lang="fr-FR" b="0" dirty="0" smtClean="0"/>
              <a:t>la </a:t>
            </a:r>
            <a:r>
              <a:rPr lang="fr-FR" b="0" dirty="0"/>
              <a:t>technologie utilisée.</a:t>
            </a:r>
            <a:endParaRPr lang="fr-BE" b="0" dirty="0"/>
          </a:p>
        </p:txBody>
      </p:sp>
    </p:spTree>
    <p:extLst>
      <p:ext uri="{BB962C8B-B14F-4D97-AF65-F5344CB8AC3E}">
        <p14:creationId xmlns:p14="http://schemas.microsoft.com/office/powerpoint/2010/main" val="49996867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2915816" y="116632"/>
            <a:ext cx="5975770" cy="1470025"/>
          </a:xfrm>
        </p:spPr>
        <p:txBody>
          <a:bodyPr>
            <a:normAutofit/>
          </a:bodyPr>
          <a:lstStyle/>
          <a:p>
            <a:r>
              <a:rPr lang="fr-BE" sz="3600" dirty="0"/>
              <a:t>Les ransomwares 9</a:t>
            </a:r>
          </a:p>
        </p:txBody>
      </p:sp>
      <p:sp>
        <p:nvSpPr>
          <p:cNvPr id="3" name="Sous-titre 2"/>
          <p:cNvSpPr>
            <a:spLocks noGrp="1"/>
          </p:cNvSpPr>
          <p:nvPr>
            <p:ph type="subTitle" idx="1"/>
          </p:nvPr>
        </p:nvSpPr>
        <p:spPr>
          <a:xfrm>
            <a:off x="395536" y="1916832"/>
            <a:ext cx="8469912" cy="3721968"/>
          </a:xfrm>
          <a:ln w="19050">
            <a:solidFill>
              <a:srgbClr val="0070C0"/>
            </a:solidFill>
          </a:ln>
        </p:spPr>
        <p:txBody>
          <a:bodyPr>
            <a:normAutofit/>
          </a:bodyPr>
          <a:lstStyle/>
          <a:p>
            <a:pPr algn="just"/>
            <a:r>
              <a:rPr lang="fr-FR" dirty="0"/>
              <a:t>Lorsque le malware est installé sur le </a:t>
            </a:r>
            <a:r>
              <a:rPr lang="fr-FR" dirty="0" smtClean="0"/>
              <a:t>PC, </a:t>
            </a:r>
            <a:r>
              <a:rPr lang="fr-FR" dirty="0"/>
              <a:t>il contacte son centre de commande et contrôle (</a:t>
            </a:r>
            <a:r>
              <a:rPr lang="fr-FR" i="1" dirty="0"/>
              <a:t>C&amp;C server</a:t>
            </a:r>
            <a:r>
              <a:rPr lang="fr-FR" dirty="0"/>
              <a:t>) afin de générer une clé de chiffrement et une clé de déchiffrement (elle-même chiffrée).</a:t>
            </a:r>
            <a:endParaRPr lang="fr-BE" dirty="0"/>
          </a:p>
        </p:txBody>
      </p:sp>
    </p:spTree>
    <p:extLst>
      <p:ext uri="{BB962C8B-B14F-4D97-AF65-F5344CB8AC3E}">
        <p14:creationId xmlns:p14="http://schemas.microsoft.com/office/powerpoint/2010/main" val="369329347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2915816" y="116632"/>
            <a:ext cx="5975770" cy="1470025"/>
          </a:xfrm>
        </p:spPr>
        <p:txBody>
          <a:bodyPr>
            <a:normAutofit/>
          </a:bodyPr>
          <a:lstStyle/>
          <a:p>
            <a:r>
              <a:rPr lang="fr-BE" sz="3600" dirty="0"/>
              <a:t>Les ransomwares </a:t>
            </a:r>
            <a:r>
              <a:rPr lang="fr-BE" sz="3600" dirty="0" smtClean="0"/>
              <a:t>10</a:t>
            </a:r>
            <a:endParaRPr lang="fr-BE" sz="3600" dirty="0"/>
          </a:p>
        </p:txBody>
      </p:sp>
      <p:sp>
        <p:nvSpPr>
          <p:cNvPr id="3" name="Sous-titre 2"/>
          <p:cNvSpPr>
            <a:spLocks noGrp="1"/>
          </p:cNvSpPr>
          <p:nvPr>
            <p:ph type="subTitle" idx="1"/>
          </p:nvPr>
        </p:nvSpPr>
        <p:spPr>
          <a:xfrm>
            <a:off x="395536" y="1916832"/>
            <a:ext cx="8469912" cy="3721968"/>
          </a:xfrm>
          <a:ln w="19050">
            <a:solidFill>
              <a:srgbClr val="0070C0"/>
            </a:solidFill>
          </a:ln>
        </p:spPr>
        <p:txBody>
          <a:bodyPr>
            <a:normAutofit fontScale="85000" lnSpcReduction="20000"/>
          </a:bodyPr>
          <a:lstStyle/>
          <a:p>
            <a:pPr algn="just"/>
            <a:r>
              <a:rPr lang="fr-BE" dirty="0" smtClean="0"/>
              <a:t>Qu’est-ce qu’une clef de cryptage?</a:t>
            </a:r>
          </a:p>
          <a:p>
            <a:r>
              <a:rPr lang="fr-FR" b="0" dirty="0"/>
              <a:t>Une clé est un paramètre utilisé </a:t>
            </a:r>
            <a:r>
              <a:rPr lang="fr-FR" b="0" dirty="0" smtClean="0"/>
              <a:t>à l’entrée </a:t>
            </a:r>
            <a:r>
              <a:rPr lang="fr-FR" b="0" dirty="0"/>
              <a:t>d'une opération </a:t>
            </a:r>
            <a:r>
              <a:rPr lang="fr-FR" b="0" dirty="0" smtClean="0"/>
              <a:t>cryptographique (chiffrement, déchiffrement,).</a:t>
            </a:r>
            <a:endParaRPr lang="fr-FR" b="0" dirty="0"/>
          </a:p>
          <a:p>
            <a:r>
              <a:rPr lang="fr-FR" b="0" dirty="0"/>
              <a:t>Une </a:t>
            </a:r>
            <a:r>
              <a:rPr lang="fr-FR" b="0" dirty="0" smtClean="0"/>
              <a:t>clef </a:t>
            </a:r>
            <a:r>
              <a:rPr lang="fr-FR" b="0" dirty="0"/>
              <a:t>de chiffrement peut être symétrique </a:t>
            </a:r>
            <a:r>
              <a:rPr lang="fr-FR" b="0" dirty="0" smtClean="0"/>
              <a:t>ou asymétrique: soit la </a:t>
            </a:r>
            <a:r>
              <a:rPr lang="fr-FR" b="0" dirty="0"/>
              <a:t>même </a:t>
            </a:r>
            <a:r>
              <a:rPr lang="fr-FR" b="0" dirty="0" smtClean="0"/>
              <a:t>clef </a:t>
            </a:r>
            <a:r>
              <a:rPr lang="fr-FR" b="0" dirty="0"/>
              <a:t>sert à chiffrer et à déchiffrer ; </a:t>
            </a:r>
            <a:r>
              <a:rPr lang="fr-FR" b="0" dirty="0" smtClean="0"/>
              <a:t>soit </a:t>
            </a:r>
            <a:r>
              <a:rPr lang="fr-FR" b="0" dirty="0"/>
              <a:t>on utilise deux </a:t>
            </a:r>
            <a:r>
              <a:rPr lang="fr-FR" b="0" dirty="0" smtClean="0"/>
              <a:t>clefs différentes.</a:t>
            </a:r>
          </a:p>
          <a:p>
            <a:r>
              <a:rPr lang="fr-FR" b="0" dirty="0" smtClean="0"/>
              <a:t>La clef </a:t>
            </a:r>
            <a:r>
              <a:rPr lang="fr-FR" b="0" dirty="0"/>
              <a:t>de chiffrement est publique alors que celle servant au déchiffrement est gardée secrète (la clé secrète, ou clé privée, ne peut pas se déduire de la clé publique</a:t>
            </a:r>
            <a:r>
              <a:rPr lang="fr-FR" b="0" dirty="0" smtClean="0"/>
              <a:t>). Exemple: https.</a:t>
            </a:r>
            <a:endParaRPr lang="fr-BE" b="0" dirty="0"/>
          </a:p>
        </p:txBody>
      </p:sp>
    </p:spTree>
    <p:extLst>
      <p:ext uri="{BB962C8B-B14F-4D97-AF65-F5344CB8AC3E}">
        <p14:creationId xmlns:p14="http://schemas.microsoft.com/office/powerpoint/2010/main" val="328903878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2915816" y="116632"/>
            <a:ext cx="5975770" cy="1470025"/>
          </a:xfrm>
        </p:spPr>
        <p:txBody>
          <a:bodyPr>
            <a:normAutofit/>
          </a:bodyPr>
          <a:lstStyle/>
          <a:p>
            <a:r>
              <a:rPr lang="fr-BE" sz="3600" dirty="0"/>
              <a:t>Les ransomwares </a:t>
            </a:r>
            <a:r>
              <a:rPr lang="fr-BE" sz="3600" dirty="0" smtClean="0"/>
              <a:t>11</a:t>
            </a:r>
            <a:endParaRPr lang="fr-BE" sz="3600" dirty="0"/>
          </a:p>
        </p:txBody>
      </p:sp>
      <p:sp>
        <p:nvSpPr>
          <p:cNvPr id="3" name="Sous-titre 2"/>
          <p:cNvSpPr>
            <a:spLocks noGrp="1"/>
          </p:cNvSpPr>
          <p:nvPr>
            <p:ph type="subTitle" idx="1"/>
          </p:nvPr>
        </p:nvSpPr>
        <p:spPr>
          <a:xfrm>
            <a:off x="395536" y="1916832"/>
            <a:ext cx="8469912" cy="3721968"/>
          </a:xfrm>
          <a:ln w="19050">
            <a:solidFill>
              <a:srgbClr val="0070C0"/>
            </a:solidFill>
          </a:ln>
        </p:spPr>
        <p:txBody>
          <a:bodyPr>
            <a:normAutofit/>
          </a:bodyPr>
          <a:lstStyle/>
          <a:p>
            <a:pPr algn="just"/>
            <a:endParaRPr lang="fr-FR" dirty="0" smtClean="0"/>
          </a:p>
          <a:p>
            <a:pPr algn="just">
              <a:spcBef>
                <a:spcPts val="0"/>
              </a:spcBef>
            </a:pPr>
            <a:r>
              <a:rPr lang="fr-FR" b="0" dirty="0" smtClean="0"/>
              <a:t>La </a:t>
            </a:r>
            <a:r>
              <a:rPr lang="fr-FR" b="0" dirty="0"/>
              <a:t>clef de chiffrement est </a:t>
            </a:r>
            <a:r>
              <a:rPr lang="fr-FR" dirty="0"/>
              <a:t>publique</a:t>
            </a:r>
            <a:r>
              <a:rPr lang="fr-FR" b="0" dirty="0"/>
              <a:t> alors que celle servant au déchiffrement est gardée </a:t>
            </a:r>
            <a:r>
              <a:rPr lang="fr-FR" dirty="0">
                <a:solidFill>
                  <a:srgbClr val="00B050"/>
                </a:solidFill>
              </a:rPr>
              <a:t>secrète</a:t>
            </a:r>
            <a:r>
              <a:rPr lang="fr-FR" b="0" dirty="0"/>
              <a:t> (la clé secrète, ou clé privée, ne peut pas se déduire de la clé publique). </a:t>
            </a:r>
            <a:endParaRPr lang="fr-FR" b="0" dirty="0" smtClean="0"/>
          </a:p>
          <a:p>
            <a:pPr algn="just"/>
            <a:r>
              <a:rPr lang="fr-FR" b="0" dirty="0" smtClean="0"/>
              <a:t>Exemple</a:t>
            </a:r>
            <a:r>
              <a:rPr lang="fr-FR" b="0" dirty="0"/>
              <a:t>: https</a:t>
            </a:r>
            <a:r>
              <a:rPr lang="fr-FR" b="0" dirty="0" smtClean="0"/>
              <a:t>.</a:t>
            </a:r>
            <a:endParaRPr lang="fr-BE" b="0" dirty="0"/>
          </a:p>
        </p:txBody>
      </p:sp>
    </p:spTree>
    <p:extLst>
      <p:ext uri="{BB962C8B-B14F-4D97-AF65-F5344CB8AC3E}">
        <p14:creationId xmlns:p14="http://schemas.microsoft.com/office/powerpoint/2010/main" val="226595991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2915816" y="116632"/>
            <a:ext cx="5975770" cy="1470025"/>
          </a:xfrm>
        </p:spPr>
        <p:txBody>
          <a:bodyPr>
            <a:normAutofit/>
          </a:bodyPr>
          <a:lstStyle/>
          <a:p>
            <a:r>
              <a:rPr lang="fr-BE" sz="3600" dirty="0"/>
              <a:t>Les ransomwares </a:t>
            </a:r>
            <a:r>
              <a:rPr lang="fr-BE" sz="3600" dirty="0" smtClean="0"/>
              <a:t>12</a:t>
            </a:r>
            <a:endParaRPr lang="fr-BE" sz="3600" dirty="0"/>
          </a:p>
        </p:txBody>
      </p:sp>
      <p:sp>
        <p:nvSpPr>
          <p:cNvPr id="3" name="Sous-titre 2"/>
          <p:cNvSpPr>
            <a:spLocks noGrp="1"/>
          </p:cNvSpPr>
          <p:nvPr>
            <p:ph type="subTitle" idx="1"/>
          </p:nvPr>
        </p:nvSpPr>
        <p:spPr>
          <a:xfrm>
            <a:off x="395536" y="1916832"/>
            <a:ext cx="8469912" cy="3721968"/>
          </a:xfrm>
          <a:ln w="19050">
            <a:solidFill>
              <a:srgbClr val="0070C0"/>
            </a:solidFill>
          </a:ln>
        </p:spPr>
        <p:txBody>
          <a:bodyPr>
            <a:normAutofit/>
          </a:bodyPr>
          <a:lstStyle/>
          <a:p>
            <a:pPr algn="just"/>
            <a:r>
              <a:rPr lang="fr-FR" dirty="0" smtClean="0"/>
              <a:t>Une </a:t>
            </a:r>
            <a:r>
              <a:rPr lang="fr-FR" dirty="0"/>
              <a:t>clef peut se présenter sous plusieurs </a:t>
            </a:r>
            <a:r>
              <a:rPr lang="fr-FR" dirty="0" smtClean="0"/>
              <a:t>formes</a:t>
            </a:r>
            <a:r>
              <a:rPr lang="fr-FR" dirty="0"/>
              <a:t>:</a:t>
            </a:r>
            <a:endParaRPr lang="fr-FR" dirty="0" smtClean="0"/>
          </a:p>
          <a:p>
            <a:pPr marL="449263" indent="-449263" algn="just"/>
            <a:r>
              <a:rPr lang="fr-FR" b="0" dirty="0" smtClean="0"/>
              <a:t>- 	mots: 5s5nt19l</a:t>
            </a:r>
          </a:p>
          <a:p>
            <a:pPr marL="457200" indent="-457200" algn="just">
              <a:buFontTx/>
              <a:buChar char="-"/>
            </a:pPr>
            <a:r>
              <a:rPr lang="fr-FR" b="0" dirty="0"/>
              <a:t>p</a:t>
            </a:r>
            <a:r>
              <a:rPr lang="fr-FR" b="0" dirty="0" smtClean="0"/>
              <a:t>hrases</a:t>
            </a:r>
            <a:r>
              <a:rPr lang="fr-FR" b="0" dirty="0"/>
              <a:t>:</a:t>
            </a:r>
            <a:r>
              <a:rPr lang="fr-FR" b="0" dirty="0" smtClean="0"/>
              <a:t> "chaque acte administratif est évalué";</a:t>
            </a:r>
          </a:p>
          <a:p>
            <a:pPr marL="457200" indent="-457200" algn="just">
              <a:buFontTx/>
              <a:buChar char="-"/>
            </a:pPr>
            <a:r>
              <a:rPr lang="fr-FR" b="0" dirty="0" smtClean="0"/>
              <a:t> données codées sous une forme binaire (cryptologie moderne).</a:t>
            </a:r>
            <a:endParaRPr lang="fr-BE" b="0" dirty="0" smtClean="0"/>
          </a:p>
          <a:p>
            <a:pPr algn="just"/>
            <a:endParaRPr lang="fr-BE" dirty="0"/>
          </a:p>
        </p:txBody>
      </p:sp>
    </p:spTree>
    <p:extLst>
      <p:ext uri="{BB962C8B-B14F-4D97-AF65-F5344CB8AC3E}">
        <p14:creationId xmlns:p14="http://schemas.microsoft.com/office/powerpoint/2010/main" val="335855710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2915816" y="116632"/>
            <a:ext cx="5975770" cy="1470025"/>
          </a:xfrm>
        </p:spPr>
        <p:txBody>
          <a:bodyPr>
            <a:normAutofit/>
          </a:bodyPr>
          <a:lstStyle/>
          <a:p>
            <a:r>
              <a:rPr lang="fr-BE" sz="3600" dirty="0"/>
              <a:t>Les ransomwares </a:t>
            </a:r>
            <a:r>
              <a:rPr lang="fr-BE" sz="3600" dirty="0" smtClean="0"/>
              <a:t>13</a:t>
            </a:r>
            <a:endParaRPr lang="fr-BE" sz="3600" dirty="0"/>
          </a:p>
        </p:txBody>
      </p:sp>
      <p:sp>
        <p:nvSpPr>
          <p:cNvPr id="3" name="Sous-titre 2"/>
          <p:cNvSpPr>
            <a:spLocks noGrp="1"/>
          </p:cNvSpPr>
          <p:nvPr>
            <p:ph type="subTitle" idx="1"/>
          </p:nvPr>
        </p:nvSpPr>
        <p:spPr>
          <a:xfrm>
            <a:off x="395536" y="1916832"/>
            <a:ext cx="8469912" cy="3721968"/>
          </a:xfrm>
          <a:ln w="19050">
            <a:solidFill>
              <a:srgbClr val="0070C0"/>
            </a:solidFill>
          </a:ln>
        </p:spPr>
        <p:txBody>
          <a:bodyPr>
            <a:normAutofit lnSpcReduction="10000"/>
          </a:bodyPr>
          <a:lstStyle/>
          <a:p>
            <a:pPr algn="just"/>
            <a:r>
              <a:rPr lang="fr-BE" dirty="0" smtClean="0"/>
              <a:t>Exemple de cryptage avec une clef binaire:</a:t>
            </a:r>
          </a:p>
          <a:p>
            <a:pPr algn="just"/>
            <a:r>
              <a:rPr lang="nl-BE" b="0" dirty="0" smtClean="0"/>
              <a:t>Clef binaire en clair:	110 </a:t>
            </a:r>
            <a:r>
              <a:rPr lang="nl-BE" b="0" dirty="0"/>
              <a:t>001 </a:t>
            </a:r>
            <a:r>
              <a:rPr lang="nl-BE" b="0" dirty="0" smtClean="0"/>
              <a:t>0</a:t>
            </a:r>
          </a:p>
          <a:p>
            <a:pPr algn="just"/>
            <a:r>
              <a:rPr lang="nl-BE" b="0" dirty="0" smtClean="0"/>
              <a:t>Clef binaire répétée:</a:t>
            </a:r>
            <a:r>
              <a:rPr lang="nl-BE" b="0" i="1" dirty="0"/>
              <a:t>	</a:t>
            </a:r>
            <a:r>
              <a:rPr lang="nl-BE" b="0" dirty="0" smtClean="0"/>
              <a:t>101 101</a:t>
            </a:r>
            <a:r>
              <a:rPr lang="fr-BE" b="0" dirty="0" smtClean="0"/>
              <a:t> 1</a:t>
            </a:r>
          </a:p>
          <a:p>
            <a:pPr algn="just"/>
            <a:r>
              <a:rPr lang="fr-BE" b="0" dirty="0" smtClean="0"/>
              <a:t>Clef chiffrée:		011 100 1</a:t>
            </a:r>
          </a:p>
          <a:p>
            <a:pPr algn="just"/>
            <a:r>
              <a:rPr lang="fr-BE" b="0" dirty="0" smtClean="0"/>
              <a:t>Plus la clef est longue, plus elle est difficile à déchiffrer. Il est d’ailleurs impossible de la déchiffrer même en connaissant l’algorithme.</a:t>
            </a:r>
            <a:endParaRPr lang="fr-BE" b="0" dirty="0"/>
          </a:p>
        </p:txBody>
      </p:sp>
    </p:spTree>
    <p:extLst>
      <p:ext uri="{BB962C8B-B14F-4D97-AF65-F5344CB8AC3E}">
        <p14:creationId xmlns:p14="http://schemas.microsoft.com/office/powerpoint/2010/main" val="66853241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2915816" y="116632"/>
            <a:ext cx="5975770" cy="1470025"/>
          </a:xfrm>
        </p:spPr>
        <p:txBody>
          <a:bodyPr>
            <a:normAutofit/>
          </a:bodyPr>
          <a:lstStyle/>
          <a:p>
            <a:r>
              <a:rPr lang="fr-BE" sz="3600" dirty="0"/>
              <a:t>Les ransomwares </a:t>
            </a:r>
            <a:r>
              <a:rPr lang="fr-BE" sz="3600" dirty="0" smtClean="0"/>
              <a:t>14</a:t>
            </a:r>
            <a:endParaRPr lang="fr-BE" sz="3600" dirty="0"/>
          </a:p>
        </p:txBody>
      </p:sp>
      <p:sp>
        <p:nvSpPr>
          <p:cNvPr id="3" name="Sous-titre 2"/>
          <p:cNvSpPr>
            <a:spLocks noGrp="1"/>
          </p:cNvSpPr>
          <p:nvPr>
            <p:ph type="subTitle" idx="1"/>
          </p:nvPr>
        </p:nvSpPr>
        <p:spPr>
          <a:xfrm>
            <a:off x="395536" y="1916832"/>
            <a:ext cx="8469912" cy="3721968"/>
          </a:xfrm>
          <a:ln w="19050">
            <a:solidFill>
              <a:srgbClr val="0070C0"/>
            </a:solidFill>
          </a:ln>
        </p:spPr>
        <p:txBody>
          <a:bodyPr>
            <a:normAutofit lnSpcReduction="10000"/>
          </a:bodyPr>
          <a:lstStyle/>
          <a:p>
            <a:pPr algn="ctr"/>
            <a:r>
              <a:rPr lang="fr-BE" dirty="0" smtClean="0"/>
              <a:t>EVOLUTION I</a:t>
            </a:r>
          </a:p>
          <a:p>
            <a:pPr marL="1349375" indent="-1349375" algn="just"/>
            <a:r>
              <a:rPr lang="fr-BE" dirty="0" smtClean="0"/>
              <a:t>Type 1:	blocage d’écran.</a:t>
            </a:r>
          </a:p>
          <a:p>
            <a:pPr marL="1349375" indent="-1349375" algn="just"/>
            <a:r>
              <a:rPr lang="fr-BE" dirty="0" smtClean="0"/>
              <a:t>Type 2: encryptage des fichiers ,doc, ,docx, pdf, jpeg, txt, etc.</a:t>
            </a:r>
          </a:p>
          <a:p>
            <a:pPr marL="1349375" indent="-1349375" algn="just"/>
            <a:r>
              <a:rPr lang="fr-BE" dirty="0" smtClean="0"/>
              <a:t>Type 3:	encryptage de très nombreuses extensions y compris des logiciels de back up (cf Acronis).</a:t>
            </a:r>
            <a:endParaRPr lang="fr-BE" dirty="0"/>
          </a:p>
        </p:txBody>
      </p:sp>
    </p:spTree>
    <p:extLst>
      <p:ext uri="{BB962C8B-B14F-4D97-AF65-F5344CB8AC3E}">
        <p14:creationId xmlns:p14="http://schemas.microsoft.com/office/powerpoint/2010/main" val="249234469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p:cNvPicPr>
            <a:picLocks noChangeAspect="1"/>
          </p:cNvPicPr>
          <p:nvPr/>
        </p:nvPicPr>
        <p:blipFill>
          <a:blip r:embed="rId2"/>
          <a:stretch>
            <a:fillRect/>
          </a:stretch>
        </p:blipFill>
        <p:spPr>
          <a:xfrm>
            <a:off x="3275856" y="2996952"/>
            <a:ext cx="2466975" cy="1847850"/>
          </a:xfrm>
          <a:prstGeom prst="rect">
            <a:avLst/>
          </a:prstGeom>
        </p:spPr>
      </p:pic>
      <p:sp>
        <p:nvSpPr>
          <p:cNvPr id="2" name="Titre 1"/>
          <p:cNvSpPr>
            <a:spLocks noGrp="1"/>
          </p:cNvSpPr>
          <p:nvPr>
            <p:ph type="ctrTitle"/>
          </p:nvPr>
        </p:nvSpPr>
        <p:spPr>
          <a:xfrm>
            <a:off x="2915816" y="116632"/>
            <a:ext cx="5975770" cy="1470025"/>
          </a:xfrm>
        </p:spPr>
        <p:txBody>
          <a:bodyPr>
            <a:normAutofit/>
          </a:bodyPr>
          <a:lstStyle/>
          <a:p>
            <a:r>
              <a:rPr lang="fr-BE" sz="3600" dirty="0"/>
              <a:t>Les ransomwares </a:t>
            </a:r>
            <a:r>
              <a:rPr lang="fr-BE" sz="3600" dirty="0" smtClean="0"/>
              <a:t>14b</a:t>
            </a:r>
            <a:endParaRPr lang="fr-BE" sz="3600" dirty="0"/>
          </a:p>
        </p:txBody>
      </p:sp>
      <p:sp>
        <p:nvSpPr>
          <p:cNvPr id="3" name="Sous-titre 2"/>
          <p:cNvSpPr>
            <a:spLocks noGrp="1"/>
          </p:cNvSpPr>
          <p:nvPr>
            <p:ph type="subTitle" idx="1"/>
          </p:nvPr>
        </p:nvSpPr>
        <p:spPr>
          <a:xfrm>
            <a:off x="395536" y="1916832"/>
            <a:ext cx="8469912" cy="3721968"/>
          </a:xfrm>
          <a:ln w="19050">
            <a:solidFill>
              <a:srgbClr val="0070C0"/>
            </a:solidFill>
          </a:ln>
        </p:spPr>
        <p:txBody>
          <a:bodyPr>
            <a:normAutofit/>
          </a:bodyPr>
          <a:lstStyle/>
          <a:p>
            <a:pPr algn="ctr"/>
            <a:r>
              <a:rPr lang="fr-BE" dirty="0" smtClean="0"/>
              <a:t>EVOLUTION Ibis</a:t>
            </a:r>
          </a:p>
          <a:p>
            <a:pPr algn="just"/>
            <a:r>
              <a:rPr lang="fr-BE" dirty="0" smtClean="0"/>
              <a:t>Ceci signifie que le simple encryptage d’un fichier txt peut bloquer votre logiciel social ou comptable.</a:t>
            </a:r>
          </a:p>
        </p:txBody>
      </p:sp>
    </p:spTree>
    <p:extLst>
      <p:ext uri="{BB962C8B-B14F-4D97-AF65-F5344CB8AC3E}">
        <p14:creationId xmlns:p14="http://schemas.microsoft.com/office/powerpoint/2010/main" val="256634681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2915816" y="116632"/>
            <a:ext cx="5975770" cy="1470025"/>
          </a:xfrm>
        </p:spPr>
        <p:txBody>
          <a:bodyPr>
            <a:normAutofit/>
          </a:bodyPr>
          <a:lstStyle/>
          <a:p>
            <a:r>
              <a:rPr lang="fr-BE" sz="3600" dirty="0"/>
              <a:t>Les ransomwares </a:t>
            </a:r>
            <a:r>
              <a:rPr lang="fr-BE" sz="3600" dirty="0" smtClean="0"/>
              <a:t>15</a:t>
            </a:r>
            <a:endParaRPr lang="fr-BE" sz="3600" dirty="0"/>
          </a:p>
        </p:txBody>
      </p:sp>
      <p:sp>
        <p:nvSpPr>
          <p:cNvPr id="3" name="Sous-titre 2"/>
          <p:cNvSpPr>
            <a:spLocks noGrp="1"/>
          </p:cNvSpPr>
          <p:nvPr>
            <p:ph type="subTitle" idx="1"/>
          </p:nvPr>
        </p:nvSpPr>
        <p:spPr>
          <a:xfrm>
            <a:off x="395536" y="1916832"/>
            <a:ext cx="8469912" cy="3721968"/>
          </a:xfrm>
          <a:ln w="19050">
            <a:solidFill>
              <a:srgbClr val="0070C0"/>
            </a:solidFill>
          </a:ln>
        </p:spPr>
        <p:txBody>
          <a:bodyPr>
            <a:normAutofit/>
          </a:bodyPr>
          <a:lstStyle/>
          <a:p>
            <a:pPr algn="ctr"/>
            <a:r>
              <a:rPr lang="fr-BE" dirty="0" smtClean="0"/>
              <a:t>EVOLUTION II</a:t>
            </a:r>
          </a:p>
          <a:p>
            <a:pPr marL="1349375" indent="-1349375" algn="just"/>
            <a:r>
              <a:rPr lang="fr-BE" dirty="0" smtClean="0"/>
              <a:t>Type 4: encryptage de tout le disque dur du PC, du serveur, etc.</a:t>
            </a:r>
          </a:p>
          <a:p>
            <a:pPr marL="1349375" indent="-1349375" algn="just"/>
            <a:r>
              <a:rPr lang="fr-BE" dirty="0" smtClean="0"/>
              <a:t>Type 5:	les crypto-vers?</a:t>
            </a:r>
          </a:p>
          <a:p>
            <a:pPr algn="ctr"/>
            <a:endParaRPr lang="fr-BE" dirty="0"/>
          </a:p>
        </p:txBody>
      </p:sp>
    </p:spTree>
    <p:extLst>
      <p:ext uri="{BB962C8B-B14F-4D97-AF65-F5344CB8AC3E}">
        <p14:creationId xmlns:p14="http://schemas.microsoft.com/office/powerpoint/2010/main" val="80902879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2915816" y="116632"/>
            <a:ext cx="5975770" cy="1470025"/>
          </a:xfrm>
        </p:spPr>
        <p:txBody>
          <a:bodyPr/>
          <a:lstStyle/>
          <a:p>
            <a:r>
              <a:rPr lang="fr-BE" dirty="0" smtClean="0"/>
              <a:t>AGENDA</a:t>
            </a:r>
            <a:endParaRPr lang="fr-BE" dirty="0"/>
          </a:p>
        </p:txBody>
      </p:sp>
      <p:sp>
        <p:nvSpPr>
          <p:cNvPr id="3" name="Sous-titre 2"/>
          <p:cNvSpPr>
            <a:spLocks noGrp="1"/>
          </p:cNvSpPr>
          <p:nvPr>
            <p:ph type="subTitle" idx="1"/>
          </p:nvPr>
        </p:nvSpPr>
        <p:spPr>
          <a:xfrm>
            <a:off x="395536" y="1916832"/>
            <a:ext cx="8469912" cy="3721968"/>
          </a:xfrm>
          <a:ln w="19050">
            <a:solidFill>
              <a:srgbClr val="0070C0"/>
            </a:solidFill>
          </a:ln>
        </p:spPr>
        <p:txBody>
          <a:bodyPr>
            <a:normAutofit/>
          </a:bodyPr>
          <a:lstStyle/>
          <a:p>
            <a:pPr marL="514350" indent="-514350" algn="just">
              <a:buAutoNum type="arabicPeriod"/>
            </a:pPr>
            <a:r>
              <a:rPr lang="fr-BE" sz="3000" dirty="0" smtClean="0"/>
              <a:t>Les ransomwares ou ransongiciels.</a:t>
            </a:r>
          </a:p>
          <a:p>
            <a:pPr marL="514350" indent="-514350" algn="just">
              <a:buAutoNum type="arabicPeriod"/>
            </a:pPr>
            <a:r>
              <a:rPr lang="fr-BE" sz="3000" dirty="0" smtClean="0"/>
              <a:t>Les assurances.</a:t>
            </a:r>
          </a:p>
          <a:p>
            <a:pPr marL="514350" indent="-514350" algn="just">
              <a:buAutoNum type="arabicPeriod"/>
            </a:pPr>
            <a:r>
              <a:rPr lang="fr-BE" sz="3000" dirty="0" smtClean="0"/>
              <a:t>Comment connaître sa charge de travail?</a:t>
            </a:r>
          </a:p>
          <a:p>
            <a:pPr marL="514350" indent="-514350" algn="just">
              <a:buAutoNum type="arabicPeriod"/>
            </a:pPr>
            <a:endParaRPr lang="fr-BE" sz="3000" dirty="0" smtClean="0"/>
          </a:p>
          <a:p>
            <a:pPr algn="just"/>
            <a:endParaRPr lang="fr-BE" dirty="0"/>
          </a:p>
        </p:txBody>
      </p:sp>
    </p:spTree>
    <p:extLst>
      <p:ext uri="{BB962C8B-B14F-4D97-AF65-F5344CB8AC3E}">
        <p14:creationId xmlns:p14="http://schemas.microsoft.com/office/powerpoint/2010/main" val="160978431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2915816" y="116632"/>
            <a:ext cx="5975770" cy="1470025"/>
          </a:xfrm>
        </p:spPr>
        <p:txBody>
          <a:bodyPr>
            <a:normAutofit/>
          </a:bodyPr>
          <a:lstStyle/>
          <a:p>
            <a:r>
              <a:rPr lang="fr-BE" sz="3600" dirty="0"/>
              <a:t>Les ransomwares </a:t>
            </a:r>
            <a:r>
              <a:rPr lang="fr-BE" sz="3600" dirty="0" smtClean="0"/>
              <a:t>16</a:t>
            </a:r>
            <a:endParaRPr lang="fr-BE" sz="3600" dirty="0"/>
          </a:p>
        </p:txBody>
      </p:sp>
      <p:sp>
        <p:nvSpPr>
          <p:cNvPr id="3" name="Sous-titre 2"/>
          <p:cNvSpPr>
            <a:spLocks noGrp="1"/>
          </p:cNvSpPr>
          <p:nvPr>
            <p:ph type="subTitle" idx="1"/>
          </p:nvPr>
        </p:nvSpPr>
        <p:spPr>
          <a:xfrm>
            <a:off x="395536" y="1916832"/>
            <a:ext cx="8469912" cy="3721968"/>
          </a:xfrm>
          <a:ln w="19050">
            <a:solidFill>
              <a:srgbClr val="0070C0"/>
            </a:solidFill>
          </a:ln>
        </p:spPr>
        <p:txBody>
          <a:bodyPr>
            <a:normAutofit/>
          </a:bodyPr>
          <a:lstStyle/>
          <a:p>
            <a:pPr algn="just"/>
            <a:r>
              <a:rPr lang="fr-BE" dirty="0" smtClean="0"/>
              <a:t>Vitesse de propagation?</a:t>
            </a:r>
          </a:p>
          <a:p>
            <a:pPr algn="just"/>
            <a:r>
              <a:rPr lang="fr-BE" dirty="0" smtClean="0"/>
              <a:t>Cf Locki</a:t>
            </a:r>
            <a:r>
              <a:rPr lang="fr-BE" dirty="0"/>
              <a:t> </a:t>
            </a:r>
            <a:r>
              <a:rPr lang="fr-BE" dirty="0" smtClean="0"/>
              <a:t>(infection via un fichier word): 100.000 infections par jour.</a:t>
            </a:r>
          </a:p>
          <a:p>
            <a:pPr algn="just"/>
            <a:r>
              <a:rPr lang="fr-BE" dirty="0" smtClean="0"/>
              <a:t>Le problème? C’est très très rentable.</a:t>
            </a:r>
          </a:p>
          <a:p>
            <a:pPr algn="just"/>
            <a:r>
              <a:rPr lang="fr-BE" dirty="0" smtClean="0"/>
              <a:t>Hypothèse CISCO TALOS: 2,9% ont payé et cela a rapporté 465.000€/jour.</a:t>
            </a:r>
            <a:endParaRPr lang="fr-BE" dirty="0"/>
          </a:p>
        </p:txBody>
      </p:sp>
    </p:spTree>
    <p:extLst>
      <p:ext uri="{BB962C8B-B14F-4D97-AF65-F5344CB8AC3E}">
        <p14:creationId xmlns:p14="http://schemas.microsoft.com/office/powerpoint/2010/main" val="162405613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2915816" y="116632"/>
            <a:ext cx="5975770" cy="1470025"/>
          </a:xfrm>
        </p:spPr>
        <p:txBody>
          <a:bodyPr>
            <a:normAutofit/>
          </a:bodyPr>
          <a:lstStyle/>
          <a:p>
            <a:r>
              <a:rPr lang="fr-BE" sz="3600" dirty="0"/>
              <a:t>Les ransomwares </a:t>
            </a:r>
            <a:r>
              <a:rPr lang="fr-BE" sz="3600" dirty="0" smtClean="0"/>
              <a:t>17</a:t>
            </a:r>
            <a:endParaRPr lang="fr-BE" sz="3600" dirty="0"/>
          </a:p>
        </p:txBody>
      </p:sp>
      <p:sp>
        <p:nvSpPr>
          <p:cNvPr id="3" name="Sous-titre 2"/>
          <p:cNvSpPr>
            <a:spLocks noGrp="1"/>
          </p:cNvSpPr>
          <p:nvPr>
            <p:ph type="subTitle" idx="1"/>
          </p:nvPr>
        </p:nvSpPr>
        <p:spPr>
          <a:xfrm>
            <a:off x="395536" y="1916832"/>
            <a:ext cx="8469912" cy="3721968"/>
          </a:xfrm>
          <a:ln w="19050">
            <a:solidFill>
              <a:srgbClr val="0070C0"/>
            </a:solidFill>
          </a:ln>
        </p:spPr>
        <p:txBody>
          <a:bodyPr>
            <a:normAutofit/>
          </a:bodyPr>
          <a:lstStyle/>
          <a:p>
            <a:pPr algn="just"/>
            <a:r>
              <a:rPr lang="fr-BE" dirty="0" smtClean="0"/>
              <a:t>Et en Belgique, qui en a été victime?</a:t>
            </a:r>
          </a:p>
          <a:p>
            <a:pPr marL="457200" indent="-457200" algn="just">
              <a:buFontTx/>
              <a:buChar char="-"/>
            </a:pPr>
            <a:r>
              <a:rPr lang="fr-BE" dirty="0" smtClean="0"/>
              <a:t>Les CPAS.</a:t>
            </a:r>
          </a:p>
          <a:p>
            <a:pPr marL="457200" indent="-457200" algn="just">
              <a:buFontTx/>
              <a:buChar char="-"/>
            </a:pPr>
            <a:r>
              <a:rPr lang="fr-BE" dirty="0" smtClean="0"/>
              <a:t>Les communes.</a:t>
            </a:r>
          </a:p>
          <a:p>
            <a:pPr marL="457200" indent="-457200" algn="just">
              <a:buFontTx/>
              <a:buChar char="-"/>
            </a:pPr>
            <a:r>
              <a:rPr lang="fr-BE" dirty="0" smtClean="0"/>
              <a:t>Les entreprises privées.</a:t>
            </a:r>
          </a:p>
          <a:p>
            <a:pPr marL="457200" indent="-457200" algn="just">
              <a:buFontTx/>
              <a:buChar char="-"/>
            </a:pPr>
            <a:r>
              <a:rPr lang="fr-BE" dirty="0" smtClean="0"/>
              <a:t>Les administrations et intercommunales.</a:t>
            </a:r>
          </a:p>
          <a:p>
            <a:pPr marL="457200" indent="-457200" algn="just">
              <a:buFontTx/>
              <a:buChar char="-"/>
            </a:pPr>
            <a:r>
              <a:rPr lang="fr-BE" dirty="0" smtClean="0"/>
              <a:t>Les particuliers.</a:t>
            </a:r>
            <a:endParaRPr lang="fr-BE" dirty="0"/>
          </a:p>
        </p:txBody>
      </p:sp>
    </p:spTree>
    <p:extLst>
      <p:ext uri="{BB962C8B-B14F-4D97-AF65-F5344CB8AC3E}">
        <p14:creationId xmlns:p14="http://schemas.microsoft.com/office/powerpoint/2010/main" val="424909556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2915816" y="116632"/>
            <a:ext cx="5975770" cy="1470025"/>
          </a:xfrm>
        </p:spPr>
        <p:txBody>
          <a:bodyPr>
            <a:normAutofit/>
          </a:bodyPr>
          <a:lstStyle/>
          <a:p>
            <a:r>
              <a:rPr lang="fr-BE" sz="3600" dirty="0"/>
              <a:t>Les </a:t>
            </a:r>
            <a:r>
              <a:rPr lang="fr-BE" sz="3600" dirty="0" smtClean="0"/>
              <a:t>dégâts</a:t>
            </a:r>
            <a:endParaRPr lang="fr-BE" sz="3600" dirty="0"/>
          </a:p>
        </p:txBody>
      </p:sp>
      <p:pic>
        <p:nvPicPr>
          <p:cNvPr id="4" name="Image 3"/>
          <p:cNvPicPr>
            <a:picLocks noChangeAspect="1"/>
          </p:cNvPicPr>
          <p:nvPr/>
        </p:nvPicPr>
        <p:blipFill>
          <a:blip r:embed="rId2"/>
          <a:stretch>
            <a:fillRect/>
          </a:stretch>
        </p:blipFill>
        <p:spPr>
          <a:xfrm>
            <a:off x="2167405" y="2179899"/>
            <a:ext cx="4926174" cy="3195833"/>
          </a:xfrm>
          <a:prstGeom prst="rect">
            <a:avLst/>
          </a:prstGeom>
        </p:spPr>
      </p:pic>
      <p:sp>
        <p:nvSpPr>
          <p:cNvPr id="3" name="Sous-titre 2"/>
          <p:cNvSpPr>
            <a:spLocks noGrp="1"/>
          </p:cNvSpPr>
          <p:nvPr>
            <p:ph type="subTitle" idx="1"/>
          </p:nvPr>
        </p:nvSpPr>
        <p:spPr>
          <a:xfrm>
            <a:off x="395536" y="1916832"/>
            <a:ext cx="8469912" cy="3721968"/>
          </a:xfrm>
          <a:ln w="19050">
            <a:solidFill>
              <a:srgbClr val="0070C0"/>
            </a:solidFill>
          </a:ln>
        </p:spPr>
        <p:txBody>
          <a:bodyPr>
            <a:normAutofit/>
          </a:bodyPr>
          <a:lstStyle/>
          <a:p>
            <a:pPr algn="just"/>
            <a:endParaRPr lang="fr-BE" dirty="0"/>
          </a:p>
        </p:txBody>
      </p:sp>
    </p:spTree>
    <p:extLst>
      <p:ext uri="{BB962C8B-B14F-4D97-AF65-F5344CB8AC3E}">
        <p14:creationId xmlns:p14="http://schemas.microsoft.com/office/powerpoint/2010/main" val="365121791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2915816" y="116632"/>
            <a:ext cx="5975770" cy="1470025"/>
          </a:xfrm>
        </p:spPr>
        <p:txBody>
          <a:bodyPr>
            <a:normAutofit/>
          </a:bodyPr>
          <a:lstStyle/>
          <a:p>
            <a:r>
              <a:rPr lang="fr-BE" sz="3600" dirty="0"/>
              <a:t>Les ransomwares </a:t>
            </a:r>
            <a:r>
              <a:rPr lang="fr-BE" sz="3600" dirty="0" smtClean="0"/>
              <a:t>18</a:t>
            </a:r>
            <a:endParaRPr lang="fr-BE" sz="3600" dirty="0"/>
          </a:p>
        </p:txBody>
      </p:sp>
      <p:sp>
        <p:nvSpPr>
          <p:cNvPr id="3" name="Sous-titre 2"/>
          <p:cNvSpPr>
            <a:spLocks noGrp="1"/>
          </p:cNvSpPr>
          <p:nvPr>
            <p:ph type="subTitle" idx="1"/>
          </p:nvPr>
        </p:nvSpPr>
        <p:spPr>
          <a:xfrm>
            <a:off x="395536" y="1916832"/>
            <a:ext cx="8469912" cy="3721968"/>
          </a:xfrm>
          <a:ln w="19050">
            <a:solidFill>
              <a:srgbClr val="0070C0"/>
            </a:solidFill>
          </a:ln>
        </p:spPr>
        <p:txBody>
          <a:bodyPr>
            <a:normAutofit/>
          </a:bodyPr>
          <a:lstStyle/>
          <a:p>
            <a:pPr algn="just"/>
            <a:r>
              <a:rPr lang="fr-BE" dirty="0" smtClean="0"/>
              <a:t>Dégâts, dommages, conséquences?</a:t>
            </a:r>
          </a:p>
          <a:p>
            <a:pPr marL="457200" indent="-457200" algn="just">
              <a:buFontTx/>
              <a:buChar char="-"/>
            </a:pPr>
            <a:r>
              <a:rPr lang="fr-BE" b="0" dirty="0" smtClean="0"/>
              <a:t>Blocage partiel ou complet du fonctionnement informatique.</a:t>
            </a:r>
          </a:p>
          <a:p>
            <a:pPr marL="457200" indent="-457200" algn="just">
              <a:buFontTx/>
              <a:buChar char="-"/>
            </a:pPr>
            <a:r>
              <a:rPr lang="fr-BE" b="0" dirty="0" smtClean="0"/>
              <a:t>Back </a:t>
            </a:r>
            <a:r>
              <a:rPr lang="fr-BE" b="0" dirty="0" err="1" smtClean="0"/>
              <a:t>ups</a:t>
            </a:r>
            <a:r>
              <a:rPr lang="fr-BE" b="0" dirty="0" smtClean="0"/>
              <a:t> encryptés.</a:t>
            </a:r>
          </a:p>
        </p:txBody>
      </p:sp>
    </p:spTree>
    <p:extLst>
      <p:ext uri="{BB962C8B-B14F-4D97-AF65-F5344CB8AC3E}">
        <p14:creationId xmlns:p14="http://schemas.microsoft.com/office/powerpoint/2010/main" val="81316212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2915816" y="116632"/>
            <a:ext cx="5975770" cy="1470025"/>
          </a:xfrm>
        </p:spPr>
        <p:txBody>
          <a:bodyPr>
            <a:normAutofit/>
          </a:bodyPr>
          <a:lstStyle/>
          <a:p>
            <a:r>
              <a:rPr lang="fr-BE" sz="3600" dirty="0"/>
              <a:t>Les ransomwares </a:t>
            </a:r>
            <a:r>
              <a:rPr lang="fr-BE" sz="3600" dirty="0" smtClean="0"/>
              <a:t>19</a:t>
            </a:r>
            <a:endParaRPr lang="fr-BE" sz="3600" dirty="0"/>
          </a:p>
        </p:txBody>
      </p:sp>
      <p:sp>
        <p:nvSpPr>
          <p:cNvPr id="3" name="Sous-titre 2"/>
          <p:cNvSpPr>
            <a:spLocks noGrp="1"/>
          </p:cNvSpPr>
          <p:nvPr>
            <p:ph type="subTitle" idx="1"/>
          </p:nvPr>
        </p:nvSpPr>
        <p:spPr>
          <a:xfrm>
            <a:off x="395536" y="1916832"/>
            <a:ext cx="8469912" cy="3721968"/>
          </a:xfrm>
          <a:ln w="19050">
            <a:solidFill>
              <a:srgbClr val="0070C0"/>
            </a:solidFill>
          </a:ln>
        </p:spPr>
        <p:txBody>
          <a:bodyPr>
            <a:normAutofit/>
          </a:bodyPr>
          <a:lstStyle/>
          <a:p>
            <a:pPr marL="457200" indent="-457200" algn="just">
              <a:buFontTx/>
              <a:buChar char="-"/>
            </a:pPr>
            <a:r>
              <a:rPr lang="fr-BE" dirty="0" smtClean="0"/>
              <a:t>Risque </a:t>
            </a:r>
            <a:r>
              <a:rPr lang="fr-BE" dirty="0"/>
              <a:t>de ne pas pouvoir payer les bénéficiaires à </a:t>
            </a:r>
            <a:r>
              <a:rPr lang="fr-BE" dirty="0" smtClean="0"/>
              <a:t>temps (encryptage à la fin du mois).</a:t>
            </a:r>
          </a:p>
          <a:p>
            <a:pPr marL="457200" indent="-457200" algn="just">
              <a:buFontTx/>
              <a:buChar char="-"/>
            </a:pPr>
            <a:r>
              <a:rPr lang="fr-BE" dirty="0" smtClean="0"/>
              <a:t>Risque de ne pas pouvoir tout récupérer car les fichiers ont été stockés sur le PC (cas vécu).</a:t>
            </a:r>
          </a:p>
          <a:p>
            <a:pPr marL="457200" indent="-457200" algn="just">
              <a:buFontTx/>
              <a:buChar char="-"/>
            </a:pPr>
            <a:r>
              <a:rPr lang="fr-BE" dirty="0" smtClean="0"/>
              <a:t>Risques de graves répercussions financières, humaines et politiques.</a:t>
            </a:r>
            <a:endParaRPr lang="fr-BE" dirty="0"/>
          </a:p>
          <a:p>
            <a:pPr algn="just"/>
            <a:endParaRPr lang="fr-BE" dirty="0"/>
          </a:p>
        </p:txBody>
      </p:sp>
    </p:spTree>
    <p:extLst>
      <p:ext uri="{BB962C8B-B14F-4D97-AF65-F5344CB8AC3E}">
        <p14:creationId xmlns:p14="http://schemas.microsoft.com/office/powerpoint/2010/main" val="157726441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2915816" y="116632"/>
            <a:ext cx="5975770" cy="1470025"/>
          </a:xfrm>
        </p:spPr>
        <p:txBody>
          <a:bodyPr>
            <a:normAutofit/>
          </a:bodyPr>
          <a:lstStyle/>
          <a:p>
            <a:r>
              <a:rPr lang="fr-BE" sz="3600" dirty="0"/>
              <a:t>Les ransomwares </a:t>
            </a:r>
            <a:r>
              <a:rPr lang="fr-BE" sz="3600" dirty="0" smtClean="0"/>
              <a:t>20</a:t>
            </a:r>
            <a:endParaRPr lang="fr-BE" sz="3600" dirty="0"/>
          </a:p>
        </p:txBody>
      </p:sp>
      <p:sp>
        <p:nvSpPr>
          <p:cNvPr id="3" name="Sous-titre 2"/>
          <p:cNvSpPr>
            <a:spLocks noGrp="1"/>
          </p:cNvSpPr>
          <p:nvPr>
            <p:ph type="subTitle" idx="1"/>
          </p:nvPr>
        </p:nvSpPr>
        <p:spPr>
          <a:xfrm>
            <a:off x="395536" y="1916832"/>
            <a:ext cx="8469912" cy="3721968"/>
          </a:xfrm>
          <a:ln w="19050">
            <a:solidFill>
              <a:srgbClr val="0070C0"/>
            </a:solidFill>
          </a:ln>
        </p:spPr>
        <p:txBody>
          <a:bodyPr>
            <a:normAutofit lnSpcReduction="10000"/>
          </a:bodyPr>
          <a:lstStyle/>
          <a:p>
            <a:pPr algn="just"/>
            <a:r>
              <a:rPr lang="fr-BE" dirty="0" smtClean="0"/>
              <a:t>Causes principales des encryptages 1</a:t>
            </a:r>
          </a:p>
          <a:p>
            <a:pPr marL="457200" indent="-457200" algn="just">
              <a:buFontTx/>
              <a:buChar char="-"/>
            </a:pPr>
            <a:r>
              <a:rPr lang="fr-BE" dirty="0" smtClean="0"/>
              <a:t>Antivirus inefficaces hormis l’un ou l’autre limité à l’une ou l’autre version d’encrypteurs.</a:t>
            </a:r>
          </a:p>
          <a:p>
            <a:pPr marL="457200" indent="-457200" algn="just">
              <a:buFontTx/>
              <a:buChar char="-"/>
            </a:pPr>
            <a:r>
              <a:rPr lang="fr-BE" dirty="0" smtClean="0"/>
              <a:t>Systèmes d’antivirus non mis à jour.</a:t>
            </a:r>
          </a:p>
          <a:p>
            <a:pPr marL="457200" indent="-457200" algn="just">
              <a:buFontTx/>
              <a:buChar char="-"/>
            </a:pPr>
            <a:r>
              <a:rPr lang="fr-BE" dirty="0" smtClean="0"/>
              <a:t>Systèmes d’OS non mis à jour.</a:t>
            </a:r>
          </a:p>
          <a:p>
            <a:pPr marL="457200" indent="-457200" algn="just">
              <a:buFontTx/>
              <a:buChar char="-"/>
            </a:pPr>
            <a:r>
              <a:rPr lang="fr-BE" dirty="0" smtClean="0"/>
              <a:t>Configurations de réseau et de serveur incorrectes.</a:t>
            </a:r>
            <a:endParaRPr lang="fr-BE" dirty="0"/>
          </a:p>
        </p:txBody>
      </p:sp>
    </p:spTree>
    <p:extLst>
      <p:ext uri="{BB962C8B-B14F-4D97-AF65-F5344CB8AC3E}">
        <p14:creationId xmlns:p14="http://schemas.microsoft.com/office/powerpoint/2010/main" val="135434558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2915816" y="116632"/>
            <a:ext cx="5975770" cy="1470025"/>
          </a:xfrm>
        </p:spPr>
        <p:txBody>
          <a:bodyPr>
            <a:normAutofit/>
          </a:bodyPr>
          <a:lstStyle/>
          <a:p>
            <a:r>
              <a:rPr lang="fr-BE" sz="3600" dirty="0"/>
              <a:t>Les ransomwares </a:t>
            </a:r>
            <a:r>
              <a:rPr lang="fr-BE" sz="3600" dirty="0" smtClean="0"/>
              <a:t>21</a:t>
            </a:r>
            <a:endParaRPr lang="fr-BE" sz="3600" dirty="0"/>
          </a:p>
        </p:txBody>
      </p:sp>
      <p:sp>
        <p:nvSpPr>
          <p:cNvPr id="3" name="Sous-titre 2"/>
          <p:cNvSpPr>
            <a:spLocks noGrp="1"/>
          </p:cNvSpPr>
          <p:nvPr>
            <p:ph type="subTitle" idx="1"/>
          </p:nvPr>
        </p:nvSpPr>
        <p:spPr>
          <a:xfrm>
            <a:off x="395536" y="1916832"/>
            <a:ext cx="8469912" cy="3721968"/>
          </a:xfrm>
          <a:ln w="19050">
            <a:solidFill>
              <a:srgbClr val="0070C0"/>
            </a:solidFill>
          </a:ln>
        </p:spPr>
        <p:txBody>
          <a:bodyPr>
            <a:normAutofit/>
          </a:bodyPr>
          <a:lstStyle/>
          <a:p>
            <a:pPr algn="just"/>
            <a:r>
              <a:rPr lang="fr-BE" dirty="0"/>
              <a:t>Causes principales des encryptages </a:t>
            </a:r>
            <a:r>
              <a:rPr lang="fr-BE" dirty="0" smtClean="0"/>
              <a:t>2</a:t>
            </a:r>
            <a:endParaRPr lang="fr-BE" dirty="0"/>
          </a:p>
          <a:p>
            <a:pPr marL="457200" indent="-457200" algn="just">
              <a:buFontTx/>
              <a:buChar char="-"/>
            </a:pPr>
            <a:r>
              <a:rPr lang="fr-BE" dirty="0" smtClean="0"/>
              <a:t>Droits d’administrateur sur les PC.</a:t>
            </a:r>
          </a:p>
          <a:p>
            <a:pPr marL="457200" indent="-457200" algn="just">
              <a:buFontTx/>
              <a:buChar char="-"/>
            </a:pPr>
            <a:r>
              <a:rPr lang="fr-BE" dirty="0" smtClean="0"/>
              <a:t>Manque d’attention aux fichiers déchargés (votre facture, votre courrier du…).</a:t>
            </a:r>
          </a:p>
          <a:p>
            <a:pPr marL="457200" indent="-457200" algn="just">
              <a:buFontTx/>
              <a:buChar char="-"/>
            </a:pPr>
            <a:r>
              <a:rPr lang="fr-BE" dirty="0" smtClean="0"/>
              <a:t>Manque d’attention aux fichiers envoyés. Exemple: facture.pdf.</a:t>
            </a:r>
            <a:r>
              <a:rPr lang="fr-BE" dirty="0" smtClean="0">
                <a:solidFill>
                  <a:srgbClr val="FF0000"/>
                </a:solidFill>
              </a:rPr>
              <a:t>exe</a:t>
            </a:r>
            <a:r>
              <a:rPr lang="fr-BE" dirty="0"/>
              <a:t>.</a:t>
            </a:r>
            <a:endParaRPr lang="fr-BE" dirty="0" smtClean="0">
              <a:solidFill>
                <a:schemeClr val="accent1"/>
              </a:solidFill>
            </a:endParaRPr>
          </a:p>
        </p:txBody>
      </p:sp>
    </p:spTree>
    <p:extLst>
      <p:ext uri="{BB962C8B-B14F-4D97-AF65-F5344CB8AC3E}">
        <p14:creationId xmlns:p14="http://schemas.microsoft.com/office/powerpoint/2010/main" val="192219671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2915816" y="116632"/>
            <a:ext cx="5975770" cy="1470025"/>
          </a:xfrm>
        </p:spPr>
        <p:txBody>
          <a:bodyPr>
            <a:normAutofit/>
          </a:bodyPr>
          <a:lstStyle/>
          <a:p>
            <a:r>
              <a:rPr lang="fr-BE" sz="3600" dirty="0"/>
              <a:t>Les ransomwares </a:t>
            </a:r>
            <a:r>
              <a:rPr lang="fr-BE" sz="3600" dirty="0" smtClean="0"/>
              <a:t>22</a:t>
            </a:r>
            <a:endParaRPr lang="fr-BE" sz="3600" dirty="0"/>
          </a:p>
        </p:txBody>
      </p:sp>
      <p:sp>
        <p:nvSpPr>
          <p:cNvPr id="3" name="Sous-titre 2"/>
          <p:cNvSpPr>
            <a:spLocks noGrp="1"/>
          </p:cNvSpPr>
          <p:nvPr>
            <p:ph type="subTitle" idx="1"/>
          </p:nvPr>
        </p:nvSpPr>
        <p:spPr>
          <a:xfrm>
            <a:off x="395536" y="1916832"/>
            <a:ext cx="8469912" cy="3721968"/>
          </a:xfrm>
          <a:ln w="19050">
            <a:solidFill>
              <a:srgbClr val="0070C0"/>
            </a:solidFill>
          </a:ln>
        </p:spPr>
        <p:txBody>
          <a:bodyPr>
            <a:normAutofit/>
          </a:bodyPr>
          <a:lstStyle/>
          <a:p>
            <a:pPr algn="just"/>
            <a:r>
              <a:rPr lang="fr-BE" dirty="0"/>
              <a:t>Causes principales des encryptages 3</a:t>
            </a:r>
          </a:p>
          <a:p>
            <a:pPr marL="457200" indent="-457200" algn="just">
              <a:buFontTx/>
              <a:buChar char="-"/>
            </a:pPr>
            <a:r>
              <a:rPr lang="fr-BE" dirty="0" smtClean="0"/>
              <a:t>Anciennes versions de logiciels non supprimées. Exemple: anciennes versions de VPN non supprimées et conservant leurs faiblesses, anciennes versions de Java, etc.</a:t>
            </a:r>
            <a:endParaRPr lang="fr-BE" dirty="0" smtClean="0">
              <a:solidFill>
                <a:schemeClr val="accent1"/>
              </a:solidFill>
            </a:endParaRPr>
          </a:p>
        </p:txBody>
      </p:sp>
    </p:spTree>
    <p:extLst>
      <p:ext uri="{BB962C8B-B14F-4D97-AF65-F5344CB8AC3E}">
        <p14:creationId xmlns:p14="http://schemas.microsoft.com/office/powerpoint/2010/main" val="63867165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2915816" y="116632"/>
            <a:ext cx="5975770" cy="1470025"/>
          </a:xfrm>
        </p:spPr>
        <p:txBody>
          <a:bodyPr>
            <a:normAutofit/>
          </a:bodyPr>
          <a:lstStyle/>
          <a:p>
            <a:r>
              <a:rPr lang="fr-BE" sz="3600" dirty="0"/>
              <a:t>Les ransomwares </a:t>
            </a:r>
            <a:r>
              <a:rPr lang="fr-BE" sz="3600" dirty="0" smtClean="0"/>
              <a:t>22</a:t>
            </a:r>
            <a:endParaRPr lang="fr-BE" sz="3600" dirty="0"/>
          </a:p>
        </p:txBody>
      </p:sp>
      <p:sp>
        <p:nvSpPr>
          <p:cNvPr id="3" name="Sous-titre 2"/>
          <p:cNvSpPr>
            <a:spLocks noGrp="1"/>
          </p:cNvSpPr>
          <p:nvPr>
            <p:ph type="subTitle" idx="1"/>
          </p:nvPr>
        </p:nvSpPr>
        <p:spPr>
          <a:xfrm>
            <a:off x="395536" y="1916832"/>
            <a:ext cx="8469912" cy="3721968"/>
          </a:xfrm>
          <a:ln w="19050">
            <a:solidFill>
              <a:srgbClr val="0070C0"/>
            </a:solidFill>
          </a:ln>
        </p:spPr>
        <p:txBody>
          <a:bodyPr>
            <a:normAutofit fontScale="92500"/>
          </a:bodyPr>
          <a:lstStyle/>
          <a:p>
            <a:pPr algn="just"/>
            <a:r>
              <a:rPr lang="fr-BE" dirty="0" smtClean="0"/>
              <a:t>RECOMMANDATIONS HUMAINES:</a:t>
            </a:r>
          </a:p>
          <a:p>
            <a:pPr marL="457200" indent="-457200" algn="just">
              <a:buFontTx/>
              <a:buChar char="-"/>
            </a:pPr>
            <a:r>
              <a:rPr lang="fr-BE" b="0" dirty="0"/>
              <a:t>i</a:t>
            </a:r>
            <a:r>
              <a:rPr lang="fr-BE" b="0" dirty="0" smtClean="0"/>
              <a:t>nterdire les clefs USB, smartphones et disques autres que ceux du CPAS;</a:t>
            </a:r>
          </a:p>
          <a:p>
            <a:pPr marL="457200" indent="-457200" algn="just">
              <a:buFontTx/>
              <a:buChar char="-"/>
            </a:pPr>
            <a:r>
              <a:rPr lang="fr-BE" b="0" dirty="0"/>
              <a:t>s</a:t>
            </a:r>
            <a:r>
              <a:rPr lang="fr-BE" b="0" dirty="0" smtClean="0"/>
              <a:t>ensibiliser le personnel sur les fichiers inclus dans les mails et sur leurs formats (.exe, .pdf.exe, etc.);</a:t>
            </a:r>
          </a:p>
          <a:p>
            <a:pPr marL="457200" indent="-457200" algn="just">
              <a:buFontTx/>
              <a:buChar char="-"/>
            </a:pPr>
            <a:r>
              <a:rPr lang="fr-BE" b="0" dirty="0"/>
              <a:t>n</a:t>
            </a:r>
            <a:r>
              <a:rPr lang="fr-BE" b="0" dirty="0" smtClean="0"/>
              <a:t>e pas ouvrir les fichiers suspects qui ne semblent pas destinés à la personne destinataire;</a:t>
            </a:r>
          </a:p>
          <a:p>
            <a:pPr marL="457200" indent="-457200" algn="just">
              <a:buFontTx/>
              <a:buChar char="-"/>
            </a:pPr>
            <a:endParaRPr lang="fr-BE" dirty="0"/>
          </a:p>
        </p:txBody>
      </p:sp>
    </p:spTree>
    <p:extLst>
      <p:ext uri="{BB962C8B-B14F-4D97-AF65-F5344CB8AC3E}">
        <p14:creationId xmlns:p14="http://schemas.microsoft.com/office/powerpoint/2010/main" val="1877522445"/>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2915816" y="116632"/>
            <a:ext cx="5975770" cy="1470025"/>
          </a:xfrm>
        </p:spPr>
        <p:txBody>
          <a:bodyPr>
            <a:normAutofit/>
          </a:bodyPr>
          <a:lstStyle/>
          <a:p>
            <a:r>
              <a:rPr lang="fr-BE" sz="3600" dirty="0"/>
              <a:t>Les ransomwares </a:t>
            </a:r>
            <a:r>
              <a:rPr lang="fr-BE" sz="3600" dirty="0" smtClean="0"/>
              <a:t>23</a:t>
            </a:r>
            <a:endParaRPr lang="fr-BE" sz="3600" dirty="0"/>
          </a:p>
        </p:txBody>
      </p:sp>
      <p:sp>
        <p:nvSpPr>
          <p:cNvPr id="3" name="Sous-titre 2"/>
          <p:cNvSpPr>
            <a:spLocks noGrp="1"/>
          </p:cNvSpPr>
          <p:nvPr>
            <p:ph type="subTitle" idx="1"/>
          </p:nvPr>
        </p:nvSpPr>
        <p:spPr>
          <a:xfrm>
            <a:off x="395536" y="1916832"/>
            <a:ext cx="8469912" cy="3721968"/>
          </a:xfrm>
          <a:ln w="19050">
            <a:solidFill>
              <a:srgbClr val="0070C0"/>
            </a:solidFill>
          </a:ln>
        </p:spPr>
        <p:txBody>
          <a:bodyPr>
            <a:normAutofit fontScale="92500"/>
          </a:bodyPr>
          <a:lstStyle/>
          <a:p>
            <a:pPr marL="457200" indent="-457200" algn="just">
              <a:buFontTx/>
              <a:buChar char="-"/>
            </a:pPr>
            <a:r>
              <a:rPr lang="fr-BE" b="0" dirty="0" smtClean="0"/>
              <a:t>lancer une campagne de sensibilisation (mots de passe, sécurité des applications, extension des consultations);</a:t>
            </a:r>
          </a:p>
          <a:p>
            <a:pPr marL="457200" indent="-457200" algn="just">
              <a:buFontTx/>
              <a:buChar char="-"/>
            </a:pPr>
            <a:r>
              <a:rPr lang="fr-BE" b="0" dirty="0"/>
              <a:t>i</a:t>
            </a:r>
            <a:r>
              <a:rPr lang="fr-BE" b="0" dirty="0" smtClean="0"/>
              <a:t>nterdire si possible les connexions non sécurisées au réseau d’autres appareils informatiques (smartphone, PC portables, </a:t>
            </a:r>
            <a:r>
              <a:rPr lang="fr-BE" b="0" dirty="0"/>
              <a:t>t</a:t>
            </a:r>
            <a:r>
              <a:rPr lang="fr-BE" b="0" dirty="0" smtClean="0"/>
              <a:t>ablettes);</a:t>
            </a:r>
          </a:p>
          <a:p>
            <a:pPr marL="457200" indent="-457200" algn="just">
              <a:buFontTx/>
              <a:buChar char="-"/>
            </a:pPr>
            <a:r>
              <a:rPr lang="fr-BE" b="0" dirty="0"/>
              <a:t>s</a:t>
            </a:r>
            <a:r>
              <a:rPr lang="fr-BE" b="0" dirty="0" smtClean="0"/>
              <a:t>ensibiliser les conseillers et mandataires.</a:t>
            </a:r>
            <a:endParaRPr lang="fr-BE" b="0" dirty="0"/>
          </a:p>
        </p:txBody>
      </p:sp>
    </p:spTree>
    <p:extLst>
      <p:ext uri="{BB962C8B-B14F-4D97-AF65-F5344CB8AC3E}">
        <p14:creationId xmlns:p14="http://schemas.microsoft.com/office/powerpoint/2010/main" val="287912004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2915816" y="116632"/>
            <a:ext cx="5975770" cy="1470025"/>
          </a:xfrm>
        </p:spPr>
        <p:txBody>
          <a:bodyPr>
            <a:noAutofit/>
          </a:bodyPr>
          <a:lstStyle/>
          <a:p>
            <a:r>
              <a:rPr lang="fr-BE" sz="4800" dirty="0" smtClean="0"/>
              <a:t>Les ransomwares 1</a:t>
            </a:r>
            <a:endParaRPr lang="fr-BE" sz="4800" dirty="0"/>
          </a:p>
        </p:txBody>
      </p:sp>
      <p:sp>
        <p:nvSpPr>
          <p:cNvPr id="3" name="Sous-titre 2"/>
          <p:cNvSpPr>
            <a:spLocks noGrp="1"/>
          </p:cNvSpPr>
          <p:nvPr>
            <p:ph type="subTitle" idx="1"/>
          </p:nvPr>
        </p:nvSpPr>
        <p:spPr>
          <a:xfrm>
            <a:off x="395536" y="1916832"/>
            <a:ext cx="8469912" cy="3721968"/>
          </a:xfrm>
          <a:ln w="19050">
            <a:solidFill>
              <a:srgbClr val="0070C0"/>
            </a:solidFill>
          </a:ln>
        </p:spPr>
        <p:txBody>
          <a:bodyPr>
            <a:normAutofit/>
          </a:bodyPr>
          <a:lstStyle/>
          <a:p>
            <a:pPr algn="just"/>
            <a:r>
              <a:rPr lang="fr-BE" dirty="0" smtClean="0"/>
              <a:t>Définition</a:t>
            </a:r>
          </a:p>
          <a:p>
            <a:pPr algn="just"/>
            <a:r>
              <a:rPr lang="fr-FR" b="0" dirty="0"/>
              <a:t>L</a:t>
            </a:r>
            <a:r>
              <a:rPr lang="fr-FR" b="0" dirty="0" smtClean="0"/>
              <a:t>e ransomware est </a:t>
            </a:r>
            <a:r>
              <a:rPr lang="fr-FR" b="0" dirty="0"/>
              <a:t>un </a:t>
            </a:r>
            <a:r>
              <a:rPr lang="fr-FR" b="0" dirty="0" smtClean="0"/>
              <a:t>logiciel malveillant </a:t>
            </a:r>
            <a:r>
              <a:rPr lang="fr-FR" b="0" dirty="0"/>
              <a:t>qui </a:t>
            </a:r>
            <a:r>
              <a:rPr lang="fr-FR" b="0" dirty="0" smtClean="0"/>
              <a:t>crypte les données informatiques. Il demande ensuite au propriétaire des données (particulier, entreprise, administration) d'envoyer </a:t>
            </a:r>
            <a:r>
              <a:rPr lang="fr-FR" b="0" dirty="0"/>
              <a:t>de l'argent en échange de la clé qui permettra de les déchiffrer.</a:t>
            </a:r>
            <a:endParaRPr lang="fr-BE" b="0" dirty="0" smtClean="0"/>
          </a:p>
        </p:txBody>
      </p:sp>
    </p:spTree>
    <p:extLst>
      <p:ext uri="{BB962C8B-B14F-4D97-AF65-F5344CB8AC3E}">
        <p14:creationId xmlns:p14="http://schemas.microsoft.com/office/powerpoint/2010/main" val="1945139162"/>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2915816" y="116632"/>
            <a:ext cx="5975770" cy="1470025"/>
          </a:xfrm>
        </p:spPr>
        <p:txBody>
          <a:bodyPr>
            <a:normAutofit/>
          </a:bodyPr>
          <a:lstStyle/>
          <a:p>
            <a:r>
              <a:rPr lang="fr-BE" sz="3600" dirty="0"/>
              <a:t>Les ransomwares </a:t>
            </a:r>
            <a:r>
              <a:rPr lang="fr-BE" sz="3600" dirty="0" smtClean="0"/>
              <a:t>24</a:t>
            </a:r>
            <a:endParaRPr lang="fr-BE" sz="3600" dirty="0"/>
          </a:p>
        </p:txBody>
      </p:sp>
      <p:sp>
        <p:nvSpPr>
          <p:cNvPr id="3" name="Sous-titre 2"/>
          <p:cNvSpPr>
            <a:spLocks noGrp="1"/>
          </p:cNvSpPr>
          <p:nvPr>
            <p:ph type="subTitle" idx="1"/>
          </p:nvPr>
        </p:nvSpPr>
        <p:spPr>
          <a:xfrm>
            <a:off x="395536" y="1916832"/>
            <a:ext cx="8469912" cy="3721968"/>
          </a:xfrm>
          <a:ln w="19050">
            <a:solidFill>
              <a:srgbClr val="0070C0"/>
            </a:solidFill>
          </a:ln>
        </p:spPr>
        <p:txBody>
          <a:bodyPr>
            <a:normAutofit/>
          </a:bodyPr>
          <a:lstStyle/>
          <a:p>
            <a:pPr algn="just"/>
            <a:r>
              <a:rPr lang="fr-BE" dirty="0" smtClean="0">
                <a:solidFill>
                  <a:srgbClr val="00B050"/>
                </a:solidFill>
              </a:rPr>
              <a:t>RECOMMANDATIONS TECHNIQUES</a:t>
            </a:r>
          </a:p>
          <a:p>
            <a:pPr algn="just"/>
            <a:r>
              <a:rPr lang="fr-BE" dirty="0" smtClean="0"/>
              <a:t>Back ups</a:t>
            </a:r>
            <a:r>
              <a:rPr lang="fr-BE" b="0" dirty="0" smtClean="0"/>
              <a:t>: revoyez votre politique de sauvegarde à l’aide de quelques questions:</a:t>
            </a:r>
          </a:p>
          <a:p>
            <a:pPr marL="457200" indent="-457200" algn="just">
              <a:buFontTx/>
              <a:buChar char="-"/>
            </a:pPr>
            <a:r>
              <a:rPr lang="fr-BE" b="0" dirty="0"/>
              <a:t>m</a:t>
            </a:r>
            <a:r>
              <a:rPr lang="fr-BE" b="0" dirty="0" smtClean="0"/>
              <a:t>on historique de back up est-il suffisamment long? Une semaine, deux semaines, un mois? Plus?</a:t>
            </a:r>
            <a:endParaRPr lang="fr-BE" b="0" dirty="0"/>
          </a:p>
        </p:txBody>
      </p:sp>
    </p:spTree>
    <p:extLst>
      <p:ext uri="{BB962C8B-B14F-4D97-AF65-F5344CB8AC3E}">
        <p14:creationId xmlns:p14="http://schemas.microsoft.com/office/powerpoint/2010/main" val="2093638405"/>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2915816" y="116632"/>
            <a:ext cx="5975770" cy="1470025"/>
          </a:xfrm>
        </p:spPr>
        <p:txBody>
          <a:bodyPr>
            <a:normAutofit/>
          </a:bodyPr>
          <a:lstStyle/>
          <a:p>
            <a:r>
              <a:rPr lang="fr-BE" sz="3600" dirty="0"/>
              <a:t>Les ransomwares </a:t>
            </a:r>
            <a:r>
              <a:rPr lang="fr-BE" sz="3600" dirty="0" smtClean="0"/>
              <a:t>25</a:t>
            </a:r>
            <a:endParaRPr lang="fr-BE" sz="3600" dirty="0"/>
          </a:p>
        </p:txBody>
      </p:sp>
      <p:sp>
        <p:nvSpPr>
          <p:cNvPr id="3" name="Sous-titre 2"/>
          <p:cNvSpPr>
            <a:spLocks noGrp="1"/>
          </p:cNvSpPr>
          <p:nvPr>
            <p:ph type="subTitle" idx="1"/>
          </p:nvPr>
        </p:nvSpPr>
        <p:spPr>
          <a:xfrm>
            <a:off x="395536" y="1916832"/>
            <a:ext cx="8469912" cy="3721968"/>
          </a:xfrm>
          <a:ln w="19050">
            <a:solidFill>
              <a:srgbClr val="0070C0"/>
            </a:solidFill>
          </a:ln>
        </p:spPr>
        <p:txBody>
          <a:bodyPr>
            <a:normAutofit/>
          </a:bodyPr>
          <a:lstStyle/>
          <a:p>
            <a:pPr marL="442913" indent="-442913" algn="just"/>
            <a:r>
              <a:rPr lang="fr-BE" dirty="0" smtClean="0"/>
              <a:t>-	</a:t>
            </a:r>
            <a:r>
              <a:rPr lang="fr-BE" b="0" dirty="0" smtClean="0"/>
              <a:t>mes sauvegardes sont-elles en ligne ou non?</a:t>
            </a:r>
          </a:p>
          <a:p>
            <a:pPr marL="457200" indent="-457200" algn="just">
              <a:buFontTx/>
              <a:buChar char="-"/>
            </a:pPr>
            <a:r>
              <a:rPr lang="fr-BE" b="0" dirty="0" smtClean="0"/>
              <a:t>quelle solution ai-je au cas où mes sauvegardes sont encryptées?</a:t>
            </a:r>
          </a:p>
          <a:p>
            <a:pPr marL="457200" indent="-457200" algn="just">
              <a:buFontTx/>
              <a:buChar char="-"/>
            </a:pPr>
            <a:r>
              <a:rPr lang="fr-BE" b="0" dirty="0"/>
              <a:t>a</a:t>
            </a:r>
            <a:r>
              <a:rPr lang="fr-BE" b="0" dirty="0" smtClean="0"/>
              <a:t>i-je une sauvegarde extérieure non connectée à mon réseau? Si oui, combien de jours seront perdus?</a:t>
            </a:r>
          </a:p>
        </p:txBody>
      </p:sp>
    </p:spTree>
    <p:extLst>
      <p:ext uri="{BB962C8B-B14F-4D97-AF65-F5344CB8AC3E}">
        <p14:creationId xmlns:p14="http://schemas.microsoft.com/office/powerpoint/2010/main" val="1384580603"/>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2915816" y="116632"/>
            <a:ext cx="5975770" cy="1470025"/>
          </a:xfrm>
        </p:spPr>
        <p:txBody>
          <a:bodyPr>
            <a:normAutofit/>
          </a:bodyPr>
          <a:lstStyle/>
          <a:p>
            <a:r>
              <a:rPr lang="fr-BE" sz="3600" dirty="0"/>
              <a:t>Les ransomwares </a:t>
            </a:r>
            <a:r>
              <a:rPr lang="fr-BE" sz="3600" dirty="0" smtClean="0"/>
              <a:t>26</a:t>
            </a:r>
            <a:endParaRPr lang="fr-BE" sz="3600" dirty="0"/>
          </a:p>
        </p:txBody>
      </p:sp>
      <p:sp>
        <p:nvSpPr>
          <p:cNvPr id="3" name="Sous-titre 2"/>
          <p:cNvSpPr>
            <a:spLocks noGrp="1"/>
          </p:cNvSpPr>
          <p:nvPr>
            <p:ph type="subTitle" idx="1"/>
          </p:nvPr>
        </p:nvSpPr>
        <p:spPr>
          <a:xfrm>
            <a:off x="395536" y="1916832"/>
            <a:ext cx="8469912" cy="3721968"/>
          </a:xfrm>
          <a:ln w="19050">
            <a:solidFill>
              <a:srgbClr val="0070C0"/>
            </a:solidFill>
          </a:ln>
        </p:spPr>
        <p:txBody>
          <a:bodyPr>
            <a:normAutofit/>
          </a:bodyPr>
          <a:lstStyle/>
          <a:p>
            <a:pPr marL="457200" indent="-457200" algn="just">
              <a:buFontTx/>
              <a:buChar char="-"/>
            </a:pPr>
            <a:r>
              <a:rPr lang="fr-BE" b="0" dirty="0"/>
              <a:t>q</a:t>
            </a:r>
            <a:r>
              <a:rPr lang="fr-BE" b="0" dirty="0" smtClean="0"/>
              <a:t>u’est-ce qu’il </a:t>
            </a:r>
            <a:r>
              <a:rPr lang="fr-BE" b="0" dirty="0"/>
              <a:t>est acceptable de perdre</a:t>
            </a:r>
            <a:r>
              <a:rPr lang="fr-BE" b="0" dirty="0" smtClean="0"/>
              <a:t>? Combien de jours? Qui va décider le nombre de jours acceptable?</a:t>
            </a:r>
          </a:p>
          <a:p>
            <a:pPr marL="457200" indent="-457200" algn="just">
              <a:buFontTx/>
              <a:buChar char="-"/>
            </a:pPr>
            <a:r>
              <a:rPr lang="fr-BE" b="0" dirty="0"/>
              <a:t>c</a:t>
            </a:r>
            <a:r>
              <a:rPr lang="fr-BE" b="0" dirty="0" smtClean="0"/>
              <a:t>omment vais-je me rendre compte que je ne sauvegarde pas des données encryptées chez mon fournisseur de back ups?</a:t>
            </a:r>
            <a:endParaRPr lang="fr-BE" b="0" dirty="0"/>
          </a:p>
        </p:txBody>
      </p:sp>
    </p:spTree>
    <p:extLst>
      <p:ext uri="{BB962C8B-B14F-4D97-AF65-F5344CB8AC3E}">
        <p14:creationId xmlns:p14="http://schemas.microsoft.com/office/powerpoint/2010/main" val="2029212075"/>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2915816" y="116632"/>
            <a:ext cx="5975770" cy="1470025"/>
          </a:xfrm>
        </p:spPr>
        <p:txBody>
          <a:bodyPr>
            <a:normAutofit/>
          </a:bodyPr>
          <a:lstStyle/>
          <a:p>
            <a:r>
              <a:rPr lang="fr-BE" sz="3600" dirty="0"/>
              <a:t>Les ransomwares </a:t>
            </a:r>
            <a:r>
              <a:rPr lang="fr-BE" sz="3600" dirty="0" smtClean="0"/>
              <a:t>27</a:t>
            </a:r>
            <a:endParaRPr lang="fr-BE" sz="3600" dirty="0"/>
          </a:p>
        </p:txBody>
      </p:sp>
      <p:sp>
        <p:nvSpPr>
          <p:cNvPr id="3" name="Sous-titre 2"/>
          <p:cNvSpPr>
            <a:spLocks noGrp="1"/>
          </p:cNvSpPr>
          <p:nvPr>
            <p:ph type="subTitle" idx="1"/>
          </p:nvPr>
        </p:nvSpPr>
        <p:spPr>
          <a:xfrm>
            <a:off x="395536" y="1916832"/>
            <a:ext cx="8469912" cy="3721968"/>
          </a:xfrm>
          <a:ln w="19050">
            <a:solidFill>
              <a:srgbClr val="0070C0"/>
            </a:solidFill>
          </a:ln>
        </p:spPr>
        <p:txBody>
          <a:bodyPr>
            <a:normAutofit/>
          </a:bodyPr>
          <a:lstStyle/>
          <a:p>
            <a:pPr marL="457200" indent="-457200" algn="just">
              <a:buFontTx/>
              <a:buChar char="-"/>
            </a:pPr>
            <a:r>
              <a:rPr lang="fr-BE" b="0" dirty="0" smtClean="0"/>
              <a:t>le </a:t>
            </a:r>
            <a:r>
              <a:rPr lang="fr-BE" b="0" dirty="0"/>
              <a:t>système de back </a:t>
            </a:r>
            <a:r>
              <a:rPr lang="fr-BE" b="0" dirty="0" smtClean="0"/>
              <a:t>up </a:t>
            </a:r>
            <a:r>
              <a:rPr lang="fr-BE" b="0" dirty="0"/>
              <a:t>a-t-il des droits d’administrateurs et le même mot de passe que l’admin</a:t>
            </a:r>
            <a:r>
              <a:rPr lang="fr-BE" b="0" dirty="0" smtClean="0"/>
              <a:t>?</a:t>
            </a:r>
          </a:p>
          <a:p>
            <a:pPr marL="457200" indent="-457200" algn="just">
              <a:buFontTx/>
              <a:buChar char="-"/>
            </a:pPr>
            <a:r>
              <a:rPr lang="fr-BE" b="0" dirty="0" smtClean="0"/>
              <a:t>ai-je un système de réécriture des sauvegardes?</a:t>
            </a:r>
          </a:p>
          <a:p>
            <a:pPr marL="457200" indent="-457200" algn="just">
              <a:buFontTx/>
              <a:buChar char="-"/>
            </a:pPr>
            <a:r>
              <a:rPr lang="fr-BE" b="0" dirty="0"/>
              <a:t>q</a:t>
            </a:r>
            <a:r>
              <a:rPr lang="fr-BE" b="0" dirty="0" smtClean="0"/>
              <a:t>ui peut me réinstaller les sauvegardes et en combien de temps?</a:t>
            </a:r>
            <a:endParaRPr lang="fr-BE" b="0" dirty="0"/>
          </a:p>
        </p:txBody>
      </p:sp>
    </p:spTree>
    <p:extLst>
      <p:ext uri="{BB962C8B-B14F-4D97-AF65-F5344CB8AC3E}">
        <p14:creationId xmlns:p14="http://schemas.microsoft.com/office/powerpoint/2010/main" val="376627402"/>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2915816" y="116632"/>
            <a:ext cx="5975770" cy="1470025"/>
          </a:xfrm>
        </p:spPr>
        <p:txBody>
          <a:bodyPr>
            <a:normAutofit/>
          </a:bodyPr>
          <a:lstStyle/>
          <a:p>
            <a:r>
              <a:rPr lang="fr-BE" sz="3600" dirty="0"/>
              <a:t>Les ransomwares </a:t>
            </a:r>
            <a:r>
              <a:rPr lang="fr-BE" sz="3600" dirty="0" smtClean="0"/>
              <a:t>28</a:t>
            </a:r>
            <a:endParaRPr lang="fr-BE" sz="3600" dirty="0"/>
          </a:p>
        </p:txBody>
      </p:sp>
      <p:sp>
        <p:nvSpPr>
          <p:cNvPr id="3" name="Sous-titre 2"/>
          <p:cNvSpPr>
            <a:spLocks noGrp="1"/>
          </p:cNvSpPr>
          <p:nvPr>
            <p:ph type="subTitle" idx="1"/>
          </p:nvPr>
        </p:nvSpPr>
        <p:spPr>
          <a:xfrm>
            <a:off x="395536" y="1916832"/>
            <a:ext cx="8469912" cy="3721968"/>
          </a:xfrm>
          <a:ln w="19050">
            <a:solidFill>
              <a:srgbClr val="0070C0"/>
            </a:solidFill>
          </a:ln>
        </p:spPr>
        <p:txBody>
          <a:bodyPr>
            <a:normAutofit/>
          </a:bodyPr>
          <a:lstStyle/>
          <a:p>
            <a:pPr marL="457200" indent="-457200" algn="just">
              <a:buFontTx/>
              <a:buChar char="-"/>
            </a:pPr>
            <a:r>
              <a:rPr lang="fr-BE" b="0" dirty="0" smtClean="0"/>
              <a:t>si vous utilisez un cloud, vos données seront aussi encryptées;</a:t>
            </a:r>
          </a:p>
          <a:p>
            <a:pPr marL="457200" indent="-457200" algn="just">
              <a:buFontTx/>
              <a:buChar char="-"/>
            </a:pPr>
            <a:r>
              <a:rPr lang="fr-BE" b="0" dirty="0"/>
              <a:t>r</a:t>
            </a:r>
            <a:r>
              <a:rPr lang="fr-BE" b="0" dirty="0" smtClean="0"/>
              <a:t>econfigurez Windows pour montrer les extensions de fichier qui sont souvent cachées aujourd’hui et donc exploitées par les crypteurs;</a:t>
            </a:r>
            <a:endParaRPr lang="fr-BE" b="0" dirty="0"/>
          </a:p>
        </p:txBody>
      </p:sp>
    </p:spTree>
    <p:extLst>
      <p:ext uri="{BB962C8B-B14F-4D97-AF65-F5344CB8AC3E}">
        <p14:creationId xmlns:p14="http://schemas.microsoft.com/office/powerpoint/2010/main" val="3725682243"/>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2915816" y="116632"/>
            <a:ext cx="5975770" cy="1470025"/>
          </a:xfrm>
        </p:spPr>
        <p:txBody>
          <a:bodyPr>
            <a:normAutofit/>
          </a:bodyPr>
          <a:lstStyle/>
          <a:p>
            <a:r>
              <a:rPr lang="fr-BE" sz="3600" dirty="0"/>
              <a:t>Les ransomwares </a:t>
            </a:r>
            <a:r>
              <a:rPr lang="fr-BE" sz="3600" dirty="0" smtClean="0"/>
              <a:t>29</a:t>
            </a:r>
            <a:endParaRPr lang="fr-BE" sz="3600" dirty="0"/>
          </a:p>
        </p:txBody>
      </p:sp>
      <p:sp>
        <p:nvSpPr>
          <p:cNvPr id="3" name="Sous-titre 2"/>
          <p:cNvSpPr>
            <a:spLocks noGrp="1"/>
          </p:cNvSpPr>
          <p:nvPr>
            <p:ph type="subTitle" idx="1"/>
          </p:nvPr>
        </p:nvSpPr>
        <p:spPr>
          <a:xfrm>
            <a:off x="395536" y="1916832"/>
            <a:ext cx="8469912" cy="3721968"/>
          </a:xfrm>
          <a:ln w="19050">
            <a:solidFill>
              <a:srgbClr val="0070C0"/>
            </a:solidFill>
          </a:ln>
        </p:spPr>
        <p:txBody>
          <a:bodyPr>
            <a:normAutofit/>
          </a:bodyPr>
          <a:lstStyle/>
          <a:p>
            <a:pPr marL="457200" indent="-457200" algn="just">
              <a:buFontTx/>
              <a:buChar char="-"/>
            </a:pPr>
            <a:r>
              <a:rPr lang="fr-BE" b="0" dirty="0" smtClean="0"/>
              <a:t>si vous disposez d’un système de filtrage (antivirus, firewall, etc) pour vos mails, interdisez les .exe, .zip, etc;</a:t>
            </a:r>
          </a:p>
          <a:p>
            <a:pPr marL="457200" indent="-457200" algn="just">
              <a:buFontTx/>
              <a:buChar char="-"/>
            </a:pPr>
            <a:r>
              <a:rPr lang="fr-BE" b="0" dirty="0"/>
              <a:t>e</a:t>
            </a:r>
            <a:r>
              <a:rPr lang="fr-BE" b="0" dirty="0" smtClean="0"/>
              <a:t>mpêchez les fichiers de démarrer depuis </a:t>
            </a:r>
            <a:r>
              <a:rPr lang="nl-BE" b="0" dirty="0"/>
              <a:t>AppData/LocalAppData </a:t>
            </a:r>
            <a:r>
              <a:rPr lang="nl-BE" b="0" dirty="0" smtClean="0"/>
              <a:t>folders, </a:t>
            </a:r>
            <a:r>
              <a:rPr lang="fr-FR" b="0" dirty="0" smtClean="0"/>
              <a:t>bloquez</a:t>
            </a:r>
            <a:r>
              <a:rPr lang="nl-BE" b="0" dirty="0" smtClean="0"/>
              <a:t> </a:t>
            </a:r>
            <a:r>
              <a:rPr lang="fr-BE" b="0" dirty="0" smtClean="0"/>
              <a:t>cette</a:t>
            </a:r>
            <a:r>
              <a:rPr lang="nl-BE" b="0" dirty="0" smtClean="0"/>
              <a:t> possibilité;</a:t>
            </a:r>
          </a:p>
          <a:p>
            <a:pPr marL="457200" indent="-457200" algn="just">
              <a:buFontTx/>
              <a:buChar char="-"/>
            </a:pPr>
            <a:endParaRPr lang="nl-BE" dirty="0" smtClean="0"/>
          </a:p>
          <a:p>
            <a:pPr marL="457200" indent="-457200" algn="just">
              <a:buFontTx/>
              <a:buChar char="-"/>
            </a:pPr>
            <a:endParaRPr lang="fr-BE" dirty="0"/>
          </a:p>
        </p:txBody>
      </p:sp>
    </p:spTree>
    <p:extLst>
      <p:ext uri="{BB962C8B-B14F-4D97-AF65-F5344CB8AC3E}">
        <p14:creationId xmlns:p14="http://schemas.microsoft.com/office/powerpoint/2010/main" val="315914621"/>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2915816" y="116632"/>
            <a:ext cx="5975770" cy="1470025"/>
          </a:xfrm>
        </p:spPr>
        <p:txBody>
          <a:bodyPr>
            <a:normAutofit/>
          </a:bodyPr>
          <a:lstStyle/>
          <a:p>
            <a:r>
              <a:rPr lang="fr-BE" sz="3600" dirty="0"/>
              <a:t>Les ransomwares </a:t>
            </a:r>
            <a:r>
              <a:rPr lang="fr-BE" sz="3600" dirty="0" smtClean="0"/>
              <a:t>30</a:t>
            </a:r>
            <a:endParaRPr lang="fr-BE" sz="3600" dirty="0"/>
          </a:p>
        </p:txBody>
      </p:sp>
      <p:sp>
        <p:nvSpPr>
          <p:cNvPr id="3" name="Sous-titre 2"/>
          <p:cNvSpPr>
            <a:spLocks noGrp="1"/>
          </p:cNvSpPr>
          <p:nvPr>
            <p:ph type="subTitle" idx="1"/>
          </p:nvPr>
        </p:nvSpPr>
        <p:spPr>
          <a:xfrm>
            <a:off x="395536" y="1916832"/>
            <a:ext cx="8469912" cy="3721968"/>
          </a:xfrm>
          <a:ln w="19050">
            <a:solidFill>
              <a:srgbClr val="0070C0"/>
            </a:solidFill>
          </a:ln>
        </p:spPr>
        <p:txBody>
          <a:bodyPr>
            <a:normAutofit fontScale="92500" lnSpcReduction="10000"/>
          </a:bodyPr>
          <a:lstStyle/>
          <a:p>
            <a:pPr marL="457200" indent="-457200" algn="just">
              <a:buFontTx/>
              <a:buChar char="-"/>
            </a:pPr>
            <a:r>
              <a:rPr lang="fr-BE" b="0" dirty="0" smtClean="0"/>
              <a:t>il existe des kits anti crypteurs qui interdisent les exécutables et les .zip. Ils créent une politique d’anti déchargement via les répertoires App Data et Local App Data ou Temp. Vous pouvez même créer des interdictions.</a:t>
            </a:r>
          </a:p>
          <a:p>
            <a:pPr marL="457200" indent="-457200" algn="just">
              <a:buFontTx/>
              <a:buChar char="-"/>
            </a:pPr>
            <a:r>
              <a:rPr lang="fr-BE" b="0" dirty="0"/>
              <a:t>i</a:t>
            </a:r>
            <a:r>
              <a:rPr lang="fr-BE" b="0" dirty="0" smtClean="0"/>
              <a:t>nterdisez l’accès à distance (RDP: remote deskstop protocol) par les crypteurs</a:t>
            </a:r>
            <a:r>
              <a:rPr lang="fr-BE" b="0" dirty="0"/>
              <a:t> (</a:t>
            </a:r>
            <a:r>
              <a:rPr lang="fr-BE" sz="1800" b="0" dirty="0"/>
              <a:t>https://</a:t>
            </a:r>
            <a:r>
              <a:rPr lang="fr-BE" sz="1800" b="0" dirty="0" smtClean="0"/>
              <a:t>technet.microsoft.com/en-us/magazine/ff404238.aspx</a:t>
            </a:r>
            <a:r>
              <a:rPr lang="fr-BE" b="0" dirty="0" smtClean="0"/>
              <a:t>)</a:t>
            </a:r>
            <a:endParaRPr lang="fr-BE" b="0" dirty="0"/>
          </a:p>
        </p:txBody>
      </p:sp>
    </p:spTree>
    <p:extLst>
      <p:ext uri="{BB962C8B-B14F-4D97-AF65-F5344CB8AC3E}">
        <p14:creationId xmlns:p14="http://schemas.microsoft.com/office/powerpoint/2010/main" val="1445555459"/>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2915816" y="116632"/>
            <a:ext cx="5975770" cy="1470025"/>
          </a:xfrm>
        </p:spPr>
        <p:txBody>
          <a:bodyPr>
            <a:normAutofit/>
          </a:bodyPr>
          <a:lstStyle/>
          <a:p>
            <a:r>
              <a:rPr lang="fr-BE" sz="3600" dirty="0"/>
              <a:t>Les ransomwares </a:t>
            </a:r>
            <a:r>
              <a:rPr lang="fr-BE" sz="3600" dirty="0" smtClean="0"/>
              <a:t>31</a:t>
            </a:r>
            <a:endParaRPr lang="fr-BE" sz="3600" dirty="0"/>
          </a:p>
        </p:txBody>
      </p:sp>
      <p:sp>
        <p:nvSpPr>
          <p:cNvPr id="3" name="Sous-titre 2"/>
          <p:cNvSpPr>
            <a:spLocks noGrp="1"/>
          </p:cNvSpPr>
          <p:nvPr>
            <p:ph type="subTitle" idx="1"/>
          </p:nvPr>
        </p:nvSpPr>
        <p:spPr>
          <a:xfrm>
            <a:off x="395536" y="1916832"/>
            <a:ext cx="8469912" cy="3721968"/>
          </a:xfrm>
          <a:ln w="19050">
            <a:solidFill>
              <a:srgbClr val="0070C0"/>
            </a:solidFill>
          </a:ln>
        </p:spPr>
        <p:txBody>
          <a:bodyPr>
            <a:normAutofit/>
          </a:bodyPr>
          <a:lstStyle/>
          <a:p>
            <a:pPr marL="457200" indent="-457200" algn="just">
              <a:buFontTx/>
              <a:buChar char="-"/>
            </a:pPr>
            <a:r>
              <a:rPr lang="fr-BE" b="0" dirty="0" smtClean="0"/>
              <a:t>mettez à jour vos logiciels et vos applications ou autorisez ces mises à jour automatiques;</a:t>
            </a:r>
          </a:p>
          <a:p>
            <a:pPr marL="457200" indent="-457200" algn="just">
              <a:buFontTx/>
              <a:buChar char="-"/>
            </a:pPr>
            <a:r>
              <a:rPr lang="fr-BE" b="0" dirty="0"/>
              <a:t>a</a:t>
            </a:r>
            <a:r>
              <a:rPr lang="fr-BE" b="0" dirty="0" smtClean="0"/>
              <a:t>ttention, les patch ne fonctionnent pas toujours dans les antivirus (exemple: NOD32 contre les crypteurs a des patchs inefficaces;</a:t>
            </a:r>
          </a:p>
          <a:p>
            <a:pPr marL="457200" indent="-457200" algn="just">
              <a:buFontTx/>
              <a:buChar char="-"/>
            </a:pPr>
            <a:r>
              <a:rPr lang="fr-BE" b="0" dirty="0"/>
              <a:t>c</a:t>
            </a:r>
            <a:r>
              <a:rPr lang="fr-BE" b="0" dirty="0" smtClean="0"/>
              <a:t>ombinez les sécurités: antivirus et anti malware;</a:t>
            </a:r>
            <a:endParaRPr lang="fr-BE" b="0" dirty="0"/>
          </a:p>
        </p:txBody>
      </p:sp>
    </p:spTree>
    <p:extLst>
      <p:ext uri="{BB962C8B-B14F-4D97-AF65-F5344CB8AC3E}">
        <p14:creationId xmlns:p14="http://schemas.microsoft.com/office/powerpoint/2010/main" val="107619035"/>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2915816" y="116632"/>
            <a:ext cx="5975770" cy="1470025"/>
          </a:xfrm>
        </p:spPr>
        <p:txBody>
          <a:bodyPr>
            <a:normAutofit/>
          </a:bodyPr>
          <a:lstStyle/>
          <a:p>
            <a:r>
              <a:rPr lang="fr-BE" sz="3600" dirty="0"/>
              <a:t>Les ransomwares </a:t>
            </a:r>
            <a:r>
              <a:rPr lang="fr-BE" sz="3600" dirty="0" smtClean="0"/>
              <a:t>32</a:t>
            </a:r>
            <a:endParaRPr lang="fr-BE" sz="3600" dirty="0"/>
          </a:p>
        </p:txBody>
      </p:sp>
      <p:sp>
        <p:nvSpPr>
          <p:cNvPr id="3" name="Sous-titre 2"/>
          <p:cNvSpPr>
            <a:spLocks noGrp="1"/>
          </p:cNvSpPr>
          <p:nvPr>
            <p:ph type="subTitle" idx="1"/>
          </p:nvPr>
        </p:nvSpPr>
        <p:spPr>
          <a:xfrm>
            <a:off x="395536" y="1916832"/>
            <a:ext cx="8469912" cy="3721968"/>
          </a:xfrm>
          <a:ln w="19050">
            <a:solidFill>
              <a:srgbClr val="0070C0"/>
            </a:solidFill>
          </a:ln>
        </p:spPr>
        <p:txBody>
          <a:bodyPr>
            <a:normAutofit/>
          </a:bodyPr>
          <a:lstStyle/>
          <a:p>
            <a:pPr marL="457200" indent="-457200" algn="just">
              <a:buFontTx/>
              <a:buChar char="-"/>
            </a:pPr>
            <a:r>
              <a:rPr lang="fr-BE" b="0" dirty="0"/>
              <a:t>c</a:t>
            </a:r>
            <a:r>
              <a:rPr lang="fr-BE" b="0" dirty="0" smtClean="0"/>
              <a:t>hoisissez un bon antimalware (pas nécessairement gratuit) mais efficace et réputé;</a:t>
            </a:r>
          </a:p>
          <a:p>
            <a:pPr marL="457200" indent="-457200" algn="just">
              <a:buFontTx/>
              <a:buChar char="-"/>
            </a:pPr>
            <a:r>
              <a:rPr lang="fr-BE" b="0" dirty="0"/>
              <a:t>c</a:t>
            </a:r>
            <a:r>
              <a:rPr lang="fr-BE" b="0" dirty="0" smtClean="0"/>
              <a:t>hoisissez un antimalware installable sur le serveur et qui mettra les versions clients (sur les PC) à jour automatiquement;</a:t>
            </a:r>
            <a:endParaRPr lang="fr-BE" b="0" dirty="0"/>
          </a:p>
        </p:txBody>
      </p:sp>
    </p:spTree>
    <p:extLst>
      <p:ext uri="{BB962C8B-B14F-4D97-AF65-F5344CB8AC3E}">
        <p14:creationId xmlns:p14="http://schemas.microsoft.com/office/powerpoint/2010/main" val="1925152315"/>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2915816" y="116632"/>
            <a:ext cx="5975770" cy="1470025"/>
          </a:xfrm>
        </p:spPr>
        <p:txBody>
          <a:bodyPr>
            <a:normAutofit/>
          </a:bodyPr>
          <a:lstStyle/>
          <a:p>
            <a:r>
              <a:rPr lang="fr-BE" sz="3600" dirty="0"/>
              <a:t>Les ransomwares </a:t>
            </a:r>
            <a:r>
              <a:rPr lang="fr-BE" sz="3600" dirty="0" smtClean="0"/>
              <a:t>33</a:t>
            </a:r>
            <a:endParaRPr lang="fr-BE" sz="3600" dirty="0"/>
          </a:p>
        </p:txBody>
      </p:sp>
      <p:sp>
        <p:nvSpPr>
          <p:cNvPr id="3" name="Sous-titre 2"/>
          <p:cNvSpPr>
            <a:spLocks noGrp="1"/>
          </p:cNvSpPr>
          <p:nvPr>
            <p:ph type="subTitle" idx="1"/>
          </p:nvPr>
        </p:nvSpPr>
        <p:spPr>
          <a:xfrm>
            <a:off x="395536" y="1916832"/>
            <a:ext cx="8469912" cy="3721968"/>
          </a:xfrm>
          <a:ln w="19050">
            <a:solidFill>
              <a:srgbClr val="0070C0"/>
            </a:solidFill>
          </a:ln>
        </p:spPr>
        <p:txBody>
          <a:bodyPr>
            <a:normAutofit/>
          </a:bodyPr>
          <a:lstStyle/>
          <a:p>
            <a:pPr marL="457200" indent="-457200" algn="just">
              <a:buFontTx/>
              <a:buChar char="-"/>
            </a:pPr>
            <a:r>
              <a:rPr lang="fr-BE" b="0" dirty="0"/>
              <a:t>v</a:t>
            </a:r>
            <a:r>
              <a:rPr lang="fr-BE" b="0" dirty="0" smtClean="0"/>
              <a:t>érifiez que vous disposez d’un bon IDS – HIPS – IPS, etc;</a:t>
            </a:r>
          </a:p>
          <a:p>
            <a:pPr marL="457200" indent="-457200" algn="just">
              <a:buFontTx/>
              <a:buChar char="-"/>
            </a:pPr>
            <a:r>
              <a:rPr lang="fr-BE" b="0" dirty="0"/>
              <a:t>a</a:t>
            </a:r>
            <a:r>
              <a:rPr lang="fr-BE" b="0" dirty="0" smtClean="0"/>
              <a:t>ctivez ou demandez à votre fournisseur de software d’activer votre DEP (Data Execution Prevention) système qui empêche l’exécution de code dans les blocs de mémoire contenant des données;</a:t>
            </a:r>
            <a:endParaRPr lang="fr-BE" b="0" dirty="0"/>
          </a:p>
        </p:txBody>
      </p:sp>
    </p:spTree>
    <p:extLst>
      <p:ext uri="{BB962C8B-B14F-4D97-AF65-F5344CB8AC3E}">
        <p14:creationId xmlns:p14="http://schemas.microsoft.com/office/powerpoint/2010/main" val="145453425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2915816" y="116632"/>
            <a:ext cx="5975770" cy="1470025"/>
          </a:xfrm>
        </p:spPr>
        <p:txBody>
          <a:bodyPr>
            <a:normAutofit/>
          </a:bodyPr>
          <a:lstStyle/>
          <a:p>
            <a:r>
              <a:rPr lang="fr-BE" sz="3600" dirty="0"/>
              <a:t>Les ransomwares </a:t>
            </a:r>
            <a:r>
              <a:rPr lang="fr-BE" sz="3600" dirty="0" smtClean="0"/>
              <a:t>2</a:t>
            </a:r>
            <a:endParaRPr lang="fr-BE" sz="3600" dirty="0"/>
          </a:p>
        </p:txBody>
      </p:sp>
      <p:sp>
        <p:nvSpPr>
          <p:cNvPr id="4" name="Sous-titre 3"/>
          <p:cNvSpPr>
            <a:spLocks noGrp="1"/>
          </p:cNvSpPr>
          <p:nvPr>
            <p:ph type="subTitle" idx="1"/>
          </p:nvPr>
        </p:nvSpPr>
        <p:spPr/>
        <p:txBody>
          <a:bodyPr/>
          <a:lstStyle/>
          <a:p>
            <a:r>
              <a:rPr lang="nl-BE" dirty="0" smtClean="0"/>
              <a:t>Exemple:</a:t>
            </a:r>
          </a:p>
          <a:p>
            <a:endParaRPr lang="nl-BE" dirty="0"/>
          </a:p>
          <a:p>
            <a:endParaRPr lang="nl-BE" dirty="0"/>
          </a:p>
        </p:txBody>
      </p:sp>
      <p:pic>
        <p:nvPicPr>
          <p:cNvPr id="5" name="Image 4"/>
          <p:cNvPicPr>
            <a:picLocks noChangeAspect="1"/>
          </p:cNvPicPr>
          <p:nvPr/>
        </p:nvPicPr>
        <p:blipFill>
          <a:blip r:embed="rId2"/>
          <a:stretch>
            <a:fillRect/>
          </a:stretch>
        </p:blipFill>
        <p:spPr>
          <a:xfrm>
            <a:off x="1651632" y="2780928"/>
            <a:ext cx="6200775" cy="2480310"/>
          </a:xfrm>
          <a:prstGeom prst="rect">
            <a:avLst/>
          </a:prstGeom>
        </p:spPr>
      </p:pic>
    </p:spTree>
    <p:extLst>
      <p:ext uri="{BB962C8B-B14F-4D97-AF65-F5344CB8AC3E}">
        <p14:creationId xmlns:p14="http://schemas.microsoft.com/office/powerpoint/2010/main" val="3913846049"/>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2915816" y="116632"/>
            <a:ext cx="5975770" cy="1470025"/>
          </a:xfrm>
        </p:spPr>
        <p:txBody>
          <a:bodyPr>
            <a:normAutofit/>
          </a:bodyPr>
          <a:lstStyle/>
          <a:p>
            <a:r>
              <a:rPr lang="fr-BE" sz="3600" dirty="0"/>
              <a:t>Les ransomwares </a:t>
            </a:r>
            <a:r>
              <a:rPr lang="fr-BE" sz="3600" dirty="0" smtClean="0"/>
              <a:t>34</a:t>
            </a:r>
            <a:endParaRPr lang="fr-BE" sz="3600" dirty="0"/>
          </a:p>
        </p:txBody>
      </p:sp>
      <p:sp>
        <p:nvSpPr>
          <p:cNvPr id="3" name="Sous-titre 2"/>
          <p:cNvSpPr>
            <a:spLocks noGrp="1"/>
          </p:cNvSpPr>
          <p:nvPr>
            <p:ph type="subTitle" idx="1"/>
          </p:nvPr>
        </p:nvSpPr>
        <p:spPr>
          <a:xfrm>
            <a:off x="395536" y="1916832"/>
            <a:ext cx="8469912" cy="3721968"/>
          </a:xfrm>
          <a:ln w="19050">
            <a:solidFill>
              <a:srgbClr val="0070C0"/>
            </a:solidFill>
          </a:ln>
        </p:spPr>
        <p:txBody>
          <a:bodyPr>
            <a:normAutofit fontScale="92500" lnSpcReduction="10000"/>
          </a:bodyPr>
          <a:lstStyle/>
          <a:p>
            <a:pPr marL="457200" indent="-457200" algn="just">
              <a:buFontTx/>
              <a:buChar char="-"/>
            </a:pPr>
            <a:r>
              <a:rPr lang="fr-BE" b="0" smtClean="0"/>
              <a:t>interdisez </a:t>
            </a:r>
            <a:r>
              <a:rPr lang="fr-BE" b="0" dirty="0" smtClean="0"/>
              <a:t>la consultation de mails personnels sur vos sites: hotmail, yahoo, Pandora;</a:t>
            </a:r>
          </a:p>
          <a:p>
            <a:pPr marL="457200" indent="-457200" algn="just">
              <a:buFontTx/>
              <a:buChar char="-"/>
            </a:pPr>
            <a:r>
              <a:rPr lang="fr-BE" b="0" dirty="0"/>
              <a:t>b</a:t>
            </a:r>
            <a:r>
              <a:rPr lang="fr-BE" b="0" dirty="0" smtClean="0"/>
              <a:t>loquez les exécutables, les zip et les fichiers annexés;</a:t>
            </a:r>
          </a:p>
          <a:p>
            <a:pPr marL="457200" indent="-457200" algn="just">
              <a:buFontTx/>
              <a:buChar char="-"/>
            </a:pPr>
            <a:r>
              <a:rPr lang="fr-BE" b="0" dirty="0"/>
              <a:t>c</a:t>
            </a:r>
            <a:r>
              <a:rPr lang="fr-BE" b="0" dirty="0" smtClean="0"/>
              <a:t>onnectez Outlook aux listes de sites dangereux pour les </a:t>
            </a:r>
            <a:r>
              <a:rPr lang="fr-BE" b="0" dirty="0"/>
              <a:t>bloquer; https://technet.microsoft.com/fr-be/library/cc178961.aspx</a:t>
            </a:r>
          </a:p>
        </p:txBody>
      </p:sp>
    </p:spTree>
    <p:extLst>
      <p:ext uri="{BB962C8B-B14F-4D97-AF65-F5344CB8AC3E}">
        <p14:creationId xmlns:p14="http://schemas.microsoft.com/office/powerpoint/2010/main" val="2743730127"/>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p:cNvPicPr>
            <a:picLocks noChangeAspect="1"/>
          </p:cNvPicPr>
          <p:nvPr/>
        </p:nvPicPr>
        <p:blipFill>
          <a:blip r:embed="rId2"/>
          <a:stretch>
            <a:fillRect/>
          </a:stretch>
        </p:blipFill>
        <p:spPr>
          <a:xfrm>
            <a:off x="2209198" y="2163620"/>
            <a:ext cx="4842588" cy="3228392"/>
          </a:xfrm>
          <a:prstGeom prst="rect">
            <a:avLst/>
          </a:prstGeom>
        </p:spPr>
      </p:pic>
      <p:sp>
        <p:nvSpPr>
          <p:cNvPr id="2" name="Titre 1"/>
          <p:cNvSpPr>
            <a:spLocks noGrp="1"/>
          </p:cNvSpPr>
          <p:nvPr>
            <p:ph type="ctrTitle"/>
          </p:nvPr>
        </p:nvSpPr>
        <p:spPr>
          <a:xfrm>
            <a:off x="2915816" y="116632"/>
            <a:ext cx="5975770" cy="1470025"/>
          </a:xfrm>
        </p:spPr>
        <p:txBody>
          <a:bodyPr>
            <a:normAutofit/>
          </a:bodyPr>
          <a:lstStyle/>
          <a:p>
            <a:r>
              <a:rPr lang="fr-BE" sz="3600" dirty="0"/>
              <a:t>Les ransomwares </a:t>
            </a:r>
            <a:r>
              <a:rPr lang="fr-BE" sz="3600" dirty="0" smtClean="0"/>
              <a:t>35</a:t>
            </a:r>
            <a:endParaRPr lang="fr-BE" sz="3600" dirty="0"/>
          </a:p>
        </p:txBody>
      </p:sp>
      <p:sp>
        <p:nvSpPr>
          <p:cNvPr id="3" name="Sous-titre 2"/>
          <p:cNvSpPr>
            <a:spLocks noGrp="1"/>
          </p:cNvSpPr>
          <p:nvPr>
            <p:ph type="subTitle" idx="1"/>
          </p:nvPr>
        </p:nvSpPr>
        <p:spPr>
          <a:xfrm>
            <a:off x="395536" y="1916832"/>
            <a:ext cx="8469912" cy="3721968"/>
          </a:xfrm>
          <a:ln w="19050">
            <a:solidFill>
              <a:srgbClr val="0070C0"/>
            </a:solidFill>
          </a:ln>
        </p:spPr>
        <p:txBody>
          <a:bodyPr>
            <a:normAutofit/>
          </a:bodyPr>
          <a:lstStyle/>
          <a:p>
            <a:pPr algn="ctr"/>
            <a:endParaRPr lang="fr-BE" b="0" dirty="0" smtClean="0"/>
          </a:p>
          <a:p>
            <a:pPr algn="ctr"/>
            <a:endParaRPr lang="fr-BE" b="0" dirty="0"/>
          </a:p>
          <a:p>
            <a:pPr algn="ctr"/>
            <a:r>
              <a:rPr lang="fr-BE" dirty="0" smtClean="0"/>
              <a:t>POUR LES INFORMATICIENS</a:t>
            </a:r>
          </a:p>
          <a:p>
            <a:pPr algn="ctr"/>
            <a:r>
              <a:rPr lang="fr-BE" b="0" dirty="0" smtClean="0"/>
              <a:t>(ENFIN UN PEU DE TECHNIQUE)</a:t>
            </a:r>
            <a:endParaRPr lang="fr-BE" b="0" dirty="0"/>
          </a:p>
        </p:txBody>
      </p:sp>
    </p:spTree>
    <p:extLst>
      <p:ext uri="{BB962C8B-B14F-4D97-AF65-F5344CB8AC3E}">
        <p14:creationId xmlns:p14="http://schemas.microsoft.com/office/powerpoint/2010/main" val="1114795987"/>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p:cNvPicPr>
            <a:picLocks noChangeAspect="1"/>
          </p:cNvPicPr>
          <p:nvPr/>
        </p:nvPicPr>
        <p:blipFill>
          <a:blip r:embed="rId3"/>
          <a:stretch>
            <a:fillRect/>
          </a:stretch>
        </p:blipFill>
        <p:spPr>
          <a:xfrm>
            <a:off x="1037325" y="1920280"/>
            <a:ext cx="7186334" cy="3261578"/>
          </a:xfrm>
          <a:prstGeom prst="rect">
            <a:avLst/>
          </a:prstGeom>
        </p:spPr>
      </p:pic>
      <p:sp>
        <p:nvSpPr>
          <p:cNvPr id="2" name="Titre 1"/>
          <p:cNvSpPr>
            <a:spLocks noGrp="1"/>
          </p:cNvSpPr>
          <p:nvPr>
            <p:ph type="ctrTitle"/>
          </p:nvPr>
        </p:nvSpPr>
        <p:spPr>
          <a:xfrm>
            <a:off x="2915816" y="116632"/>
            <a:ext cx="5975770" cy="1470025"/>
          </a:xfrm>
        </p:spPr>
        <p:txBody>
          <a:bodyPr>
            <a:normAutofit/>
          </a:bodyPr>
          <a:lstStyle/>
          <a:p>
            <a:r>
              <a:rPr lang="fr-BE" sz="3600" dirty="0"/>
              <a:t>Les ransomwares </a:t>
            </a:r>
            <a:r>
              <a:rPr lang="fr-BE" sz="3600" dirty="0" smtClean="0"/>
              <a:t>36</a:t>
            </a:r>
            <a:endParaRPr lang="fr-BE" sz="3600" dirty="0"/>
          </a:p>
        </p:txBody>
      </p:sp>
      <p:sp>
        <p:nvSpPr>
          <p:cNvPr id="3" name="Sous-titre 2"/>
          <p:cNvSpPr>
            <a:spLocks noGrp="1"/>
          </p:cNvSpPr>
          <p:nvPr>
            <p:ph type="subTitle" idx="1"/>
          </p:nvPr>
        </p:nvSpPr>
        <p:spPr>
          <a:xfrm>
            <a:off x="395536" y="1916832"/>
            <a:ext cx="8469912" cy="3721968"/>
          </a:xfrm>
          <a:ln w="19050">
            <a:solidFill>
              <a:srgbClr val="0070C0"/>
            </a:solidFill>
          </a:ln>
        </p:spPr>
        <p:txBody>
          <a:bodyPr>
            <a:normAutofit lnSpcReduction="10000"/>
          </a:bodyPr>
          <a:lstStyle/>
          <a:p>
            <a:pPr algn="just"/>
            <a:endParaRPr lang="fr-BE" sz="1800" b="0" dirty="0" smtClean="0">
              <a:hlinkClick r:id="rId4"/>
            </a:endParaRPr>
          </a:p>
          <a:p>
            <a:pPr algn="just"/>
            <a:endParaRPr lang="fr-BE" sz="1800" b="0" dirty="0">
              <a:hlinkClick r:id="rId4"/>
            </a:endParaRPr>
          </a:p>
          <a:p>
            <a:pPr algn="just"/>
            <a:endParaRPr lang="fr-BE" sz="1800" b="0" dirty="0" smtClean="0">
              <a:hlinkClick r:id="rId4"/>
            </a:endParaRPr>
          </a:p>
          <a:p>
            <a:pPr algn="just"/>
            <a:endParaRPr lang="fr-BE" sz="1800" b="0" dirty="0">
              <a:hlinkClick r:id="rId4"/>
            </a:endParaRPr>
          </a:p>
          <a:p>
            <a:pPr algn="just"/>
            <a:endParaRPr lang="fr-BE" sz="1800" b="0" dirty="0" smtClean="0">
              <a:hlinkClick r:id="rId4"/>
            </a:endParaRPr>
          </a:p>
          <a:p>
            <a:pPr algn="just"/>
            <a:endParaRPr lang="fr-BE" sz="1800" b="0" dirty="0">
              <a:hlinkClick r:id="rId4"/>
            </a:endParaRPr>
          </a:p>
          <a:p>
            <a:pPr algn="just"/>
            <a:endParaRPr lang="fr-BE" sz="1800" b="0" dirty="0" smtClean="0">
              <a:hlinkClick r:id="rId4"/>
            </a:endParaRPr>
          </a:p>
          <a:p>
            <a:pPr algn="just"/>
            <a:endParaRPr lang="fr-BE" sz="1800" b="0" dirty="0">
              <a:hlinkClick r:id="rId4"/>
            </a:endParaRPr>
          </a:p>
          <a:p>
            <a:pPr algn="just"/>
            <a:endParaRPr lang="fr-BE" sz="1800" b="0" dirty="0" smtClean="0">
              <a:hlinkClick r:id="rId4"/>
            </a:endParaRPr>
          </a:p>
          <a:p>
            <a:pPr algn="just"/>
            <a:endParaRPr lang="fr-BE" sz="1000" b="0" dirty="0" smtClean="0">
              <a:hlinkClick r:id="rId4"/>
            </a:endParaRPr>
          </a:p>
          <a:p>
            <a:pPr algn="just"/>
            <a:endParaRPr lang="fr-BE" sz="1000" b="0" dirty="0">
              <a:hlinkClick r:id="rId4"/>
            </a:endParaRPr>
          </a:p>
          <a:p>
            <a:pPr algn="just"/>
            <a:endParaRPr lang="fr-BE" sz="1000" b="0" dirty="0" smtClean="0">
              <a:hlinkClick r:id=""/>
            </a:endParaRPr>
          </a:p>
          <a:p>
            <a:pPr algn="just"/>
            <a:endParaRPr lang="fr-BE" sz="1000" b="0" dirty="0" smtClean="0">
              <a:hlinkClick r:id=""/>
            </a:endParaRPr>
          </a:p>
          <a:p>
            <a:pPr algn="just"/>
            <a:r>
              <a:rPr lang="fr-BE" sz="1000" b="0" dirty="0" smtClean="0">
                <a:hlinkClick r:id=""/>
              </a:rPr>
              <a:t>http</a:t>
            </a:r>
            <a:r>
              <a:rPr lang="fr-BE" sz="1000" b="0" dirty="0">
                <a:hlinkClick r:id="rId4"/>
              </a:rPr>
              <a:t>://</a:t>
            </a:r>
            <a:r>
              <a:rPr lang="fr-BE" sz="1000" b="0" dirty="0" smtClean="0">
                <a:hlinkClick r:id="rId4"/>
              </a:rPr>
              <a:t>www.computerworld.com/article/2485214/microsoft-windows/cryptolocker-how-to-avoid-getting-infected-and-what-to-do-if-you-are.html?page=2</a:t>
            </a:r>
            <a:endParaRPr lang="fr-BE" sz="1000" b="0" dirty="0" smtClean="0"/>
          </a:p>
          <a:p>
            <a:pPr algn="just"/>
            <a:endParaRPr lang="fr-BE" b="0" dirty="0"/>
          </a:p>
        </p:txBody>
      </p:sp>
    </p:spTree>
    <p:extLst>
      <p:ext uri="{BB962C8B-B14F-4D97-AF65-F5344CB8AC3E}">
        <p14:creationId xmlns:p14="http://schemas.microsoft.com/office/powerpoint/2010/main" val="753373037"/>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2915816" y="116632"/>
            <a:ext cx="5975770" cy="1470025"/>
          </a:xfrm>
        </p:spPr>
        <p:txBody>
          <a:bodyPr>
            <a:normAutofit/>
          </a:bodyPr>
          <a:lstStyle/>
          <a:p>
            <a:r>
              <a:rPr lang="fr-BE" sz="3600" dirty="0"/>
              <a:t>Les </a:t>
            </a:r>
            <a:r>
              <a:rPr lang="fr-BE" sz="3600" dirty="0" err="1"/>
              <a:t>ransomwares</a:t>
            </a:r>
            <a:r>
              <a:rPr lang="fr-BE" sz="3600" dirty="0"/>
              <a:t> </a:t>
            </a:r>
            <a:r>
              <a:rPr lang="fr-BE" sz="3600" dirty="0" smtClean="0"/>
              <a:t>37</a:t>
            </a:r>
            <a:endParaRPr lang="fr-BE" sz="3600" dirty="0"/>
          </a:p>
        </p:txBody>
      </p:sp>
      <p:sp>
        <p:nvSpPr>
          <p:cNvPr id="3" name="Sous-titre 2"/>
          <p:cNvSpPr>
            <a:spLocks noGrp="1"/>
          </p:cNvSpPr>
          <p:nvPr>
            <p:ph type="subTitle" idx="1"/>
          </p:nvPr>
        </p:nvSpPr>
        <p:spPr>
          <a:xfrm>
            <a:off x="395536" y="1916832"/>
            <a:ext cx="8469912" cy="3721968"/>
          </a:xfrm>
          <a:ln w="19050">
            <a:solidFill>
              <a:srgbClr val="0070C0"/>
            </a:solidFill>
          </a:ln>
        </p:spPr>
        <p:txBody>
          <a:bodyPr>
            <a:normAutofit/>
          </a:bodyPr>
          <a:lstStyle/>
          <a:p>
            <a:pPr marL="457200" indent="-457200" algn="just">
              <a:buFontTx/>
              <a:buChar char="-"/>
            </a:pPr>
            <a:r>
              <a:rPr lang="fr-BE" b="0" dirty="0"/>
              <a:t>c</a:t>
            </a:r>
            <a:r>
              <a:rPr lang="fr-BE" b="0" dirty="0" smtClean="0"/>
              <a:t>onsultez les conseils </a:t>
            </a:r>
            <a:r>
              <a:rPr lang="fr-BE" b="0" dirty="0"/>
              <a:t>de Microsoft: </a:t>
            </a:r>
            <a:r>
              <a:rPr lang="fr-BE" b="0" dirty="0">
                <a:hlinkClick r:id="rId2"/>
              </a:rPr>
              <a:t>https://</a:t>
            </a:r>
            <a:r>
              <a:rPr lang="fr-BE" b="0" dirty="0" smtClean="0">
                <a:hlinkClick r:id="rId2"/>
              </a:rPr>
              <a:t>technet.microsoft.com/fr-be/library/cc178961.aspx</a:t>
            </a:r>
            <a:r>
              <a:rPr lang="fr-BE" b="0" dirty="0" smtClean="0"/>
              <a:t> </a:t>
            </a:r>
          </a:p>
          <a:p>
            <a:pPr marL="442913" indent="-442913" algn="just"/>
            <a:r>
              <a:rPr lang="fr-BE" b="0" dirty="0"/>
              <a:t>	</a:t>
            </a:r>
            <a:r>
              <a:rPr lang="fr-FR" b="0" dirty="0" smtClean="0"/>
              <a:t>Planification </a:t>
            </a:r>
            <a:r>
              <a:rPr lang="fr-FR" b="0" dirty="0"/>
              <a:t>des paramètres des pièces jointes dans Outlook 2013</a:t>
            </a:r>
            <a:endParaRPr lang="fr-BE" b="0" dirty="0"/>
          </a:p>
        </p:txBody>
      </p:sp>
    </p:spTree>
    <p:extLst>
      <p:ext uri="{BB962C8B-B14F-4D97-AF65-F5344CB8AC3E}">
        <p14:creationId xmlns:p14="http://schemas.microsoft.com/office/powerpoint/2010/main" val="3881014705"/>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2915816" y="116632"/>
            <a:ext cx="5975770" cy="1470025"/>
          </a:xfrm>
        </p:spPr>
        <p:txBody>
          <a:bodyPr>
            <a:normAutofit/>
          </a:bodyPr>
          <a:lstStyle/>
          <a:p>
            <a:r>
              <a:rPr lang="fr-BE" sz="3600" dirty="0"/>
              <a:t>Les </a:t>
            </a:r>
            <a:r>
              <a:rPr lang="fr-BE" sz="3600" dirty="0" err="1"/>
              <a:t>ransomwares</a:t>
            </a:r>
            <a:r>
              <a:rPr lang="fr-BE" sz="3600" dirty="0"/>
              <a:t> </a:t>
            </a:r>
            <a:r>
              <a:rPr lang="fr-BE" sz="3600" dirty="0" smtClean="0"/>
              <a:t>38</a:t>
            </a:r>
            <a:endParaRPr lang="fr-BE" sz="3600" dirty="0"/>
          </a:p>
        </p:txBody>
      </p:sp>
      <p:sp>
        <p:nvSpPr>
          <p:cNvPr id="3" name="Sous-titre 2"/>
          <p:cNvSpPr>
            <a:spLocks noGrp="1"/>
          </p:cNvSpPr>
          <p:nvPr>
            <p:ph type="subTitle" idx="1"/>
          </p:nvPr>
        </p:nvSpPr>
        <p:spPr>
          <a:xfrm>
            <a:off x="395536" y="1916832"/>
            <a:ext cx="8469912" cy="3721968"/>
          </a:xfrm>
          <a:ln w="19050">
            <a:solidFill>
              <a:srgbClr val="0070C0"/>
            </a:solidFill>
          </a:ln>
        </p:spPr>
        <p:txBody>
          <a:bodyPr>
            <a:normAutofit/>
          </a:bodyPr>
          <a:lstStyle/>
          <a:p>
            <a:pPr marL="457200" indent="-457200" algn="just">
              <a:buFontTx/>
              <a:buChar char="-"/>
            </a:pPr>
            <a:r>
              <a:rPr lang="fr-BE" b="0" dirty="0"/>
              <a:t>c</a:t>
            </a:r>
            <a:r>
              <a:rPr lang="fr-BE" b="0" dirty="0" smtClean="0"/>
              <a:t>omme les crypteurs piratent d’abord un site comme Intrum, Kpn ou une autre société connue, tenez-vous au courant et faites bloquer tous les mails provenant de ces sociétés.</a:t>
            </a:r>
            <a:endParaRPr lang="fr-BE" b="0" dirty="0"/>
          </a:p>
        </p:txBody>
      </p:sp>
    </p:spTree>
    <p:extLst>
      <p:ext uri="{BB962C8B-B14F-4D97-AF65-F5344CB8AC3E}">
        <p14:creationId xmlns:p14="http://schemas.microsoft.com/office/powerpoint/2010/main" val="1080148843"/>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2915816" y="116632"/>
            <a:ext cx="5975770" cy="1470025"/>
          </a:xfrm>
        </p:spPr>
        <p:txBody>
          <a:bodyPr>
            <a:normAutofit/>
          </a:bodyPr>
          <a:lstStyle/>
          <a:p>
            <a:r>
              <a:rPr lang="fr-BE" sz="3600" dirty="0"/>
              <a:t>Les </a:t>
            </a:r>
            <a:r>
              <a:rPr lang="fr-BE" sz="3600" dirty="0" err="1" smtClean="0"/>
              <a:t>ransomwares</a:t>
            </a:r>
            <a:r>
              <a:rPr lang="fr-BE" sz="3600" dirty="0" smtClean="0"/>
              <a:t> 39</a:t>
            </a:r>
            <a:endParaRPr lang="fr-BE" sz="3600" dirty="0"/>
          </a:p>
        </p:txBody>
      </p:sp>
      <p:pic>
        <p:nvPicPr>
          <p:cNvPr id="4" name="Image 3"/>
          <p:cNvPicPr>
            <a:picLocks noChangeAspect="1"/>
          </p:cNvPicPr>
          <p:nvPr/>
        </p:nvPicPr>
        <p:blipFill>
          <a:blip r:embed="rId2"/>
          <a:stretch>
            <a:fillRect/>
          </a:stretch>
        </p:blipFill>
        <p:spPr>
          <a:xfrm>
            <a:off x="417110" y="2852936"/>
            <a:ext cx="8469912" cy="2345432"/>
          </a:xfrm>
          <a:prstGeom prst="rect">
            <a:avLst/>
          </a:prstGeom>
        </p:spPr>
      </p:pic>
      <p:sp>
        <p:nvSpPr>
          <p:cNvPr id="3" name="Sous-titre 2"/>
          <p:cNvSpPr>
            <a:spLocks noGrp="1"/>
          </p:cNvSpPr>
          <p:nvPr>
            <p:ph type="subTitle" idx="1"/>
          </p:nvPr>
        </p:nvSpPr>
        <p:spPr>
          <a:xfrm>
            <a:off x="395536" y="1916832"/>
            <a:ext cx="8469912" cy="3721968"/>
          </a:xfrm>
          <a:ln w="19050">
            <a:solidFill>
              <a:srgbClr val="0070C0"/>
            </a:solidFill>
          </a:ln>
        </p:spPr>
        <p:txBody>
          <a:bodyPr>
            <a:normAutofit/>
          </a:bodyPr>
          <a:lstStyle/>
          <a:p>
            <a:pPr algn="ctr"/>
            <a:r>
              <a:rPr lang="fr-BE" b="0" dirty="0"/>
              <a:t>E</a:t>
            </a:r>
            <a:r>
              <a:rPr lang="fr-BE" b="0" dirty="0" smtClean="0"/>
              <a:t>xemple vécu</a:t>
            </a:r>
            <a:endParaRPr lang="fr-BE" b="0" dirty="0"/>
          </a:p>
        </p:txBody>
      </p:sp>
    </p:spTree>
    <p:extLst>
      <p:ext uri="{BB962C8B-B14F-4D97-AF65-F5344CB8AC3E}">
        <p14:creationId xmlns:p14="http://schemas.microsoft.com/office/powerpoint/2010/main" val="1132262271"/>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2915816" y="116632"/>
            <a:ext cx="5975770" cy="1470025"/>
          </a:xfrm>
        </p:spPr>
        <p:txBody>
          <a:bodyPr>
            <a:normAutofit/>
          </a:bodyPr>
          <a:lstStyle/>
          <a:p>
            <a:r>
              <a:rPr lang="fr-BE" sz="3600" dirty="0"/>
              <a:t>Les </a:t>
            </a:r>
            <a:r>
              <a:rPr lang="fr-BE" sz="3600" dirty="0" err="1"/>
              <a:t>ransomwares</a:t>
            </a:r>
            <a:r>
              <a:rPr lang="fr-BE" sz="3600" dirty="0"/>
              <a:t> </a:t>
            </a:r>
            <a:r>
              <a:rPr lang="fr-BE" sz="3600" dirty="0" smtClean="0"/>
              <a:t>40</a:t>
            </a:r>
            <a:endParaRPr lang="fr-BE" sz="3600" dirty="0"/>
          </a:p>
        </p:txBody>
      </p:sp>
      <p:sp>
        <p:nvSpPr>
          <p:cNvPr id="3" name="Sous-titre 2"/>
          <p:cNvSpPr>
            <a:spLocks noGrp="1"/>
          </p:cNvSpPr>
          <p:nvPr>
            <p:ph type="subTitle" idx="1"/>
          </p:nvPr>
        </p:nvSpPr>
        <p:spPr>
          <a:xfrm>
            <a:off x="395536" y="1916832"/>
            <a:ext cx="8469912" cy="3721968"/>
          </a:xfrm>
          <a:ln w="19050">
            <a:solidFill>
              <a:srgbClr val="0070C0"/>
            </a:solidFill>
          </a:ln>
        </p:spPr>
        <p:txBody>
          <a:bodyPr>
            <a:normAutofit/>
          </a:bodyPr>
          <a:lstStyle/>
          <a:p>
            <a:pPr algn="just"/>
            <a:endParaRPr lang="fr-BE" sz="1800" b="0" dirty="0" smtClean="0">
              <a:hlinkClick r:id="rId3"/>
            </a:endParaRPr>
          </a:p>
          <a:p>
            <a:pPr algn="just"/>
            <a:r>
              <a:rPr lang="fr-BE" b="0" dirty="0" smtClean="0"/>
              <a:t>Aller voir dans "Observateur d’événements"  (</a:t>
            </a:r>
            <a:r>
              <a:rPr lang="fr-FR" b="0" dirty="0"/>
              <a:t>cliquez sur le bouton </a:t>
            </a:r>
            <a:r>
              <a:rPr lang="fr-FR" b="0" dirty="0" smtClean="0"/>
              <a:t>"Démarrer", "Panneau </a:t>
            </a:r>
            <a:r>
              <a:rPr lang="fr-FR" b="0" dirty="0"/>
              <a:t>de </a:t>
            </a:r>
            <a:r>
              <a:rPr lang="fr-FR" b="0" dirty="0" smtClean="0"/>
              <a:t>configuration", "Système </a:t>
            </a:r>
            <a:r>
              <a:rPr lang="fr-FR" b="0" dirty="0"/>
              <a:t>et </a:t>
            </a:r>
            <a:r>
              <a:rPr lang="fr-FR" b="0" dirty="0" smtClean="0"/>
              <a:t>sécurité", "Outils d’administration", </a:t>
            </a:r>
            <a:r>
              <a:rPr lang="fr-FR" b="0" dirty="0"/>
              <a:t>puis double-cliquez sur </a:t>
            </a:r>
            <a:r>
              <a:rPr lang="fr-FR" b="0" dirty="0" smtClean="0"/>
              <a:t>"Observateur d’événements". </a:t>
            </a:r>
            <a:endParaRPr lang="fr-BE" b="0" dirty="0"/>
          </a:p>
        </p:txBody>
      </p:sp>
    </p:spTree>
    <p:extLst>
      <p:ext uri="{BB962C8B-B14F-4D97-AF65-F5344CB8AC3E}">
        <p14:creationId xmlns:p14="http://schemas.microsoft.com/office/powerpoint/2010/main" val="4187961735"/>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2915816" y="116632"/>
            <a:ext cx="5975770" cy="1470025"/>
          </a:xfrm>
        </p:spPr>
        <p:txBody>
          <a:bodyPr>
            <a:normAutofit/>
          </a:bodyPr>
          <a:lstStyle/>
          <a:p>
            <a:r>
              <a:rPr lang="fr-BE" sz="3600" dirty="0"/>
              <a:t>Les ransomwares </a:t>
            </a:r>
            <a:r>
              <a:rPr lang="fr-BE" sz="3600" dirty="0" smtClean="0"/>
              <a:t>41</a:t>
            </a:r>
            <a:endParaRPr lang="fr-BE" sz="3600" dirty="0"/>
          </a:p>
        </p:txBody>
      </p:sp>
      <p:pic>
        <p:nvPicPr>
          <p:cNvPr id="4" name="Image 3"/>
          <p:cNvPicPr>
            <a:picLocks noChangeAspect="1"/>
          </p:cNvPicPr>
          <p:nvPr/>
        </p:nvPicPr>
        <p:blipFill>
          <a:blip r:embed="rId3"/>
          <a:stretch>
            <a:fillRect/>
          </a:stretch>
        </p:blipFill>
        <p:spPr>
          <a:xfrm>
            <a:off x="1331640" y="1752600"/>
            <a:ext cx="6638925" cy="5105400"/>
          </a:xfrm>
          <a:prstGeom prst="rect">
            <a:avLst/>
          </a:prstGeom>
        </p:spPr>
      </p:pic>
    </p:spTree>
    <p:extLst>
      <p:ext uri="{BB962C8B-B14F-4D97-AF65-F5344CB8AC3E}">
        <p14:creationId xmlns:p14="http://schemas.microsoft.com/office/powerpoint/2010/main" val="527548952"/>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2915816" y="116632"/>
            <a:ext cx="5975770" cy="1470025"/>
          </a:xfrm>
        </p:spPr>
        <p:txBody>
          <a:bodyPr>
            <a:normAutofit/>
          </a:bodyPr>
          <a:lstStyle/>
          <a:p>
            <a:r>
              <a:rPr lang="fr-BE" sz="3600" dirty="0"/>
              <a:t>Les </a:t>
            </a:r>
            <a:r>
              <a:rPr lang="fr-BE" sz="3600" dirty="0" err="1"/>
              <a:t>ransomwares</a:t>
            </a:r>
            <a:r>
              <a:rPr lang="fr-BE" sz="3600" dirty="0"/>
              <a:t> </a:t>
            </a:r>
            <a:r>
              <a:rPr lang="fr-BE" sz="3600" dirty="0" smtClean="0"/>
              <a:t>42</a:t>
            </a:r>
            <a:endParaRPr lang="fr-BE" sz="3600" dirty="0"/>
          </a:p>
        </p:txBody>
      </p:sp>
      <p:sp>
        <p:nvSpPr>
          <p:cNvPr id="3" name="Sous-titre 2"/>
          <p:cNvSpPr>
            <a:spLocks noGrp="1"/>
          </p:cNvSpPr>
          <p:nvPr>
            <p:ph type="subTitle" idx="1"/>
          </p:nvPr>
        </p:nvSpPr>
        <p:spPr>
          <a:xfrm>
            <a:off x="395536" y="1916832"/>
            <a:ext cx="8469912" cy="3721968"/>
          </a:xfrm>
          <a:ln w="19050">
            <a:solidFill>
              <a:srgbClr val="0070C0"/>
            </a:solidFill>
          </a:ln>
        </p:spPr>
        <p:txBody>
          <a:bodyPr>
            <a:normAutofit/>
          </a:bodyPr>
          <a:lstStyle/>
          <a:p>
            <a:pPr algn="just"/>
            <a:endParaRPr lang="fr-BE" sz="1800" b="0" dirty="0" smtClean="0">
              <a:hlinkClick r:id="rId3"/>
            </a:endParaRPr>
          </a:p>
          <a:p>
            <a:pPr algn="just"/>
            <a:r>
              <a:rPr lang="fr-BE" b="0" dirty="0"/>
              <a:t>C</a:t>
            </a:r>
            <a:r>
              <a:rPr lang="fr-BE" b="0" dirty="0" smtClean="0"/>
              <a:t>hoisissez un code d’erreur sur lequel vous voulez baser votre journal d’enregistrement (864, 865, 866 par exemple) et recherchez les événements. Vous trouverez les applications qui ont été bloquées.</a:t>
            </a:r>
          </a:p>
          <a:p>
            <a:pPr algn="just"/>
            <a:r>
              <a:rPr lang="fr-BE" sz="2000" b="0" dirty="0"/>
              <a:t>https://technet.microsoft.com/fr-fr/library/ee623985%28v=ws.10%29.aspx</a:t>
            </a:r>
          </a:p>
        </p:txBody>
      </p:sp>
    </p:spTree>
    <p:extLst>
      <p:ext uri="{BB962C8B-B14F-4D97-AF65-F5344CB8AC3E}">
        <p14:creationId xmlns:p14="http://schemas.microsoft.com/office/powerpoint/2010/main" val="114206860"/>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2915816" y="116632"/>
            <a:ext cx="5975770" cy="1470025"/>
          </a:xfrm>
        </p:spPr>
        <p:txBody>
          <a:bodyPr>
            <a:normAutofit/>
          </a:bodyPr>
          <a:lstStyle/>
          <a:p>
            <a:r>
              <a:rPr lang="fr-BE" sz="3600" dirty="0"/>
              <a:t>Les </a:t>
            </a:r>
            <a:r>
              <a:rPr lang="fr-BE" sz="3600" dirty="0" smtClean="0"/>
              <a:t>ransomwares</a:t>
            </a:r>
            <a:endParaRPr lang="fr-BE" sz="3600" dirty="0"/>
          </a:p>
        </p:txBody>
      </p:sp>
      <p:pic>
        <p:nvPicPr>
          <p:cNvPr id="5" name="Image 4"/>
          <p:cNvPicPr>
            <a:picLocks noChangeAspect="1"/>
          </p:cNvPicPr>
          <p:nvPr/>
        </p:nvPicPr>
        <p:blipFill>
          <a:blip r:embed="rId2"/>
          <a:stretch>
            <a:fillRect/>
          </a:stretch>
        </p:blipFill>
        <p:spPr>
          <a:xfrm>
            <a:off x="3419872" y="2132856"/>
            <a:ext cx="3305175" cy="3286125"/>
          </a:xfrm>
          <a:prstGeom prst="rect">
            <a:avLst/>
          </a:prstGeom>
        </p:spPr>
      </p:pic>
    </p:spTree>
    <p:extLst>
      <p:ext uri="{BB962C8B-B14F-4D97-AF65-F5344CB8AC3E}">
        <p14:creationId xmlns:p14="http://schemas.microsoft.com/office/powerpoint/2010/main" val="141099506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2915816" y="116632"/>
            <a:ext cx="5975770" cy="1470025"/>
          </a:xfrm>
        </p:spPr>
        <p:txBody>
          <a:bodyPr>
            <a:normAutofit/>
          </a:bodyPr>
          <a:lstStyle/>
          <a:p>
            <a:r>
              <a:rPr lang="fr-BE" sz="3600" dirty="0"/>
              <a:t>Les ransomwares 2</a:t>
            </a:r>
          </a:p>
        </p:txBody>
      </p:sp>
      <p:sp>
        <p:nvSpPr>
          <p:cNvPr id="3" name="Sous-titre 2"/>
          <p:cNvSpPr>
            <a:spLocks noGrp="1"/>
          </p:cNvSpPr>
          <p:nvPr>
            <p:ph type="subTitle" idx="1"/>
          </p:nvPr>
        </p:nvSpPr>
        <p:spPr>
          <a:xfrm>
            <a:off x="395536" y="1916832"/>
            <a:ext cx="8469912" cy="3721968"/>
          </a:xfrm>
          <a:ln w="19050">
            <a:solidFill>
              <a:srgbClr val="0070C0"/>
            </a:solidFill>
          </a:ln>
        </p:spPr>
        <p:txBody>
          <a:bodyPr>
            <a:normAutofit/>
          </a:bodyPr>
          <a:lstStyle/>
          <a:p>
            <a:pPr algn="just"/>
            <a:r>
              <a:rPr lang="fr-BE" b="0" dirty="0" smtClean="0"/>
              <a:t>Qu’est ce que cela signifie pour un CPAS?</a:t>
            </a:r>
          </a:p>
          <a:p>
            <a:pPr algn="just"/>
            <a:r>
              <a:rPr lang="fr-BE" b="0" dirty="0" smtClean="0"/>
              <a:t>Le ransomware rentre dans le PC d’un utilisateur du CPAS (ou dans le serveur). Il va se lancer lui-même et aller chercher les fichiers sur le PC pour les encrypter.</a:t>
            </a:r>
            <a:endParaRPr lang="fr-BE" dirty="0"/>
          </a:p>
        </p:txBody>
      </p:sp>
    </p:spTree>
    <p:extLst>
      <p:ext uri="{BB962C8B-B14F-4D97-AF65-F5344CB8AC3E}">
        <p14:creationId xmlns:p14="http://schemas.microsoft.com/office/powerpoint/2010/main" val="1287881658"/>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2915816" y="116632"/>
            <a:ext cx="5975770" cy="1470025"/>
          </a:xfrm>
        </p:spPr>
        <p:txBody>
          <a:bodyPr>
            <a:normAutofit/>
          </a:bodyPr>
          <a:lstStyle/>
          <a:p>
            <a:r>
              <a:rPr lang="fr-BE" sz="3600" dirty="0"/>
              <a:t>Les ransomwares </a:t>
            </a:r>
            <a:r>
              <a:rPr lang="fr-BE" sz="3600" dirty="0" smtClean="0"/>
              <a:t>41</a:t>
            </a:r>
            <a:endParaRPr lang="fr-BE" sz="3600" dirty="0"/>
          </a:p>
        </p:txBody>
      </p:sp>
      <p:sp>
        <p:nvSpPr>
          <p:cNvPr id="3" name="Sous-titre 2"/>
          <p:cNvSpPr>
            <a:spLocks noGrp="1"/>
          </p:cNvSpPr>
          <p:nvPr>
            <p:ph type="subTitle" idx="1"/>
          </p:nvPr>
        </p:nvSpPr>
        <p:spPr>
          <a:xfrm>
            <a:off x="395536" y="1916832"/>
            <a:ext cx="8469912" cy="3721968"/>
          </a:xfrm>
          <a:ln w="19050">
            <a:solidFill>
              <a:srgbClr val="0070C0"/>
            </a:solidFill>
          </a:ln>
        </p:spPr>
        <p:txBody>
          <a:bodyPr>
            <a:normAutofit/>
          </a:bodyPr>
          <a:lstStyle/>
          <a:p>
            <a:pPr algn="ctr"/>
            <a:r>
              <a:rPr lang="fr-BE" sz="4000" dirty="0" smtClean="0">
                <a:solidFill>
                  <a:srgbClr val="00B050"/>
                </a:solidFill>
              </a:rPr>
              <a:t>CONSEILS PLUS GLOBAUX</a:t>
            </a:r>
          </a:p>
          <a:p>
            <a:pPr algn="just"/>
            <a:r>
              <a:rPr lang="fr-BE" dirty="0" smtClean="0"/>
              <a:t>REVOYEZ VOTRE STRATEGIE DE PROTECTION.</a:t>
            </a:r>
          </a:p>
          <a:p>
            <a:pPr algn="just"/>
            <a:r>
              <a:rPr lang="fr-BE" b="0" dirty="0" smtClean="0"/>
              <a:t>Exemples: pouvez-vous combiner votre protection avec celle de la commune en vous mettant ensemble derrière un pare-feu (firewall)?</a:t>
            </a:r>
            <a:endParaRPr lang="fr-BE" b="0" dirty="0"/>
          </a:p>
        </p:txBody>
      </p:sp>
    </p:spTree>
    <p:extLst>
      <p:ext uri="{BB962C8B-B14F-4D97-AF65-F5344CB8AC3E}">
        <p14:creationId xmlns:p14="http://schemas.microsoft.com/office/powerpoint/2010/main" val="2941277487"/>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2915816" y="116632"/>
            <a:ext cx="5975770" cy="1470025"/>
          </a:xfrm>
        </p:spPr>
        <p:txBody>
          <a:bodyPr>
            <a:normAutofit/>
          </a:bodyPr>
          <a:lstStyle/>
          <a:p>
            <a:r>
              <a:rPr lang="fr-BE" sz="3600" dirty="0"/>
              <a:t>Les ransomwares </a:t>
            </a:r>
            <a:r>
              <a:rPr lang="fr-BE" sz="3600" dirty="0" smtClean="0"/>
              <a:t>42</a:t>
            </a:r>
            <a:endParaRPr lang="fr-BE" sz="3600" dirty="0"/>
          </a:p>
        </p:txBody>
      </p:sp>
      <p:sp>
        <p:nvSpPr>
          <p:cNvPr id="3" name="Sous-titre 2"/>
          <p:cNvSpPr>
            <a:spLocks noGrp="1"/>
          </p:cNvSpPr>
          <p:nvPr>
            <p:ph type="subTitle" idx="1"/>
          </p:nvPr>
        </p:nvSpPr>
        <p:spPr>
          <a:xfrm>
            <a:off x="395536" y="1916832"/>
            <a:ext cx="8469912" cy="3721968"/>
          </a:xfrm>
          <a:ln w="19050">
            <a:solidFill>
              <a:srgbClr val="0070C0"/>
            </a:solidFill>
          </a:ln>
        </p:spPr>
        <p:txBody>
          <a:bodyPr>
            <a:normAutofit fontScale="92500" lnSpcReduction="20000"/>
          </a:bodyPr>
          <a:lstStyle/>
          <a:p>
            <a:pPr algn="just"/>
            <a:r>
              <a:rPr lang="fr-BE" b="0" dirty="0" smtClean="0"/>
              <a:t>Si possible, configurez votre protection ainsi que celle de la commune en vous basant sur les mêmes principes de sécurité.</a:t>
            </a:r>
          </a:p>
          <a:p>
            <a:pPr algn="just"/>
            <a:r>
              <a:rPr lang="fr-BE" b="0" dirty="0" smtClean="0"/>
              <a:t>Cela implique:</a:t>
            </a:r>
          </a:p>
          <a:p>
            <a:pPr marL="457200" indent="-457200" algn="just">
              <a:buFontTx/>
              <a:buChar char="-"/>
            </a:pPr>
            <a:r>
              <a:rPr lang="fr-BE" b="0" dirty="0"/>
              <a:t>u</a:t>
            </a:r>
            <a:r>
              <a:rPr lang="fr-BE" b="0" dirty="0" smtClean="0"/>
              <a:t>ne politique de sécurité identique;</a:t>
            </a:r>
          </a:p>
          <a:p>
            <a:pPr marL="457200" indent="-457200" algn="just">
              <a:buFontTx/>
              <a:buChar char="-"/>
            </a:pPr>
            <a:r>
              <a:rPr lang="fr-BE" b="0" dirty="0"/>
              <a:t>r</a:t>
            </a:r>
            <a:r>
              <a:rPr lang="fr-BE" b="0" dirty="0" smtClean="0"/>
              <a:t>especter les mêmes normes </a:t>
            </a:r>
            <a:r>
              <a:rPr lang="fr-BE" b="0" dirty="0"/>
              <a:t>minimales (</a:t>
            </a:r>
            <a:r>
              <a:rPr lang="fr-BE" sz="2600" b="0" dirty="0"/>
              <a:t>https://</a:t>
            </a:r>
            <a:r>
              <a:rPr lang="fr-BE" sz="2600" b="0" dirty="0" smtClean="0"/>
              <a:t>www.ksz-bcss.fgov.be/binaries/documentation/fr/securite/normes_minimales_securite_2015.pdf</a:t>
            </a:r>
            <a:r>
              <a:rPr lang="fr-BE" b="0" dirty="0" smtClean="0"/>
              <a:t>);</a:t>
            </a:r>
            <a:endParaRPr lang="fr-BE" b="0" dirty="0"/>
          </a:p>
        </p:txBody>
      </p:sp>
    </p:spTree>
    <p:extLst>
      <p:ext uri="{BB962C8B-B14F-4D97-AF65-F5344CB8AC3E}">
        <p14:creationId xmlns:p14="http://schemas.microsoft.com/office/powerpoint/2010/main" val="4016405194"/>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2915816" y="116632"/>
            <a:ext cx="5975770" cy="1470025"/>
          </a:xfrm>
        </p:spPr>
        <p:txBody>
          <a:bodyPr>
            <a:normAutofit/>
          </a:bodyPr>
          <a:lstStyle/>
          <a:p>
            <a:r>
              <a:rPr lang="fr-BE" sz="3600" dirty="0"/>
              <a:t>Les ransomwares </a:t>
            </a:r>
            <a:r>
              <a:rPr lang="fr-BE" sz="3600" dirty="0" smtClean="0"/>
              <a:t>43</a:t>
            </a:r>
            <a:endParaRPr lang="fr-BE" sz="3600" dirty="0"/>
          </a:p>
        </p:txBody>
      </p:sp>
      <p:sp>
        <p:nvSpPr>
          <p:cNvPr id="3" name="Sous-titre 2"/>
          <p:cNvSpPr>
            <a:spLocks noGrp="1"/>
          </p:cNvSpPr>
          <p:nvPr>
            <p:ph type="subTitle" idx="1"/>
          </p:nvPr>
        </p:nvSpPr>
        <p:spPr>
          <a:xfrm>
            <a:off x="395536" y="1916832"/>
            <a:ext cx="8469912" cy="3721968"/>
          </a:xfrm>
          <a:ln w="19050">
            <a:solidFill>
              <a:srgbClr val="0070C0"/>
            </a:solidFill>
          </a:ln>
        </p:spPr>
        <p:txBody>
          <a:bodyPr>
            <a:normAutofit/>
          </a:bodyPr>
          <a:lstStyle/>
          <a:p>
            <a:pPr marL="457200" indent="-457200" algn="just">
              <a:buFontTx/>
              <a:buChar char="-"/>
            </a:pPr>
            <a:r>
              <a:rPr lang="fr-BE" b="0" dirty="0"/>
              <a:t>r</a:t>
            </a:r>
            <a:r>
              <a:rPr lang="fr-BE" b="0" dirty="0" smtClean="0"/>
              <a:t>espectez les mêmes </a:t>
            </a:r>
            <a:r>
              <a:rPr lang="fr-BE" b="0" dirty="0"/>
              <a:t>lignes directrices (</a:t>
            </a:r>
            <a:r>
              <a:rPr lang="fr-BE" sz="2000" b="0" dirty="0"/>
              <a:t>https://</a:t>
            </a:r>
            <a:r>
              <a:rPr lang="fr-BE" sz="2000" b="0" dirty="0" smtClean="0"/>
              <a:t>www.privacycommission.be/sites/privacycommission/files/documents/villes_et_communes_securite_de_l_information_0.pdf</a:t>
            </a:r>
            <a:r>
              <a:rPr lang="fr-BE" b="0" dirty="0" smtClean="0"/>
              <a:t>);</a:t>
            </a:r>
          </a:p>
          <a:p>
            <a:pPr marL="457200" indent="-457200" algn="just">
              <a:buFontTx/>
              <a:buChar char="-"/>
            </a:pPr>
            <a:r>
              <a:rPr lang="fr-BE" b="0" dirty="0"/>
              <a:t>m</a:t>
            </a:r>
            <a:r>
              <a:rPr lang="fr-BE" b="0" dirty="0" smtClean="0"/>
              <a:t>ettez en place des systèmes de sécurité communs (IDS, antivirus, antimalware) mais garantissant la séparation des données,</a:t>
            </a:r>
          </a:p>
          <a:p>
            <a:pPr marL="457200" indent="-457200" algn="just">
              <a:buFontTx/>
              <a:buChar char="-"/>
            </a:pPr>
            <a:endParaRPr lang="fr-BE" b="0" dirty="0"/>
          </a:p>
        </p:txBody>
      </p:sp>
    </p:spTree>
    <p:extLst>
      <p:ext uri="{BB962C8B-B14F-4D97-AF65-F5344CB8AC3E}">
        <p14:creationId xmlns:p14="http://schemas.microsoft.com/office/powerpoint/2010/main" val="1702624833"/>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2915816" y="116632"/>
            <a:ext cx="5975770" cy="1470025"/>
          </a:xfrm>
        </p:spPr>
        <p:txBody>
          <a:bodyPr>
            <a:normAutofit/>
          </a:bodyPr>
          <a:lstStyle/>
          <a:p>
            <a:r>
              <a:rPr lang="fr-BE" sz="3600" dirty="0"/>
              <a:t>Les ransomwares </a:t>
            </a:r>
            <a:r>
              <a:rPr lang="fr-BE" sz="3600" dirty="0" smtClean="0"/>
              <a:t>44</a:t>
            </a:r>
            <a:endParaRPr lang="fr-BE" sz="3600" dirty="0"/>
          </a:p>
        </p:txBody>
      </p:sp>
      <p:sp>
        <p:nvSpPr>
          <p:cNvPr id="3" name="Sous-titre 2"/>
          <p:cNvSpPr>
            <a:spLocks noGrp="1"/>
          </p:cNvSpPr>
          <p:nvPr>
            <p:ph type="subTitle" idx="1"/>
          </p:nvPr>
        </p:nvSpPr>
        <p:spPr>
          <a:xfrm>
            <a:off x="395536" y="1916832"/>
            <a:ext cx="8469912" cy="3721968"/>
          </a:xfrm>
          <a:ln w="19050">
            <a:solidFill>
              <a:srgbClr val="0070C0"/>
            </a:solidFill>
          </a:ln>
        </p:spPr>
        <p:txBody>
          <a:bodyPr>
            <a:normAutofit/>
          </a:bodyPr>
          <a:lstStyle/>
          <a:p>
            <a:pPr marL="457200" indent="-457200" algn="just">
              <a:buFontTx/>
              <a:buChar char="-"/>
            </a:pPr>
            <a:r>
              <a:rPr lang="fr-BE" b="0" dirty="0" smtClean="0"/>
              <a:t>mettez en place des systèmes de back up séparés logiquement mais avec des dispositifs de sécurité identiques;</a:t>
            </a:r>
          </a:p>
          <a:p>
            <a:pPr marL="457200" indent="-457200" algn="just">
              <a:buFontTx/>
              <a:buChar char="-"/>
            </a:pPr>
            <a:r>
              <a:rPr lang="fr-BE" b="0" dirty="0"/>
              <a:t>f</a:t>
            </a:r>
            <a:r>
              <a:rPr lang="fr-BE" b="0" dirty="0" smtClean="0"/>
              <a:t>ormez et sensibilisez vos informaticiens à la sécurité si vous en avez;</a:t>
            </a:r>
          </a:p>
          <a:p>
            <a:pPr marL="457200" indent="-457200" algn="just">
              <a:buFontTx/>
              <a:buChar char="-"/>
            </a:pPr>
            <a:r>
              <a:rPr lang="fr-BE" b="0" dirty="0"/>
              <a:t>s</a:t>
            </a:r>
            <a:r>
              <a:rPr lang="fr-BE" b="0" dirty="0" smtClean="0"/>
              <a:t>ensibilisez vos mandataires aux risques et augmentez les synergies de sécurité;</a:t>
            </a:r>
            <a:endParaRPr lang="fr-BE" b="0" dirty="0"/>
          </a:p>
        </p:txBody>
      </p:sp>
    </p:spTree>
    <p:extLst>
      <p:ext uri="{BB962C8B-B14F-4D97-AF65-F5344CB8AC3E}">
        <p14:creationId xmlns:p14="http://schemas.microsoft.com/office/powerpoint/2010/main" val="3840673494"/>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2915816" y="116632"/>
            <a:ext cx="5975770" cy="1470025"/>
          </a:xfrm>
        </p:spPr>
        <p:txBody>
          <a:bodyPr>
            <a:normAutofit/>
          </a:bodyPr>
          <a:lstStyle/>
          <a:p>
            <a:r>
              <a:rPr lang="fr-BE" sz="3600" dirty="0"/>
              <a:t>Les ransomwares </a:t>
            </a:r>
            <a:r>
              <a:rPr lang="fr-BE" sz="3600" dirty="0" smtClean="0"/>
              <a:t>45</a:t>
            </a:r>
            <a:endParaRPr lang="fr-BE" sz="3600" dirty="0"/>
          </a:p>
        </p:txBody>
      </p:sp>
      <p:sp>
        <p:nvSpPr>
          <p:cNvPr id="3" name="Sous-titre 2"/>
          <p:cNvSpPr>
            <a:spLocks noGrp="1"/>
          </p:cNvSpPr>
          <p:nvPr>
            <p:ph type="subTitle" idx="1"/>
          </p:nvPr>
        </p:nvSpPr>
        <p:spPr>
          <a:xfrm>
            <a:off x="395536" y="1916832"/>
            <a:ext cx="8469912" cy="3721968"/>
          </a:xfrm>
          <a:ln w="19050">
            <a:solidFill>
              <a:srgbClr val="0070C0"/>
            </a:solidFill>
          </a:ln>
        </p:spPr>
        <p:txBody>
          <a:bodyPr>
            <a:normAutofit lnSpcReduction="10000"/>
          </a:bodyPr>
          <a:lstStyle/>
          <a:p>
            <a:pPr marL="457200" indent="-457200" algn="just">
              <a:buFontTx/>
              <a:buChar char="-"/>
            </a:pPr>
            <a:r>
              <a:rPr lang="fr-BE" b="0" dirty="0"/>
              <a:t>l</a:t>
            </a:r>
            <a:r>
              <a:rPr lang="fr-BE" b="0" dirty="0" smtClean="0"/>
              <a:t>es techniques de sandbox ou sandblast permettent d’éviter la majorité des crypteurs.</a:t>
            </a:r>
          </a:p>
          <a:p>
            <a:pPr algn="just"/>
            <a:r>
              <a:rPr lang="fr-FR" dirty="0" smtClean="0"/>
              <a:t>Le sandbox un </a:t>
            </a:r>
            <a:r>
              <a:rPr lang="fr-FR" dirty="0"/>
              <a:t>mécanisme qui permet l'exécution de logiciel(s) avec moins de risques pour le système d'exploitation. </a:t>
            </a:r>
            <a:r>
              <a:rPr lang="fr-FR" dirty="0" smtClean="0"/>
              <a:t>Ils sont </a:t>
            </a:r>
            <a:r>
              <a:rPr lang="fr-FR" dirty="0"/>
              <a:t>souvent utilisés pour exécuter du code non testé ou de provenance douteuse</a:t>
            </a:r>
            <a:r>
              <a:rPr lang="fr-FR" dirty="0" smtClean="0"/>
              <a:t>. A combiner avec un pare-feu.</a:t>
            </a:r>
            <a:endParaRPr lang="fr-BE" b="0" dirty="0"/>
          </a:p>
        </p:txBody>
      </p:sp>
    </p:spTree>
    <p:extLst>
      <p:ext uri="{BB962C8B-B14F-4D97-AF65-F5344CB8AC3E}">
        <p14:creationId xmlns:p14="http://schemas.microsoft.com/office/powerpoint/2010/main" val="697413483"/>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2915816" y="116632"/>
            <a:ext cx="5975770" cy="1470025"/>
          </a:xfrm>
        </p:spPr>
        <p:txBody>
          <a:bodyPr>
            <a:normAutofit/>
          </a:bodyPr>
          <a:lstStyle/>
          <a:p>
            <a:r>
              <a:rPr lang="fr-BE" sz="3600" dirty="0"/>
              <a:t>Les </a:t>
            </a:r>
            <a:r>
              <a:rPr lang="fr-BE" sz="3600" dirty="0" smtClean="0"/>
              <a:t>ransomwares 46</a:t>
            </a:r>
            <a:endParaRPr lang="fr-BE" sz="3600" dirty="0"/>
          </a:p>
        </p:txBody>
      </p:sp>
      <p:sp>
        <p:nvSpPr>
          <p:cNvPr id="3" name="Sous-titre 2"/>
          <p:cNvSpPr>
            <a:spLocks noGrp="1"/>
          </p:cNvSpPr>
          <p:nvPr>
            <p:ph type="subTitle" idx="1"/>
          </p:nvPr>
        </p:nvSpPr>
        <p:spPr>
          <a:xfrm>
            <a:off x="395536" y="1916832"/>
            <a:ext cx="8469912" cy="3721968"/>
          </a:xfrm>
          <a:ln w="19050">
            <a:solidFill>
              <a:srgbClr val="0070C0"/>
            </a:solidFill>
          </a:ln>
        </p:spPr>
        <p:txBody>
          <a:bodyPr>
            <a:normAutofit/>
          </a:bodyPr>
          <a:lstStyle/>
          <a:p>
            <a:pPr algn="ctr"/>
            <a:r>
              <a:rPr lang="fr-BE" b="0" dirty="0" smtClean="0"/>
              <a:t>QUE FAIRE SI LE CRYPTEUR EST LA????</a:t>
            </a:r>
          </a:p>
          <a:p>
            <a:pPr algn="ctr"/>
            <a:endParaRPr lang="fr-BE" b="0" dirty="0"/>
          </a:p>
        </p:txBody>
      </p:sp>
      <p:pic>
        <p:nvPicPr>
          <p:cNvPr id="5" name="Image 4"/>
          <p:cNvPicPr>
            <a:picLocks noChangeAspect="1"/>
          </p:cNvPicPr>
          <p:nvPr/>
        </p:nvPicPr>
        <p:blipFill>
          <a:blip r:embed="rId2"/>
          <a:stretch>
            <a:fillRect/>
          </a:stretch>
        </p:blipFill>
        <p:spPr>
          <a:xfrm>
            <a:off x="2051720" y="2780928"/>
            <a:ext cx="4999362" cy="2356842"/>
          </a:xfrm>
          <a:prstGeom prst="rect">
            <a:avLst/>
          </a:prstGeom>
        </p:spPr>
      </p:pic>
    </p:spTree>
    <p:extLst>
      <p:ext uri="{BB962C8B-B14F-4D97-AF65-F5344CB8AC3E}">
        <p14:creationId xmlns:p14="http://schemas.microsoft.com/office/powerpoint/2010/main" val="3782587420"/>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2915816" y="116632"/>
            <a:ext cx="5975770" cy="1470025"/>
          </a:xfrm>
        </p:spPr>
        <p:txBody>
          <a:bodyPr>
            <a:normAutofit/>
          </a:bodyPr>
          <a:lstStyle/>
          <a:p>
            <a:r>
              <a:rPr lang="fr-BE" sz="3600" dirty="0"/>
              <a:t>Les </a:t>
            </a:r>
            <a:r>
              <a:rPr lang="fr-BE" sz="3600" dirty="0" smtClean="0"/>
              <a:t>ransomwares 47</a:t>
            </a:r>
            <a:endParaRPr lang="fr-BE" sz="3600" dirty="0"/>
          </a:p>
        </p:txBody>
      </p:sp>
      <p:sp>
        <p:nvSpPr>
          <p:cNvPr id="3" name="Sous-titre 2"/>
          <p:cNvSpPr>
            <a:spLocks noGrp="1"/>
          </p:cNvSpPr>
          <p:nvPr>
            <p:ph type="subTitle" idx="1"/>
          </p:nvPr>
        </p:nvSpPr>
        <p:spPr>
          <a:xfrm>
            <a:off x="395536" y="1916832"/>
            <a:ext cx="8469912" cy="3721968"/>
          </a:xfrm>
          <a:ln w="19050">
            <a:solidFill>
              <a:srgbClr val="0070C0"/>
            </a:solidFill>
          </a:ln>
        </p:spPr>
        <p:txBody>
          <a:bodyPr>
            <a:normAutofit/>
          </a:bodyPr>
          <a:lstStyle/>
          <a:p>
            <a:pPr marL="514350" indent="-514350" algn="just">
              <a:buAutoNum type="arabicPeriod"/>
            </a:pPr>
            <a:r>
              <a:rPr lang="fr-BE" b="0" dirty="0" smtClean="0"/>
              <a:t>Déconnectez le câble du réseau ou du wi-fi.</a:t>
            </a:r>
          </a:p>
          <a:p>
            <a:pPr marL="514350" indent="-514350" algn="just">
              <a:buAutoNum type="arabicPeriod"/>
            </a:pPr>
            <a:r>
              <a:rPr lang="fr-BE" b="0" dirty="0"/>
              <a:t>S</a:t>
            </a:r>
            <a:r>
              <a:rPr lang="fr-BE" b="0" dirty="0" smtClean="0"/>
              <a:t>i vous allez très vite, vous pourrez interrompre la connexion avec le serveur c&amp;c et l’encryptage de vos fichiers.</a:t>
            </a:r>
          </a:p>
          <a:p>
            <a:pPr marL="514350" indent="-514350" algn="just">
              <a:buAutoNum type="arabicPeriod"/>
            </a:pPr>
            <a:r>
              <a:rPr lang="fr-BE" b="0" dirty="0" smtClean="0"/>
              <a:t>Utilisez votre restauration de système. Attention, certaines versions de crypteurs peuvent effacer vos fichiers "fantômes".</a:t>
            </a:r>
          </a:p>
          <a:p>
            <a:pPr marL="514350" indent="-514350" algn="just">
              <a:buAutoNum type="arabicPeriod"/>
            </a:pPr>
            <a:endParaRPr lang="fr-BE" b="0" dirty="0"/>
          </a:p>
        </p:txBody>
      </p:sp>
    </p:spTree>
    <p:extLst>
      <p:ext uri="{BB962C8B-B14F-4D97-AF65-F5344CB8AC3E}">
        <p14:creationId xmlns:p14="http://schemas.microsoft.com/office/powerpoint/2010/main" val="1554121775"/>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2915816" y="116632"/>
            <a:ext cx="5975770" cy="1470025"/>
          </a:xfrm>
        </p:spPr>
        <p:txBody>
          <a:bodyPr>
            <a:normAutofit/>
          </a:bodyPr>
          <a:lstStyle/>
          <a:p>
            <a:r>
              <a:rPr lang="fr-BE" sz="3600" dirty="0"/>
              <a:t>Les </a:t>
            </a:r>
            <a:r>
              <a:rPr lang="fr-BE" sz="3600" dirty="0" smtClean="0"/>
              <a:t>ransomwares 48</a:t>
            </a:r>
            <a:endParaRPr lang="fr-BE" sz="3600" dirty="0"/>
          </a:p>
        </p:txBody>
      </p:sp>
      <p:sp>
        <p:nvSpPr>
          <p:cNvPr id="3" name="Sous-titre 2"/>
          <p:cNvSpPr>
            <a:spLocks noGrp="1"/>
          </p:cNvSpPr>
          <p:nvPr>
            <p:ph type="subTitle" idx="1"/>
          </p:nvPr>
        </p:nvSpPr>
        <p:spPr>
          <a:xfrm>
            <a:off x="395536" y="1916832"/>
            <a:ext cx="8469912" cy="3721968"/>
          </a:xfrm>
          <a:ln w="19050">
            <a:solidFill>
              <a:srgbClr val="0070C0"/>
            </a:solidFill>
          </a:ln>
        </p:spPr>
        <p:txBody>
          <a:bodyPr>
            <a:normAutofit/>
          </a:bodyPr>
          <a:lstStyle/>
          <a:p>
            <a:pPr marL="442913" indent="-442913" algn="just"/>
            <a:r>
              <a:rPr lang="fr-BE" b="0" dirty="0" smtClean="0"/>
              <a:t>4	Les crypteurs installent une horloge interne généralement avec un délai de 72 h; délai au bout duquel vous devrez payer 4 bitcoins (260€ environ). Vous pouvez gêner le crypteur en retardant l’horloge de votre Bios de 72h. Cela ne vous permettra que de gagner du temps puisqu’après 72h, la rançon augmente.</a:t>
            </a:r>
            <a:endParaRPr lang="fr-BE" b="0" dirty="0"/>
          </a:p>
        </p:txBody>
      </p:sp>
    </p:spTree>
    <p:extLst>
      <p:ext uri="{BB962C8B-B14F-4D97-AF65-F5344CB8AC3E}">
        <p14:creationId xmlns:p14="http://schemas.microsoft.com/office/powerpoint/2010/main" val="1941531077"/>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p:cNvPicPr>
            <a:picLocks noChangeAspect="1"/>
          </p:cNvPicPr>
          <p:nvPr/>
        </p:nvPicPr>
        <p:blipFill>
          <a:blip r:embed="rId2"/>
          <a:stretch>
            <a:fillRect/>
          </a:stretch>
        </p:blipFill>
        <p:spPr>
          <a:xfrm>
            <a:off x="1930192" y="1941388"/>
            <a:ext cx="5400600" cy="3501329"/>
          </a:xfrm>
          <a:prstGeom prst="rect">
            <a:avLst/>
          </a:prstGeom>
        </p:spPr>
      </p:pic>
      <p:sp>
        <p:nvSpPr>
          <p:cNvPr id="2" name="Titre 1"/>
          <p:cNvSpPr>
            <a:spLocks noGrp="1"/>
          </p:cNvSpPr>
          <p:nvPr>
            <p:ph type="ctrTitle"/>
          </p:nvPr>
        </p:nvSpPr>
        <p:spPr>
          <a:xfrm>
            <a:off x="2915816" y="116632"/>
            <a:ext cx="5975770" cy="1470025"/>
          </a:xfrm>
        </p:spPr>
        <p:txBody>
          <a:bodyPr>
            <a:normAutofit/>
          </a:bodyPr>
          <a:lstStyle/>
          <a:p>
            <a:r>
              <a:rPr lang="fr-BE" sz="3600" dirty="0"/>
              <a:t>Les </a:t>
            </a:r>
            <a:r>
              <a:rPr lang="fr-BE" sz="3600" dirty="0" smtClean="0"/>
              <a:t>ransomwares 49</a:t>
            </a:r>
            <a:endParaRPr lang="fr-BE" sz="3600" dirty="0"/>
          </a:p>
        </p:txBody>
      </p:sp>
      <p:sp>
        <p:nvSpPr>
          <p:cNvPr id="3" name="Sous-titre 2"/>
          <p:cNvSpPr>
            <a:spLocks noGrp="1"/>
          </p:cNvSpPr>
          <p:nvPr>
            <p:ph type="subTitle" idx="1"/>
          </p:nvPr>
        </p:nvSpPr>
        <p:spPr>
          <a:xfrm>
            <a:off x="395536" y="1916832"/>
            <a:ext cx="8469912" cy="3721968"/>
          </a:xfrm>
          <a:ln w="19050">
            <a:solidFill>
              <a:srgbClr val="0070C0"/>
            </a:solidFill>
          </a:ln>
        </p:spPr>
        <p:txBody>
          <a:bodyPr>
            <a:normAutofit/>
          </a:bodyPr>
          <a:lstStyle/>
          <a:p>
            <a:pPr marL="442913" indent="-442913" algn="just"/>
            <a:r>
              <a:rPr lang="fr-BE" dirty="0">
                <a:solidFill>
                  <a:srgbClr val="FF0000"/>
                </a:solidFill>
              </a:rPr>
              <a:t>5</a:t>
            </a:r>
            <a:r>
              <a:rPr lang="fr-BE" dirty="0" smtClean="0"/>
              <a:t>	</a:t>
            </a:r>
            <a:r>
              <a:rPr lang="fr-BE" dirty="0" smtClean="0">
                <a:solidFill>
                  <a:srgbClr val="FF0000"/>
                </a:solidFill>
              </a:rPr>
              <a:t>Dites à l’informaticien de ne pas se connecter depuis votre PC infecté au serveur. Le crypteur pourra rentrer dans le serveur en même temps.</a:t>
            </a:r>
            <a:endParaRPr lang="fr-BE" dirty="0">
              <a:solidFill>
                <a:srgbClr val="FF0000"/>
              </a:solidFill>
            </a:endParaRPr>
          </a:p>
        </p:txBody>
      </p:sp>
    </p:spTree>
    <p:extLst>
      <p:ext uri="{BB962C8B-B14F-4D97-AF65-F5344CB8AC3E}">
        <p14:creationId xmlns:p14="http://schemas.microsoft.com/office/powerpoint/2010/main" val="1370723421"/>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2915816" y="116632"/>
            <a:ext cx="5975770" cy="1470025"/>
          </a:xfrm>
        </p:spPr>
        <p:txBody>
          <a:bodyPr>
            <a:normAutofit/>
          </a:bodyPr>
          <a:lstStyle/>
          <a:p>
            <a:r>
              <a:rPr lang="fr-BE" sz="3600" dirty="0"/>
              <a:t>Les </a:t>
            </a:r>
            <a:r>
              <a:rPr lang="fr-BE" sz="3600" dirty="0" smtClean="0"/>
              <a:t>ransomwares 50</a:t>
            </a:r>
            <a:endParaRPr lang="fr-BE" sz="3600" dirty="0"/>
          </a:p>
        </p:txBody>
      </p:sp>
      <p:sp>
        <p:nvSpPr>
          <p:cNvPr id="3" name="Sous-titre 2"/>
          <p:cNvSpPr>
            <a:spLocks noGrp="1"/>
          </p:cNvSpPr>
          <p:nvPr>
            <p:ph type="subTitle" idx="1"/>
          </p:nvPr>
        </p:nvSpPr>
        <p:spPr>
          <a:xfrm>
            <a:off x="395536" y="1916832"/>
            <a:ext cx="8469912" cy="3721968"/>
          </a:xfrm>
          <a:ln w="19050">
            <a:solidFill>
              <a:srgbClr val="0070C0"/>
            </a:solidFill>
          </a:ln>
        </p:spPr>
        <p:txBody>
          <a:bodyPr>
            <a:normAutofit/>
          </a:bodyPr>
          <a:lstStyle/>
          <a:p>
            <a:pPr algn="just"/>
            <a:endParaRPr lang="fr-BE" b="0" dirty="0" smtClean="0"/>
          </a:p>
          <a:p>
            <a:pPr algn="ctr"/>
            <a:r>
              <a:rPr lang="fr-BE" sz="8800" dirty="0" smtClean="0"/>
              <a:t>QUESTIONS ?</a:t>
            </a:r>
            <a:endParaRPr lang="fr-BE" sz="8800" dirty="0"/>
          </a:p>
        </p:txBody>
      </p:sp>
    </p:spTree>
    <p:extLst>
      <p:ext uri="{BB962C8B-B14F-4D97-AF65-F5344CB8AC3E}">
        <p14:creationId xmlns:p14="http://schemas.microsoft.com/office/powerpoint/2010/main" val="307749999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2915816" y="116632"/>
            <a:ext cx="5975770" cy="1470025"/>
          </a:xfrm>
        </p:spPr>
        <p:txBody>
          <a:bodyPr>
            <a:normAutofit/>
          </a:bodyPr>
          <a:lstStyle/>
          <a:p>
            <a:r>
              <a:rPr lang="fr-BE" sz="3600" dirty="0" smtClean="0"/>
              <a:t>Ransomwares 3</a:t>
            </a:r>
            <a:endParaRPr lang="fr-BE" sz="3600" dirty="0"/>
          </a:p>
        </p:txBody>
      </p:sp>
      <p:graphicFrame>
        <p:nvGraphicFramePr>
          <p:cNvPr id="4" name="Graphique 3"/>
          <p:cNvGraphicFramePr>
            <a:graphicFrameLocks/>
          </p:cNvGraphicFramePr>
          <p:nvPr>
            <p:extLst>
              <p:ext uri="{D42A27DB-BD31-4B8C-83A1-F6EECF244321}">
                <p14:modId xmlns:p14="http://schemas.microsoft.com/office/powerpoint/2010/main" val="511431553"/>
              </p:ext>
            </p:extLst>
          </p:nvPr>
        </p:nvGraphicFramePr>
        <p:xfrm>
          <a:off x="1043608" y="2524833"/>
          <a:ext cx="7416824" cy="3928503"/>
        </p:xfrm>
        <a:graphic>
          <a:graphicData uri="http://schemas.openxmlformats.org/drawingml/2006/chart">
            <c:chart xmlns:c="http://schemas.openxmlformats.org/drawingml/2006/chart" xmlns:r="http://schemas.openxmlformats.org/officeDocument/2006/relationships" r:id="rId2"/>
          </a:graphicData>
        </a:graphic>
      </p:graphicFrame>
      <p:sp>
        <p:nvSpPr>
          <p:cNvPr id="6" name="Rectangle 5"/>
          <p:cNvSpPr/>
          <p:nvPr/>
        </p:nvSpPr>
        <p:spPr>
          <a:xfrm>
            <a:off x="891805" y="1855690"/>
            <a:ext cx="7702173" cy="400110"/>
          </a:xfrm>
          <a:prstGeom prst="rect">
            <a:avLst/>
          </a:prstGeom>
        </p:spPr>
        <p:txBody>
          <a:bodyPr wrap="none">
            <a:spAutoFit/>
          </a:bodyPr>
          <a:lstStyle/>
          <a:p>
            <a:pPr algn="just"/>
            <a:r>
              <a:rPr lang="fr-BE" sz="2000" b="1" dirty="0">
                <a:solidFill>
                  <a:srgbClr val="0070C0"/>
                </a:solidFill>
              </a:rPr>
              <a:t>Parts de marché des  </a:t>
            </a:r>
            <a:r>
              <a:rPr lang="fr-BE" sz="2000" b="1" dirty="0" smtClean="0">
                <a:solidFill>
                  <a:srgbClr val="0070C0"/>
                </a:solidFill>
              </a:rPr>
              <a:t>cryptolockers sur l’ensemble des malwares - virus</a:t>
            </a:r>
            <a:endParaRPr lang="fr-BE" sz="2000" b="1" dirty="0">
              <a:solidFill>
                <a:srgbClr val="0070C0"/>
              </a:solidFill>
            </a:endParaRPr>
          </a:p>
        </p:txBody>
      </p:sp>
    </p:spTree>
    <p:extLst>
      <p:ext uri="{BB962C8B-B14F-4D97-AF65-F5344CB8AC3E}">
        <p14:creationId xmlns:p14="http://schemas.microsoft.com/office/powerpoint/2010/main" val="1287881658"/>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2915816" y="116632"/>
            <a:ext cx="5975770" cy="1470025"/>
          </a:xfrm>
        </p:spPr>
        <p:txBody>
          <a:bodyPr>
            <a:normAutofit/>
          </a:bodyPr>
          <a:lstStyle/>
          <a:p>
            <a:r>
              <a:rPr lang="fr-BE" sz="3600" dirty="0"/>
              <a:t>Les </a:t>
            </a:r>
            <a:r>
              <a:rPr lang="fr-BE" sz="3600" dirty="0" smtClean="0"/>
              <a:t>assurances 1</a:t>
            </a:r>
            <a:endParaRPr lang="fr-BE" sz="3600" dirty="0"/>
          </a:p>
        </p:txBody>
      </p:sp>
      <p:sp>
        <p:nvSpPr>
          <p:cNvPr id="3" name="Sous-titre 2"/>
          <p:cNvSpPr>
            <a:spLocks noGrp="1"/>
          </p:cNvSpPr>
          <p:nvPr>
            <p:ph type="subTitle" idx="1"/>
          </p:nvPr>
        </p:nvSpPr>
        <p:spPr>
          <a:xfrm>
            <a:off x="395536" y="1916832"/>
            <a:ext cx="8469912" cy="3721968"/>
          </a:xfrm>
          <a:ln w="19050">
            <a:solidFill>
              <a:srgbClr val="0070C0"/>
            </a:solidFill>
          </a:ln>
        </p:spPr>
        <p:txBody>
          <a:bodyPr>
            <a:normAutofit/>
          </a:bodyPr>
          <a:lstStyle/>
          <a:p>
            <a:pPr algn="just"/>
            <a:r>
              <a:rPr lang="fr-BE" dirty="0" smtClean="0"/>
              <a:t>Rappel.</a:t>
            </a:r>
          </a:p>
          <a:p>
            <a:pPr algn="just"/>
            <a:r>
              <a:rPr lang="fr-BE" b="0" dirty="0" smtClean="0"/>
              <a:t>Certains CPAS ont conclu des contrats d’assistance avec leur maison de soft. Ceux-ci peuvent prévoir le remplacement de votre matériel informatique en cas de panne grave</a:t>
            </a:r>
          </a:p>
          <a:p>
            <a:pPr algn="just"/>
            <a:r>
              <a:rPr lang="fr-BE" b="0" dirty="0" smtClean="0"/>
              <a:t>Quelques rappels de conseils.</a:t>
            </a:r>
            <a:endParaRPr lang="fr-BE" b="0" dirty="0"/>
          </a:p>
        </p:txBody>
      </p:sp>
    </p:spTree>
    <p:extLst>
      <p:ext uri="{BB962C8B-B14F-4D97-AF65-F5344CB8AC3E}">
        <p14:creationId xmlns:p14="http://schemas.microsoft.com/office/powerpoint/2010/main" val="2281422781"/>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2915816" y="116632"/>
            <a:ext cx="5975770" cy="1470025"/>
          </a:xfrm>
        </p:spPr>
        <p:txBody>
          <a:bodyPr>
            <a:normAutofit/>
          </a:bodyPr>
          <a:lstStyle/>
          <a:p>
            <a:r>
              <a:rPr lang="fr-BE" sz="3600" dirty="0"/>
              <a:t>Les </a:t>
            </a:r>
            <a:r>
              <a:rPr lang="fr-BE" sz="3600" dirty="0" smtClean="0"/>
              <a:t>assurances 2</a:t>
            </a:r>
            <a:endParaRPr lang="fr-BE" sz="3600" dirty="0"/>
          </a:p>
        </p:txBody>
      </p:sp>
      <p:sp>
        <p:nvSpPr>
          <p:cNvPr id="3" name="Sous-titre 2"/>
          <p:cNvSpPr>
            <a:spLocks noGrp="1"/>
          </p:cNvSpPr>
          <p:nvPr>
            <p:ph type="subTitle" idx="1"/>
          </p:nvPr>
        </p:nvSpPr>
        <p:spPr>
          <a:xfrm>
            <a:off x="395536" y="1916832"/>
            <a:ext cx="8469912" cy="3721968"/>
          </a:xfrm>
          <a:ln w="19050">
            <a:solidFill>
              <a:srgbClr val="0070C0"/>
            </a:solidFill>
          </a:ln>
        </p:spPr>
        <p:txBody>
          <a:bodyPr>
            <a:normAutofit/>
          </a:bodyPr>
          <a:lstStyle/>
          <a:p>
            <a:pPr algn="just"/>
            <a:r>
              <a:rPr lang="fr-BE" b="0" dirty="0" smtClean="0"/>
              <a:t>N’assurez que le serveur.</a:t>
            </a:r>
          </a:p>
          <a:p>
            <a:pPr algn="just"/>
            <a:r>
              <a:rPr lang="fr-BE" b="0" dirty="0" smtClean="0"/>
              <a:t>Les PC sont assurés pendant 3 ou 4 ans. Après 3 ou 4 ans, s’ils sont en panne, ils ne valent plus grand-chose.</a:t>
            </a:r>
          </a:p>
          <a:p>
            <a:pPr algn="just"/>
            <a:r>
              <a:rPr lang="fr-BE" b="0" dirty="0" smtClean="0"/>
              <a:t>Demandez à votre maison de soft l’inventaire de ce qu’elle assure pour vous.</a:t>
            </a:r>
          </a:p>
        </p:txBody>
      </p:sp>
    </p:spTree>
    <p:extLst>
      <p:ext uri="{BB962C8B-B14F-4D97-AF65-F5344CB8AC3E}">
        <p14:creationId xmlns:p14="http://schemas.microsoft.com/office/powerpoint/2010/main" val="1728699109"/>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2915816" y="116632"/>
            <a:ext cx="5975770" cy="1470025"/>
          </a:xfrm>
        </p:spPr>
        <p:txBody>
          <a:bodyPr>
            <a:normAutofit/>
          </a:bodyPr>
          <a:lstStyle/>
          <a:p>
            <a:r>
              <a:rPr lang="fr-BE" sz="3600" dirty="0"/>
              <a:t>Les </a:t>
            </a:r>
            <a:r>
              <a:rPr lang="fr-BE" sz="3600" dirty="0" smtClean="0"/>
              <a:t>assurances 3</a:t>
            </a:r>
            <a:endParaRPr lang="fr-BE" sz="3600" dirty="0"/>
          </a:p>
        </p:txBody>
      </p:sp>
      <p:sp>
        <p:nvSpPr>
          <p:cNvPr id="3" name="Sous-titre 2"/>
          <p:cNvSpPr>
            <a:spLocks noGrp="1"/>
          </p:cNvSpPr>
          <p:nvPr>
            <p:ph type="subTitle" idx="1"/>
          </p:nvPr>
        </p:nvSpPr>
        <p:spPr>
          <a:xfrm>
            <a:off x="395536" y="1916832"/>
            <a:ext cx="8469912" cy="3721968"/>
          </a:xfrm>
          <a:ln w="19050">
            <a:solidFill>
              <a:srgbClr val="0070C0"/>
            </a:solidFill>
          </a:ln>
        </p:spPr>
        <p:txBody>
          <a:bodyPr>
            <a:normAutofit/>
          </a:bodyPr>
          <a:lstStyle/>
          <a:p>
            <a:pPr algn="just"/>
            <a:r>
              <a:rPr lang="fr-BE" b="0" dirty="0"/>
              <a:t>Vérifiez que vous ne payez l’assurance que pour le matériel actuel et non l’ancien matériel.</a:t>
            </a:r>
          </a:p>
          <a:p>
            <a:pPr algn="just"/>
            <a:r>
              <a:rPr lang="fr-BE" b="0" dirty="0" smtClean="0"/>
              <a:t>Ne payez pas deux fois vos assurances.</a:t>
            </a:r>
          </a:p>
          <a:p>
            <a:pPr algn="just"/>
            <a:r>
              <a:rPr lang="fr-BE" b="0" dirty="0" smtClean="0"/>
              <a:t>Vérifiez également si votre matériel est assuré en cas d’incendie. </a:t>
            </a:r>
          </a:p>
        </p:txBody>
      </p:sp>
    </p:spTree>
    <p:extLst>
      <p:ext uri="{BB962C8B-B14F-4D97-AF65-F5344CB8AC3E}">
        <p14:creationId xmlns:p14="http://schemas.microsoft.com/office/powerpoint/2010/main" val="1409912367"/>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2915816" y="116632"/>
            <a:ext cx="5975770" cy="1470025"/>
          </a:xfrm>
        </p:spPr>
        <p:txBody>
          <a:bodyPr>
            <a:normAutofit/>
          </a:bodyPr>
          <a:lstStyle/>
          <a:p>
            <a:r>
              <a:rPr lang="fr-BE" sz="3600" dirty="0"/>
              <a:t>Les </a:t>
            </a:r>
            <a:r>
              <a:rPr lang="fr-BE" sz="3600" dirty="0" smtClean="0"/>
              <a:t>assurances 4</a:t>
            </a:r>
            <a:endParaRPr lang="fr-BE" sz="3600" dirty="0"/>
          </a:p>
        </p:txBody>
      </p:sp>
      <p:sp>
        <p:nvSpPr>
          <p:cNvPr id="3" name="Sous-titre 2"/>
          <p:cNvSpPr>
            <a:spLocks noGrp="1"/>
          </p:cNvSpPr>
          <p:nvPr>
            <p:ph type="subTitle" idx="1"/>
          </p:nvPr>
        </p:nvSpPr>
        <p:spPr>
          <a:xfrm>
            <a:off x="395536" y="1916832"/>
            <a:ext cx="8469912" cy="3721968"/>
          </a:xfrm>
          <a:ln w="19050">
            <a:solidFill>
              <a:srgbClr val="0070C0"/>
            </a:solidFill>
          </a:ln>
        </p:spPr>
        <p:txBody>
          <a:bodyPr>
            <a:normAutofit/>
          </a:bodyPr>
          <a:lstStyle/>
          <a:p>
            <a:pPr algn="just"/>
            <a:endParaRPr lang="fr-BE" b="0" dirty="0" smtClean="0"/>
          </a:p>
          <a:p>
            <a:pPr algn="ctr"/>
            <a:r>
              <a:rPr lang="fr-BE" sz="9600" dirty="0" smtClean="0"/>
              <a:t>QUESTIONS </a:t>
            </a:r>
            <a:r>
              <a:rPr lang="fr-BE" sz="9600" dirty="0"/>
              <a:t>?</a:t>
            </a:r>
          </a:p>
          <a:p>
            <a:pPr algn="just"/>
            <a:endParaRPr lang="fr-BE" b="0" dirty="0"/>
          </a:p>
        </p:txBody>
      </p:sp>
    </p:spTree>
    <p:extLst>
      <p:ext uri="{BB962C8B-B14F-4D97-AF65-F5344CB8AC3E}">
        <p14:creationId xmlns:p14="http://schemas.microsoft.com/office/powerpoint/2010/main" val="1525364649"/>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2915816" y="116632"/>
            <a:ext cx="5975770" cy="1470025"/>
          </a:xfrm>
        </p:spPr>
        <p:txBody>
          <a:bodyPr>
            <a:normAutofit/>
          </a:bodyPr>
          <a:lstStyle/>
          <a:p>
            <a:r>
              <a:rPr lang="fr-BE" sz="3600" dirty="0" smtClean="0"/>
              <a:t>Le calcul de la charge de travail 1</a:t>
            </a:r>
            <a:endParaRPr lang="fr-BE" sz="3600" dirty="0"/>
          </a:p>
        </p:txBody>
      </p:sp>
      <p:sp>
        <p:nvSpPr>
          <p:cNvPr id="3" name="Sous-titre 2"/>
          <p:cNvSpPr>
            <a:spLocks noGrp="1"/>
          </p:cNvSpPr>
          <p:nvPr>
            <p:ph type="subTitle" idx="1"/>
          </p:nvPr>
        </p:nvSpPr>
        <p:spPr>
          <a:xfrm>
            <a:off x="395536" y="1916832"/>
            <a:ext cx="8469912" cy="3721968"/>
          </a:xfrm>
          <a:ln w="19050">
            <a:solidFill>
              <a:srgbClr val="0070C0"/>
            </a:solidFill>
          </a:ln>
        </p:spPr>
        <p:txBody>
          <a:bodyPr>
            <a:normAutofit/>
          </a:bodyPr>
          <a:lstStyle/>
          <a:p>
            <a:pPr algn="just"/>
            <a:r>
              <a:rPr lang="fr-BE" b="0" dirty="0" smtClean="0"/>
              <a:t>Comment calculer la charge de travail d’un conseiller en sécurité?</a:t>
            </a:r>
          </a:p>
          <a:p>
            <a:pPr algn="just"/>
            <a:endParaRPr lang="fr-BE" b="0" dirty="0" smtClean="0"/>
          </a:p>
          <a:p>
            <a:pPr algn="just"/>
            <a:r>
              <a:rPr lang="fr-BE" b="0" dirty="0" smtClean="0"/>
              <a:t>La charge de travail va dépendre d’un certain nombre de paramètres.</a:t>
            </a:r>
            <a:endParaRPr lang="fr-BE" b="0" dirty="0"/>
          </a:p>
          <a:p>
            <a:pPr algn="just"/>
            <a:endParaRPr lang="fr-BE" b="0" dirty="0"/>
          </a:p>
        </p:txBody>
      </p:sp>
    </p:spTree>
    <p:extLst>
      <p:ext uri="{BB962C8B-B14F-4D97-AF65-F5344CB8AC3E}">
        <p14:creationId xmlns:p14="http://schemas.microsoft.com/office/powerpoint/2010/main" val="3851396339"/>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2915816" y="116632"/>
            <a:ext cx="5975770" cy="1470025"/>
          </a:xfrm>
        </p:spPr>
        <p:txBody>
          <a:bodyPr>
            <a:normAutofit/>
          </a:bodyPr>
          <a:lstStyle/>
          <a:p>
            <a:r>
              <a:rPr lang="fr-BE" sz="3600" dirty="0"/>
              <a:t>Le calcul de la charge de travail </a:t>
            </a:r>
            <a:r>
              <a:rPr lang="fr-BE" sz="3600" dirty="0" smtClean="0"/>
              <a:t>2</a:t>
            </a:r>
            <a:endParaRPr lang="fr-BE" sz="3600" dirty="0"/>
          </a:p>
        </p:txBody>
      </p:sp>
      <p:sp>
        <p:nvSpPr>
          <p:cNvPr id="3" name="Sous-titre 2"/>
          <p:cNvSpPr>
            <a:spLocks noGrp="1"/>
          </p:cNvSpPr>
          <p:nvPr>
            <p:ph type="subTitle" idx="1"/>
          </p:nvPr>
        </p:nvSpPr>
        <p:spPr>
          <a:xfrm>
            <a:off x="395536" y="1916832"/>
            <a:ext cx="8469912" cy="3721968"/>
          </a:xfrm>
          <a:ln w="19050">
            <a:solidFill>
              <a:srgbClr val="0070C0"/>
            </a:solidFill>
          </a:ln>
        </p:spPr>
        <p:txBody>
          <a:bodyPr>
            <a:normAutofit/>
          </a:bodyPr>
          <a:lstStyle/>
          <a:p>
            <a:pPr algn="just"/>
            <a:r>
              <a:rPr lang="fr-BE" b="0" dirty="0" smtClean="0"/>
              <a:t>Le temps nécessaire à un conseiller en sécurité dépend des éléments suivants:</a:t>
            </a:r>
          </a:p>
          <a:p>
            <a:pPr marL="457200" indent="-457200" algn="just">
              <a:buFontTx/>
              <a:buChar char="-"/>
            </a:pPr>
            <a:r>
              <a:rPr lang="fr-BE" b="0" dirty="0" smtClean="0"/>
              <a:t>sa connaissance du monde social et du CPAS;</a:t>
            </a:r>
          </a:p>
          <a:p>
            <a:pPr marL="457200" indent="-457200" algn="just">
              <a:buFontTx/>
              <a:buChar char="-"/>
            </a:pPr>
            <a:r>
              <a:rPr lang="fr-BE" b="0" dirty="0"/>
              <a:t>s</a:t>
            </a:r>
            <a:r>
              <a:rPr lang="fr-BE" b="0" dirty="0" smtClean="0"/>
              <a:t>a connaissance du fonctionnement du CPAS;</a:t>
            </a:r>
          </a:p>
          <a:p>
            <a:pPr marL="457200" indent="-457200" algn="just">
              <a:buFontTx/>
              <a:buChar char="-"/>
            </a:pPr>
            <a:r>
              <a:rPr lang="fr-BE" b="0" dirty="0"/>
              <a:t>s</a:t>
            </a:r>
            <a:r>
              <a:rPr lang="fr-BE" b="0" dirty="0" smtClean="0"/>
              <a:t>on niveau de connaissance de l’informatique;</a:t>
            </a:r>
          </a:p>
          <a:p>
            <a:pPr marL="457200" indent="-457200" algn="just">
              <a:buFontTx/>
              <a:buChar char="-"/>
            </a:pPr>
            <a:r>
              <a:rPr lang="fr-BE" b="0" dirty="0"/>
              <a:t>s</a:t>
            </a:r>
            <a:r>
              <a:rPr lang="fr-BE" b="0" dirty="0" smtClean="0"/>
              <a:t>on niveau de connaissance de la sécurité;</a:t>
            </a:r>
            <a:endParaRPr lang="fr-BE" b="0" dirty="0"/>
          </a:p>
        </p:txBody>
      </p:sp>
    </p:spTree>
    <p:extLst>
      <p:ext uri="{BB962C8B-B14F-4D97-AF65-F5344CB8AC3E}">
        <p14:creationId xmlns:p14="http://schemas.microsoft.com/office/powerpoint/2010/main" val="3231133455"/>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2915816" y="116632"/>
            <a:ext cx="5975770" cy="1470025"/>
          </a:xfrm>
        </p:spPr>
        <p:txBody>
          <a:bodyPr>
            <a:normAutofit/>
          </a:bodyPr>
          <a:lstStyle/>
          <a:p>
            <a:r>
              <a:rPr lang="fr-BE" sz="3600" dirty="0"/>
              <a:t>Le calcul de la charge de travail </a:t>
            </a:r>
            <a:r>
              <a:rPr lang="fr-BE" sz="3600" dirty="0" smtClean="0"/>
              <a:t>3</a:t>
            </a:r>
            <a:endParaRPr lang="fr-BE" sz="3600" dirty="0"/>
          </a:p>
        </p:txBody>
      </p:sp>
      <p:sp>
        <p:nvSpPr>
          <p:cNvPr id="3" name="Sous-titre 2"/>
          <p:cNvSpPr>
            <a:spLocks noGrp="1"/>
          </p:cNvSpPr>
          <p:nvPr>
            <p:ph type="subTitle" idx="1"/>
          </p:nvPr>
        </p:nvSpPr>
        <p:spPr>
          <a:xfrm>
            <a:off x="395536" y="1916832"/>
            <a:ext cx="8469912" cy="3721968"/>
          </a:xfrm>
          <a:ln w="19050">
            <a:solidFill>
              <a:srgbClr val="0070C0"/>
            </a:solidFill>
          </a:ln>
        </p:spPr>
        <p:txBody>
          <a:bodyPr>
            <a:normAutofit/>
          </a:bodyPr>
          <a:lstStyle/>
          <a:p>
            <a:pPr marL="457200" indent="-457200" algn="just">
              <a:buFontTx/>
              <a:buChar char="-"/>
            </a:pPr>
            <a:r>
              <a:rPr lang="fr-BE" b="0" dirty="0" smtClean="0"/>
              <a:t>son approche humaine et stratégique (ne pas venir avec un budget pour la sécurité de 20.000€);</a:t>
            </a:r>
          </a:p>
          <a:p>
            <a:pPr marL="457200" indent="-457200" algn="just">
              <a:buFontTx/>
              <a:buChar char="-"/>
            </a:pPr>
            <a:r>
              <a:rPr lang="fr-BE" b="0" dirty="0"/>
              <a:t>s</a:t>
            </a:r>
            <a:r>
              <a:rPr lang="fr-BE" b="0" dirty="0" smtClean="0"/>
              <a:t>on organisation de travail; </a:t>
            </a:r>
          </a:p>
          <a:p>
            <a:pPr marL="457200" indent="-457200" algn="just">
              <a:buFontTx/>
              <a:buChar char="-"/>
            </a:pPr>
            <a:r>
              <a:rPr lang="fr-BE" b="0" dirty="0"/>
              <a:t>s</a:t>
            </a:r>
            <a:r>
              <a:rPr lang="fr-BE" b="0" dirty="0" smtClean="0"/>
              <a:t>a volonté d’arriver à un résultat.</a:t>
            </a:r>
            <a:endParaRPr lang="fr-BE" b="0" dirty="0"/>
          </a:p>
        </p:txBody>
      </p:sp>
    </p:spTree>
    <p:extLst>
      <p:ext uri="{BB962C8B-B14F-4D97-AF65-F5344CB8AC3E}">
        <p14:creationId xmlns:p14="http://schemas.microsoft.com/office/powerpoint/2010/main" val="802312712"/>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2915816" y="116632"/>
            <a:ext cx="5975770" cy="1470025"/>
          </a:xfrm>
        </p:spPr>
        <p:txBody>
          <a:bodyPr>
            <a:normAutofit/>
          </a:bodyPr>
          <a:lstStyle/>
          <a:p>
            <a:r>
              <a:rPr lang="fr-BE" sz="3600" dirty="0"/>
              <a:t>Le calcul de la charge de travail </a:t>
            </a:r>
          </a:p>
        </p:txBody>
      </p:sp>
      <p:pic>
        <p:nvPicPr>
          <p:cNvPr id="4" name="Image 3"/>
          <p:cNvPicPr>
            <a:picLocks noChangeAspect="1"/>
          </p:cNvPicPr>
          <p:nvPr/>
        </p:nvPicPr>
        <p:blipFill>
          <a:blip r:embed="rId2"/>
          <a:stretch>
            <a:fillRect/>
          </a:stretch>
        </p:blipFill>
        <p:spPr>
          <a:xfrm>
            <a:off x="4814886" y="3876675"/>
            <a:ext cx="4076700" cy="2981325"/>
          </a:xfrm>
          <a:prstGeom prst="rect">
            <a:avLst/>
          </a:prstGeom>
        </p:spPr>
      </p:pic>
      <p:pic>
        <p:nvPicPr>
          <p:cNvPr id="6" name="Image 5"/>
          <p:cNvPicPr>
            <a:picLocks noChangeAspect="1"/>
          </p:cNvPicPr>
          <p:nvPr/>
        </p:nvPicPr>
        <p:blipFill>
          <a:blip r:embed="rId3"/>
          <a:stretch>
            <a:fillRect/>
          </a:stretch>
        </p:blipFill>
        <p:spPr>
          <a:xfrm>
            <a:off x="251520" y="1956109"/>
            <a:ext cx="4381500" cy="2057400"/>
          </a:xfrm>
          <a:prstGeom prst="rect">
            <a:avLst/>
          </a:prstGeom>
        </p:spPr>
      </p:pic>
    </p:spTree>
    <p:extLst>
      <p:ext uri="{BB962C8B-B14F-4D97-AF65-F5344CB8AC3E}">
        <p14:creationId xmlns:p14="http://schemas.microsoft.com/office/powerpoint/2010/main" val="3775255742"/>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2915816" y="116632"/>
            <a:ext cx="5975770" cy="1470025"/>
          </a:xfrm>
        </p:spPr>
        <p:txBody>
          <a:bodyPr>
            <a:normAutofit/>
          </a:bodyPr>
          <a:lstStyle/>
          <a:p>
            <a:r>
              <a:rPr lang="fr-BE" sz="3600" dirty="0"/>
              <a:t>Le calcul de la charge de travail </a:t>
            </a:r>
            <a:r>
              <a:rPr lang="fr-BE" sz="3600" dirty="0" smtClean="0"/>
              <a:t>4</a:t>
            </a:r>
            <a:endParaRPr lang="fr-BE" sz="3600" dirty="0"/>
          </a:p>
        </p:txBody>
      </p:sp>
      <p:sp>
        <p:nvSpPr>
          <p:cNvPr id="3" name="Sous-titre 2"/>
          <p:cNvSpPr>
            <a:spLocks noGrp="1"/>
          </p:cNvSpPr>
          <p:nvPr>
            <p:ph type="subTitle" idx="1"/>
          </p:nvPr>
        </p:nvSpPr>
        <p:spPr>
          <a:xfrm>
            <a:off x="395536" y="1916832"/>
            <a:ext cx="8469912" cy="3721968"/>
          </a:xfrm>
          <a:ln w="19050">
            <a:solidFill>
              <a:srgbClr val="0070C0"/>
            </a:solidFill>
          </a:ln>
        </p:spPr>
        <p:txBody>
          <a:bodyPr>
            <a:normAutofit/>
          </a:bodyPr>
          <a:lstStyle/>
          <a:p>
            <a:pPr algn="just"/>
            <a:r>
              <a:rPr lang="fr-BE" b="0" dirty="0" smtClean="0"/>
              <a:t>Pour un "Professionnel":</a:t>
            </a:r>
          </a:p>
          <a:p>
            <a:pPr marL="457200" indent="-457200" algn="just">
              <a:buFontTx/>
              <a:buChar char="-"/>
            </a:pPr>
            <a:r>
              <a:rPr lang="fr-BE" b="0" dirty="0" smtClean="0"/>
              <a:t>c’est plus facile car il n’exerce qu’une seule fonction;</a:t>
            </a:r>
          </a:p>
          <a:p>
            <a:pPr marL="457200" indent="-457200" algn="just">
              <a:buFontTx/>
              <a:buChar char="-"/>
            </a:pPr>
            <a:r>
              <a:rPr lang="fr-BE" b="0" dirty="0"/>
              <a:t>i</a:t>
            </a:r>
            <a:r>
              <a:rPr lang="fr-BE" b="0" dirty="0" smtClean="0"/>
              <a:t>l peut standardiser ses politiques, ses procédures de contrôle, ses documents, ses rapports.</a:t>
            </a:r>
            <a:endParaRPr lang="fr-BE" b="0" dirty="0"/>
          </a:p>
        </p:txBody>
      </p:sp>
    </p:spTree>
    <p:extLst>
      <p:ext uri="{BB962C8B-B14F-4D97-AF65-F5344CB8AC3E}">
        <p14:creationId xmlns:p14="http://schemas.microsoft.com/office/powerpoint/2010/main" val="260897305"/>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2915816" y="116632"/>
            <a:ext cx="5975770" cy="1470025"/>
          </a:xfrm>
        </p:spPr>
        <p:txBody>
          <a:bodyPr>
            <a:normAutofit/>
          </a:bodyPr>
          <a:lstStyle/>
          <a:p>
            <a:r>
              <a:rPr lang="fr-BE" sz="3600" dirty="0"/>
              <a:t>Le calcul de la charge de travail </a:t>
            </a:r>
            <a:r>
              <a:rPr lang="fr-BE" sz="3600" dirty="0" smtClean="0"/>
              <a:t>5</a:t>
            </a:r>
            <a:endParaRPr lang="fr-BE" sz="3600" dirty="0"/>
          </a:p>
        </p:txBody>
      </p:sp>
      <p:sp>
        <p:nvSpPr>
          <p:cNvPr id="3" name="Sous-titre 2"/>
          <p:cNvSpPr>
            <a:spLocks noGrp="1"/>
          </p:cNvSpPr>
          <p:nvPr>
            <p:ph type="subTitle" idx="1"/>
          </p:nvPr>
        </p:nvSpPr>
        <p:spPr>
          <a:xfrm>
            <a:off x="395536" y="1916832"/>
            <a:ext cx="8469912" cy="3721968"/>
          </a:xfrm>
          <a:ln w="19050">
            <a:solidFill>
              <a:srgbClr val="0070C0"/>
            </a:solidFill>
          </a:ln>
        </p:spPr>
        <p:txBody>
          <a:bodyPr>
            <a:normAutofit lnSpcReduction="10000"/>
          </a:bodyPr>
          <a:lstStyle/>
          <a:p>
            <a:pPr algn="just"/>
            <a:r>
              <a:rPr lang="fr-BE" b="0" dirty="0" smtClean="0"/>
              <a:t>Pour un "non professionnel", ce sera plus difficile:</a:t>
            </a:r>
          </a:p>
          <a:p>
            <a:pPr marL="457200" indent="-457200" algn="just">
              <a:buFontTx/>
              <a:buChar char="-"/>
            </a:pPr>
            <a:r>
              <a:rPr lang="fr-BE" b="0" dirty="0" smtClean="0"/>
              <a:t>incompréhension fréquente de la hiérarchie pour cette "contrainte";</a:t>
            </a:r>
          </a:p>
          <a:p>
            <a:pPr marL="457200" indent="-457200" algn="just">
              <a:buFontTx/>
              <a:buChar char="-"/>
            </a:pPr>
            <a:r>
              <a:rPr lang="fr-BE" b="0" dirty="0"/>
              <a:t>d</a:t>
            </a:r>
            <a:r>
              <a:rPr lang="fr-BE" b="0" dirty="0" smtClean="0"/>
              <a:t>ifficulté de la matière;</a:t>
            </a:r>
          </a:p>
          <a:p>
            <a:pPr marL="457200" indent="-457200" algn="just">
              <a:buFontTx/>
              <a:buChar char="-"/>
            </a:pPr>
            <a:r>
              <a:rPr lang="fr-BE" b="0" dirty="0"/>
              <a:t>c</a:t>
            </a:r>
            <a:r>
              <a:rPr lang="fr-BE" b="0" dirty="0" smtClean="0"/>
              <a:t>ompréhension informatique;</a:t>
            </a:r>
          </a:p>
          <a:p>
            <a:pPr marL="457200" indent="-457200" algn="just">
              <a:buFontTx/>
              <a:buChar char="-"/>
            </a:pPr>
            <a:r>
              <a:rPr lang="fr-BE" b="0" dirty="0"/>
              <a:t>a</a:t>
            </a:r>
            <a:r>
              <a:rPr lang="fr-BE" b="0" dirty="0" smtClean="0"/>
              <a:t>bsence de budget pour faire avancer les choses;</a:t>
            </a:r>
            <a:endParaRPr lang="fr-BE" b="0" dirty="0"/>
          </a:p>
        </p:txBody>
      </p:sp>
    </p:spTree>
    <p:extLst>
      <p:ext uri="{BB962C8B-B14F-4D97-AF65-F5344CB8AC3E}">
        <p14:creationId xmlns:p14="http://schemas.microsoft.com/office/powerpoint/2010/main" val="251189937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p:cNvPicPr>
            <a:picLocks noChangeAspect="1"/>
          </p:cNvPicPr>
          <p:nvPr/>
        </p:nvPicPr>
        <p:blipFill>
          <a:blip r:embed="rId2"/>
          <a:stretch>
            <a:fillRect/>
          </a:stretch>
        </p:blipFill>
        <p:spPr>
          <a:xfrm>
            <a:off x="481012" y="1104900"/>
            <a:ext cx="8181975" cy="4648200"/>
          </a:xfrm>
          <a:prstGeom prst="rect">
            <a:avLst/>
          </a:prstGeom>
        </p:spPr>
      </p:pic>
      <p:sp>
        <p:nvSpPr>
          <p:cNvPr id="2" name="Titre 1"/>
          <p:cNvSpPr>
            <a:spLocks noGrp="1"/>
          </p:cNvSpPr>
          <p:nvPr>
            <p:ph type="ctrTitle"/>
          </p:nvPr>
        </p:nvSpPr>
        <p:spPr>
          <a:xfrm>
            <a:off x="2915816" y="116632"/>
            <a:ext cx="5975770" cy="1470025"/>
          </a:xfrm>
        </p:spPr>
        <p:txBody>
          <a:bodyPr>
            <a:normAutofit/>
          </a:bodyPr>
          <a:lstStyle/>
          <a:p>
            <a:r>
              <a:rPr lang="fr-BE" sz="3600" dirty="0"/>
              <a:t>Les ransomwares </a:t>
            </a:r>
            <a:r>
              <a:rPr lang="fr-BE" sz="3600" dirty="0" smtClean="0"/>
              <a:t>4</a:t>
            </a:r>
            <a:endParaRPr lang="fr-BE" sz="3600" dirty="0"/>
          </a:p>
        </p:txBody>
      </p:sp>
      <p:sp>
        <p:nvSpPr>
          <p:cNvPr id="3" name="Sous-titre 2"/>
          <p:cNvSpPr>
            <a:spLocks noGrp="1"/>
          </p:cNvSpPr>
          <p:nvPr>
            <p:ph type="subTitle" idx="1"/>
          </p:nvPr>
        </p:nvSpPr>
        <p:spPr>
          <a:xfrm>
            <a:off x="395536" y="1916832"/>
            <a:ext cx="8469912" cy="3721968"/>
          </a:xfrm>
          <a:ln w="19050">
            <a:solidFill>
              <a:srgbClr val="0070C0"/>
            </a:solidFill>
          </a:ln>
        </p:spPr>
        <p:txBody>
          <a:bodyPr>
            <a:normAutofit/>
          </a:bodyPr>
          <a:lstStyle/>
          <a:p>
            <a:pPr algn="just"/>
            <a:r>
              <a:rPr lang="fr-BE" dirty="0" smtClean="0">
                <a:solidFill>
                  <a:schemeClr val="bg1"/>
                </a:solidFill>
              </a:rPr>
              <a:t>Les experts prévoient que l’augmentation de</a:t>
            </a:r>
            <a:r>
              <a:rPr lang="fr-BE" dirty="0" smtClean="0">
                <a:solidFill>
                  <a:schemeClr val="accent1">
                    <a:lumMod val="50000"/>
                  </a:schemeClr>
                </a:solidFill>
              </a:rPr>
              <a:t>s</a:t>
            </a:r>
            <a:r>
              <a:rPr lang="fr-BE" dirty="0" smtClean="0">
                <a:solidFill>
                  <a:schemeClr val="bg1"/>
                </a:solidFill>
              </a:rPr>
              <a:t> ransomwares n’en est qu’à ses débuts.</a:t>
            </a:r>
          </a:p>
          <a:p>
            <a:pPr algn="just"/>
            <a:r>
              <a:rPr lang="fr-BE" dirty="0" smtClean="0">
                <a:solidFill>
                  <a:schemeClr val="bg1"/>
                </a:solidFill>
              </a:rPr>
              <a:t>Il est donc important d’être </a:t>
            </a:r>
            <a:r>
              <a:rPr lang="fr-BE" dirty="0" smtClean="0">
                <a:solidFill>
                  <a:schemeClr val="accent1">
                    <a:lumMod val="50000"/>
                  </a:schemeClr>
                </a:solidFill>
              </a:rPr>
              <a:t>bien</a:t>
            </a:r>
            <a:r>
              <a:rPr lang="fr-BE" dirty="0" smtClean="0">
                <a:solidFill>
                  <a:schemeClr val="bg1"/>
                </a:solidFill>
              </a:rPr>
              <a:t> informé pou</a:t>
            </a:r>
            <a:r>
              <a:rPr lang="fr-BE" dirty="0" smtClean="0">
                <a:solidFill>
                  <a:schemeClr val="accent1">
                    <a:lumMod val="50000"/>
                  </a:schemeClr>
                </a:solidFill>
              </a:rPr>
              <a:t>r</a:t>
            </a:r>
            <a:r>
              <a:rPr lang="fr-BE" dirty="0" smtClean="0">
                <a:solidFill>
                  <a:schemeClr val="bg1"/>
                </a:solidFill>
              </a:rPr>
              <a:t> éviter d’être infecté.</a:t>
            </a:r>
            <a:endParaRPr lang="fr-BE" dirty="0">
              <a:solidFill>
                <a:schemeClr val="bg1"/>
              </a:solidFill>
            </a:endParaRPr>
          </a:p>
        </p:txBody>
      </p:sp>
    </p:spTree>
    <p:extLst>
      <p:ext uri="{BB962C8B-B14F-4D97-AF65-F5344CB8AC3E}">
        <p14:creationId xmlns:p14="http://schemas.microsoft.com/office/powerpoint/2010/main" val="1034138320"/>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2915816" y="116632"/>
            <a:ext cx="5975770" cy="1470025"/>
          </a:xfrm>
        </p:spPr>
        <p:txBody>
          <a:bodyPr>
            <a:normAutofit/>
          </a:bodyPr>
          <a:lstStyle/>
          <a:p>
            <a:r>
              <a:rPr lang="fr-BE" sz="3600" dirty="0"/>
              <a:t>Le calcul de la charge de travail </a:t>
            </a:r>
            <a:r>
              <a:rPr lang="fr-BE" sz="3600" dirty="0" smtClean="0"/>
              <a:t>6</a:t>
            </a:r>
            <a:endParaRPr lang="fr-BE" sz="3600" dirty="0"/>
          </a:p>
        </p:txBody>
      </p:sp>
      <p:sp>
        <p:nvSpPr>
          <p:cNvPr id="3" name="Sous-titre 2"/>
          <p:cNvSpPr>
            <a:spLocks noGrp="1"/>
          </p:cNvSpPr>
          <p:nvPr>
            <p:ph type="subTitle" idx="1"/>
          </p:nvPr>
        </p:nvSpPr>
        <p:spPr>
          <a:xfrm>
            <a:off x="395536" y="1916832"/>
            <a:ext cx="8469912" cy="3721968"/>
          </a:xfrm>
          <a:ln w="19050">
            <a:solidFill>
              <a:srgbClr val="0070C0"/>
            </a:solidFill>
          </a:ln>
        </p:spPr>
        <p:txBody>
          <a:bodyPr>
            <a:normAutofit/>
          </a:bodyPr>
          <a:lstStyle/>
          <a:p>
            <a:pPr marL="457200" indent="-457200" algn="just">
              <a:buFontTx/>
              <a:buChar char="-"/>
            </a:pPr>
            <a:r>
              <a:rPr lang="fr-BE" b="0" dirty="0" smtClean="0"/>
              <a:t>les politiques, les membres du conseil, les échevins ont des difficultés à comprendre les contraintes de sécurité;</a:t>
            </a:r>
          </a:p>
          <a:p>
            <a:pPr marL="457200" indent="-457200" algn="just">
              <a:buFontTx/>
              <a:buChar char="-"/>
            </a:pPr>
            <a:r>
              <a:rPr lang="fr-BE" b="0" dirty="0"/>
              <a:t>p</a:t>
            </a:r>
            <a:r>
              <a:rPr lang="fr-BE" b="0" dirty="0" smtClean="0"/>
              <a:t>rise occasionnelle de contrôle par la commune qui cherche à écarter le "problème" de la sécurité;</a:t>
            </a:r>
          </a:p>
          <a:p>
            <a:pPr marL="457200" indent="-457200" algn="just">
              <a:buFontTx/>
              <a:buChar char="-"/>
            </a:pPr>
            <a:r>
              <a:rPr lang="fr-BE" b="0" dirty="0"/>
              <a:t>l</a:t>
            </a:r>
            <a:r>
              <a:rPr lang="fr-BE" b="0" dirty="0" smtClean="0"/>
              <a:t>a taille du CPAS peut être un gros obstacle.</a:t>
            </a:r>
            <a:endParaRPr lang="fr-BE" b="0" dirty="0"/>
          </a:p>
        </p:txBody>
      </p:sp>
    </p:spTree>
    <p:extLst>
      <p:ext uri="{BB962C8B-B14F-4D97-AF65-F5344CB8AC3E}">
        <p14:creationId xmlns:p14="http://schemas.microsoft.com/office/powerpoint/2010/main" val="3516037824"/>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2915816" y="116632"/>
            <a:ext cx="5975770" cy="1470025"/>
          </a:xfrm>
        </p:spPr>
        <p:txBody>
          <a:bodyPr>
            <a:normAutofit/>
          </a:bodyPr>
          <a:lstStyle/>
          <a:p>
            <a:r>
              <a:rPr lang="fr-BE" sz="3600" dirty="0"/>
              <a:t>Le calcul de la charge de travail </a:t>
            </a:r>
            <a:r>
              <a:rPr lang="fr-BE" sz="3600" dirty="0" smtClean="0"/>
              <a:t>7</a:t>
            </a:r>
            <a:endParaRPr lang="fr-BE" sz="3600" dirty="0"/>
          </a:p>
        </p:txBody>
      </p:sp>
      <p:sp>
        <p:nvSpPr>
          <p:cNvPr id="3" name="Sous-titre 2"/>
          <p:cNvSpPr>
            <a:spLocks noGrp="1"/>
          </p:cNvSpPr>
          <p:nvPr>
            <p:ph type="subTitle" idx="1"/>
          </p:nvPr>
        </p:nvSpPr>
        <p:spPr>
          <a:xfrm>
            <a:off x="395536" y="1916832"/>
            <a:ext cx="8469912" cy="3721968"/>
          </a:xfrm>
          <a:ln w="19050">
            <a:solidFill>
              <a:srgbClr val="0070C0"/>
            </a:solidFill>
          </a:ln>
        </p:spPr>
        <p:txBody>
          <a:bodyPr>
            <a:normAutofit lnSpcReduction="10000"/>
          </a:bodyPr>
          <a:lstStyle/>
          <a:p>
            <a:pPr algn="just"/>
            <a:r>
              <a:rPr lang="fr-BE" b="0" dirty="0" smtClean="0"/>
              <a:t>Méthodologie.</a:t>
            </a:r>
          </a:p>
          <a:p>
            <a:pPr algn="just"/>
            <a:r>
              <a:rPr lang="fr-BE" b="0" dirty="0" smtClean="0"/>
              <a:t>Faire l’inventaire des manques, des normes pour lesquelles le CPAS n’est pas en ordre.</a:t>
            </a:r>
          </a:p>
          <a:p>
            <a:pPr algn="just"/>
            <a:r>
              <a:rPr lang="fr-BE" b="0" dirty="0" smtClean="0"/>
              <a:t>Durée: la durée est fonction de la quantité de manquements et de la grandeur du CPAS.</a:t>
            </a:r>
          </a:p>
          <a:p>
            <a:pPr algn="just"/>
            <a:r>
              <a:rPr lang="fr-BE" b="0" dirty="0" smtClean="0"/>
              <a:t>L’analyse de risque permettra de faire l’inventaire.</a:t>
            </a:r>
          </a:p>
          <a:p>
            <a:pPr algn="just"/>
            <a:r>
              <a:rPr lang="fr-BE" b="0" dirty="0" smtClean="0"/>
              <a:t>Un audit permet aussi de faire l’inventaire.</a:t>
            </a:r>
            <a:endParaRPr lang="fr-BE" b="0" dirty="0"/>
          </a:p>
        </p:txBody>
      </p:sp>
    </p:spTree>
    <p:extLst>
      <p:ext uri="{BB962C8B-B14F-4D97-AF65-F5344CB8AC3E}">
        <p14:creationId xmlns:p14="http://schemas.microsoft.com/office/powerpoint/2010/main" val="2251035468"/>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2915816" y="116632"/>
            <a:ext cx="5975770" cy="1470025"/>
          </a:xfrm>
        </p:spPr>
        <p:txBody>
          <a:bodyPr>
            <a:normAutofit/>
          </a:bodyPr>
          <a:lstStyle/>
          <a:p>
            <a:r>
              <a:rPr lang="fr-BE" sz="3600" dirty="0"/>
              <a:t>Le calcul de la charge de travail </a:t>
            </a:r>
            <a:r>
              <a:rPr lang="fr-BE" sz="3600" dirty="0" smtClean="0"/>
              <a:t>8</a:t>
            </a:r>
            <a:endParaRPr lang="fr-BE" sz="3600" dirty="0"/>
          </a:p>
        </p:txBody>
      </p:sp>
      <p:sp>
        <p:nvSpPr>
          <p:cNvPr id="3" name="Sous-titre 2"/>
          <p:cNvSpPr>
            <a:spLocks noGrp="1"/>
          </p:cNvSpPr>
          <p:nvPr>
            <p:ph type="subTitle" idx="1"/>
          </p:nvPr>
        </p:nvSpPr>
        <p:spPr>
          <a:xfrm>
            <a:off x="395536" y="1916832"/>
            <a:ext cx="8469912" cy="4032448"/>
          </a:xfrm>
          <a:ln w="19050">
            <a:solidFill>
              <a:srgbClr val="0070C0"/>
            </a:solidFill>
          </a:ln>
        </p:spPr>
        <p:txBody>
          <a:bodyPr>
            <a:normAutofit/>
          </a:bodyPr>
          <a:lstStyle/>
          <a:p>
            <a:pPr algn="just"/>
            <a:r>
              <a:rPr lang="fr-BE" b="0" dirty="0" smtClean="0"/>
              <a:t>L’analyse de risque s’appuie sur l’analyse des menaces pour le CPAS.</a:t>
            </a:r>
          </a:p>
          <a:p>
            <a:pPr algn="just"/>
            <a:r>
              <a:rPr lang="fr-BE" b="0" dirty="0" smtClean="0"/>
              <a:t>Petit inventaire.</a:t>
            </a:r>
          </a:p>
          <a:p>
            <a:pPr algn="just"/>
            <a:r>
              <a:rPr lang="fr-BE" b="0" dirty="0" smtClean="0"/>
              <a:t>Risques physiques:</a:t>
            </a:r>
          </a:p>
          <a:p>
            <a:pPr marL="457200" indent="-457200" algn="just">
              <a:buFontTx/>
              <a:buChar char="-"/>
            </a:pPr>
            <a:r>
              <a:rPr lang="fr-BE" b="0" dirty="0" smtClean="0"/>
              <a:t>eau;</a:t>
            </a:r>
          </a:p>
          <a:p>
            <a:pPr marL="457200" indent="-457200" algn="just">
              <a:buFontTx/>
              <a:buChar char="-"/>
            </a:pPr>
            <a:r>
              <a:rPr lang="fr-BE" b="0" dirty="0"/>
              <a:t>f</a:t>
            </a:r>
            <a:r>
              <a:rPr lang="fr-BE" b="0" dirty="0" smtClean="0"/>
              <a:t>eu;</a:t>
            </a:r>
          </a:p>
          <a:p>
            <a:pPr marL="457200" indent="-457200" algn="just">
              <a:buFontTx/>
              <a:buChar char="-"/>
            </a:pPr>
            <a:r>
              <a:rPr lang="fr-BE" b="0" dirty="0" smtClean="0"/>
              <a:t>pollution.</a:t>
            </a:r>
            <a:endParaRPr lang="fr-BE" b="0" dirty="0"/>
          </a:p>
        </p:txBody>
      </p:sp>
    </p:spTree>
    <p:extLst>
      <p:ext uri="{BB962C8B-B14F-4D97-AF65-F5344CB8AC3E}">
        <p14:creationId xmlns:p14="http://schemas.microsoft.com/office/powerpoint/2010/main" val="3455386301"/>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2915816" y="116632"/>
            <a:ext cx="5975770" cy="1470025"/>
          </a:xfrm>
        </p:spPr>
        <p:txBody>
          <a:bodyPr>
            <a:normAutofit/>
          </a:bodyPr>
          <a:lstStyle/>
          <a:p>
            <a:r>
              <a:rPr lang="fr-BE" sz="3600" dirty="0"/>
              <a:t>Le calcul de la charge de travail </a:t>
            </a:r>
            <a:r>
              <a:rPr lang="fr-BE" sz="3600" dirty="0" smtClean="0"/>
              <a:t>9</a:t>
            </a:r>
            <a:endParaRPr lang="fr-BE" sz="3600" dirty="0"/>
          </a:p>
        </p:txBody>
      </p:sp>
      <p:sp>
        <p:nvSpPr>
          <p:cNvPr id="3" name="Sous-titre 2"/>
          <p:cNvSpPr>
            <a:spLocks noGrp="1"/>
          </p:cNvSpPr>
          <p:nvPr>
            <p:ph type="subTitle" idx="1"/>
          </p:nvPr>
        </p:nvSpPr>
        <p:spPr>
          <a:xfrm>
            <a:off x="395536" y="1916832"/>
            <a:ext cx="8469912" cy="3721968"/>
          </a:xfrm>
          <a:ln w="19050">
            <a:solidFill>
              <a:srgbClr val="0070C0"/>
            </a:solidFill>
          </a:ln>
        </p:spPr>
        <p:txBody>
          <a:bodyPr>
            <a:normAutofit fontScale="92500" lnSpcReduction="10000"/>
          </a:bodyPr>
          <a:lstStyle/>
          <a:p>
            <a:pPr algn="just"/>
            <a:r>
              <a:rPr lang="fr-BE" b="0" dirty="0" smtClean="0"/>
              <a:t>Catastrophe naturelle:</a:t>
            </a:r>
          </a:p>
          <a:p>
            <a:pPr marL="457200" indent="-457200" algn="just">
              <a:buFontTx/>
              <a:buChar char="-"/>
            </a:pPr>
            <a:r>
              <a:rPr lang="fr-BE" b="0" dirty="0" smtClean="0"/>
              <a:t>sismique;</a:t>
            </a:r>
          </a:p>
          <a:p>
            <a:pPr marL="457200" indent="-457200" algn="just">
              <a:buFontTx/>
              <a:buChar char="-"/>
            </a:pPr>
            <a:r>
              <a:rPr lang="fr-BE" b="0" dirty="0"/>
              <a:t>c</a:t>
            </a:r>
            <a:r>
              <a:rPr lang="fr-BE" b="0" dirty="0" smtClean="0"/>
              <a:t>limatique (inondation, foudre).</a:t>
            </a:r>
          </a:p>
          <a:p>
            <a:pPr algn="just"/>
            <a:r>
              <a:rPr lang="fr-BE" b="0" dirty="0" smtClean="0"/>
              <a:t>Perte de fonctionnement essentiel:</a:t>
            </a:r>
          </a:p>
          <a:p>
            <a:pPr marL="457200" indent="-457200" algn="just">
              <a:buFontTx/>
              <a:buChar char="-"/>
            </a:pPr>
            <a:r>
              <a:rPr lang="fr-BE" b="0" dirty="0" smtClean="0"/>
              <a:t>panne d’électricité;</a:t>
            </a:r>
          </a:p>
          <a:p>
            <a:pPr marL="457200" indent="-457200" algn="just">
              <a:buFontTx/>
              <a:buChar char="-"/>
            </a:pPr>
            <a:r>
              <a:rPr lang="fr-BE" b="0" dirty="0" smtClean="0"/>
              <a:t>panne de connexion;</a:t>
            </a:r>
          </a:p>
          <a:p>
            <a:pPr marL="457200" indent="-457200" algn="just">
              <a:buFontTx/>
              <a:buChar char="-"/>
            </a:pPr>
            <a:r>
              <a:rPr lang="fr-BE" b="0" dirty="0" smtClean="0"/>
              <a:t> panne d’air conditionné.</a:t>
            </a:r>
            <a:endParaRPr lang="fr-BE" b="0" dirty="0"/>
          </a:p>
        </p:txBody>
      </p:sp>
    </p:spTree>
    <p:extLst>
      <p:ext uri="{BB962C8B-B14F-4D97-AF65-F5344CB8AC3E}">
        <p14:creationId xmlns:p14="http://schemas.microsoft.com/office/powerpoint/2010/main" val="1385866329"/>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2915816" y="116632"/>
            <a:ext cx="5975770" cy="1470025"/>
          </a:xfrm>
        </p:spPr>
        <p:txBody>
          <a:bodyPr>
            <a:normAutofit/>
          </a:bodyPr>
          <a:lstStyle/>
          <a:p>
            <a:r>
              <a:rPr lang="fr-BE" sz="3600" dirty="0"/>
              <a:t>Le calcul de la charge de travail </a:t>
            </a:r>
            <a:r>
              <a:rPr lang="fr-BE" sz="3600" dirty="0" smtClean="0"/>
              <a:t>10</a:t>
            </a:r>
            <a:endParaRPr lang="fr-BE" sz="3600" dirty="0"/>
          </a:p>
        </p:txBody>
      </p:sp>
      <p:sp>
        <p:nvSpPr>
          <p:cNvPr id="3" name="Sous-titre 2"/>
          <p:cNvSpPr>
            <a:spLocks noGrp="1"/>
          </p:cNvSpPr>
          <p:nvPr>
            <p:ph type="subTitle" idx="1"/>
          </p:nvPr>
        </p:nvSpPr>
        <p:spPr>
          <a:xfrm>
            <a:off x="395536" y="1916832"/>
            <a:ext cx="8469912" cy="3721968"/>
          </a:xfrm>
          <a:ln w="19050">
            <a:solidFill>
              <a:srgbClr val="0070C0"/>
            </a:solidFill>
          </a:ln>
        </p:spPr>
        <p:txBody>
          <a:bodyPr>
            <a:normAutofit/>
          </a:bodyPr>
          <a:lstStyle/>
          <a:p>
            <a:pPr algn="just"/>
            <a:r>
              <a:rPr lang="fr-BE" b="0" dirty="0" smtClean="0"/>
              <a:t>Compromission d’information:</a:t>
            </a:r>
          </a:p>
          <a:p>
            <a:pPr marL="457200" indent="-457200" algn="just">
              <a:buFontTx/>
              <a:buChar char="-"/>
            </a:pPr>
            <a:r>
              <a:rPr lang="fr-BE" b="0" dirty="0" smtClean="0"/>
              <a:t>interruption à cause d’un virus, un piratage, un  crypteur;</a:t>
            </a:r>
          </a:p>
          <a:p>
            <a:pPr marL="457200" indent="-457200" algn="just">
              <a:buFontTx/>
              <a:buChar char="-"/>
            </a:pPr>
            <a:r>
              <a:rPr lang="fr-BE" b="0" dirty="0"/>
              <a:t>v</a:t>
            </a:r>
            <a:r>
              <a:rPr lang="fr-BE" b="0" dirty="0" smtClean="0"/>
              <a:t>ol de matériel essentiel;</a:t>
            </a:r>
          </a:p>
          <a:p>
            <a:pPr marL="457200" indent="-457200" algn="just">
              <a:buFontTx/>
              <a:buChar char="-"/>
            </a:pPr>
            <a:r>
              <a:rPr lang="fr-BE" b="0" dirty="0"/>
              <a:t>m</a:t>
            </a:r>
            <a:r>
              <a:rPr lang="fr-BE" b="0" dirty="0" smtClean="0"/>
              <a:t>atériel défectueux difficile à remplacer (vieil AS400 par exemple).</a:t>
            </a:r>
            <a:endParaRPr lang="fr-BE" b="0" dirty="0"/>
          </a:p>
        </p:txBody>
      </p:sp>
    </p:spTree>
    <p:extLst>
      <p:ext uri="{BB962C8B-B14F-4D97-AF65-F5344CB8AC3E}">
        <p14:creationId xmlns:p14="http://schemas.microsoft.com/office/powerpoint/2010/main" val="4016421243"/>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2915816" y="116632"/>
            <a:ext cx="5975770" cy="1470025"/>
          </a:xfrm>
        </p:spPr>
        <p:txBody>
          <a:bodyPr>
            <a:normAutofit/>
          </a:bodyPr>
          <a:lstStyle/>
          <a:p>
            <a:r>
              <a:rPr lang="fr-BE" sz="3600" dirty="0"/>
              <a:t>Le calcul de la charge de travail </a:t>
            </a:r>
            <a:r>
              <a:rPr lang="fr-BE" sz="3600" dirty="0" smtClean="0"/>
              <a:t>11</a:t>
            </a:r>
            <a:endParaRPr lang="fr-BE" sz="3600" dirty="0"/>
          </a:p>
        </p:txBody>
      </p:sp>
      <p:sp>
        <p:nvSpPr>
          <p:cNvPr id="3" name="Sous-titre 2"/>
          <p:cNvSpPr>
            <a:spLocks noGrp="1"/>
          </p:cNvSpPr>
          <p:nvPr>
            <p:ph type="subTitle" idx="1"/>
          </p:nvPr>
        </p:nvSpPr>
        <p:spPr>
          <a:xfrm>
            <a:off x="395536" y="1916832"/>
            <a:ext cx="8469912" cy="3721968"/>
          </a:xfrm>
          <a:ln w="19050">
            <a:solidFill>
              <a:srgbClr val="0070C0"/>
            </a:solidFill>
          </a:ln>
        </p:spPr>
        <p:txBody>
          <a:bodyPr>
            <a:normAutofit lnSpcReduction="10000"/>
          </a:bodyPr>
          <a:lstStyle/>
          <a:p>
            <a:pPr algn="just"/>
            <a:r>
              <a:rPr lang="fr-BE" b="0" dirty="0" smtClean="0"/>
              <a:t>Disfonctionnements techniques:</a:t>
            </a:r>
          </a:p>
          <a:p>
            <a:pPr marL="457200" indent="-457200" algn="just">
              <a:buFontTx/>
              <a:buChar char="-"/>
            </a:pPr>
            <a:r>
              <a:rPr lang="fr-BE" b="0" dirty="0" smtClean="0"/>
              <a:t>panne d’équipement, panne de serveur, disque dur cassé, etc.</a:t>
            </a:r>
          </a:p>
          <a:p>
            <a:pPr marL="457200" indent="-457200" algn="just">
              <a:buFontTx/>
              <a:buChar char="-"/>
            </a:pPr>
            <a:r>
              <a:rPr lang="fr-BE" b="0" dirty="0"/>
              <a:t>p</a:t>
            </a:r>
            <a:r>
              <a:rPr lang="fr-BE" b="0" dirty="0" smtClean="0"/>
              <a:t>roblèmes de logiciel (</a:t>
            </a:r>
            <a:r>
              <a:rPr lang="fr-BE" b="0" dirty="0"/>
              <a:t>ancien logiciel </a:t>
            </a:r>
            <a:r>
              <a:rPr lang="fr-BE" b="0" dirty="0" smtClean="0"/>
              <a:t>social; problème de compatibilité);</a:t>
            </a:r>
          </a:p>
          <a:p>
            <a:pPr marL="457200" indent="-457200" algn="just">
              <a:buFontTx/>
              <a:buChar char="-"/>
            </a:pPr>
            <a:r>
              <a:rPr lang="fr-BE" b="0" dirty="0"/>
              <a:t>s</a:t>
            </a:r>
            <a:r>
              <a:rPr lang="fr-BE" b="0" dirty="0" smtClean="0"/>
              <a:t>aturation des accès, des mémoires, des capacités.</a:t>
            </a:r>
            <a:endParaRPr lang="fr-BE" b="0" dirty="0"/>
          </a:p>
        </p:txBody>
      </p:sp>
    </p:spTree>
    <p:extLst>
      <p:ext uri="{BB962C8B-B14F-4D97-AF65-F5344CB8AC3E}">
        <p14:creationId xmlns:p14="http://schemas.microsoft.com/office/powerpoint/2010/main" val="1971671600"/>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2915816" y="116632"/>
            <a:ext cx="5975770" cy="1470025"/>
          </a:xfrm>
        </p:spPr>
        <p:txBody>
          <a:bodyPr>
            <a:normAutofit/>
          </a:bodyPr>
          <a:lstStyle/>
          <a:p>
            <a:r>
              <a:rPr lang="fr-BE" sz="3600" dirty="0"/>
              <a:t>Le calcul de la charge de travail </a:t>
            </a:r>
            <a:r>
              <a:rPr lang="fr-BE" sz="3600" dirty="0" smtClean="0"/>
              <a:t>12</a:t>
            </a:r>
            <a:endParaRPr lang="fr-BE" sz="3600" dirty="0"/>
          </a:p>
        </p:txBody>
      </p:sp>
      <p:sp>
        <p:nvSpPr>
          <p:cNvPr id="3" name="Sous-titre 2"/>
          <p:cNvSpPr>
            <a:spLocks noGrp="1"/>
          </p:cNvSpPr>
          <p:nvPr>
            <p:ph type="subTitle" idx="1"/>
          </p:nvPr>
        </p:nvSpPr>
        <p:spPr>
          <a:xfrm>
            <a:off x="395536" y="1916832"/>
            <a:ext cx="8469912" cy="3721968"/>
          </a:xfrm>
          <a:ln w="19050">
            <a:solidFill>
              <a:srgbClr val="0070C0"/>
            </a:solidFill>
          </a:ln>
        </p:spPr>
        <p:txBody>
          <a:bodyPr>
            <a:normAutofit/>
          </a:bodyPr>
          <a:lstStyle/>
          <a:p>
            <a:pPr algn="just"/>
            <a:r>
              <a:rPr lang="fr-BE" b="0" dirty="0" smtClean="0"/>
              <a:t>Compromission des fonctions:</a:t>
            </a:r>
          </a:p>
          <a:p>
            <a:pPr marL="457200" indent="-457200" algn="just">
              <a:buFontTx/>
              <a:buChar char="-"/>
            </a:pPr>
            <a:r>
              <a:rPr lang="fr-BE" b="0" dirty="0" smtClean="0"/>
              <a:t>erreur d’utilisation;</a:t>
            </a:r>
          </a:p>
          <a:p>
            <a:pPr marL="457200" indent="-457200" algn="just">
              <a:buFontTx/>
              <a:buChar char="-"/>
            </a:pPr>
            <a:r>
              <a:rPr lang="fr-BE" b="0" dirty="0" smtClean="0"/>
              <a:t>abus des accès, des autorisations;</a:t>
            </a:r>
          </a:p>
          <a:p>
            <a:pPr marL="457200" indent="-457200" algn="just">
              <a:buFontTx/>
              <a:buChar char="-"/>
            </a:pPr>
            <a:r>
              <a:rPr lang="fr-BE" b="0" dirty="0" smtClean="0"/>
              <a:t>blocage d’accès, sabotage.</a:t>
            </a:r>
            <a:endParaRPr lang="fr-BE" b="0" dirty="0"/>
          </a:p>
        </p:txBody>
      </p:sp>
    </p:spTree>
    <p:extLst>
      <p:ext uri="{BB962C8B-B14F-4D97-AF65-F5344CB8AC3E}">
        <p14:creationId xmlns:p14="http://schemas.microsoft.com/office/powerpoint/2010/main" val="7162272"/>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2915816" y="116632"/>
            <a:ext cx="5975770" cy="1470025"/>
          </a:xfrm>
        </p:spPr>
        <p:txBody>
          <a:bodyPr>
            <a:normAutofit/>
          </a:bodyPr>
          <a:lstStyle/>
          <a:p>
            <a:r>
              <a:rPr lang="fr-BE" sz="3600" dirty="0"/>
              <a:t>Le calcul de la charge de travail </a:t>
            </a:r>
            <a:r>
              <a:rPr lang="fr-BE" sz="3600" dirty="0" smtClean="0"/>
              <a:t>13</a:t>
            </a:r>
            <a:endParaRPr lang="fr-BE" sz="3600" dirty="0"/>
          </a:p>
        </p:txBody>
      </p:sp>
      <p:sp>
        <p:nvSpPr>
          <p:cNvPr id="3" name="Sous-titre 2"/>
          <p:cNvSpPr>
            <a:spLocks noGrp="1"/>
          </p:cNvSpPr>
          <p:nvPr>
            <p:ph type="subTitle" idx="1"/>
          </p:nvPr>
        </p:nvSpPr>
        <p:spPr>
          <a:xfrm>
            <a:off x="395536" y="1916832"/>
            <a:ext cx="8469912" cy="3721968"/>
          </a:xfrm>
          <a:ln w="19050">
            <a:solidFill>
              <a:srgbClr val="0070C0"/>
            </a:solidFill>
          </a:ln>
        </p:spPr>
        <p:txBody>
          <a:bodyPr>
            <a:normAutofit lnSpcReduction="10000"/>
          </a:bodyPr>
          <a:lstStyle/>
          <a:p>
            <a:pPr algn="just"/>
            <a:r>
              <a:rPr lang="fr-BE" b="0" dirty="0" smtClean="0"/>
              <a:t>Risques liés à la sécurité physique:</a:t>
            </a:r>
          </a:p>
          <a:p>
            <a:pPr marL="457200" indent="-457200" algn="just">
              <a:buFontTx/>
              <a:buChar char="-"/>
            </a:pPr>
            <a:r>
              <a:rPr lang="fr-BE" b="0" dirty="0"/>
              <a:t>r</a:t>
            </a:r>
            <a:r>
              <a:rPr lang="fr-BE" b="0" dirty="0" smtClean="0"/>
              <a:t>isques de laisser passer des personnes ou de ne pas les contrôler dans leurs déplacements;</a:t>
            </a:r>
          </a:p>
          <a:p>
            <a:pPr marL="457200" indent="-457200" algn="just">
              <a:buFontTx/>
              <a:buChar char="-"/>
            </a:pPr>
            <a:r>
              <a:rPr lang="fr-BE" b="0" dirty="0"/>
              <a:t>a</a:t>
            </a:r>
            <a:r>
              <a:rPr lang="fr-BE" b="0" dirty="0" smtClean="0"/>
              <a:t>gressions verbales;</a:t>
            </a:r>
          </a:p>
          <a:p>
            <a:pPr marL="457200" indent="-457200" algn="just">
              <a:buFontTx/>
              <a:buChar char="-"/>
            </a:pPr>
            <a:r>
              <a:rPr lang="fr-BE" b="0" dirty="0"/>
              <a:t>a</a:t>
            </a:r>
            <a:r>
              <a:rPr lang="fr-BE" b="0" dirty="0" smtClean="0"/>
              <a:t>gressions physiques;</a:t>
            </a:r>
          </a:p>
          <a:p>
            <a:pPr marL="457200" indent="-457200" algn="just">
              <a:buFontTx/>
              <a:buChar char="-"/>
            </a:pPr>
            <a:r>
              <a:rPr lang="fr-BE" b="0" dirty="0"/>
              <a:t>r</a:t>
            </a:r>
            <a:r>
              <a:rPr lang="fr-BE" b="0" dirty="0" smtClean="0"/>
              <a:t>isques de vols d’information (documents, données).</a:t>
            </a:r>
            <a:endParaRPr lang="fr-BE" b="0" dirty="0"/>
          </a:p>
        </p:txBody>
      </p:sp>
    </p:spTree>
    <p:extLst>
      <p:ext uri="{BB962C8B-B14F-4D97-AF65-F5344CB8AC3E}">
        <p14:creationId xmlns:p14="http://schemas.microsoft.com/office/powerpoint/2010/main" val="2414106470"/>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2915816" y="116632"/>
            <a:ext cx="5975770" cy="1470025"/>
          </a:xfrm>
        </p:spPr>
        <p:txBody>
          <a:bodyPr>
            <a:normAutofit/>
          </a:bodyPr>
          <a:lstStyle/>
          <a:p>
            <a:r>
              <a:rPr lang="fr-BE" sz="3600" dirty="0"/>
              <a:t>Le calcul de la charge de travail </a:t>
            </a:r>
            <a:r>
              <a:rPr lang="fr-BE" sz="3600" dirty="0" smtClean="0"/>
              <a:t>14</a:t>
            </a:r>
            <a:endParaRPr lang="fr-BE" sz="3600" dirty="0"/>
          </a:p>
        </p:txBody>
      </p:sp>
      <p:sp>
        <p:nvSpPr>
          <p:cNvPr id="3" name="Sous-titre 2"/>
          <p:cNvSpPr>
            <a:spLocks noGrp="1"/>
          </p:cNvSpPr>
          <p:nvPr>
            <p:ph type="subTitle" idx="1"/>
          </p:nvPr>
        </p:nvSpPr>
        <p:spPr>
          <a:xfrm>
            <a:off x="395536" y="1916832"/>
            <a:ext cx="8469912" cy="3721968"/>
          </a:xfrm>
          <a:ln w="19050">
            <a:solidFill>
              <a:srgbClr val="0070C0"/>
            </a:solidFill>
          </a:ln>
        </p:spPr>
        <p:txBody>
          <a:bodyPr>
            <a:normAutofit/>
          </a:bodyPr>
          <a:lstStyle/>
          <a:p>
            <a:pPr algn="just"/>
            <a:r>
              <a:rPr lang="fr-BE" b="0" dirty="0" smtClean="0"/>
              <a:t>Menaces liées à la sécurité informatique:</a:t>
            </a:r>
          </a:p>
          <a:p>
            <a:pPr marL="457200" indent="-457200" algn="just">
              <a:buFontTx/>
              <a:buChar char="-"/>
            </a:pPr>
            <a:r>
              <a:rPr lang="fr-BE" b="0" dirty="0"/>
              <a:t>m</a:t>
            </a:r>
            <a:r>
              <a:rPr lang="fr-BE" b="0" dirty="0" smtClean="0"/>
              <a:t>ise à jour des antivirus, de l’IDS et du pare-feu et suivis;</a:t>
            </a:r>
          </a:p>
          <a:p>
            <a:pPr marL="457200" indent="-457200" algn="just">
              <a:buFontTx/>
              <a:buChar char="-"/>
            </a:pPr>
            <a:r>
              <a:rPr lang="fr-BE" b="0" dirty="0"/>
              <a:t>m</a:t>
            </a:r>
            <a:r>
              <a:rPr lang="fr-BE" b="0" dirty="0" smtClean="0"/>
              <a:t>ise à jour des connaissances en sécurité;</a:t>
            </a:r>
          </a:p>
          <a:p>
            <a:pPr marL="457200" indent="-457200" algn="just">
              <a:buFontTx/>
              <a:buChar char="-"/>
            </a:pPr>
            <a:r>
              <a:rPr lang="fr-BE" b="0" dirty="0"/>
              <a:t>a</a:t>
            </a:r>
            <a:r>
              <a:rPr lang="fr-BE" b="0" dirty="0" smtClean="0"/>
              <a:t>ide extérieure de qualité à la demande et/ou régulière.</a:t>
            </a:r>
          </a:p>
          <a:p>
            <a:pPr marL="457200" indent="-457200" algn="just">
              <a:buFontTx/>
              <a:buChar char="-"/>
            </a:pPr>
            <a:endParaRPr lang="fr-BE" b="0" dirty="0"/>
          </a:p>
        </p:txBody>
      </p:sp>
    </p:spTree>
    <p:extLst>
      <p:ext uri="{BB962C8B-B14F-4D97-AF65-F5344CB8AC3E}">
        <p14:creationId xmlns:p14="http://schemas.microsoft.com/office/powerpoint/2010/main" val="1145429541"/>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2915816" y="116632"/>
            <a:ext cx="5975770" cy="1470025"/>
          </a:xfrm>
        </p:spPr>
        <p:txBody>
          <a:bodyPr>
            <a:normAutofit/>
          </a:bodyPr>
          <a:lstStyle/>
          <a:p>
            <a:r>
              <a:rPr lang="fr-BE" sz="3600" dirty="0"/>
              <a:t>Le calcul de la charge de travail </a:t>
            </a:r>
            <a:r>
              <a:rPr lang="fr-BE" sz="3600" dirty="0" smtClean="0"/>
              <a:t>15</a:t>
            </a:r>
            <a:endParaRPr lang="fr-BE" sz="3600" dirty="0"/>
          </a:p>
        </p:txBody>
      </p:sp>
      <p:sp>
        <p:nvSpPr>
          <p:cNvPr id="3" name="Sous-titre 2"/>
          <p:cNvSpPr>
            <a:spLocks noGrp="1"/>
          </p:cNvSpPr>
          <p:nvPr>
            <p:ph type="subTitle" idx="1"/>
          </p:nvPr>
        </p:nvSpPr>
        <p:spPr>
          <a:xfrm>
            <a:off x="395536" y="1916832"/>
            <a:ext cx="8469912" cy="3721968"/>
          </a:xfrm>
          <a:ln w="19050">
            <a:solidFill>
              <a:srgbClr val="0070C0"/>
            </a:solidFill>
          </a:ln>
        </p:spPr>
        <p:txBody>
          <a:bodyPr>
            <a:normAutofit/>
          </a:bodyPr>
          <a:lstStyle/>
          <a:p>
            <a:pPr algn="just"/>
            <a:r>
              <a:rPr lang="fr-BE" b="0" dirty="0" smtClean="0"/>
              <a:t>Pour un professionnel, lorsque les CPAS sont en ordre avec les normes, il s’agit d’un travail de routine et le temps peut être calculé facilement: environ 3h/semaine/CPAS.</a:t>
            </a:r>
          </a:p>
          <a:p>
            <a:pPr algn="just"/>
            <a:r>
              <a:rPr lang="fr-BE" b="0" dirty="0" smtClean="0"/>
              <a:t>La création de nouvelles procédures ou l’installation de nouveaux logiciels de sécurité ne sera pas un obstacle longtemps.</a:t>
            </a:r>
            <a:endParaRPr lang="fr-BE" b="0" dirty="0"/>
          </a:p>
        </p:txBody>
      </p:sp>
    </p:spTree>
    <p:extLst>
      <p:ext uri="{BB962C8B-B14F-4D97-AF65-F5344CB8AC3E}">
        <p14:creationId xmlns:p14="http://schemas.microsoft.com/office/powerpoint/2010/main" val="278615530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2915816" y="116632"/>
            <a:ext cx="5975770" cy="1470025"/>
          </a:xfrm>
        </p:spPr>
        <p:txBody>
          <a:bodyPr>
            <a:normAutofit/>
          </a:bodyPr>
          <a:lstStyle/>
          <a:p>
            <a:r>
              <a:rPr lang="fr-BE" sz="3600" dirty="0" smtClean="0"/>
              <a:t>Ransomwares 5</a:t>
            </a:r>
            <a:br>
              <a:rPr lang="fr-BE" sz="3600" dirty="0" smtClean="0"/>
            </a:br>
            <a:r>
              <a:rPr lang="fr-BE" sz="3600" dirty="0" smtClean="0"/>
              <a:t>Fonctionnement</a:t>
            </a:r>
            <a:endParaRPr lang="fr-BE" sz="3600" dirty="0"/>
          </a:p>
        </p:txBody>
      </p:sp>
      <p:pic>
        <p:nvPicPr>
          <p:cNvPr id="4" name="Image 3"/>
          <p:cNvPicPr>
            <a:picLocks noChangeAspect="1"/>
          </p:cNvPicPr>
          <p:nvPr/>
        </p:nvPicPr>
        <p:blipFill>
          <a:blip r:embed="rId2"/>
          <a:stretch>
            <a:fillRect/>
          </a:stretch>
        </p:blipFill>
        <p:spPr>
          <a:xfrm>
            <a:off x="1787279" y="2106178"/>
            <a:ext cx="5686425" cy="3343275"/>
          </a:xfrm>
          <a:prstGeom prst="rect">
            <a:avLst/>
          </a:prstGeom>
        </p:spPr>
      </p:pic>
      <p:sp>
        <p:nvSpPr>
          <p:cNvPr id="3" name="Sous-titre 2"/>
          <p:cNvSpPr>
            <a:spLocks noGrp="1"/>
          </p:cNvSpPr>
          <p:nvPr>
            <p:ph type="subTitle" idx="1"/>
          </p:nvPr>
        </p:nvSpPr>
        <p:spPr>
          <a:xfrm>
            <a:off x="395536" y="1916832"/>
            <a:ext cx="8469912" cy="3721968"/>
          </a:xfrm>
          <a:ln w="19050">
            <a:solidFill>
              <a:srgbClr val="0070C0"/>
            </a:solidFill>
          </a:ln>
        </p:spPr>
        <p:txBody>
          <a:bodyPr>
            <a:normAutofit/>
          </a:bodyPr>
          <a:lstStyle/>
          <a:p>
            <a:pPr algn="just"/>
            <a:endParaRPr lang="fr-BE" dirty="0"/>
          </a:p>
        </p:txBody>
      </p:sp>
    </p:spTree>
    <p:extLst>
      <p:ext uri="{BB962C8B-B14F-4D97-AF65-F5344CB8AC3E}">
        <p14:creationId xmlns:p14="http://schemas.microsoft.com/office/powerpoint/2010/main" val="1287881658"/>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2915816" y="116632"/>
            <a:ext cx="5975770" cy="1470025"/>
          </a:xfrm>
        </p:spPr>
        <p:txBody>
          <a:bodyPr>
            <a:normAutofit/>
          </a:bodyPr>
          <a:lstStyle/>
          <a:p>
            <a:r>
              <a:rPr lang="fr-BE" sz="3600" dirty="0"/>
              <a:t>Le calcul de la charge de travail </a:t>
            </a:r>
            <a:r>
              <a:rPr lang="fr-BE" sz="3600" dirty="0" smtClean="0"/>
              <a:t>16</a:t>
            </a:r>
            <a:endParaRPr lang="fr-BE" sz="3600" dirty="0"/>
          </a:p>
        </p:txBody>
      </p:sp>
      <p:sp>
        <p:nvSpPr>
          <p:cNvPr id="3" name="Sous-titre 2"/>
          <p:cNvSpPr>
            <a:spLocks noGrp="1"/>
          </p:cNvSpPr>
          <p:nvPr>
            <p:ph type="subTitle" idx="1"/>
          </p:nvPr>
        </p:nvSpPr>
        <p:spPr>
          <a:xfrm>
            <a:off x="395536" y="1916832"/>
            <a:ext cx="8469912" cy="3721968"/>
          </a:xfrm>
          <a:ln w="19050">
            <a:solidFill>
              <a:srgbClr val="0070C0"/>
            </a:solidFill>
          </a:ln>
        </p:spPr>
        <p:txBody>
          <a:bodyPr>
            <a:normAutofit lnSpcReduction="10000"/>
          </a:bodyPr>
          <a:lstStyle/>
          <a:p>
            <a:pPr algn="just"/>
            <a:r>
              <a:rPr lang="fr-BE" b="0" dirty="0" smtClean="0"/>
              <a:t>Pour un conseiller en sécurité "occasionnel", il y a lieu de se fixer une méthodologie:</a:t>
            </a:r>
          </a:p>
          <a:p>
            <a:pPr marL="457200" indent="-457200" algn="just">
              <a:buFontTx/>
              <a:buChar char="-"/>
            </a:pPr>
            <a:r>
              <a:rPr lang="fr-BE" b="0" dirty="0"/>
              <a:t>f</a:t>
            </a:r>
            <a:r>
              <a:rPr lang="fr-BE" b="0" dirty="0" smtClean="0"/>
              <a:t>ixer une durée de travail par risque à éliminer;</a:t>
            </a:r>
          </a:p>
          <a:p>
            <a:pPr marL="457200" indent="-457200" algn="just">
              <a:buFontTx/>
              <a:buChar char="-"/>
            </a:pPr>
            <a:r>
              <a:rPr lang="fr-BE" b="0" dirty="0"/>
              <a:t>s</a:t>
            </a:r>
            <a:r>
              <a:rPr lang="fr-BE" b="0" dirty="0" smtClean="0"/>
              <a:t>i la durée est dépassée, examiner la raison;</a:t>
            </a:r>
          </a:p>
          <a:p>
            <a:pPr marL="457200" indent="-457200" algn="just">
              <a:buFontTx/>
              <a:buChar char="-"/>
            </a:pPr>
            <a:r>
              <a:rPr lang="fr-BE" b="0" dirty="0"/>
              <a:t>s</a:t>
            </a:r>
            <a:r>
              <a:rPr lang="fr-BE" b="0" dirty="0" smtClean="0"/>
              <a:t>i nécessaire, faire appel à la hiérarchie ou à une aide spécialisée, extérieure ou non;</a:t>
            </a:r>
          </a:p>
          <a:p>
            <a:pPr marL="457200" indent="-457200" algn="just">
              <a:buFontTx/>
              <a:buChar char="-"/>
            </a:pPr>
            <a:r>
              <a:rPr lang="fr-BE" b="0" dirty="0"/>
              <a:t>s</a:t>
            </a:r>
            <a:r>
              <a:rPr lang="fr-BE" b="0" dirty="0" smtClean="0"/>
              <a:t>e fixer des objectifs et les tenir.</a:t>
            </a:r>
            <a:endParaRPr lang="fr-BE" b="0" dirty="0"/>
          </a:p>
        </p:txBody>
      </p:sp>
    </p:spTree>
    <p:extLst>
      <p:ext uri="{BB962C8B-B14F-4D97-AF65-F5344CB8AC3E}">
        <p14:creationId xmlns:p14="http://schemas.microsoft.com/office/powerpoint/2010/main" val="2665425047"/>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2915816" y="116632"/>
            <a:ext cx="5975770" cy="1470025"/>
          </a:xfrm>
        </p:spPr>
        <p:txBody>
          <a:bodyPr>
            <a:normAutofit/>
          </a:bodyPr>
          <a:lstStyle/>
          <a:p>
            <a:r>
              <a:rPr lang="fr-BE" sz="3600" dirty="0"/>
              <a:t>Le calcul de la charge de travail </a:t>
            </a:r>
            <a:r>
              <a:rPr lang="fr-BE" sz="3600" dirty="0" smtClean="0"/>
              <a:t>17</a:t>
            </a:r>
            <a:endParaRPr lang="fr-BE" sz="3600" dirty="0"/>
          </a:p>
        </p:txBody>
      </p:sp>
      <p:sp>
        <p:nvSpPr>
          <p:cNvPr id="3" name="Sous-titre 2"/>
          <p:cNvSpPr>
            <a:spLocks noGrp="1"/>
          </p:cNvSpPr>
          <p:nvPr>
            <p:ph type="subTitle" idx="1"/>
          </p:nvPr>
        </p:nvSpPr>
        <p:spPr>
          <a:xfrm>
            <a:off x="395536" y="1916832"/>
            <a:ext cx="8469912" cy="3721968"/>
          </a:xfrm>
          <a:ln w="19050">
            <a:solidFill>
              <a:srgbClr val="0070C0"/>
            </a:solidFill>
          </a:ln>
        </p:spPr>
        <p:txBody>
          <a:bodyPr>
            <a:normAutofit/>
          </a:bodyPr>
          <a:lstStyle/>
          <a:p>
            <a:pPr algn="just"/>
            <a:r>
              <a:rPr lang="fr-BE" b="0" dirty="0" smtClean="0"/>
              <a:t>Au delà du statut de non professionnel, un conseiller en sécurité ne devrait pas passer plus de temps qu’un professionnel sauf en cas de nouvelle procédure ou de nouvelle installation de logiciel de sécurité.</a:t>
            </a:r>
          </a:p>
        </p:txBody>
      </p:sp>
    </p:spTree>
    <p:extLst>
      <p:ext uri="{BB962C8B-B14F-4D97-AF65-F5344CB8AC3E}">
        <p14:creationId xmlns:p14="http://schemas.microsoft.com/office/powerpoint/2010/main" val="4345640"/>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2915816" y="116632"/>
            <a:ext cx="5975770" cy="1470025"/>
          </a:xfrm>
        </p:spPr>
        <p:txBody>
          <a:bodyPr>
            <a:normAutofit/>
          </a:bodyPr>
          <a:lstStyle/>
          <a:p>
            <a:r>
              <a:rPr lang="fr-BE" sz="3600" dirty="0"/>
              <a:t>Le calcul de la charge de travail </a:t>
            </a:r>
            <a:r>
              <a:rPr lang="fr-BE" sz="3600" dirty="0" smtClean="0"/>
              <a:t>18</a:t>
            </a:r>
            <a:endParaRPr lang="fr-BE" sz="3600" dirty="0"/>
          </a:p>
        </p:txBody>
      </p:sp>
      <p:sp>
        <p:nvSpPr>
          <p:cNvPr id="3" name="Sous-titre 2"/>
          <p:cNvSpPr>
            <a:spLocks noGrp="1"/>
          </p:cNvSpPr>
          <p:nvPr>
            <p:ph type="subTitle" idx="1"/>
          </p:nvPr>
        </p:nvSpPr>
        <p:spPr>
          <a:xfrm>
            <a:off x="395536" y="1916832"/>
            <a:ext cx="8469912" cy="3721968"/>
          </a:xfrm>
          <a:ln w="19050">
            <a:solidFill>
              <a:srgbClr val="0070C0"/>
            </a:solidFill>
          </a:ln>
        </p:spPr>
        <p:txBody>
          <a:bodyPr>
            <a:normAutofit lnSpcReduction="10000"/>
          </a:bodyPr>
          <a:lstStyle/>
          <a:p>
            <a:pPr algn="just"/>
            <a:r>
              <a:rPr lang="fr-BE" b="0" dirty="0" smtClean="0"/>
              <a:t>La différence de charge de travail entre un grand et un petit CPAS est marquée par:</a:t>
            </a:r>
          </a:p>
          <a:p>
            <a:pPr marL="457200" indent="-457200" algn="just">
              <a:buFontTx/>
              <a:buChar char="-"/>
            </a:pPr>
            <a:r>
              <a:rPr lang="fr-BE" b="0" dirty="0"/>
              <a:t>l</a:t>
            </a:r>
            <a:r>
              <a:rPr lang="fr-BE" b="0" dirty="0" smtClean="0"/>
              <a:t>e nombre d’incidents à analyser et à répertorier;</a:t>
            </a:r>
          </a:p>
          <a:p>
            <a:pPr marL="457200" indent="-457200" algn="just">
              <a:buFontTx/>
              <a:buChar char="-"/>
            </a:pPr>
            <a:r>
              <a:rPr lang="fr-BE" b="0" dirty="0"/>
              <a:t>l</a:t>
            </a:r>
            <a:r>
              <a:rPr lang="fr-BE" b="0" dirty="0" smtClean="0"/>
              <a:t>e nombre de réunions à propos de la sécurité;</a:t>
            </a:r>
          </a:p>
          <a:p>
            <a:pPr marL="457200" indent="-457200" algn="just">
              <a:buFontTx/>
              <a:buChar char="-"/>
            </a:pPr>
            <a:r>
              <a:rPr lang="fr-BE" b="0" dirty="0"/>
              <a:t>l</a:t>
            </a:r>
            <a:r>
              <a:rPr lang="fr-BE" b="0" dirty="0" smtClean="0"/>
              <a:t>e nombre d’intervenants à rencontrer et à sensibiliser.</a:t>
            </a:r>
          </a:p>
          <a:p>
            <a:pPr marL="457200" indent="-457200" algn="just">
              <a:buFontTx/>
              <a:buChar char="-"/>
            </a:pPr>
            <a:endParaRPr lang="fr-BE" b="0" dirty="0"/>
          </a:p>
        </p:txBody>
      </p:sp>
    </p:spTree>
    <p:extLst>
      <p:ext uri="{BB962C8B-B14F-4D97-AF65-F5344CB8AC3E}">
        <p14:creationId xmlns:p14="http://schemas.microsoft.com/office/powerpoint/2010/main" val="3543687278"/>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p:cNvPicPr>
            <a:picLocks noChangeAspect="1"/>
          </p:cNvPicPr>
          <p:nvPr/>
        </p:nvPicPr>
        <p:blipFill>
          <a:blip r:embed="rId2"/>
          <a:stretch>
            <a:fillRect/>
          </a:stretch>
        </p:blipFill>
        <p:spPr>
          <a:xfrm>
            <a:off x="1587078" y="2348880"/>
            <a:ext cx="2657475" cy="4286250"/>
          </a:xfrm>
          <a:prstGeom prst="rect">
            <a:avLst/>
          </a:prstGeom>
        </p:spPr>
      </p:pic>
      <p:sp>
        <p:nvSpPr>
          <p:cNvPr id="2" name="Titre 1"/>
          <p:cNvSpPr>
            <a:spLocks noGrp="1"/>
          </p:cNvSpPr>
          <p:nvPr>
            <p:ph type="ctrTitle"/>
          </p:nvPr>
        </p:nvSpPr>
        <p:spPr>
          <a:xfrm>
            <a:off x="2915816" y="116632"/>
            <a:ext cx="5975770" cy="1470025"/>
          </a:xfrm>
        </p:spPr>
        <p:txBody>
          <a:bodyPr>
            <a:normAutofit/>
          </a:bodyPr>
          <a:lstStyle/>
          <a:p>
            <a:r>
              <a:rPr lang="fr-BE" sz="3600" dirty="0"/>
              <a:t>Le calcul de la charge de </a:t>
            </a:r>
            <a:r>
              <a:rPr lang="fr-BE" sz="3600" dirty="0" smtClean="0"/>
              <a:t>travail FIN</a:t>
            </a:r>
            <a:endParaRPr lang="fr-BE" sz="3600" dirty="0"/>
          </a:p>
        </p:txBody>
      </p:sp>
      <p:sp>
        <p:nvSpPr>
          <p:cNvPr id="3" name="Sous-titre 2"/>
          <p:cNvSpPr>
            <a:spLocks noGrp="1"/>
          </p:cNvSpPr>
          <p:nvPr>
            <p:ph type="subTitle" idx="1"/>
          </p:nvPr>
        </p:nvSpPr>
        <p:spPr>
          <a:xfrm>
            <a:off x="395536" y="1916832"/>
            <a:ext cx="8469912" cy="3721968"/>
          </a:xfrm>
          <a:ln w="19050">
            <a:solidFill>
              <a:srgbClr val="0070C0"/>
            </a:solidFill>
          </a:ln>
        </p:spPr>
        <p:txBody>
          <a:bodyPr>
            <a:normAutofit/>
          </a:bodyPr>
          <a:lstStyle/>
          <a:p>
            <a:pPr algn="just"/>
            <a:r>
              <a:rPr lang="fr-BE" b="0" dirty="0" smtClean="0"/>
              <a:t>Conseiller en sécurité d’un petit CPAS et conseiller en sécurité d’un grand CPAS. Trouvez qui est qui?</a:t>
            </a:r>
          </a:p>
          <a:p>
            <a:pPr algn="just"/>
            <a:endParaRPr lang="fr-BE" b="0" dirty="0"/>
          </a:p>
        </p:txBody>
      </p:sp>
      <p:pic>
        <p:nvPicPr>
          <p:cNvPr id="5" name="Image 4"/>
          <p:cNvPicPr>
            <a:picLocks noChangeAspect="1"/>
          </p:cNvPicPr>
          <p:nvPr/>
        </p:nvPicPr>
        <p:blipFill>
          <a:blip r:embed="rId3"/>
          <a:stretch>
            <a:fillRect/>
          </a:stretch>
        </p:blipFill>
        <p:spPr>
          <a:xfrm>
            <a:off x="4630492" y="4149080"/>
            <a:ext cx="1333500" cy="2143125"/>
          </a:xfrm>
          <a:prstGeom prst="rect">
            <a:avLst/>
          </a:prstGeom>
        </p:spPr>
      </p:pic>
    </p:spTree>
    <p:extLst>
      <p:ext uri="{BB962C8B-B14F-4D97-AF65-F5344CB8AC3E}">
        <p14:creationId xmlns:p14="http://schemas.microsoft.com/office/powerpoint/2010/main" val="3720014559"/>
      </p:ext>
    </p:extLst>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p:cNvPicPr>
            <a:picLocks noChangeAspect="1"/>
          </p:cNvPicPr>
          <p:nvPr/>
        </p:nvPicPr>
        <p:blipFill>
          <a:blip r:embed="rId2"/>
          <a:stretch>
            <a:fillRect/>
          </a:stretch>
        </p:blipFill>
        <p:spPr>
          <a:xfrm>
            <a:off x="2915816" y="1916832"/>
            <a:ext cx="3305175" cy="3981450"/>
          </a:xfrm>
          <a:prstGeom prst="rect">
            <a:avLst/>
          </a:prstGeom>
        </p:spPr>
      </p:pic>
      <p:sp>
        <p:nvSpPr>
          <p:cNvPr id="2" name="Titre 1"/>
          <p:cNvSpPr>
            <a:spLocks noGrp="1"/>
          </p:cNvSpPr>
          <p:nvPr>
            <p:ph type="ctrTitle"/>
          </p:nvPr>
        </p:nvSpPr>
        <p:spPr>
          <a:xfrm>
            <a:off x="2915816" y="116632"/>
            <a:ext cx="5975770" cy="1470025"/>
          </a:xfrm>
        </p:spPr>
        <p:txBody>
          <a:bodyPr>
            <a:normAutofit/>
          </a:bodyPr>
          <a:lstStyle/>
          <a:p>
            <a:r>
              <a:rPr lang="fr-BE" sz="3600" dirty="0" smtClean="0"/>
              <a:t>FIN</a:t>
            </a:r>
            <a:endParaRPr lang="fr-BE" sz="3600" dirty="0"/>
          </a:p>
        </p:txBody>
      </p:sp>
      <p:sp>
        <p:nvSpPr>
          <p:cNvPr id="3" name="Sous-titre 2"/>
          <p:cNvSpPr>
            <a:spLocks noGrp="1"/>
          </p:cNvSpPr>
          <p:nvPr>
            <p:ph type="subTitle" idx="1"/>
          </p:nvPr>
        </p:nvSpPr>
        <p:spPr>
          <a:xfrm>
            <a:off x="395536" y="1916832"/>
            <a:ext cx="8469912" cy="3721968"/>
          </a:xfrm>
          <a:ln w="19050">
            <a:solidFill>
              <a:srgbClr val="0070C0"/>
            </a:solidFill>
          </a:ln>
        </p:spPr>
        <p:txBody>
          <a:bodyPr>
            <a:normAutofit/>
          </a:bodyPr>
          <a:lstStyle/>
          <a:p>
            <a:pPr marL="457200" indent="-457200" algn="just">
              <a:buFontTx/>
              <a:buChar char="-"/>
            </a:pPr>
            <a:endParaRPr lang="fr-BE" b="0" dirty="0" smtClean="0"/>
          </a:p>
          <a:p>
            <a:pPr marL="457200" indent="-457200" algn="just">
              <a:buFontTx/>
              <a:buChar char="-"/>
            </a:pPr>
            <a:endParaRPr lang="fr-BE" b="0" dirty="0"/>
          </a:p>
          <a:p>
            <a:pPr algn="ctr"/>
            <a:r>
              <a:rPr lang="fr-BE" sz="6600" dirty="0" smtClean="0"/>
              <a:t>QUESTIONS ?</a:t>
            </a:r>
          </a:p>
          <a:p>
            <a:pPr marL="457200" indent="-457200" algn="just">
              <a:buFontTx/>
              <a:buChar char="-"/>
            </a:pPr>
            <a:endParaRPr lang="fr-BE" b="0" dirty="0"/>
          </a:p>
        </p:txBody>
      </p:sp>
    </p:spTree>
    <p:extLst>
      <p:ext uri="{BB962C8B-B14F-4D97-AF65-F5344CB8AC3E}">
        <p14:creationId xmlns:p14="http://schemas.microsoft.com/office/powerpoint/2010/main" val="161658997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2915816" y="116632"/>
            <a:ext cx="5975770" cy="1470025"/>
          </a:xfrm>
        </p:spPr>
        <p:txBody>
          <a:bodyPr>
            <a:normAutofit/>
          </a:bodyPr>
          <a:lstStyle/>
          <a:p>
            <a:r>
              <a:rPr lang="fr-BE" sz="3600" dirty="0"/>
              <a:t>Les ransomwares </a:t>
            </a:r>
            <a:r>
              <a:rPr lang="fr-BE" sz="3600" dirty="0" smtClean="0"/>
              <a:t>6</a:t>
            </a:r>
            <a:endParaRPr lang="fr-BE" sz="3600" dirty="0"/>
          </a:p>
        </p:txBody>
      </p:sp>
      <p:sp>
        <p:nvSpPr>
          <p:cNvPr id="3" name="Sous-titre 2"/>
          <p:cNvSpPr>
            <a:spLocks noGrp="1"/>
          </p:cNvSpPr>
          <p:nvPr>
            <p:ph type="subTitle" idx="1"/>
          </p:nvPr>
        </p:nvSpPr>
        <p:spPr>
          <a:xfrm>
            <a:off x="395536" y="1916832"/>
            <a:ext cx="8469912" cy="3721968"/>
          </a:xfrm>
          <a:ln w="19050">
            <a:solidFill>
              <a:srgbClr val="0070C0"/>
            </a:solidFill>
          </a:ln>
        </p:spPr>
        <p:txBody>
          <a:bodyPr>
            <a:normAutofit lnSpcReduction="10000"/>
          </a:bodyPr>
          <a:lstStyle/>
          <a:p>
            <a:pPr algn="just"/>
            <a:r>
              <a:rPr lang="fr-BE" dirty="0" smtClean="0"/>
              <a:t>Types de ransomware</a:t>
            </a:r>
          </a:p>
          <a:p>
            <a:pPr algn="just"/>
            <a:r>
              <a:rPr lang="fr-BE" dirty="0" smtClean="0"/>
              <a:t>1. </a:t>
            </a:r>
            <a:r>
              <a:rPr lang="fr-FR" b="0" dirty="0" smtClean="0"/>
              <a:t>Les </a:t>
            </a:r>
            <a:r>
              <a:rPr lang="fr-FR" b="0" dirty="0"/>
              <a:t>ransomwares classiques ne chiffrent pas les données mais </a:t>
            </a:r>
            <a:r>
              <a:rPr lang="fr-FR" b="0" dirty="0" smtClean="0"/>
              <a:t>bloquent votre écran (</a:t>
            </a:r>
            <a:r>
              <a:rPr lang="fr-FR" b="0" dirty="0"/>
              <a:t>ordinateur, smartphone ou tablette</a:t>
            </a:r>
            <a:r>
              <a:rPr lang="fr-FR" b="0" dirty="0" smtClean="0"/>
              <a:t>). Ils  affichent un fond d’écran détaillant </a:t>
            </a:r>
            <a:r>
              <a:rPr lang="fr-FR" b="0" dirty="0"/>
              <a:t>le processus de récupération du contrôle de la machine, précisant le montant de la rançon et la procédure de paiement.</a:t>
            </a:r>
            <a:r>
              <a:rPr lang="fr-BE" b="0" dirty="0" smtClean="0"/>
              <a:t>  En diminution.</a:t>
            </a:r>
            <a:endParaRPr lang="fr-BE" b="0" dirty="0"/>
          </a:p>
        </p:txBody>
      </p:sp>
    </p:spTree>
    <p:extLst>
      <p:ext uri="{BB962C8B-B14F-4D97-AF65-F5344CB8AC3E}">
        <p14:creationId xmlns:p14="http://schemas.microsoft.com/office/powerpoint/2010/main" val="1049883371"/>
      </p:ext>
    </p:extLst>
  </p:cSld>
  <p:clrMapOvr>
    <a:masterClrMapping/>
  </p:clrMapOvr>
  <p:timing>
    <p:tnLst>
      <p:par>
        <p:cTn id="1" dur="indefinite" restart="never" nodeType="tmRoot"/>
      </p:par>
    </p:tnLst>
  </p:timing>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36153</TotalTime>
  <Words>2723</Words>
  <Application>Microsoft Office PowerPoint</Application>
  <PresentationFormat>Diavoorstelling (4:3)</PresentationFormat>
  <Paragraphs>333</Paragraphs>
  <Slides>84</Slides>
  <Notes>4</Notes>
  <HiddenSlides>0</HiddenSlides>
  <MMClips>0</MMClips>
  <ScaleCrop>false</ScaleCrop>
  <HeadingPairs>
    <vt:vector size="6" baseType="variant">
      <vt:variant>
        <vt:lpstr>Gebruikte lettertypen</vt:lpstr>
      </vt:variant>
      <vt:variant>
        <vt:i4>2</vt:i4>
      </vt:variant>
      <vt:variant>
        <vt:lpstr>Thema</vt:lpstr>
      </vt:variant>
      <vt:variant>
        <vt:i4>1</vt:i4>
      </vt:variant>
      <vt:variant>
        <vt:lpstr>Diatitels</vt:lpstr>
      </vt:variant>
      <vt:variant>
        <vt:i4>84</vt:i4>
      </vt:variant>
    </vt:vector>
  </HeadingPairs>
  <TitlesOfParts>
    <vt:vector size="87" baseType="lpstr">
      <vt:lpstr>Arial</vt:lpstr>
      <vt:lpstr>Calibri</vt:lpstr>
      <vt:lpstr>Thème Office</vt:lpstr>
      <vt:lpstr>SESSION DE SECURITE</vt:lpstr>
      <vt:lpstr>AGENDA</vt:lpstr>
      <vt:lpstr>Les ransomwares 1</vt:lpstr>
      <vt:lpstr>Les ransomwares 2</vt:lpstr>
      <vt:lpstr>Les ransomwares 2</vt:lpstr>
      <vt:lpstr>Ransomwares 3</vt:lpstr>
      <vt:lpstr>Les ransomwares 4</vt:lpstr>
      <vt:lpstr>Ransomwares 5 Fonctionnement</vt:lpstr>
      <vt:lpstr>Les ransomwares 6</vt:lpstr>
      <vt:lpstr>Les ransomwares 7</vt:lpstr>
      <vt:lpstr>Les ransomwares 8</vt:lpstr>
      <vt:lpstr>Les ransomwares 9</vt:lpstr>
      <vt:lpstr>Les ransomwares 10</vt:lpstr>
      <vt:lpstr>Les ransomwares 11</vt:lpstr>
      <vt:lpstr>Les ransomwares 12</vt:lpstr>
      <vt:lpstr>Les ransomwares 13</vt:lpstr>
      <vt:lpstr>Les ransomwares 14</vt:lpstr>
      <vt:lpstr>Les ransomwares 14b</vt:lpstr>
      <vt:lpstr>Les ransomwares 15</vt:lpstr>
      <vt:lpstr>Les ransomwares 16</vt:lpstr>
      <vt:lpstr>Les ransomwares 17</vt:lpstr>
      <vt:lpstr>Les dégâts</vt:lpstr>
      <vt:lpstr>Les ransomwares 18</vt:lpstr>
      <vt:lpstr>Les ransomwares 19</vt:lpstr>
      <vt:lpstr>Les ransomwares 20</vt:lpstr>
      <vt:lpstr>Les ransomwares 21</vt:lpstr>
      <vt:lpstr>Les ransomwares 22</vt:lpstr>
      <vt:lpstr>Les ransomwares 22</vt:lpstr>
      <vt:lpstr>Les ransomwares 23</vt:lpstr>
      <vt:lpstr>Les ransomwares 24</vt:lpstr>
      <vt:lpstr>Les ransomwares 25</vt:lpstr>
      <vt:lpstr>Les ransomwares 26</vt:lpstr>
      <vt:lpstr>Les ransomwares 27</vt:lpstr>
      <vt:lpstr>Les ransomwares 28</vt:lpstr>
      <vt:lpstr>Les ransomwares 29</vt:lpstr>
      <vt:lpstr>Les ransomwares 30</vt:lpstr>
      <vt:lpstr>Les ransomwares 31</vt:lpstr>
      <vt:lpstr>Les ransomwares 32</vt:lpstr>
      <vt:lpstr>Les ransomwares 33</vt:lpstr>
      <vt:lpstr>Les ransomwares 34</vt:lpstr>
      <vt:lpstr>Les ransomwares 35</vt:lpstr>
      <vt:lpstr>Les ransomwares 36</vt:lpstr>
      <vt:lpstr>Les ransomwares 37</vt:lpstr>
      <vt:lpstr>Les ransomwares 38</vt:lpstr>
      <vt:lpstr>Les ransomwares 39</vt:lpstr>
      <vt:lpstr>Les ransomwares 40</vt:lpstr>
      <vt:lpstr>Les ransomwares 41</vt:lpstr>
      <vt:lpstr>Les ransomwares 42</vt:lpstr>
      <vt:lpstr>Les ransomwares</vt:lpstr>
      <vt:lpstr>Les ransomwares 41</vt:lpstr>
      <vt:lpstr>Les ransomwares 42</vt:lpstr>
      <vt:lpstr>Les ransomwares 43</vt:lpstr>
      <vt:lpstr>Les ransomwares 44</vt:lpstr>
      <vt:lpstr>Les ransomwares 45</vt:lpstr>
      <vt:lpstr>Les ransomwares 46</vt:lpstr>
      <vt:lpstr>Les ransomwares 47</vt:lpstr>
      <vt:lpstr>Les ransomwares 48</vt:lpstr>
      <vt:lpstr>Les ransomwares 49</vt:lpstr>
      <vt:lpstr>Les ransomwares 50</vt:lpstr>
      <vt:lpstr>Les assurances 1</vt:lpstr>
      <vt:lpstr>Les assurances 2</vt:lpstr>
      <vt:lpstr>Les assurances 3</vt:lpstr>
      <vt:lpstr>Les assurances 4</vt:lpstr>
      <vt:lpstr>Le calcul de la charge de travail 1</vt:lpstr>
      <vt:lpstr>Le calcul de la charge de travail 2</vt:lpstr>
      <vt:lpstr>Le calcul de la charge de travail 3</vt:lpstr>
      <vt:lpstr>Le calcul de la charge de travail </vt:lpstr>
      <vt:lpstr>Le calcul de la charge de travail 4</vt:lpstr>
      <vt:lpstr>Le calcul de la charge de travail 5</vt:lpstr>
      <vt:lpstr>Le calcul de la charge de travail 6</vt:lpstr>
      <vt:lpstr>Le calcul de la charge de travail 7</vt:lpstr>
      <vt:lpstr>Le calcul de la charge de travail 8</vt:lpstr>
      <vt:lpstr>Le calcul de la charge de travail 9</vt:lpstr>
      <vt:lpstr>Le calcul de la charge de travail 10</vt:lpstr>
      <vt:lpstr>Le calcul de la charge de travail 11</vt:lpstr>
      <vt:lpstr>Le calcul de la charge de travail 12</vt:lpstr>
      <vt:lpstr>Le calcul de la charge de travail 13</vt:lpstr>
      <vt:lpstr>Le calcul de la charge de travail 14</vt:lpstr>
      <vt:lpstr>Le calcul de la charge de travail 15</vt:lpstr>
      <vt:lpstr>Le calcul de la charge de travail 16</vt:lpstr>
      <vt:lpstr>Le calcul de la charge de travail 17</vt:lpstr>
      <vt:lpstr>Le calcul de la charge de travail 18</vt:lpstr>
      <vt:lpstr>Le calcul de la charge de travail FIN</vt:lpstr>
      <vt:lpstr>FIN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Kempgens Gilles</dc:creator>
  <cp:lastModifiedBy>Van Geertsom Johannes</cp:lastModifiedBy>
  <cp:revision>192</cp:revision>
  <dcterms:created xsi:type="dcterms:W3CDTF">2015-09-29T07:49:53Z</dcterms:created>
  <dcterms:modified xsi:type="dcterms:W3CDTF">2016-07-06T13:39:10Z</dcterms:modified>
</cp:coreProperties>
</file>