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9"/>
  </p:notesMasterIdLst>
  <p:sldIdLst>
    <p:sldId id="263" r:id="rId6"/>
    <p:sldId id="264" r:id="rId7"/>
    <p:sldId id="285" r:id="rId8"/>
    <p:sldId id="286" r:id="rId9"/>
    <p:sldId id="268" r:id="rId10"/>
    <p:sldId id="284" r:id="rId11"/>
    <p:sldId id="269" r:id="rId12"/>
    <p:sldId id="30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306" r:id="rId26"/>
    <p:sldId id="307" r:id="rId27"/>
    <p:sldId id="308" r:id="rId28"/>
    <p:sldId id="287" r:id="rId29"/>
    <p:sldId id="283" r:id="rId30"/>
    <p:sldId id="288" r:id="rId31"/>
    <p:sldId id="310" r:id="rId32"/>
    <p:sldId id="301" r:id="rId33"/>
    <p:sldId id="302" r:id="rId34"/>
    <p:sldId id="303" r:id="rId35"/>
    <p:sldId id="289" r:id="rId36"/>
    <p:sldId id="304"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292"/>
    <a:srgbClr val="868685"/>
    <a:srgbClr val="F8C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rvfas4\MI_Public\4.%20Statistieken%20-%20Statistiques\Emilie\Focus%20PIIS\PIISRapportunique\Subvention%20PIIS%202017.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rvfas4\MI_Public\4.%20Statistieken%20-%20Statistiques\Emilie\Focus%20PIIS\PIISRapportunique\Subvention%20PIIS%202017.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Frais de personnel</c:v>
          </c:tx>
          <c:spPr>
            <a:solidFill>
              <a:schemeClr val="accent1"/>
            </a:solidFill>
            <a:ln>
              <a:noFill/>
            </a:ln>
            <a:effectLst/>
          </c:spPr>
          <c:invertIfNegative val="0"/>
          <c:cat>
            <c:strRef>
              <c:f>TCDCluster!$A$16:$A$19</c:f>
              <c:strCache>
                <c:ptCount val="4"/>
                <c:pt idx="0">
                  <c:v>5 grandes villes</c:v>
                </c:pt>
                <c:pt idx="1">
                  <c:v>Communes de grande taille</c:v>
                </c:pt>
                <c:pt idx="2">
                  <c:v>Communes de taille moyenne</c:v>
                </c:pt>
                <c:pt idx="3">
                  <c:v>Communes de petite taille</c:v>
                </c:pt>
              </c:strCache>
            </c:strRef>
          </c:cat>
          <c:val>
            <c:numRef>
              <c:f>TCDCluster!$B$16:$B$19</c:f>
              <c:numCache>
                <c:formatCode>0.0%</c:formatCode>
                <c:ptCount val="4"/>
                <c:pt idx="0">
                  <c:v>0.99885318020203717</c:v>
                </c:pt>
                <c:pt idx="1">
                  <c:v>0.93164408174763724</c:v>
                </c:pt>
                <c:pt idx="2">
                  <c:v>0.96408056839978284</c:v>
                </c:pt>
                <c:pt idx="3">
                  <c:v>0.78825944100646883</c:v>
                </c:pt>
              </c:numCache>
            </c:numRef>
          </c:val>
        </c:ser>
        <c:ser>
          <c:idx val="1"/>
          <c:order val="1"/>
          <c:tx>
            <c:v>Aide fiancière</c:v>
          </c:tx>
          <c:spPr>
            <a:solidFill>
              <a:schemeClr val="accent2"/>
            </a:solidFill>
            <a:ln>
              <a:noFill/>
            </a:ln>
            <a:effectLst/>
          </c:spPr>
          <c:invertIfNegative val="0"/>
          <c:cat>
            <c:strRef>
              <c:f>TCDCluster!$A$16:$A$19</c:f>
              <c:strCache>
                <c:ptCount val="4"/>
                <c:pt idx="0">
                  <c:v>5 grandes villes</c:v>
                </c:pt>
                <c:pt idx="1">
                  <c:v>Communes de grande taille</c:v>
                </c:pt>
                <c:pt idx="2">
                  <c:v>Communes de taille moyenne</c:v>
                </c:pt>
                <c:pt idx="3">
                  <c:v>Communes de petite taille</c:v>
                </c:pt>
              </c:strCache>
            </c:strRef>
          </c:cat>
          <c:val>
            <c:numRef>
              <c:f>TCDCluster!$F$16:$F$19</c:f>
              <c:numCache>
                <c:formatCode>0.0%</c:formatCode>
                <c:ptCount val="4"/>
                <c:pt idx="0">
                  <c:v>1.1468197979628526E-3</c:v>
                </c:pt>
                <c:pt idx="1">
                  <c:v>6.835591825236273E-2</c:v>
                </c:pt>
                <c:pt idx="2">
                  <c:v>3.5919431600217155E-2</c:v>
                </c:pt>
                <c:pt idx="3">
                  <c:v>0.21174055899353122</c:v>
                </c:pt>
              </c:numCache>
            </c:numRef>
          </c:val>
        </c:ser>
        <c:dLbls>
          <c:showLegendKey val="0"/>
          <c:showVal val="0"/>
          <c:showCatName val="0"/>
          <c:showSerName val="0"/>
          <c:showPercent val="0"/>
          <c:showBubbleSize val="0"/>
        </c:dLbls>
        <c:gapWidth val="219"/>
        <c:overlap val="-27"/>
        <c:axId val="25227856"/>
        <c:axId val="25227464"/>
      </c:barChart>
      <c:catAx>
        <c:axId val="2522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25227464"/>
        <c:crosses val="autoZero"/>
        <c:auto val="1"/>
        <c:lblAlgn val="ctr"/>
        <c:lblOffset val="100"/>
        <c:noMultiLvlLbl val="0"/>
      </c:catAx>
      <c:valAx>
        <c:axId val="25227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252278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Bénéficiaires</c:v>
          </c:tx>
          <c:spPr>
            <a:solidFill>
              <a:schemeClr val="accent1"/>
            </a:solidFill>
            <a:ln>
              <a:noFill/>
            </a:ln>
            <a:effectLst/>
          </c:spPr>
          <c:invertIfNegative val="0"/>
          <c:cat>
            <c:strRef>
              <c:f>TCDCluster!$A$29:$A$32</c:f>
              <c:strCache>
                <c:ptCount val="4"/>
                <c:pt idx="0">
                  <c:v>5 grandes villes</c:v>
                </c:pt>
                <c:pt idx="1">
                  <c:v>Communes de grande taille</c:v>
                </c:pt>
                <c:pt idx="2">
                  <c:v>Communes de taille moyenne</c:v>
                </c:pt>
                <c:pt idx="3">
                  <c:v>Communes de petite taille</c:v>
                </c:pt>
              </c:strCache>
            </c:strRef>
          </c:cat>
          <c:val>
            <c:numRef>
              <c:f>TCDCluster!$B$29:$B$32</c:f>
              <c:numCache>
                <c:formatCode>0.0%</c:formatCode>
                <c:ptCount val="4"/>
                <c:pt idx="0">
                  <c:v>1</c:v>
                </c:pt>
                <c:pt idx="1">
                  <c:v>0.3160329101268618</c:v>
                </c:pt>
                <c:pt idx="2">
                  <c:v>0.39314231600982591</c:v>
                </c:pt>
                <c:pt idx="3">
                  <c:v>0.78151310877106595</c:v>
                </c:pt>
              </c:numCache>
            </c:numRef>
          </c:val>
        </c:ser>
        <c:ser>
          <c:idx val="1"/>
          <c:order val="1"/>
          <c:tx>
            <c:v>Tiers</c:v>
          </c:tx>
          <c:spPr>
            <a:solidFill>
              <a:schemeClr val="accent2"/>
            </a:solidFill>
            <a:ln>
              <a:noFill/>
            </a:ln>
            <a:effectLst/>
          </c:spPr>
          <c:invertIfNegative val="0"/>
          <c:cat>
            <c:strRef>
              <c:f>TCDCluster!$A$29:$A$32</c:f>
              <c:strCache>
                <c:ptCount val="4"/>
                <c:pt idx="0">
                  <c:v>5 grandes villes</c:v>
                </c:pt>
                <c:pt idx="1">
                  <c:v>Communes de grande taille</c:v>
                </c:pt>
                <c:pt idx="2">
                  <c:v>Communes de taille moyenne</c:v>
                </c:pt>
                <c:pt idx="3">
                  <c:v>Communes de petite taille</c:v>
                </c:pt>
              </c:strCache>
            </c:strRef>
          </c:cat>
          <c:val>
            <c:numRef>
              <c:f>TCDCluster!$C$29:$C$32</c:f>
              <c:numCache>
                <c:formatCode>0.0%</c:formatCode>
                <c:ptCount val="4"/>
                <c:pt idx="0">
                  <c:v>0</c:v>
                </c:pt>
                <c:pt idx="1">
                  <c:v>0.44645462130914343</c:v>
                </c:pt>
                <c:pt idx="2">
                  <c:v>0.42437216694580682</c:v>
                </c:pt>
                <c:pt idx="3">
                  <c:v>0.13926973128986922</c:v>
                </c:pt>
              </c:numCache>
            </c:numRef>
          </c:val>
        </c:ser>
        <c:ser>
          <c:idx val="2"/>
          <c:order val="2"/>
          <c:tx>
            <c:v>Autres</c:v>
          </c:tx>
          <c:spPr>
            <a:solidFill>
              <a:schemeClr val="accent3"/>
            </a:solidFill>
            <a:ln>
              <a:noFill/>
            </a:ln>
            <a:effectLst/>
          </c:spPr>
          <c:invertIfNegative val="0"/>
          <c:cat>
            <c:strRef>
              <c:f>TCDCluster!$A$29:$A$32</c:f>
              <c:strCache>
                <c:ptCount val="4"/>
                <c:pt idx="0">
                  <c:v>5 grandes villes</c:v>
                </c:pt>
                <c:pt idx="1">
                  <c:v>Communes de grande taille</c:v>
                </c:pt>
                <c:pt idx="2">
                  <c:v>Communes de taille moyenne</c:v>
                </c:pt>
                <c:pt idx="3">
                  <c:v>Communes de petite taille</c:v>
                </c:pt>
              </c:strCache>
            </c:strRef>
          </c:cat>
          <c:val>
            <c:numRef>
              <c:f>TCDCluster!$D$29:$D$32</c:f>
              <c:numCache>
                <c:formatCode>0.0%</c:formatCode>
                <c:ptCount val="4"/>
                <c:pt idx="0">
                  <c:v>0</c:v>
                </c:pt>
                <c:pt idx="1">
                  <c:v>0.23751246856399469</c:v>
                </c:pt>
                <c:pt idx="2">
                  <c:v>0.18248551704436725</c:v>
                </c:pt>
                <c:pt idx="3">
                  <c:v>7.9217159939064904E-2</c:v>
                </c:pt>
              </c:numCache>
            </c:numRef>
          </c:val>
        </c:ser>
        <c:dLbls>
          <c:showLegendKey val="0"/>
          <c:showVal val="0"/>
          <c:showCatName val="0"/>
          <c:showSerName val="0"/>
          <c:showPercent val="0"/>
          <c:showBubbleSize val="0"/>
        </c:dLbls>
        <c:gapWidth val="219"/>
        <c:overlap val="-27"/>
        <c:axId val="25229032"/>
        <c:axId val="25229424"/>
      </c:barChart>
      <c:catAx>
        <c:axId val="2522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25229424"/>
        <c:crosses val="autoZero"/>
        <c:auto val="1"/>
        <c:lblAlgn val="ctr"/>
        <c:lblOffset val="100"/>
        <c:noMultiLvlLbl val="0"/>
      </c:catAx>
      <c:valAx>
        <c:axId val="252294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252290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415255616"/>
        <c:axId val="25223936"/>
      </c:barChart>
      <c:catAx>
        <c:axId val="415255616"/>
        <c:scaling>
          <c:orientation val="minMax"/>
        </c:scaling>
        <c:delete val="0"/>
        <c:axPos val="b"/>
        <c:numFmt formatCode="General" sourceLinked="1"/>
        <c:majorTickMark val="none"/>
        <c:minorTickMark val="none"/>
        <c:tickLblPos val="nextTo"/>
        <c:spPr>
          <a:noFill/>
          <a:ln w="9496" cap="flat" cmpd="sng" algn="ctr">
            <a:solidFill>
              <a:schemeClr val="tx1">
                <a:lumMod val="15000"/>
                <a:lumOff val="85000"/>
              </a:schemeClr>
            </a:solidFill>
            <a:round/>
          </a:ln>
          <a:effectLst/>
        </c:spPr>
        <c:txPr>
          <a:bodyPr rot="-60000000" spcFirstLastPara="1" vertOverflow="ellipsis" vert="horz" wrap="square" anchor="ctr" anchorCtr="1"/>
          <a:lstStyle/>
          <a:p>
            <a:pPr>
              <a:defRPr sz="1097" b="0" i="0" u="none" strike="noStrike" kern="1200" baseline="0">
                <a:solidFill>
                  <a:schemeClr val="tx1">
                    <a:lumMod val="65000"/>
                    <a:lumOff val="35000"/>
                  </a:schemeClr>
                </a:solidFill>
                <a:latin typeface="+mn-lt"/>
                <a:ea typeface="+mn-ea"/>
                <a:cs typeface="+mn-cs"/>
              </a:defRPr>
            </a:pPr>
            <a:endParaRPr lang="nl-BE"/>
          </a:p>
        </c:txPr>
        <c:crossAx val="25223936"/>
        <c:crosses val="autoZero"/>
        <c:auto val="1"/>
        <c:lblAlgn val="ctr"/>
        <c:lblOffset val="100"/>
        <c:noMultiLvlLbl val="0"/>
      </c:catAx>
      <c:valAx>
        <c:axId val="2522393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97" b="0" i="0" u="none" strike="noStrike" kern="1200" baseline="0">
                <a:solidFill>
                  <a:schemeClr val="tx1">
                    <a:lumMod val="65000"/>
                    <a:lumOff val="35000"/>
                  </a:schemeClr>
                </a:solidFill>
                <a:latin typeface="+mn-lt"/>
                <a:ea typeface="+mn-ea"/>
                <a:cs typeface="+mn-cs"/>
              </a:defRPr>
            </a:pPr>
            <a:endParaRPr lang="nl-BE"/>
          </a:p>
        </c:txPr>
        <c:crossAx val="415255616"/>
        <c:crosses val="autoZero"/>
        <c:crossBetween val="between"/>
      </c:valAx>
      <c:spPr>
        <a:noFill/>
        <a:ln w="25323">
          <a:noFill/>
        </a:ln>
      </c:spPr>
    </c:plotArea>
    <c:plotVisOnly val="1"/>
    <c:dispBlanksAs val="gap"/>
    <c:showDLblsOverMax val="0"/>
  </c:chart>
  <c:spPr>
    <a:noFill/>
    <a:ln>
      <a:noFill/>
    </a:ln>
    <a:effectLst/>
  </c:spPr>
  <c:txPr>
    <a:bodyPr/>
    <a:lstStyle/>
    <a:p>
      <a:pPr>
        <a:defRPr/>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25225504"/>
        <c:axId val="415254048"/>
      </c:barChart>
      <c:catAx>
        <c:axId val="25225504"/>
        <c:scaling>
          <c:orientation val="minMax"/>
        </c:scaling>
        <c:delete val="0"/>
        <c:axPos val="b"/>
        <c:numFmt formatCode="General" sourceLinked="1"/>
        <c:majorTickMark val="none"/>
        <c:minorTickMark val="none"/>
        <c:tickLblPos val="nextTo"/>
        <c:spPr>
          <a:noFill/>
          <a:ln w="9496" cap="flat" cmpd="sng" algn="ctr">
            <a:solidFill>
              <a:schemeClr val="tx1">
                <a:lumMod val="15000"/>
                <a:lumOff val="85000"/>
              </a:schemeClr>
            </a:solidFill>
            <a:round/>
          </a:ln>
          <a:effectLst/>
        </c:spPr>
        <c:txPr>
          <a:bodyPr rot="-60000000" spcFirstLastPara="1" vertOverflow="ellipsis" vert="horz" wrap="square" anchor="ctr" anchorCtr="1"/>
          <a:lstStyle/>
          <a:p>
            <a:pPr>
              <a:defRPr sz="1097" b="0" i="0" u="none" strike="noStrike" kern="1200" baseline="0">
                <a:solidFill>
                  <a:schemeClr val="tx1">
                    <a:lumMod val="65000"/>
                    <a:lumOff val="35000"/>
                  </a:schemeClr>
                </a:solidFill>
                <a:latin typeface="+mn-lt"/>
                <a:ea typeface="+mn-ea"/>
                <a:cs typeface="+mn-cs"/>
              </a:defRPr>
            </a:pPr>
            <a:endParaRPr lang="nl-BE"/>
          </a:p>
        </c:txPr>
        <c:crossAx val="415254048"/>
        <c:crosses val="autoZero"/>
        <c:auto val="1"/>
        <c:lblAlgn val="ctr"/>
        <c:lblOffset val="100"/>
        <c:noMultiLvlLbl val="0"/>
      </c:catAx>
      <c:valAx>
        <c:axId val="4152540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97" b="0" i="0" u="none" strike="noStrike" kern="1200" baseline="0">
                <a:solidFill>
                  <a:schemeClr val="tx1">
                    <a:lumMod val="65000"/>
                    <a:lumOff val="35000"/>
                  </a:schemeClr>
                </a:solidFill>
                <a:latin typeface="+mn-lt"/>
                <a:ea typeface="+mn-ea"/>
                <a:cs typeface="+mn-cs"/>
              </a:defRPr>
            </a:pPr>
            <a:endParaRPr lang="nl-BE"/>
          </a:p>
        </c:txPr>
        <c:crossAx val="25225504"/>
        <c:crosses val="autoZero"/>
        <c:crossBetween val="between"/>
      </c:valAx>
      <c:spPr>
        <a:noFill/>
        <a:ln w="25323">
          <a:noFill/>
        </a:ln>
      </c:spPr>
    </c:plotArea>
    <c:plotVisOnly val="1"/>
    <c:dispBlanksAs val="gap"/>
    <c:showDLblsOverMax val="0"/>
  </c:chart>
  <c:spPr>
    <a:noFill/>
    <a:ln>
      <a:noFill/>
    </a:ln>
    <a:effectLst/>
  </c:spPr>
  <c:txPr>
    <a:bodyPr/>
    <a:lstStyle/>
    <a:p>
      <a:pPr>
        <a:defRPr/>
      </a:pPr>
      <a:endParaRPr lang="nl-B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352381" cy="343809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F5319-20C9-45FF-BAAF-FBC4EB71430F}" type="datetimeFigureOut">
              <a:rPr lang="fr-BE" smtClean="0"/>
              <a:t>12-10-18</a:t>
            </a:fld>
            <a:endParaRPr lang="fr-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93250-2F29-4E96-B55F-5FEBF2C2E28B}" type="slidenum">
              <a:rPr lang="fr-BE" smtClean="0"/>
              <a:t>‹nr.›</a:t>
            </a:fld>
            <a:endParaRPr lang="fr-BE"/>
          </a:p>
        </p:txBody>
      </p:sp>
    </p:spTree>
    <p:extLst>
      <p:ext uri="{BB962C8B-B14F-4D97-AF65-F5344CB8AC3E}">
        <p14:creationId xmlns:p14="http://schemas.microsoft.com/office/powerpoint/2010/main" val="138835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Personeelskosten:</a:t>
            </a:r>
            <a:r>
              <a:rPr lang="nl-BE" baseline="0" dirty="0" smtClean="0"/>
              <a:t> luik A en C = max.10% - luik B = max. 100%</a:t>
            </a:r>
          </a:p>
          <a:p>
            <a:r>
              <a:rPr lang="nl-BE" baseline="0" dirty="0" smtClean="0"/>
              <a:t>Werkingskosten zijn niet begrensd tot 10% (wel de overheadkosten </a:t>
            </a:r>
            <a:r>
              <a:rPr lang="nl-BE" baseline="0" dirty="0" err="1" smtClean="0"/>
              <a:t>igv</a:t>
            </a:r>
            <a:r>
              <a:rPr lang="nl-BE" baseline="0" dirty="0" smtClean="0"/>
              <a:t> uitbesteding)</a:t>
            </a:r>
            <a:endParaRPr lang="fr-BE" dirty="0"/>
          </a:p>
        </p:txBody>
      </p:sp>
      <p:sp>
        <p:nvSpPr>
          <p:cNvPr id="4" name="Tijdelijke aanduiding voor dianummer 3"/>
          <p:cNvSpPr>
            <a:spLocks noGrp="1"/>
          </p:cNvSpPr>
          <p:nvPr>
            <p:ph type="sldNum" sz="quarter" idx="10"/>
          </p:nvPr>
        </p:nvSpPr>
        <p:spPr/>
        <p:txBody>
          <a:bodyPr/>
          <a:lstStyle/>
          <a:p>
            <a:fld id="{E9C93250-2F29-4E96-B55F-5FEBF2C2E28B}" type="slidenum">
              <a:rPr lang="fr-BE" smtClean="0"/>
              <a:t>7</a:t>
            </a:fld>
            <a:endParaRPr lang="fr-BE"/>
          </a:p>
        </p:txBody>
      </p:sp>
    </p:spTree>
    <p:extLst>
      <p:ext uri="{BB962C8B-B14F-4D97-AF65-F5344CB8AC3E}">
        <p14:creationId xmlns:p14="http://schemas.microsoft.com/office/powerpoint/2010/main" val="273349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Personeelskosten:</a:t>
            </a:r>
            <a:r>
              <a:rPr lang="nl-BE" baseline="0" dirty="0" smtClean="0"/>
              <a:t> luik A en C = max.10% - luik B = max. 100%</a:t>
            </a:r>
          </a:p>
          <a:p>
            <a:r>
              <a:rPr lang="nl-BE" baseline="0" dirty="0" smtClean="0"/>
              <a:t>Werkingskosten zijn niet begrensd tot 10% (wel de overheadkosten </a:t>
            </a:r>
            <a:r>
              <a:rPr lang="nl-BE" baseline="0" dirty="0" err="1" smtClean="0"/>
              <a:t>igv</a:t>
            </a:r>
            <a:r>
              <a:rPr lang="nl-BE" baseline="0" dirty="0" smtClean="0"/>
              <a:t> uitbesteding)</a:t>
            </a:r>
            <a:endParaRPr lang="fr-BE" dirty="0"/>
          </a:p>
        </p:txBody>
      </p:sp>
      <p:sp>
        <p:nvSpPr>
          <p:cNvPr id="4" name="Tijdelijke aanduiding voor dianummer 3"/>
          <p:cNvSpPr>
            <a:spLocks noGrp="1"/>
          </p:cNvSpPr>
          <p:nvPr>
            <p:ph type="sldNum" sz="quarter" idx="10"/>
          </p:nvPr>
        </p:nvSpPr>
        <p:spPr/>
        <p:txBody>
          <a:bodyPr/>
          <a:lstStyle/>
          <a:p>
            <a:fld id="{E9C93250-2F29-4E96-B55F-5FEBF2C2E28B}" type="slidenum">
              <a:rPr lang="fr-BE" smtClean="0"/>
              <a:t>8</a:t>
            </a:fld>
            <a:endParaRPr lang="fr-BE"/>
          </a:p>
        </p:txBody>
      </p:sp>
    </p:spTree>
    <p:extLst>
      <p:ext uri="{BB962C8B-B14F-4D97-AF65-F5344CB8AC3E}">
        <p14:creationId xmlns:p14="http://schemas.microsoft.com/office/powerpoint/2010/main" val="273349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10"/>
          </p:nvPr>
        </p:nvSpPr>
        <p:spPr/>
        <p:txBody>
          <a:bodyPr/>
          <a:lstStyle/>
          <a:p>
            <a:fld id="{E9C93250-2F29-4E96-B55F-5FEBF2C2E28B}" type="slidenum">
              <a:rPr lang="fr-BE" smtClean="0"/>
              <a:t>25</a:t>
            </a:fld>
            <a:endParaRPr lang="fr-BE"/>
          </a:p>
        </p:txBody>
      </p:sp>
    </p:spTree>
    <p:extLst>
      <p:ext uri="{BB962C8B-B14F-4D97-AF65-F5344CB8AC3E}">
        <p14:creationId xmlns:p14="http://schemas.microsoft.com/office/powerpoint/2010/main" val="2881579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55863" y="5443538"/>
            <a:ext cx="42306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62611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7185" y="2124391"/>
            <a:ext cx="7669630" cy="1470025"/>
          </a:xfrm>
          <a:prstGeom prst="rect">
            <a:avLst/>
          </a:prstGeom>
        </p:spPr>
        <p:txBody>
          <a:bodyPr/>
          <a:lstStyle>
            <a:lvl1pPr>
              <a:defRPr sz="4800" b="1" i="0" baseline="0">
                <a:solidFill>
                  <a:srgbClr val="929292"/>
                </a:solidFill>
                <a:latin typeface="Gill Sans Std"/>
              </a:defRPr>
            </a:lvl1pPr>
          </a:lstStyle>
          <a:p>
            <a:r>
              <a:rPr lang="nl-BE" smtClean="0"/>
              <a:t>Click to edit Master title style</a:t>
            </a:r>
            <a:endParaRPr lang="en-US" dirty="0"/>
          </a:p>
        </p:txBody>
      </p:sp>
      <p:sp>
        <p:nvSpPr>
          <p:cNvPr id="3" name="Subtitle 2"/>
          <p:cNvSpPr>
            <a:spLocks noGrp="1"/>
          </p:cNvSpPr>
          <p:nvPr>
            <p:ph type="subTitle" idx="1"/>
          </p:nvPr>
        </p:nvSpPr>
        <p:spPr>
          <a:xfrm>
            <a:off x="737185" y="3794900"/>
            <a:ext cx="7669630" cy="1492296"/>
          </a:xfrm>
          <a:prstGeom prst="rect">
            <a:avLst/>
          </a:prstGeom>
        </p:spPr>
        <p:txBody>
          <a:bodyPr/>
          <a:lstStyle>
            <a:lvl1pPr marL="0" indent="0" algn="ctr">
              <a:buNone/>
              <a:defRPr b="1" i="0">
                <a:solidFill>
                  <a:schemeClr val="accent2"/>
                </a:solidFill>
                <a:latin typeface="Gill Sans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dirty="0"/>
          </a:p>
        </p:txBody>
      </p:sp>
    </p:spTree>
    <p:extLst>
      <p:ext uri="{BB962C8B-B14F-4D97-AF65-F5344CB8AC3E}">
        <p14:creationId xmlns:p14="http://schemas.microsoft.com/office/powerpoint/2010/main" val="100022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B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506AEEC-79D8-4287-99EC-2364EC07F920}" type="datetime1">
              <a:rPr lang="en-US" altLang="en-US"/>
              <a:pPr>
                <a:defRPr/>
              </a:pPr>
              <a:t>10/12/2018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9053DAC-7727-4D02-9248-A526A520520F}" type="slidenum">
              <a:rPr lang="en-US" altLang="en-US"/>
              <a:pPr>
                <a:defRPr/>
              </a:pPr>
              <a:t>‹nr.›</a:t>
            </a:fld>
            <a:endParaRPr lang="en-US" altLang="en-US"/>
          </a:p>
        </p:txBody>
      </p:sp>
    </p:spTree>
    <p:extLst>
      <p:ext uri="{BB962C8B-B14F-4D97-AF65-F5344CB8AC3E}">
        <p14:creationId xmlns:p14="http://schemas.microsoft.com/office/powerpoint/2010/main" val="374721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3" name="Content Placeholder 2"/>
          <p:cNvSpPr>
            <a:spLocks noGrp="1"/>
          </p:cNvSpPr>
          <p:nvPr>
            <p:ph idx="1"/>
          </p:nvPr>
        </p:nvSpPr>
        <p:spPr>
          <a:xfrm>
            <a:off x="457200" y="1448804"/>
            <a:ext cx="8229600" cy="151181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9" name="Content Placeholder 2"/>
          <p:cNvSpPr>
            <a:spLocks noGrp="1"/>
          </p:cNvSpPr>
          <p:nvPr>
            <p:ph idx="11"/>
          </p:nvPr>
        </p:nvSpPr>
        <p:spPr>
          <a:xfrm>
            <a:off x="457200" y="3122564"/>
            <a:ext cx="8229600" cy="2537939"/>
          </a:xfrm>
          <a:prstGeom prst="rect">
            <a:avLst/>
          </a:prstGeom>
        </p:spPr>
        <p:txBody>
          <a:bodyPr/>
          <a:lstStyle>
            <a:lvl1pPr marL="342900" indent="-342900">
              <a:buClr>
                <a:schemeClr val="accent1"/>
              </a:buClr>
              <a:buFont typeface="Arial"/>
              <a:buChar char="•"/>
              <a:defRPr sz="24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120100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910138" y="3622675"/>
            <a:ext cx="3776662"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3" name="Content Placeholder 2"/>
          <p:cNvSpPr>
            <a:spLocks noGrp="1"/>
          </p:cNvSpPr>
          <p:nvPr>
            <p:ph idx="10"/>
          </p:nvPr>
        </p:nvSpPr>
        <p:spPr>
          <a:xfrm>
            <a:off x="5076589" y="3261959"/>
            <a:ext cx="3610211" cy="359935"/>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5" name="Picture Placeholder 4"/>
          <p:cNvSpPr>
            <a:spLocks noGrp="1"/>
          </p:cNvSpPr>
          <p:nvPr>
            <p:ph type="pic" sz="quarter" idx="11"/>
          </p:nvPr>
        </p:nvSpPr>
        <p:spPr>
          <a:xfrm>
            <a:off x="457200" y="2820988"/>
            <a:ext cx="4452937" cy="3306762"/>
          </a:xfrm>
          <a:prstGeom prst="rect">
            <a:avLst/>
          </a:prstGeom>
          <a:ln>
            <a:solidFill>
              <a:schemeClr val="accent2"/>
            </a:solidFill>
          </a:ln>
        </p:spPr>
        <p:txBody>
          <a:bodyPr vert="horz"/>
          <a:lstStyle/>
          <a:p>
            <a:pPr lvl="0"/>
            <a:endParaRPr lang="en-US" noProof="0" dirty="0"/>
          </a:p>
        </p:txBody>
      </p:sp>
    </p:spTree>
    <p:extLst>
      <p:ext uri="{BB962C8B-B14F-4D97-AF65-F5344CB8AC3E}">
        <p14:creationId xmlns:p14="http://schemas.microsoft.com/office/powerpoint/2010/main" val="18277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217445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2400" baseline="0">
                <a:solidFill>
                  <a:schemeClr val="accent1"/>
                </a:solidFill>
                <a:latin typeface="Gill Sans Std"/>
              </a:defRPr>
            </a:lvl1pPr>
          </a:lstStyle>
          <a:p>
            <a:r>
              <a:rPr lang="nl-BE" smtClean="0"/>
              <a:t>Click to edit Master title 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55049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457200" y="357799"/>
            <a:ext cx="8229600" cy="2837759"/>
          </a:xfrm>
          <a:prstGeom prst="rect">
            <a:avLst/>
          </a:prstGeom>
        </p:spPr>
        <p:txBody>
          <a:bodyPr vert="horz"/>
          <a:lstStyle/>
          <a:p>
            <a:pPr lvl="0"/>
            <a:endParaRPr lang="en-US" noProof="0" dirty="0"/>
          </a:p>
        </p:txBody>
      </p:sp>
      <p:sp>
        <p:nvSpPr>
          <p:cNvPr id="5" name="Picture Placeholder 10"/>
          <p:cNvSpPr>
            <a:spLocks noGrp="1"/>
          </p:cNvSpPr>
          <p:nvPr>
            <p:ph type="pic" sz="quarter" idx="11"/>
          </p:nvPr>
        </p:nvSpPr>
        <p:spPr>
          <a:xfrm>
            <a:off x="457200" y="3462055"/>
            <a:ext cx="4116356" cy="2837759"/>
          </a:xfrm>
          <a:prstGeom prst="rect">
            <a:avLst/>
          </a:prstGeom>
        </p:spPr>
        <p:txBody>
          <a:bodyPr vert="horz"/>
          <a:lstStyle/>
          <a:p>
            <a:pPr lvl="0"/>
            <a:endParaRPr lang="en-US" noProof="0" dirty="0"/>
          </a:p>
        </p:txBody>
      </p:sp>
      <p:sp>
        <p:nvSpPr>
          <p:cNvPr id="6" name="Content Placeholder 2"/>
          <p:cNvSpPr>
            <a:spLocks noGrp="1"/>
          </p:cNvSpPr>
          <p:nvPr>
            <p:ph idx="12"/>
          </p:nvPr>
        </p:nvSpPr>
        <p:spPr>
          <a:xfrm>
            <a:off x="4781068" y="3462055"/>
            <a:ext cx="3905732" cy="2530654"/>
          </a:xfrm>
          <a:prstGeom prst="rect">
            <a:avLst/>
          </a:prstGeom>
        </p:spPr>
        <p:txBody>
          <a:bodyPr/>
          <a:lstStyle>
            <a:lvl1pPr marL="342900" indent="-342900">
              <a:buClr>
                <a:schemeClr val="accent1"/>
              </a:buClr>
              <a:buFont typeface="Arial"/>
              <a:buChar char="•"/>
              <a:defRPr sz="16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4414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12059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8813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736600" y="2124075"/>
            <a:ext cx="76708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latin typeface="Gill Sans Std" panose="020B0502020104020203" pitchFamily="34" charset="0"/>
                <a:ea typeface="ＭＳ Ｐゴシック" panose="020B0600070205080204" pitchFamily="34" charset="-128"/>
              </a:rPr>
              <a:t>Sociale activering en GPMI: subsidies</a:t>
            </a:r>
          </a:p>
        </p:txBody>
      </p:sp>
      <p:sp>
        <p:nvSpPr>
          <p:cNvPr id="11267" name="Subtitle 2"/>
          <p:cNvSpPr>
            <a:spLocks noGrp="1"/>
          </p:cNvSpPr>
          <p:nvPr>
            <p:ph type="subTitle" idx="1"/>
          </p:nvPr>
        </p:nvSpPr>
        <p:spPr bwMode="auto">
          <a:xfrm>
            <a:off x="736600" y="3794125"/>
            <a:ext cx="7670800" cy="149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solidFill>
                  <a:srgbClr val="929292"/>
                </a:solidFill>
                <a:latin typeface="Gill Sans Std" panose="020B0502020104020203" pitchFamily="34" charset="0"/>
                <a:ea typeface="ＭＳ Ｐゴシック" panose="020B0600070205080204" pitchFamily="34" charset="-128"/>
              </a:rPr>
              <a:t>Provinciale</a:t>
            </a:r>
            <a:r>
              <a:rPr lang="en-US" altLang="en-US" dirty="0" smtClean="0">
                <a:solidFill>
                  <a:srgbClr val="929292"/>
                </a:solidFill>
                <a:latin typeface="Gill Sans Std" panose="020B0502020104020203" pitchFamily="34" charset="0"/>
                <a:ea typeface="ＭＳ Ｐゴシック" panose="020B0600070205080204" pitchFamily="34" charset="-128"/>
              </a:rPr>
              <a:t> </a:t>
            </a:r>
            <a:r>
              <a:rPr lang="en-US" altLang="en-US" dirty="0" err="1" smtClean="0">
                <a:solidFill>
                  <a:srgbClr val="929292"/>
                </a:solidFill>
                <a:latin typeface="Gill Sans Std" panose="020B0502020104020203" pitchFamily="34" charset="0"/>
                <a:ea typeface="ＭＳ Ｐゴシック" panose="020B0600070205080204" pitchFamily="34" charset="-128"/>
              </a:rPr>
              <a:t>ontmoetingsdag</a:t>
            </a:r>
            <a:endParaRPr lang="en-US" altLang="en-US" dirty="0" smtClean="0">
              <a:solidFill>
                <a:srgbClr val="929292"/>
              </a:solidFill>
              <a:latin typeface="Gill Sans Std" panose="020B0502020104020203" pitchFamily="34" charset="0"/>
              <a:ea typeface="ＭＳ Ｐゴシック" panose="020B0600070205080204" pitchFamily="34" charset="-128"/>
            </a:endParaRPr>
          </a:p>
          <a:p>
            <a:pPr eaLnBrk="1" hangingPunct="1"/>
            <a:r>
              <a:rPr lang="en-US" altLang="en-US" dirty="0" err="1" smtClean="0">
                <a:solidFill>
                  <a:srgbClr val="929292"/>
                </a:solidFill>
                <a:latin typeface="Gill Sans Std" panose="020B0502020104020203" pitchFamily="34" charset="0"/>
                <a:ea typeface="ＭＳ Ｐゴシック" panose="020B0600070205080204" pitchFamily="34" charset="-128"/>
              </a:rPr>
              <a:t>Herfst</a:t>
            </a:r>
            <a:r>
              <a:rPr lang="en-US" altLang="en-US" dirty="0" smtClean="0">
                <a:solidFill>
                  <a:srgbClr val="929292"/>
                </a:solidFill>
                <a:latin typeface="Gill Sans Std" panose="020B0502020104020203" pitchFamily="34" charset="0"/>
                <a:ea typeface="ＭＳ Ｐゴシック" panose="020B0600070205080204" pitchFamily="34" charset="-128"/>
              </a:rPr>
              <a: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60" y="188912"/>
            <a:ext cx="8229600" cy="870267"/>
          </a:xfrm>
        </p:spPr>
        <p:txBody>
          <a:bodyPr/>
          <a:lstStyle/>
          <a:p>
            <a:r>
              <a:rPr lang="nl-BE" sz="2800" dirty="0" smtClean="0"/>
              <a:t>A. Bevorderen van maatschappelijke participatie - Reizen</a:t>
            </a:r>
            <a:endParaRPr lang="nl-BE" sz="2800" dirty="0"/>
          </a:p>
        </p:txBody>
      </p:sp>
      <p:sp>
        <p:nvSpPr>
          <p:cNvPr id="3" name="Tijdelijke aanduiding voor inhoud 2"/>
          <p:cNvSpPr>
            <a:spLocks noGrp="1"/>
          </p:cNvSpPr>
          <p:nvPr>
            <p:ph idx="1"/>
          </p:nvPr>
        </p:nvSpPr>
        <p:spPr>
          <a:xfrm>
            <a:off x="457200" y="1448804"/>
            <a:ext cx="8229600" cy="4487972"/>
          </a:xfrm>
        </p:spPr>
        <p:txBody>
          <a:bodyPr/>
          <a:lstStyle/>
          <a:p>
            <a:pPr marL="342900" indent="-342900">
              <a:buFont typeface="Arial" panose="020B0604020202020204" pitchFamily="34" charset="0"/>
              <a:buChar char="•"/>
            </a:pPr>
            <a:r>
              <a:rPr lang="nl-BE" dirty="0">
                <a:solidFill>
                  <a:srgbClr val="00B050"/>
                </a:solidFill>
              </a:rPr>
              <a:t>Uitstappen, </a:t>
            </a:r>
            <a:r>
              <a:rPr lang="nl-BE" dirty="0" smtClean="0">
                <a:solidFill>
                  <a:srgbClr val="00B050"/>
                </a:solidFill>
              </a:rPr>
              <a:t>B-Excursion </a:t>
            </a:r>
            <a:r>
              <a:rPr lang="nl-BE" dirty="0">
                <a:solidFill>
                  <a:srgbClr val="00B050"/>
                </a:solidFill>
              </a:rPr>
              <a:t>(georganiseerd vanuit België + toegangstickets op het Belgisch grondgebied)</a:t>
            </a:r>
          </a:p>
          <a:p>
            <a:pPr marL="342900" indent="-342900">
              <a:buFont typeface="Arial" panose="020B0604020202020204" pitchFamily="34" charset="0"/>
              <a:buChar char="•"/>
            </a:pPr>
            <a:r>
              <a:rPr lang="nl-BE" dirty="0">
                <a:solidFill>
                  <a:srgbClr val="00B050"/>
                </a:solidFill>
              </a:rPr>
              <a:t>Groepsreizen georganiseerd door </a:t>
            </a:r>
            <a:r>
              <a:rPr lang="nl-BE" dirty="0" smtClean="0">
                <a:solidFill>
                  <a:srgbClr val="00B050"/>
                </a:solidFill>
              </a:rPr>
              <a:t>OCMW's</a:t>
            </a:r>
          </a:p>
          <a:p>
            <a:r>
              <a:rPr lang="nl-BE" dirty="0"/>
              <a:t>	</a:t>
            </a:r>
            <a:r>
              <a:rPr lang="nl-BE" dirty="0" smtClean="0">
                <a:solidFill>
                  <a:srgbClr val="FF0000"/>
                </a:solidFill>
                <a:sym typeface="Wingdings" panose="05000000000000000000" pitchFamily="2" charset="2"/>
              </a:rPr>
              <a:t> Niet: </a:t>
            </a:r>
            <a:r>
              <a:rPr lang="nl-BE" dirty="0" smtClean="0">
                <a:solidFill>
                  <a:srgbClr val="FF0000"/>
                </a:solidFill>
              </a:rPr>
              <a:t>Toeristische </a:t>
            </a:r>
            <a:r>
              <a:rPr lang="nl-BE" dirty="0">
                <a:solidFill>
                  <a:srgbClr val="FF0000"/>
                </a:solidFill>
              </a:rPr>
              <a:t>reis georganiseerd door een </a:t>
            </a:r>
            <a:r>
              <a:rPr lang="nl-BE" dirty="0" smtClean="0">
                <a:solidFill>
                  <a:srgbClr val="FF0000"/>
                </a:solidFill>
              </a:rPr>
              <a:t>	touroperator </a:t>
            </a:r>
            <a:r>
              <a:rPr lang="nl-BE" dirty="0">
                <a:solidFill>
                  <a:srgbClr val="FF0000"/>
                </a:solidFill>
              </a:rPr>
              <a:t>en individueel</a:t>
            </a:r>
          </a:p>
          <a:p>
            <a:pPr marL="342900" indent="-342900">
              <a:buFont typeface="Arial" panose="020B0604020202020204" pitchFamily="34" charset="0"/>
              <a:buChar char="•"/>
            </a:pPr>
            <a:r>
              <a:rPr lang="nl-BE" dirty="0">
                <a:solidFill>
                  <a:srgbClr val="00B050"/>
                </a:solidFill>
              </a:rPr>
              <a:t>Schoolreizen (lager en middelbaar onderwijs</a:t>
            </a:r>
            <a:r>
              <a:rPr lang="nl-BE" dirty="0" smtClean="0">
                <a:solidFill>
                  <a:srgbClr val="00B050"/>
                </a:solidFill>
              </a:rPr>
              <a:t>), museumbezoeken, natuur-</a:t>
            </a:r>
            <a:r>
              <a:rPr lang="nl-BE" dirty="0">
                <a:solidFill>
                  <a:srgbClr val="00B050"/>
                </a:solidFill>
              </a:rPr>
              <a:t>, zee- of </a:t>
            </a:r>
            <a:r>
              <a:rPr lang="nl-BE" dirty="0" smtClean="0">
                <a:solidFill>
                  <a:srgbClr val="00B050"/>
                </a:solidFill>
              </a:rPr>
              <a:t>sneeuwklassen, reis </a:t>
            </a:r>
            <a:r>
              <a:rPr lang="nl-BE" dirty="0">
                <a:solidFill>
                  <a:srgbClr val="00B050"/>
                </a:solidFill>
              </a:rPr>
              <a:t>aan het einde van de middelbare studies</a:t>
            </a:r>
          </a:p>
          <a:p>
            <a:endParaRPr lang="nl-BE" dirty="0"/>
          </a:p>
        </p:txBody>
      </p:sp>
    </p:spTree>
    <p:extLst>
      <p:ext uri="{BB962C8B-B14F-4D97-AF65-F5344CB8AC3E}">
        <p14:creationId xmlns:p14="http://schemas.microsoft.com/office/powerpoint/2010/main" val="247633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660" y="204152"/>
            <a:ext cx="8229600" cy="908367"/>
          </a:xfrm>
        </p:spPr>
        <p:txBody>
          <a:bodyPr/>
          <a:lstStyle/>
          <a:p>
            <a:r>
              <a:rPr lang="nl-BE" sz="2800" dirty="0" smtClean="0"/>
              <a:t>A. Bevorderen van maatschappelijke participatie - Reizen</a:t>
            </a:r>
            <a:endParaRPr lang="nl-BE" sz="2800" dirty="0"/>
          </a:p>
        </p:txBody>
      </p:sp>
      <p:sp>
        <p:nvSpPr>
          <p:cNvPr id="3" name="Tijdelijke aanduiding voor inhoud 2"/>
          <p:cNvSpPr>
            <a:spLocks noGrp="1"/>
          </p:cNvSpPr>
          <p:nvPr>
            <p:ph idx="1"/>
          </p:nvPr>
        </p:nvSpPr>
        <p:spPr>
          <a:xfrm>
            <a:off x="457200" y="1448804"/>
            <a:ext cx="8229600" cy="4487972"/>
          </a:xfrm>
        </p:spPr>
        <p:txBody>
          <a:bodyPr/>
          <a:lstStyle/>
          <a:p>
            <a:pPr marL="342900" indent="-342900">
              <a:buFont typeface="Arial" panose="020B0604020202020204" pitchFamily="34" charset="0"/>
              <a:buChar char="•"/>
            </a:pPr>
            <a:r>
              <a:rPr lang="nl-BE" dirty="0">
                <a:solidFill>
                  <a:srgbClr val="00B050"/>
                </a:solidFill>
              </a:rPr>
              <a:t>Uitwisseling naar een ander </a:t>
            </a:r>
            <a:r>
              <a:rPr lang="nl-BE" dirty="0" smtClean="0">
                <a:solidFill>
                  <a:srgbClr val="00B050"/>
                </a:solidFill>
              </a:rPr>
              <a:t>land: ERASMUS, stage in het kader van de studies </a:t>
            </a:r>
            <a:r>
              <a:rPr lang="nl-BE" dirty="0">
                <a:solidFill>
                  <a:srgbClr val="00B050"/>
                </a:solidFill>
              </a:rPr>
              <a:t>- na aftrek van een </a:t>
            </a:r>
            <a:r>
              <a:rPr lang="nl-BE" dirty="0" smtClean="0">
                <a:solidFill>
                  <a:srgbClr val="00B050"/>
                </a:solidFill>
              </a:rPr>
              <a:t>eventuele tussenkomst van de school, andere organisatie of ander fonds</a:t>
            </a:r>
            <a:endParaRPr lang="nl-BE" dirty="0">
              <a:solidFill>
                <a:srgbClr val="00B050"/>
              </a:solidFill>
            </a:endParaRPr>
          </a:p>
          <a:p>
            <a:pPr marL="342900" indent="-342900">
              <a:buFont typeface="Arial" panose="020B0604020202020204" pitchFamily="34" charset="0"/>
              <a:buChar char="•"/>
            </a:pPr>
            <a:r>
              <a:rPr lang="nl-BE" dirty="0" smtClean="0">
                <a:solidFill>
                  <a:srgbClr val="00B050"/>
                </a:solidFill>
              </a:rPr>
              <a:t>Prijs </a:t>
            </a:r>
            <a:r>
              <a:rPr lang="nl-BE" dirty="0">
                <a:solidFill>
                  <a:srgbClr val="00B050"/>
                </a:solidFill>
              </a:rPr>
              <a:t>van de reis en van het inkomticket in pretparken in het buitenland (Disney of </a:t>
            </a:r>
            <a:r>
              <a:rPr lang="nl-BE" dirty="0" smtClean="0">
                <a:solidFill>
                  <a:srgbClr val="00B050"/>
                </a:solidFill>
              </a:rPr>
              <a:t>andere); eventueel basismaaltijden </a:t>
            </a:r>
            <a:r>
              <a:rPr lang="nl-BE" dirty="0">
                <a:solidFill>
                  <a:srgbClr val="00B050"/>
                </a:solidFill>
              </a:rPr>
              <a:t>of een lunch tijdens de dag </a:t>
            </a:r>
            <a:endParaRPr lang="nl-BE" dirty="0" smtClean="0">
              <a:solidFill>
                <a:srgbClr val="00B050"/>
              </a:solidFill>
            </a:endParaRPr>
          </a:p>
          <a:p>
            <a:pPr marL="342900" indent="-342900">
              <a:buFont typeface="Arial" panose="020B0604020202020204" pitchFamily="34" charset="0"/>
              <a:buChar char="•"/>
            </a:pPr>
            <a:r>
              <a:rPr lang="nl-BE" dirty="0" smtClean="0">
                <a:solidFill>
                  <a:srgbClr val="00B050"/>
                </a:solidFill>
              </a:rPr>
              <a:t>Jeugdkampen </a:t>
            </a:r>
            <a:r>
              <a:rPr lang="nl-BE" dirty="0">
                <a:solidFill>
                  <a:srgbClr val="00B050"/>
                </a:solidFill>
              </a:rPr>
              <a:t>in het buitenland (bijv.: scouts, ziekenfonds, verenigingen voor personen met een beperking) na aftrek van de financiële tussenkomst van deze instellingen.</a:t>
            </a:r>
          </a:p>
          <a:p>
            <a:endParaRPr lang="nl-BE" dirty="0"/>
          </a:p>
        </p:txBody>
      </p:sp>
    </p:spTree>
    <p:extLst>
      <p:ext uri="{BB962C8B-B14F-4D97-AF65-F5344CB8AC3E}">
        <p14:creationId xmlns:p14="http://schemas.microsoft.com/office/powerpoint/2010/main" val="282224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280" y="250956"/>
            <a:ext cx="8229600" cy="942714"/>
          </a:xfrm>
        </p:spPr>
        <p:txBody>
          <a:bodyPr/>
          <a:lstStyle/>
          <a:p>
            <a:r>
              <a:rPr lang="nl-BE" sz="2800" dirty="0" smtClean="0"/>
              <a:t>A. Bevorderen van maatschappelijke participatie – Telefoon/computer</a:t>
            </a:r>
            <a:endParaRPr lang="nl-BE" sz="2800" dirty="0"/>
          </a:p>
        </p:txBody>
      </p:sp>
      <p:sp>
        <p:nvSpPr>
          <p:cNvPr id="3" name="Tijdelijke aanduiding voor inhoud 2"/>
          <p:cNvSpPr>
            <a:spLocks noGrp="1"/>
          </p:cNvSpPr>
          <p:nvPr>
            <p:ph idx="1"/>
          </p:nvPr>
        </p:nvSpPr>
        <p:spPr>
          <a:xfrm>
            <a:off x="457200" y="1787856"/>
            <a:ext cx="8229600" cy="4271749"/>
          </a:xfrm>
        </p:spPr>
        <p:txBody>
          <a:bodyPr/>
          <a:lstStyle/>
          <a:p>
            <a:pPr marL="342900" indent="-342900">
              <a:buFont typeface="Arial" panose="020B0604020202020204" pitchFamily="34" charset="0"/>
              <a:buChar char="•"/>
            </a:pPr>
            <a:r>
              <a:rPr lang="nl-BE" dirty="0">
                <a:solidFill>
                  <a:srgbClr val="00B050"/>
                </a:solidFill>
              </a:rPr>
              <a:t>Individueel </a:t>
            </a:r>
            <a:r>
              <a:rPr lang="nl-BE" dirty="0" smtClean="0">
                <a:solidFill>
                  <a:srgbClr val="00B050"/>
                </a:solidFill>
              </a:rPr>
              <a:t>internetabonnement </a:t>
            </a:r>
          </a:p>
          <a:p>
            <a:pPr marL="342900" indent="-342900">
              <a:buFont typeface="Arial" panose="020B0604020202020204" pitchFamily="34" charset="0"/>
              <a:buChar char="•"/>
            </a:pPr>
            <a:r>
              <a:rPr lang="nl-BE" dirty="0" smtClean="0">
                <a:solidFill>
                  <a:srgbClr val="00B050"/>
                </a:solidFill>
              </a:rPr>
              <a:t>GSM-abonnement</a:t>
            </a:r>
            <a:r>
              <a:rPr lang="nl-BE" strike="sngStrike" dirty="0" smtClean="0">
                <a:solidFill>
                  <a:srgbClr val="00B050"/>
                </a:solidFill>
              </a:rPr>
              <a:t> </a:t>
            </a:r>
            <a:r>
              <a:rPr lang="nl-BE" dirty="0" smtClean="0">
                <a:solidFill>
                  <a:srgbClr val="00B050"/>
                </a:solidFill>
              </a:rPr>
              <a:t>en aankoop telefoonkaarten</a:t>
            </a:r>
            <a:endParaRPr lang="nl-BE" strike="sngStrike" dirty="0">
              <a:solidFill>
                <a:srgbClr val="00B050"/>
              </a:solidFill>
            </a:endParaRPr>
          </a:p>
          <a:p>
            <a:pPr marL="342900" indent="-342900">
              <a:buFont typeface="Arial" panose="020B0604020202020204" pitchFamily="34" charset="0"/>
              <a:buChar char="•"/>
            </a:pPr>
            <a:r>
              <a:rPr lang="nl-BE" dirty="0" smtClean="0">
                <a:solidFill>
                  <a:srgbClr val="00B050"/>
                </a:solidFill>
              </a:rPr>
              <a:t>Internetabonnement </a:t>
            </a:r>
            <a:r>
              <a:rPr lang="nl-BE" dirty="0">
                <a:solidFill>
                  <a:srgbClr val="00B050"/>
                </a:solidFill>
              </a:rPr>
              <a:t>voor de </a:t>
            </a:r>
            <a:r>
              <a:rPr lang="nl-BE" dirty="0" smtClean="0">
                <a:solidFill>
                  <a:srgbClr val="00B050"/>
                </a:solidFill>
              </a:rPr>
              <a:t>aanmaak, organisatie en uitbreiding </a:t>
            </a:r>
            <a:r>
              <a:rPr lang="nl-BE" dirty="0">
                <a:solidFill>
                  <a:srgbClr val="00B050"/>
                </a:solidFill>
              </a:rPr>
              <a:t>van een easy-space </a:t>
            </a:r>
            <a:endParaRPr lang="nl-BE" dirty="0" smtClean="0">
              <a:solidFill>
                <a:srgbClr val="00B050"/>
              </a:solidFill>
            </a:endParaRPr>
          </a:p>
          <a:p>
            <a:pPr marL="342900" indent="-342900">
              <a:buFont typeface="Arial" panose="020B0604020202020204" pitchFamily="34" charset="0"/>
              <a:buChar char="•"/>
            </a:pPr>
            <a:r>
              <a:rPr lang="nl-BE" dirty="0" smtClean="0">
                <a:solidFill>
                  <a:srgbClr val="00B050"/>
                </a:solidFill>
              </a:rPr>
              <a:t>Aankopen </a:t>
            </a:r>
            <a:r>
              <a:rPr lang="nl-BE" dirty="0">
                <a:solidFill>
                  <a:srgbClr val="00B050"/>
                </a:solidFill>
              </a:rPr>
              <a:t>van </a:t>
            </a:r>
            <a:r>
              <a:rPr lang="nl-BE" dirty="0" smtClean="0">
                <a:solidFill>
                  <a:srgbClr val="00B050"/>
                </a:solidFill>
              </a:rPr>
              <a:t>computers/printers </a:t>
            </a:r>
            <a:r>
              <a:rPr lang="nl-BE" dirty="0">
                <a:solidFill>
                  <a:srgbClr val="00B050"/>
                </a:solidFill>
              </a:rPr>
              <a:t>voor individuele aanvragen </a:t>
            </a:r>
            <a:r>
              <a:rPr lang="nl-BE" dirty="0" smtClean="0">
                <a:solidFill>
                  <a:srgbClr val="00B050"/>
                </a:solidFill>
              </a:rPr>
              <a:t>(max. 500 Euro zonder BTW)</a:t>
            </a:r>
            <a:endParaRPr lang="nl-BE" dirty="0">
              <a:solidFill>
                <a:srgbClr val="00B050"/>
              </a:solidFill>
            </a:endParaRPr>
          </a:p>
          <a:p>
            <a:pPr marL="342900" indent="-342900">
              <a:buFont typeface="Arial" panose="020B0604020202020204" pitchFamily="34" charset="0"/>
              <a:buChar char="•"/>
            </a:pPr>
            <a:r>
              <a:rPr lang="nl-BE" dirty="0">
                <a:solidFill>
                  <a:srgbClr val="00B050"/>
                </a:solidFill>
              </a:rPr>
              <a:t>De vergoeding </a:t>
            </a:r>
            <a:r>
              <a:rPr lang="nl-BE" dirty="0" smtClean="0">
                <a:solidFill>
                  <a:srgbClr val="00B050"/>
                </a:solidFill>
              </a:rPr>
              <a:t>gegeven informaticaopleidingen </a:t>
            </a:r>
            <a:r>
              <a:rPr lang="nl-BE" dirty="0">
                <a:solidFill>
                  <a:srgbClr val="00B050"/>
                </a:solidFill>
              </a:rPr>
              <a:t>aan de </a:t>
            </a:r>
            <a:r>
              <a:rPr lang="nl-BE" dirty="0" smtClean="0">
                <a:solidFill>
                  <a:srgbClr val="00B050"/>
                </a:solidFill>
              </a:rPr>
              <a:t>doelgroep</a:t>
            </a:r>
            <a:endParaRPr lang="nl-BE" dirty="0">
              <a:solidFill>
                <a:srgbClr val="00B050"/>
              </a:solidFill>
            </a:endParaRPr>
          </a:p>
          <a:p>
            <a:endParaRPr lang="nl-BE" dirty="0"/>
          </a:p>
        </p:txBody>
      </p:sp>
    </p:spTree>
    <p:extLst>
      <p:ext uri="{BB962C8B-B14F-4D97-AF65-F5344CB8AC3E}">
        <p14:creationId xmlns:p14="http://schemas.microsoft.com/office/powerpoint/2010/main" val="384693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760" y="181293"/>
            <a:ext cx="8229600" cy="942714"/>
          </a:xfrm>
        </p:spPr>
        <p:txBody>
          <a:bodyPr/>
          <a:lstStyle/>
          <a:p>
            <a:r>
              <a:rPr lang="nl-BE" sz="2800" dirty="0" smtClean="0"/>
              <a:t>A. Bevorderen van maatschappelijke participatie – Telefoon/computer</a:t>
            </a:r>
            <a:endParaRPr lang="nl-BE" sz="2800" dirty="0"/>
          </a:p>
        </p:txBody>
      </p:sp>
      <p:sp>
        <p:nvSpPr>
          <p:cNvPr id="3" name="Tijdelijke aanduiding voor inhoud 2"/>
          <p:cNvSpPr>
            <a:spLocks noGrp="1"/>
          </p:cNvSpPr>
          <p:nvPr>
            <p:ph idx="1"/>
          </p:nvPr>
        </p:nvSpPr>
        <p:spPr>
          <a:xfrm>
            <a:off x="457200" y="1665026"/>
            <a:ext cx="8229600" cy="4271749"/>
          </a:xfrm>
        </p:spPr>
        <p:txBody>
          <a:bodyPr/>
          <a:lstStyle/>
          <a:p>
            <a:r>
              <a:rPr lang="nl-BE" dirty="0" smtClean="0">
                <a:solidFill>
                  <a:srgbClr val="FF0000"/>
                </a:solidFill>
              </a:rPr>
              <a:t>NIET: </a:t>
            </a:r>
          </a:p>
          <a:p>
            <a:pPr marL="342900" indent="-342900">
              <a:buFont typeface="Arial" panose="020B0604020202020204" pitchFamily="34" charset="0"/>
              <a:buChar char="•"/>
            </a:pPr>
            <a:r>
              <a:rPr lang="nl-BE" dirty="0">
                <a:solidFill>
                  <a:srgbClr val="FF0000"/>
                </a:solidFill>
              </a:rPr>
              <a:t>Aankoop van </a:t>
            </a:r>
            <a:r>
              <a:rPr lang="nl-BE" dirty="0" smtClean="0">
                <a:solidFill>
                  <a:srgbClr val="FF0000"/>
                </a:solidFill>
              </a:rPr>
              <a:t>GSM, </a:t>
            </a:r>
            <a:r>
              <a:rPr lang="nl-BE" dirty="0">
                <a:solidFill>
                  <a:srgbClr val="FF0000"/>
                </a:solidFill>
              </a:rPr>
              <a:t>fototoestel, projector, scanner, spelconsoles voor eigen gebruik (Wii, PSP, X Box, enz.)</a:t>
            </a:r>
          </a:p>
          <a:p>
            <a:endParaRPr lang="nl-BE" dirty="0"/>
          </a:p>
          <a:p>
            <a:endParaRPr lang="nl-BE" dirty="0"/>
          </a:p>
        </p:txBody>
      </p:sp>
    </p:spTree>
    <p:extLst>
      <p:ext uri="{BB962C8B-B14F-4D97-AF65-F5344CB8AC3E}">
        <p14:creationId xmlns:p14="http://schemas.microsoft.com/office/powerpoint/2010/main" val="344685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7307"/>
            <a:ext cx="8229600" cy="970009"/>
          </a:xfrm>
        </p:spPr>
        <p:txBody>
          <a:bodyPr/>
          <a:lstStyle/>
          <a:p>
            <a:r>
              <a:rPr lang="nl-BE" sz="2800" dirty="0" smtClean="0"/>
              <a:t>A. Bevorderen van maatschappelijke participatie – CD/DVD/Magazines/Spellen</a:t>
            </a:r>
            <a:endParaRPr lang="nl-BE" sz="2800" dirty="0"/>
          </a:p>
        </p:txBody>
      </p:sp>
      <p:sp>
        <p:nvSpPr>
          <p:cNvPr id="3" name="Tijdelijke aanduiding voor inhoud 2"/>
          <p:cNvSpPr>
            <a:spLocks noGrp="1"/>
          </p:cNvSpPr>
          <p:nvPr>
            <p:ph idx="1"/>
          </p:nvPr>
        </p:nvSpPr>
        <p:spPr>
          <a:xfrm>
            <a:off x="457200" y="1883390"/>
            <a:ext cx="8229600" cy="4053385"/>
          </a:xfrm>
        </p:spPr>
        <p:txBody>
          <a:bodyPr/>
          <a:lstStyle/>
          <a:p>
            <a:pPr marL="342900" indent="-342900">
              <a:buFont typeface="Arial" panose="020B0604020202020204" pitchFamily="34" charset="0"/>
              <a:buChar char="•"/>
            </a:pPr>
            <a:r>
              <a:rPr lang="nl-BE" dirty="0">
                <a:solidFill>
                  <a:srgbClr val="00B050"/>
                </a:solidFill>
              </a:rPr>
              <a:t>Aankoop van abonnementen op magazines, schoolkranten (bijv. tremplin, dauphin)</a:t>
            </a:r>
          </a:p>
          <a:p>
            <a:pPr marL="342900" indent="-342900">
              <a:buFont typeface="Arial" panose="020B0604020202020204" pitchFamily="34" charset="0"/>
              <a:buChar char="•"/>
            </a:pPr>
            <a:r>
              <a:rPr lang="nl-BE" dirty="0">
                <a:solidFill>
                  <a:srgbClr val="00B050"/>
                </a:solidFill>
              </a:rPr>
              <a:t>Aankoop </a:t>
            </a:r>
            <a:r>
              <a:rPr lang="nl-BE" dirty="0" smtClean="0">
                <a:solidFill>
                  <a:srgbClr val="00B050"/>
                </a:solidFill>
              </a:rPr>
              <a:t>boeken, </a:t>
            </a:r>
            <a:r>
              <a:rPr lang="nl-BE" dirty="0">
                <a:solidFill>
                  <a:srgbClr val="00B050"/>
                </a:solidFill>
              </a:rPr>
              <a:t>Cd's en Dvd's.</a:t>
            </a:r>
          </a:p>
          <a:p>
            <a:pPr marL="342900" indent="-342900">
              <a:buFont typeface="Arial" panose="020B0604020202020204" pitchFamily="34" charset="0"/>
              <a:buChar char="•"/>
            </a:pPr>
            <a:r>
              <a:rPr lang="nl-BE" dirty="0">
                <a:solidFill>
                  <a:srgbClr val="00B050"/>
                </a:solidFill>
              </a:rPr>
              <a:t>Aankoop van educatief speelgoed </a:t>
            </a:r>
            <a:endParaRPr lang="nl-BE" dirty="0" smtClean="0">
              <a:solidFill>
                <a:srgbClr val="00B050"/>
              </a:solidFill>
            </a:endParaRPr>
          </a:p>
          <a:p>
            <a:pPr marL="342900" indent="-342900">
              <a:buFont typeface="Arial" panose="020B0604020202020204" pitchFamily="34" charset="0"/>
              <a:buChar char="•"/>
            </a:pPr>
            <a:r>
              <a:rPr lang="nl-BE" dirty="0" smtClean="0">
                <a:solidFill>
                  <a:srgbClr val="00B050"/>
                </a:solidFill>
              </a:rPr>
              <a:t>Lidmaatschap </a:t>
            </a:r>
            <a:r>
              <a:rPr lang="nl-BE" dirty="0">
                <a:solidFill>
                  <a:srgbClr val="00B050"/>
                </a:solidFill>
              </a:rPr>
              <a:t>bibliotheek, mediatheek, </a:t>
            </a:r>
            <a:r>
              <a:rPr lang="nl-BE" dirty="0" smtClean="0">
                <a:solidFill>
                  <a:srgbClr val="00B050"/>
                </a:solidFill>
              </a:rPr>
              <a:t>...</a:t>
            </a:r>
            <a:endParaRPr lang="nl-BE" dirty="0">
              <a:solidFill>
                <a:srgbClr val="00B050"/>
              </a:solidFill>
            </a:endParaRPr>
          </a:p>
          <a:p>
            <a:pPr marL="342900" indent="-342900">
              <a:buFont typeface="Arial" panose="020B0604020202020204" pitchFamily="34" charset="0"/>
              <a:buChar char="•"/>
            </a:pPr>
            <a:r>
              <a:rPr lang="nl-BE" dirty="0">
                <a:solidFill>
                  <a:srgbClr val="00B050"/>
                </a:solidFill>
              </a:rPr>
              <a:t>Het </a:t>
            </a:r>
            <a:r>
              <a:rPr lang="nl-BE" dirty="0" smtClean="0">
                <a:solidFill>
                  <a:srgbClr val="00B050"/>
                </a:solidFill>
              </a:rPr>
              <a:t>ter beschikking stellen van kranten en tijdschriften voor </a:t>
            </a:r>
            <a:r>
              <a:rPr lang="nl-BE" dirty="0">
                <a:solidFill>
                  <a:srgbClr val="00B050"/>
                </a:solidFill>
              </a:rPr>
              <a:t>de </a:t>
            </a:r>
            <a:r>
              <a:rPr lang="nl-BE" dirty="0" smtClean="0">
                <a:solidFill>
                  <a:srgbClr val="00B050"/>
                </a:solidFill>
              </a:rPr>
              <a:t>doelgroep</a:t>
            </a:r>
          </a:p>
          <a:p>
            <a:r>
              <a:rPr lang="nl-BE" dirty="0" smtClean="0">
                <a:solidFill>
                  <a:srgbClr val="FF0000"/>
                </a:solidFill>
              </a:rPr>
              <a:t>Niet: Loterijbiljetten </a:t>
            </a:r>
            <a:r>
              <a:rPr lang="nl-BE" dirty="0">
                <a:solidFill>
                  <a:srgbClr val="FF0000"/>
                </a:solidFill>
              </a:rPr>
              <a:t>en kansspelen</a:t>
            </a:r>
          </a:p>
          <a:p>
            <a:r>
              <a:rPr lang="nl-BE" dirty="0" smtClean="0">
                <a:solidFill>
                  <a:srgbClr val="FF0000"/>
                </a:solidFill>
              </a:rPr>
              <a:t>			Aankoop </a:t>
            </a:r>
            <a:r>
              <a:rPr lang="nl-BE" dirty="0">
                <a:solidFill>
                  <a:srgbClr val="FF0000"/>
                </a:solidFill>
              </a:rPr>
              <a:t>van audiovisueel materiaal (TV, </a:t>
            </a:r>
            <a:r>
              <a:rPr lang="nl-BE" dirty="0" smtClean="0">
                <a:solidFill>
                  <a:srgbClr val="FF0000"/>
                </a:solidFill>
              </a:rPr>
              <a:t>DVD-				lezer</a:t>
            </a:r>
            <a:r>
              <a:rPr lang="nl-BE" dirty="0">
                <a:solidFill>
                  <a:srgbClr val="FF0000"/>
                </a:solidFill>
              </a:rPr>
              <a:t>, abonnement kabeldistributie)</a:t>
            </a:r>
          </a:p>
          <a:p>
            <a:endParaRPr lang="nl-BE" dirty="0"/>
          </a:p>
        </p:txBody>
      </p:sp>
    </p:spTree>
    <p:extLst>
      <p:ext uri="{BB962C8B-B14F-4D97-AF65-F5344CB8AC3E}">
        <p14:creationId xmlns:p14="http://schemas.microsoft.com/office/powerpoint/2010/main" val="305352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760" y="237307"/>
            <a:ext cx="8229600" cy="970009"/>
          </a:xfrm>
        </p:spPr>
        <p:txBody>
          <a:bodyPr/>
          <a:lstStyle/>
          <a:p>
            <a:r>
              <a:rPr lang="nl-BE" sz="2800" dirty="0" smtClean="0"/>
              <a:t>A. Bevorderen van maatschappelijke participatie – Onderwijs/lessen</a:t>
            </a:r>
            <a:endParaRPr lang="nl-BE" sz="2800" dirty="0"/>
          </a:p>
        </p:txBody>
      </p:sp>
      <p:sp>
        <p:nvSpPr>
          <p:cNvPr id="3" name="Tijdelijke aanduiding voor inhoud 2"/>
          <p:cNvSpPr>
            <a:spLocks noGrp="1"/>
          </p:cNvSpPr>
          <p:nvPr>
            <p:ph idx="1"/>
          </p:nvPr>
        </p:nvSpPr>
        <p:spPr>
          <a:xfrm>
            <a:off x="457200" y="1883390"/>
            <a:ext cx="8229600" cy="4053385"/>
          </a:xfrm>
        </p:spPr>
        <p:txBody>
          <a:bodyPr/>
          <a:lstStyle/>
          <a:p>
            <a:r>
              <a:rPr lang="nl-BE" b="1" dirty="0" smtClean="0"/>
              <a:t>Principe:</a:t>
            </a:r>
            <a:r>
              <a:rPr lang="nl-BE" dirty="0" smtClean="0"/>
              <a:t> het mag geen </a:t>
            </a:r>
            <a:r>
              <a:rPr lang="nl-BE" dirty="0" smtClean="0">
                <a:solidFill>
                  <a:srgbClr val="FF0000"/>
                </a:solidFill>
              </a:rPr>
              <a:t>professionele inschakeling </a:t>
            </a:r>
            <a:r>
              <a:rPr lang="nl-BE" dirty="0" smtClean="0"/>
              <a:t>betreffen, het moet gaan om een </a:t>
            </a:r>
            <a:r>
              <a:rPr lang="nl-BE" dirty="0" smtClean="0">
                <a:solidFill>
                  <a:srgbClr val="00B050"/>
                </a:solidFill>
              </a:rPr>
              <a:t>sociale inschakeling</a:t>
            </a:r>
          </a:p>
          <a:p>
            <a:pPr marL="342900" indent="-342900">
              <a:buFont typeface="Arial" panose="020B0604020202020204" pitchFamily="34" charset="0"/>
              <a:buChar char="•"/>
            </a:pPr>
            <a:r>
              <a:rPr lang="nl-BE" dirty="0" smtClean="0">
                <a:solidFill>
                  <a:srgbClr val="00B050"/>
                </a:solidFill>
              </a:rPr>
              <a:t>Rijbewijs A of B </a:t>
            </a:r>
            <a:r>
              <a:rPr lang="nl-BE" dirty="0" smtClean="0">
                <a:solidFill>
                  <a:srgbClr val="FF0000"/>
                </a:solidFill>
              </a:rPr>
              <a:t>(niet C, D, E want professioneel)</a:t>
            </a:r>
          </a:p>
          <a:p>
            <a:pPr marL="342900" indent="-342900">
              <a:buFont typeface="Arial" panose="020B0604020202020204" pitchFamily="34" charset="0"/>
              <a:buChar char="•"/>
            </a:pPr>
            <a:r>
              <a:rPr lang="nl-BE" dirty="0" smtClean="0">
                <a:solidFill>
                  <a:srgbClr val="FF0000"/>
                </a:solidFill>
              </a:rPr>
              <a:t>Niet: collegegeld (daarvoor dient de studietoelage), </a:t>
            </a:r>
            <a:r>
              <a:rPr lang="nl-BE" dirty="0" smtClean="0">
                <a:solidFill>
                  <a:srgbClr val="00B050"/>
                </a:solidFill>
              </a:rPr>
              <a:t>wel de niet verplichte schoolkosten</a:t>
            </a:r>
          </a:p>
          <a:p>
            <a:pPr marL="342900" indent="-342900">
              <a:buFont typeface="Arial" panose="020B0604020202020204" pitchFamily="34" charset="0"/>
              <a:buChar char="•"/>
            </a:pPr>
            <a:r>
              <a:rPr lang="nl-BE" dirty="0">
                <a:solidFill>
                  <a:srgbClr val="00B050"/>
                </a:solidFill>
              </a:rPr>
              <a:t>Initiatieven inzake gezondheidszorg </a:t>
            </a:r>
            <a:r>
              <a:rPr lang="nl-BE" dirty="0" smtClean="0">
                <a:solidFill>
                  <a:srgbClr val="00B050"/>
                </a:solidFill>
              </a:rPr>
              <a:t>door </a:t>
            </a:r>
            <a:r>
              <a:rPr lang="nl-BE" dirty="0">
                <a:solidFill>
                  <a:srgbClr val="00B050"/>
                </a:solidFill>
              </a:rPr>
              <a:t>het centrum </a:t>
            </a:r>
            <a:r>
              <a:rPr lang="nl-BE" dirty="0" smtClean="0">
                <a:solidFill>
                  <a:srgbClr val="00B050"/>
                </a:solidFill>
              </a:rPr>
              <a:t>(preventie </a:t>
            </a:r>
            <a:r>
              <a:rPr lang="nl-BE" dirty="0">
                <a:solidFill>
                  <a:srgbClr val="00B050"/>
                </a:solidFill>
              </a:rPr>
              <a:t>tabak, rugschool, sensibilisering </a:t>
            </a:r>
            <a:r>
              <a:rPr lang="nl-BE" dirty="0" smtClean="0">
                <a:solidFill>
                  <a:srgbClr val="00B050"/>
                </a:solidFill>
              </a:rPr>
              <a:t>over pesten)</a:t>
            </a:r>
          </a:p>
          <a:p>
            <a:pPr marL="342900" indent="-342900">
              <a:buFont typeface="Arial" panose="020B0604020202020204" pitchFamily="34" charset="0"/>
              <a:buChar char="•"/>
            </a:pPr>
            <a:r>
              <a:rPr lang="nl-BE" dirty="0" smtClean="0">
                <a:solidFill>
                  <a:srgbClr val="00B050"/>
                </a:solidFill>
              </a:rPr>
              <a:t>Cursussen die geen deel uitmaken van het schoolprogramma (koken, theater, dans, …) </a:t>
            </a:r>
          </a:p>
          <a:p>
            <a:pPr marL="342900" indent="-342900">
              <a:buFont typeface="Arial" panose="020B0604020202020204" pitchFamily="34" charset="0"/>
              <a:buChar char="•"/>
            </a:pPr>
            <a:r>
              <a:rPr lang="nl-BE" dirty="0" smtClean="0">
                <a:solidFill>
                  <a:srgbClr val="00B050"/>
                </a:solidFill>
              </a:rPr>
              <a:t>Taal- of opfrissingscursussen voor sociale integratie</a:t>
            </a:r>
          </a:p>
        </p:txBody>
      </p:sp>
    </p:spTree>
    <p:extLst>
      <p:ext uri="{BB962C8B-B14F-4D97-AF65-F5344CB8AC3E}">
        <p14:creationId xmlns:p14="http://schemas.microsoft.com/office/powerpoint/2010/main" val="41408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7307"/>
            <a:ext cx="8229600" cy="970009"/>
          </a:xfrm>
        </p:spPr>
        <p:txBody>
          <a:bodyPr/>
          <a:lstStyle/>
          <a:p>
            <a:r>
              <a:rPr lang="nl-BE" sz="2800" dirty="0" smtClean="0"/>
              <a:t>A. Bevorderen van maatschappelijke participatie – Kosten en vergoedingen</a:t>
            </a:r>
            <a:endParaRPr lang="nl-BE" sz="2800" dirty="0"/>
          </a:p>
        </p:txBody>
      </p:sp>
      <p:sp>
        <p:nvSpPr>
          <p:cNvPr id="3" name="Tijdelijke aanduiding voor inhoud 2"/>
          <p:cNvSpPr>
            <a:spLocks noGrp="1"/>
          </p:cNvSpPr>
          <p:nvPr>
            <p:ph idx="1"/>
          </p:nvPr>
        </p:nvSpPr>
        <p:spPr>
          <a:xfrm>
            <a:off x="457200" y="1379188"/>
            <a:ext cx="8229600" cy="4474681"/>
          </a:xfrm>
        </p:spPr>
        <p:txBody>
          <a:bodyPr/>
          <a:lstStyle/>
          <a:p>
            <a:pPr marL="342900" indent="-342900">
              <a:buFont typeface="Arial" panose="020B0604020202020204" pitchFamily="34" charset="0"/>
              <a:buChar char="•"/>
            </a:pPr>
            <a:r>
              <a:rPr lang="nl-BE" dirty="0">
                <a:solidFill>
                  <a:srgbClr val="00B050"/>
                </a:solidFill>
              </a:rPr>
              <a:t>Vervoerkosten om naar evenementen te gaan</a:t>
            </a:r>
          </a:p>
          <a:p>
            <a:pPr marL="342900" indent="-342900">
              <a:buFont typeface="Arial" panose="020B0604020202020204" pitchFamily="34" charset="0"/>
              <a:buChar char="•"/>
            </a:pPr>
            <a:r>
              <a:rPr lang="nl-BE" dirty="0">
                <a:solidFill>
                  <a:srgbClr val="00B050"/>
                </a:solidFill>
              </a:rPr>
              <a:t>De administratieve en beheerskosten </a:t>
            </a:r>
            <a:r>
              <a:rPr lang="nl-BE" dirty="0" smtClean="0">
                <a:solidFill>
                  <a:srgbClr val="00B050"/>
                </a:solidFill>
              </a:rPr>
              <a:t>i.v.m. de </a:t>
            </a:r>
            <a:r>
              <a:rPr lang="nl-BE" dirty="0">
                <a:solidFill>
                  <a:srgbClr val="00B050"/>
                </a:solidFill>
              </a:rPr>
              <a:t>activiteiten </a:t>
            </a:r>
          </a:p>
          <a:p>
            <a:pPr marL="342900" indent="-342900">
              <a:buFont typeface="Arial" panose="020B0604020202020204" pitchFamily="34" charset="0"/>
              <a:buChar char="•"/>
            </a:pPr>
            <a:r>
              <a:rPr lang="nl-BE" dirty="0" smtClean="0">
                <a:solidFill>
                  <a:srgbClr val="00B050"/>
                </a:solidFill>
              </a:rPr>
              <a:t>Vergoedingen </a:t>
            </a:r>
            <a:r>
              <a:rPr lang="nl-BE" dirty="0">
                <a:solidFill>
                  <a:srgbClr val="00B050"/>
                </a:solidFill>
              </a:rPr>
              <a:t>voor vrijwilligers </a:t>
            </a:r>
            <a:r>
              <a:rPr lang="nl-BE" dirty="0" smtClean="0">
                <a:solidFill>
                  <a:srgbClr val="00B050"/>
                </a:solidFill>
              </a:rPr>
              <a:t>(wet </a:t>
            </a:r>
            <a:r>
              <a:rPr lang="nl-BE" dirty="0">
                <a:solidFill>
                  <a:srgbClr val="00B050"/>
                </a:solidFill>
              </a:rPr>
              <a:t>03/07/05)</a:t>
            </a:r>
          </a:p>
          <a:p>
            <a:pPr marL="342900" indent="-342900">
              <a:buFont typeface="Arial" panose="020B0604020202020204" pitchFamily="34" charset="0"/>
              <a:buChar char="•"/>
            </a:pPr>
            <a:r>
              <a:rPr lang="nl-BE" dirty="0" smtClean="0">
                <a:solidFill>
                  <a:srgbClr val="00B050"/>
                </a:solidFill>
              </a:rPr>
              <a:t>Bijdragen/lidmaatschap sport-</a:t>
            </a:r>
            <a:r>
              <a:rPr lang="nl-BE" dirty="0">
                <a:solidFill>
                  <a:srgbClr val="00B050"/>
                </a:solidFill>
              </a:rPr>
              <a:t>, </a:t>
            </a:r>
            <a:r>
              <a:rPr lang="nl-BE" dirty="0" smtClean="0">
                <a:solidFill>
                  <a:srgbClr val="00B050"/>
                </a:solidFill>
              </a:rPr>
              <a:t>sociale/culturele </a:t>
            </a:r>
            <a:r>
              <a:rPr lang="nl-BE" dirty="0">
                <a:solidFill>
                  <a:srgbClr val="00B050"/>
                </a:solidFill>
              </a:rPr>
              <a:t>activiteiten </a:t>
            </a:r>
          </a:p>
          <a:p>
            <a:pPr marL="342900" indent="-342900">
              <a:buFont typeface="Arial" panose="020B0604020202020204" pitchFamily="34" charset="0"/>
              <a:buChar char="•"/>
            </a:pPr>
            <a:r>
              <a:rPr lang="nl-BE" dirty="0" smtClean="0">
                <a:solidFill>
                  <a:srgbClr val="00B050"/>
                </a:solidFill>
              </a:rPr>
              <a:t>Uitrusting </a:t>
            </a:r>
            <a:r>
              <a:rPr lang="nl-BE" dirty="0">
                <a:solidFill>
                  <a:srgbClr val="00B050"/>
                </a:solidFill>
              </a:rPr>
              <a:t>en noodzakelijke materialen (uniform van jeugdbewegingen, sportuitrusting, </a:t>
            </a:r>
            <a:r>
              <a:rPr lang="nl-BE" dirty="0" smtClean="0">
                <a:solidFill>
                  <a:srgbClr val="00B050"/>
                </a:solidFill>
              </a:rPr>
              <a:t>knutselmateriaal)</a:t>
            </a:r>
          </a:p>
          <a:p>
            <a:pPr marL="342900" indent="-342900">
              <a:buFont typeface="Arial" panose="020B0604020202020204" pitchFamily="34" charset="0"/>
              <a:buChar char="•"/>
            </a:pPr>
            <a:r>
              <a:rPr lang="nl-BE" dirty="0">
                <a:solidFill>
                  <a:srgbClr val="00B050"/>
                </a:solidFill>
              </a:rPr>
              <a:t>Bon om naar een kapper, een schoonheidssalon, ... te gaan voor het zelfvertrouwen en de eigenwaarde </a:t>
            </a:r>
            <a:r>
              <a:rPr lang="nl-BE" dirty="0" smtClean="0">
                <a:solidFill>
                  <a:srgbClr val="00B050"/>
                </a:solidFill>
              </a:rPr>
              <a:t>te bevorderen</a:t>
            </a:r>
            <a:endParaRPr lang="nl-BE" dirty="0">
              <a:solidFill>
                <a:srgbClr val="00B050"/>
              </a:solidFill>
            </a:endParaRPr>
          </a:p>
          <a:p>
            <a:endParaRPr lang="nl-BE" dirty="0" smtClean="0">
              <a:solidFill>
                <a:srgbClr val="00B050"/>
              </a:solidFill>
            </a:endParaRPr>
          </a:p>
          <a:p>
            <a:endParaRPr lang="nl-BE" dirty="0" smtClean="0">
              <a:solidFill>
                <a:srgbClr val="00B050"/>
              </a:solidFill>
            </a:endParaRPr>
          </a:p>
        </p:txBody>
      </p:sp>
    </p:spTree>
    <p:extLst>
      <p:ext uri="{BB962C8B-B14F-4D97-AF65-F5344CB8AC3E}">
        <p14:creationId xmlns:p14="http://schemas.microsoft.com/office/powerpoint/2010/main" val="323009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7307"/>
            <a:ext cx="8229600" cy="970009"/>
          </a:xfrm>
        </p:spPr>
        <p:txBody>
          <a:bodyPr/>
          <a:lstStyle/>
          <a:p>
            <a:r>
              <a:rPr lang="nl-BE" sz="2800" dirty="0" smtClean="0"/>
              <a:t>A. Bevorderen van maatschappelijke participatie – Kosten en vergoedingen</a:t>
            </a:r>
            <a:endParaRPr lang="nl-BE" sz="2800" dirty="0"/>
          </a:p>
        </p:txBody>
      </p:sp>
      <p:sp>
        <p:nvSpPr>
          <p:cNvPr id="3" name="Tijdelijke aanduiding voor inhoud 2"/>
          <p:cNvSpPr>
            <a:spLocks noGrp="1"/>
          </p:cNvSpPr>
          <p:nvPr>
            <p:ph idx="1"/>
          </p:nvPr>
        </p:nvSpPr>
        <p:spPr>
          <a:xfrm>
            <a:off x="457200" y="1883390"/>
            <a:ext cx="8229600" cy="4053385"/>
          </a:xfrm>
        </p:spPr>
        <p:txBody>
          <a:bodyPr/>
          <a:lstStyle/>
          <a:p>
            <a:pPr marL="342900" indent="-342900">
              <a:buFont typeface="Arial" panose="020B0604020202020204" pitchFamily="34" charset="0"/>
              <a:buChar char="•"/>
            </a:pPr>
            <a:r>
              <a:rPr lang="nl-BE" dirty="0">
                <a:solidFill>
                  <a:srgbClr val="00B050"/>
                </a:solidFill>
              </a:rPr>
              <a:t>Opvang van </a:t>
            </a:r>
            <a:r>
              <a:rPr lang="nl-BE" dirty="0" smtClean="0">
                <a:solidFill>
                  <a:srgbClr val="00B050"/>
                </a:solidFill>
              </a:rPr>
              <a:t>kinderen:</a:t>
            </a:r>
          </a:p>
          <a:p>
            <a:pPr marL="1085850" lvl="1" indent="-342900">
              <a:buFont typeface="Arial" panose="020B0604020202020204" pitchFamily="34" charset="0"/>
              <a:buChar char="•"/>
            </a:pPr>
            <a:r>
              <a:rPr lang="nl-BE" dirty="0" smtClean="0">
                <a:solidFill>
                  <a:srgbClr val="00B050"/>
                </a:solidFill>
              </a:rPr>
              <a:t>voor </a:t>
            </a:r>
            <a:r>
              <a:rPr lang="nl-BE" dirty="0">
                <a:solidFill>
                  <a:srgbClr val="00B050"/>
                </a:solidFill>
              </a:rPr>
              <a:t>en na de schooluren, wanneer het specifieke fonds kinderarmoede is uitgeput</a:t>
            </a:r>
            <a:r>
              <a:rPr lang="nl-BE" dirty="0" smtClean="0">
                <a:solidFill>
                  <a:srgbClr val="00B050"/>
                </a:solidFill>
              </a:rPr>
              <a:t>.</a:t>
            </a:r>
          </a:p>
          <a:p>
            <a:pPr marL="1085850" lvl="1" indent="-342900">
              <a:buFont typeface="Arial" panose="020B0604020202020204" pitchFamily="34" charset="0"/>
              <a:buChar char="•"/>
            </a:pPr>
            <a:r>
              <a:rPr lang="nl-BE" dirty="0" smtClean="0">
                <a:solidFill>
                  <a:srgbClr val="00B050"/>
                </a:solidFill>
              </a:rPr>
              <a:t>waarvan </a:t>
            </a:r>
            <a:r>
              <a:rPr lang="nl-BE" dirty="0">
                <a:solidFill>
                  <a:srgbClr val="00B050"/>
                </a:solidFill>
              </a:rPr>
              <a:t>de ouders deelnemen aan een </a:t>
            </a:r>
            <a:r>
              <a:rPr lang="nl-BE" dirty="0" smtClean="0">
                <a:solidFill>
                  <a:srgbClr val="00B050"/>
                </a:solidFill>
              </a:rPr>
              <a:t>activiteit</a:t>
            </a:r>
            <a:endParaRPr lang="nl-BE" dirty="0">
              <a:solidFill>
                <a:srgbClr val="FF0000"/>
              </a:solidFill>
            </a:endParaRPr>
          </a:p>
          <a:p>
            <a:endParaRPr lang="nl-BE" dirty="0" smtClean="0">
              <a:solidFill>
                <a:srgbClr val="00B050"/>
              </a:solidFill>
            </a:endParaRPr>
          </a:p>
        </p:txBody>
      </p:sp>
    </p:spTree>
    <p:extLst>
      <p:ext uri="{BB962C8B-B14F-4D97-AF65-F5344CB8AC3E}">
        <p14:creationId xmlns:p14="http://schemas.microsoft.com/office/powerpoint/2010/main" val="170112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660" y="135572"/>
            <a:ext cx="8229600" cy="970009"/>
          </a:xfrm>
        </p:spPr>
        <p:txBody>
          <a:bodyPr/>
          <a:lstStyle/>
          <a:p>
            <a:r>
              <a:rPr lang="nl-BE" sz="2800" dirty="0" smtClean="0"/>
              <a:t>A. Bevorderen van maatschappelijke participatie – Kosten en vergoedingen</a:t>
            </a:r>
            <a:endParaRPr lang="nl-BE" sz="2800" dirty="0"/>
          </a:p>
        </p:txBody>
      </p:sp>
      <p:sp>
        <p:nvSpPr>
          <p:cNvPr id="3" name="Tijdelijke aanduiding voor inhoud 2"/>
          <p:cNvSpPr>
            <a:spLocks noGrp="1"/>
          </p:cNvSpPr>
          <p:nvPr>
            <p:ph idx="1"/>
          </p:nvPr>
        </p:nvSpPr>
        <p:spPr>
          <a:xfrm>
            <a:off x="457200" y="1883390"/>
            <a:ext cx="8229600" cy="4053385"/>
          </a:xfrm>
        </p:spPr>
        <p:txBody>
          <a:bodyPr/>
          <a:lstStyle/>
          <a:p>
            <a:r>
              <a:rPr lang="nl-BE" dirty="0" smtClean="0">
                <a:solidFill>
                  <a:srgbClr val="FF0000"/>
                </a:solidFill>
              </a:rPr>
              <a:t>Niet:</a:t>
            </a:r>
          </a:p>
          <a:p>
            <a:pPr marL="342900" indent="-342900">
              <a:buFont typeface="Arial" panose="020B0604020202020204" pitchFamily="34" charset="0"/>
              <a:buChar char="•"/>
            </a:pPr>
            <a:r>
              <a:rPr lang="nl-BE" dirty="0" smtClean="0">
                <a:solidFill>
                  <a:srgbClr val="FF0000"/>
                </a:solidFill>
              </a:rPr>
              <a:t>Kosten </a:t>
            </a:r>
            <a:r>
              <a:rPr lang="nl-BE" dirty="0">
                <a:solidFill>
                  <a:srgbClr val="FF0000"/>
                </a:solidFill>
              </a:rPr>
              <a:t>in verband met de organisatie van individuele feesten van de gebruikers (communie, verjaardag)</a:t>
            </a:r>
          </a:p>
          <a:p>
            <a:pPr marL="342900" indent="-342900">
              <a:buFont typeface="Arial" panose="020B0604020202020204" pitchFamily="34" charset="0"/>
              <a:buChar char="•"/>
            </a:pPr>
            <a:r>
              <a:rPr lang="nl-BE" dirty="0">
                <a:solidFill>
                  <a:srgbClr val="FF0000"/>
                </a:solidFill>
              </a:rPr>
              <a:t>Maaltijdcheques</a:t>
            </a:r>
          </a:p>
          <a:p>
            <a:pPr marL="342900" indent="-342900">
              <a:buFont typeface="Arial" panose="020B0604020202020204" pitchFamily="34" charset="0"/>
              <a:buChar char="•"/>
            </a:pPr>
            <a:r>
              <a:rPr lang="nl-BE" dirty="0">
                <a:solidFill>
                  <a:srgbClr val="FF0000"/>
                </a:solidFill>
              </a:rPr>
              <a:t>SABAM</a:t>
            </a:r>
          </a:p>
          <a:p>
            <a:pPr marL="342900" indent="-342900">
              <a:buFont typeface="Arial" panose="020B0604020202020204" pitchFamily="34" charset="0"/>
              <a:buChar char="•"/>
            </a:pPr>
            <a:r>
              <a:rPr lang="nl-BE" dirty="0">
                <a:solidFill>
                  <a:srgbClr val="FF0000"/>
                </a:solidFill>
              </a:rPr>
              <a:t>Taksen en belastingen </a:t>
            </a:r>
            <a:endParaRPr lang="nl-BE" dirty="0" smtClean="0">
              <a:solidFill>
                <a:srgbClr val="FF0000"/>
              </a:solidFill>
            </a:endParaRPr>
          </a:p>
          <a:p>
            <a:pPr marL="342900" indent="-342900">
              <a:buFont typeface="Arial" panose="020B0604020202020204" pitchFamily="34" charset="0"/>
              <a:buChar char="•"/>
            </a:pPr>
            <a:r>
              <a:rPr lang="nl-BE" dirty="0" smtClean="0">
                <a:solidFill>
                  <a:srgbClr val="FF0000"/>
                </a:solidFill>
              </a:rPr>
              <a:t>Kosten </a:t>
            </a:r>
            <a:r>
              <a:rPr lang="nl-BE" dirty="0">
                <a:solidFill>
                  <a:srgbClr val="FF0000"/>
                </a:solidFill>
              </a:rPr>
              <a:t>voor bijdragen aan de vakbonden, politieke partijen, beroepsorganisaties, geloofsgemeenschappen</a:t>
            </a:r>
          </a:p>
          <a:p>
            <a:pPr marL="342900" indent="-342900">
              <a:buFont typeface="Arial" panose="020B0604020202020204" pitchFamily="34" charset="0"/>
              <a:buChar char="•"/>
            </a:pPr>
            <a:r>
              <a:rPr lang="nl-BE" dirty="0" smtClean="0">
                <a:solidFill>
                  <a:srgbClr val="FF0000"/>
                </a:solidFill>
              </a:rPr>
              <a:t>…</a:t>
            </a:r>
            <a:endParaRPr lang="nl-BE" dirty="0">
              <a:solidFill>
                <a:srgbClr val="FF0000"/>
              </a:solidFill>
            </a:endParaRPr>
          </a:p>
          <a:p>
            <a:endParaRPr lang="nl-BE" dirty="0" smtClean="0">
              <a:solidFill>
                <a:srgbClr val="FF0000"/>
              </a:solidFill>
            </a:endParaRPr>
          </a:p>
        </p:txBody>
      </p:sp>
    </p:spTree>
    <p:extLst>
      <p:ext uri="{BB962C8B-B14F-4D97-AF65-F5344CB8AC3E}">
        <p14:creationId xmlns:p14="http://schemas.microsoft.com/office/powerpoint/2010/main" val="56404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240" y="237307"/>
            <a:ext cx="8229600" cy="970009"/>
          </a:xfrm>
        </p:spPr>
        <p:txBody>
          <a:bodyPr/>
          <a:lstStyle/>
          <a:p>
            <a:r>
              <a:rPr lang="nl-BE" sz="2800" dirty="0" smtClean="0"/>
              <a:t>A. Bevorderen van maatschappelijke participatie – Tickets en cheques</a:t>
            </a:r>
            <a:endParaRPr lang="nl-BE" sz="2800" dirty="0"/>
          </a:p>
        </p:txBody>
      </p:sp>
      <p:sp>
        <p:nvSpPr>
          <p:cNvPr id="3" name="Tijdelijke aanduiding voor inhoud 2"/>
          <p:cNvSpPr>
            <a:spLocks noGrp="1"/>
          </p:cNvSpPr>
          <p:nvPr>
            <p:ph idx="1"/>
          </p:nvPr>
        </p:nvSpPr>
        <p:spPr>
          <a:xfrm>
            <a:off x="457200" y="1883390"/>
            <a:ext cx="8229600" cy="4053385"/>
          </a:xfrm>
        </p:spPr>
        <p:txBody>
          <a:bodyPr/>
          <a:lstStyle/>
          <a:p>
            <a:pPr marL="342900" indent="-342900">
              <a:buFont typeface="Arial" panose="020B0604020202020204" pitchFamily="34" charset="0"/>
              <a:buChar char="•"/>
            </a:pPr>
            <a:r>
              <a:rPr lang="nl-BE" dirty="0">
                <a:solidFill>
                  <a:srgbClr val="00B050"/>
                </a:solidFill>
              </a:rPr>
              <a:t>Toegangsbiljetten voor evenementen (theater, bioscoop, museum) + verplaatsingskosten inbegrepen in de kosten van het evenement</a:t>
            </a:r>
          </a:p>
          <a:p>
            <a:pPr marL="342900" indent="-342900">
              <a:buFont typeface="Arial" panose="020B0604020202020204" pitchFamily="34" charset="0"/>
              <a:buChar char="•"/>
            </a:pPr>
            <a:r>
              <a:rPr lang="nl-BE" dirty="0" smtClean="0">
                <a:solidFill>
                  <a:srgbClr val="00B050"/>
                </a:solidFill>
              </a:rPr>
              <a:t>Aankoop tickets of kaarten in bulk door het OCMW (controle dat alles werd vereffend en gebruikt)</a:t>
            </a:r>
            <a:endParaRPr lang="nl-BE" dirty="0">
              <a:solidFill>
                <a:srgbClr val="00B050"/>
              </a:solidFill>
            </a:endParaRPr>
          </a:p>
          <a:p>
            <a:r>
              <a:rPr lang="nl-BE" dirty="0" smtClean="0">
                <a:solidFill>
                  <a:srgbClr val="FF0000"/>
                </a:solidFill>
              </a:rPr>
              <a:t>Niet: </a:t>
            </a:r>
          </a:p>
          <a:p>
            <a:pPr marL="342900" indent="-342900">
              <a:buFont typeface="Arial" panose="020B0604020202020204" pitchFamily="34" charset="0"/>
              <a:buChar char="•"/>
            </a:pPr>
            <a:r>
              <a:rPr lang="nl-BE" dirty="0" smtClean="0">
                <a:solidFill>
                  <a:srgbClr val="FF0000"/>
                </a:solidFill>
              </a:rPr>
              <a:t>PWA-cheques</a:t>
            </a:r>
            <a:r>
              <a:rPr lang="nl-BE" dirty="0">
                <a:solidFill>
                  <a:srgbClr val="FF0000"/>
                </a:solidFill>
              </a:rPr>
              <a:t>, dienstencheques</a:t>
            </a:r>
          </a:p>
          <a:p>
            <a:endParaRPr lang="nl-BE" dirty="0" smtClean="0">
              <a:solidFill>
                <a:srgbClr val="FF0000"/>
              </a:solidFill>
            </a:endParaRPr>
          </a:p>
        </p:txBody>
      </p:sp>
    </p:spTree>
    <p:extLst>
      <p:ext uri="{BB962C8B-B14F-4D97-AF65-F5344CB8AC3E}">
        <p14:creationId xmlns:p14="http://schemas.microsoft.com/office/powerpoint/2010/main" val="426633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 van de presentatie</a:t>
            </a:r>
            <a:endParaRPr lang="nl-BE" dirty="0"/>
          </a:p>
        </p:txBody>
      </p:sp>
      <p:sp>
        <p:nvSpPr>
          <p:cNvPr id="3" name="Tijdelijke aanduiding voor inhoud 2"/>
          <p:cNvSpPr>
            <a:spLocks noGrp="1"/>
          </p:cNvSpPr>
          <p:nvPr>
            <p:ph idx="1"/>
          </p:nvPr>
        </p:nvSpPr>
        <p:spPr>
          <a:xfrm>
            <a:off x="457200" y="1448804"/>
            <a:ext cx="8229600" cy="4487972"/>
          </a:xfrm>
        </p:spPr>
        <p:txBody>
          <a:bodyPr/>
          <a:lstStyle/>
          <a:p>
            <a:endParaRPr lang="nl-BE" dirty="0" smtClean="0"/>
          </a:p>
          <a:p>
            <a:r>
              <a:rPr lang="nl-BE" dirty="0" smtClean="0"/>
              <a:t>1. Algemene subsidie sociale activering </a:t>
            </a:r>
          </a:p>
          <a:p>
            <a:r>
              <a:rPr lang="nl-BE" dirty="0" smtClean="0"/>
              <a:t>(KB 23.02.18)</a:t>
            </a:r>
          </a:p>
          <a:p>
            <a:endParaRPr lang="nl-BE" dirty="0"/>
          </a:p>
          <a:p>
            <a:r>
              <a:rPr lang="nl-BE" dirty="0" smtClean="0"/>
              <a:t>2. Bijzondere toelage 10% GPMI (Art. 43/2 RMI-wet)</a:t>
            </a:r>
          </a:p>
          <a:p>
            <a:endParaRPr lang="nl-BE" dirty="0" smtClean="0"/>
          </a:p>
          <a:p>
            <a:r>
              <a:rPr lang="nl-BE" dirty="0" smtClean="0">
                <a:sym typeface="Wingdings" panose="05000000000000000000" pitchFamily="2" charset="2"/>
              </a:rPr>
              <a:t> </a:t>
            </a:r>
            <a:r>
              <a:rPr lang="nl-BE" dirty="0">
                <a:solidFill>
                  <a:srgbClr val="00B050"/>
                </a:solidFill>
              </a:rPr>
              <a:t>Wat kan wel ? </a:t>
            </a:r>
          </a:p>
          <a:p>
            <a:r>
              <a:rPr lang="nl-BE" dirty="0" smtClean="0">
                <a:sym typeface="Wingdings" panose="05000000000000000000" pitchFamily="2" charset="2"/>
              </a:rPr>
              <a:t> </a:t>
            </a:r>
            <a:r>
              <a:rPr lang="nl-BE" dirty="0" smtClean="0">
                <a:solidFill>
                  <a:srgbClr val="FF0000"/>
                </a:solidFill>
              </a:rPr>
              <a:t>Wat </a:t>
            </a:r>
            <a:r>
              <a:rPr lang="nl-BE" dirty="0">
                <a:solidFill>
                  <a:srgbClr val="FF0000"/>
                </a:solidFill>
              </a:rPr>
              <a:t>kan niet ?</a:t>
            </a:r>
          </a:p>
          <a:p>
            <a:endParaRPr lang="nl-BE" dirty="0"/>
          </a:p>
        </p:txBody>
      </p:sp>
    </p:spTree>
    <p:extLst>
      <p:ext uri="{BB962C8B-B14F-4D97-AF65-F5344CB8AC3E}">
        <p14:creationId xmlns:p14="http://schemas.microsoft.com/office/powerpoint/2010/main" val="342523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7307"/>
            <a:ext cx="8229600" cy="970009"/>
          </a:xfrm>
        </p:spPr>
        <p:txBody>
          <a:bodyPr/>
          <a:lstStyle/>
          <a:p>
            <a:r>
              <a:rPr lang="nl-BE" sz="2800" dirty="0" smtClean="0"/>
              <a:t>A. Bevorderen van maatschappelijke participatie – Ontspanning</a:t>
            </a:r>
            <a:br>
              <a:rPr lang="nl-BE" sz="2800" dirty="0" smtClean="0"/>
            </a:br>
            <a:endParaRPr lang="nl-BE" sz="2800" dirty="0"/>
          </a:p>
        </p:txBody>
      </p:sp>
      <p:sp>
        <p:nvSpPr>
          <p:cNvPr id="3" name="Tijdelijke aanduiding voor inhoud 2"/>
          <p:cNvSpPr>
            <a:spLocks noGrp="1"/>
          </p:cNvSpPr>
          <p:nvPr>
            <p:ph idx="1"/>
          </p:nvPr>
        </p:nvSpPr>
        <p:spPr>
          <a:xfrm>
            <a:off x="457200" y="1883390"/>
            <a:ext cx="8229600" cy="4053385"/>
          </a:xfrm>
        </p:spPr>
        <p:txBody>
          <a:bodyPr/>
          <a:lstStyle/>
          <a:p>
            <a:r>
              <a:rPr lang="nl-BE" dirty="0">
                <a:solidFill>
                  <a:srgbClr val="00B050"/>
                </a:solidFill>
              </a:rPr>
              <a:t>Activiteiten georganiseerd door het OCMW, zoals </a:t>
            </a:r>
            <a:r>
              <a:rPr lang="nl-BE" dirty="0" smtClean="0">
                <a:solidFill>
                  <a:srgbClr val="00B050"/>
                </a:solidFill>
              </a:rPr>
              <a:t>muziekgroepen</a:t>
            </a:r>
            <a:r>
              <a:rPr lang="nl-BE" dirty="0">
                <a:solidFill>
                  <a:srgbClr val="00B050"/>
                </a:solidFill>
              </a:rPr>
              <a:t>, theater, schilderen, </a:t>
            </a:r>
            <a:r>
              <a:rPr lang="nl-BE" dirty="0" smtClean="0">
                <a:solidFill>
                  <a:srgbClr val="00B050"/>
                </a:solidFill>
              </a:rPr>
              <a:t>fotografie, feesten, …</a:t>
            </a:r>
          </a:p>
          <a:p>
            <a:pPr marL="342900" indent="-342900">
              <a:buFont typeface="Wingdings" panose="05000000000000000000" pitchFamily="2" charset="2"/>
              <a:buChar char="à"/>
            </a:pPr>
            <a:r>
              <a:rPr lang="nl-BE" dirty="0" smtClean="0">
                <a:solidFill>
                  <a:srgbClr val="00B050"/>
                </a:solidFill>
                <a:sym typeface="Wingdings" panose="05000000000000000000" pitchFamily="2" charset="2"/>
              </a:rPr>
              <a:t>Verdeelsleutel </a:t>
            </a:r>
          </a:p>
          <a:p>
            <a:pPr marL="342900" indent="-342900">
              <a:buFont typeface="Wingdings" panose="05000000000000000000" pitchFamily="2" charset="2"/>
              <a:buChar char="à"/>
            </a:pPr>
            <a:endParaRPr lang="nl-BE" dirty="0">
              <a:solidFill>
                <a:srgbClr val="00B050"/>
              </a:solidFill>
              <a:sym typeface="Wingdings" panose="05000000000000000000" pitchFamily="2" charset="2"/>
            </a:endParaRPr>
          </a:p>
          <a:p>
            <a:endParaRPr lang="nl-BE" dirty="0" smtClean="0">
              <a:solidFill>
                <a:srgbClr val="FF0000"/>
              </a:solidFill>
            </a:endParaRPr>
          </a:p>
        </p:txBody>
      </p:sp>
    </p:spTree>
    <p:extLst>
      <p:ext uri="{BB962C8B-B14F-4D97-AF65-F5344CB8AC3E}">
        <p14:creationId xmlns:p14="http://schemas.microsoft.com/office/powerpoint/2010/main" val="153365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3657"/>
            <a:ext cx="8229600" cy="648656"/>
          </a:xfrm>
        </p:spPr>
        <p:txBody>
          <a:bodyPr/>
          <a:lstStyle/>
          <a:p>
            <a:r>
              <a:rPr lang="nl-BE" dirty="0" smtClean="0"/>
              <a:t>B. Organiseren van collectieve modules</a:t>
            </a:r>
            <a:endParaRPr lang="fr-BE" dirty="0"/>
          </a:p>
        </p:txBody>
      </p:sp>
      <p:sp>
        <p:nvSpPr>
          <p:cNvPr id="3" name="Tijdelijke aanduiding voor inhoud 2"/>
          <p:cNvSpPr>
            <a:spLocks noGrp="1"/>
          </p:cNvSpPr>
          <p:nvPr>
            <p:ph idx="1"/>
          </p:nvPr>
        </p:nvSpPr>
        <p:spPr>
          <a:xfrm>
            <a:off x="457200" y="722312"/>
            <a:ext cx="8450580" cy="6067107"/>
          </a:xfrm>
        </p:spPr>
        <p:txBody>
          <a:bodyPr/>
          <a:lstStyle/>
          <a:p>
            <a:r>
              <a:rPr lang="nl-BE" sz="2000" dirty="0" smtClean="0"/>
              <a:t>Collectieve module?</a:t>
            </a:r>
          </a:p>
          <a:p>
            <a:pPr marL="1085850" lvl="1" indent="-342900">
              <a:buFont typeface="Arial" panose="020B0604020202020204" pitchFamily="34" charset="0"/>
              <a:buChar char="•"/>
            </a:pPr>
            <a:r>
              <a:rPr lang="nl-BE" sz="2000" dirty="0" smtClean="0"/>
              <a:t>Samenhangend geheel van activiteiten</a:t>
            </a:r>
          </a:p>
          <a:p>
            <a:pPr marL="1085850" lvl="1" indent="-342900">
              <a:buFont typeface="Arial" panose="020B0604020202020204" pitchFamily="34" charset="0"/>
              <a:buChar char="•"/>
            </a:pPr>
            <a:r>
              <a:rPr lang="nl-BE" sz="2000" dirty="0" smtClean="0"/>
              <a:t>In groepsverband</a:t>
            </a:r>
          </a:p>
          <a:p>
            <a:pPr marL="1085850" lvl="1" indent="-342900">
              <a:buFont typeface="Arial" panose="020B0604020202020204" pitchFamily="34" charset="0"/>
              <a:buChar char="•"/>
            </a:pPr>
            <a:r>
              <a:rPr lang="nl-BE" sz="2000" dirty="0" err="1" smtClean="0"/>
              <a:t>i.f.v</a:t>
            </a:r>
            <a:r>
              <a:rPr lang="nl-BE" sz="2000" dirty="0" smtClean="0"/>
              <a:t>. welbepaald doel om de participatie en sociale activering van gebruikers te bevorderen (= trajectmatige aanpak)</a:t>
            </a:r>
          </a:p>
          <a:p>
            <a:pPr lvl="1" indent="0">
              <a:buNone/>
            </a:pPr>
            <a:endParaRPr lang="fr-BE" sz="2000" dirty="0" smtClean="0"/>
          </a:p>
          <a:p>
            <a:pPr marL="342900" indent="-342900">
              <a:buFont typeface="Arial" panose="020B0604020202020204" pitchFamily="34" charset="0"/>
              <a:buChar char="•"/>
            </a:pPr>
            <a:r>
              <a:rPr lang="nl-BE" sz="2000" dirty="0" err="1" smtClean="0"/>
              <a:t>Vbn</a:t>
            </a:r>
            <a:r>
              <a:rPr lang="nl-BE" sz="2000" dirty="0" smtClean="0"/>
              <a:t>.:</a:t>
            </a:r>
          </a:p>
          <a:p>
            <a:pPr marL="1085850" lvl="1" indent="-342900">
              <a:buFont typeface="Arial" panose="020B0604020202020204" pitchFamily="34" charset="0"/>
              <a:buChar char="•"/>
            </a:pPr>
            <a:r>
              <a:rPr lang="nl-BE" sz="2000" dirty="0" smtClean="0"/>
              <a:t>Modules collectieve schuldenregeling, inburgeringstrajecten, cursussen gericht op taal, fietslessen, omgaan met gezag, attitudetraining, opwaarderen zelfbeeld</a:t>
            </a:r>
          </a:p>
          <a:p>
            <a:pPr marL="1085850" lvl="1" indent="-342900">
              <a:buFont typeface="Arial" panose="020B0604020202020204" pitchFamily="34" charset="0"/>
              <a:buChar char="•"/>
            </a:pPr>
            <a:r>
              <a:rPr lang="nl-BE" sz="2000" dirty="0" smtClean="0"/>
              <a:t>Personeelskosten kunnen (tot 100% betoelaagd)</a:t>
            </a:r>
          </a:p>
          <a:p>
            <a:pPr marL="1085850" lvl="1" indent="-342900">
              <a:buFont typeface="Arial" panose="020B0604020202020204" pitchFamily="34" charset="0"/>
              <a:buChar char="•"/>
            </a:pPr>
            <a:r>
              <a:rPr lang="nl-BE" sz="2000" dirty="0" smtClean="0"/>
              <a:t>Functioneringskosten</a:t>
            </a:r>
            <a:r>
              <a:rPr lang="nl-BE" sz="2000" dirty="0"/>
              <a:t>:</a:t>
            </a:r>
            <a:r>
              <a:rPr lang="nl-BE" sz="2000" dirty="0" smtClean="0"/>
              <a:t> brochures, huur lokalen, aankoop materiaal voor de module, kosten van animatoren,…..</a:t>
            </a:r>
          </a:p>
          <a:p>
            <a:pPr lvl="1" indent="0">
              <a:buNone/>
            </a:pPr>
            <a:endParaRPr lang="nl-BE" sz="2000" dirty="0" smtClean="0"/>
          </a:p>
          <a:p>
            <a:r>
              <a:rPr lang="nl-BE" sz="2000" dirty="0" smtClean="0">
                <a:solidFill>
                  <a:srgbClr val="FF0000"/>
                </a:solidFill>
              </a:rPr>
              <a:t>Komen niet in aanmerking: collectieve acties ‘buiten traject’ </a:t>
            </a:r>
          </a:p>
          <a:p>
            <a:pPr marL="1085850" lvl="1" indent="-342900">
              <a:buFont typeface="Arial" panose="020B0604020202020204" pitchFamily="34" charset="0"/>
              <a:buChar char="•"/>
            </a:pPr>
            <a:r>
              <a:rPr lang="nl-BE" sz="2000" dirty="0" err="1" smtClean="0">
                <a:solidFill>
                  <a:srgbClr val="FF0000"/>
                </a:solidFill>
              </a:rPr>
              <a:t>bvb</a:t>
            </a:r>
            <a:r>
              <a:rPr lang="nl-BE" sz="2000" dirty="0" smtClean="0">
                <a:solidFill>
                  <a:srgbClr val="FF0000"/>
                </a:solidFill>
              </a:rPr>
              <a:t>. Nieuwjaarsreceptie, Sinterklaasfeest, uitstap naar pretpark, éénmalig kookatelier,..</a:t>
            </a:r>
          </a:p>
          <a:p>
            <a:pPr lvl="1" indent="0">
              <a:buNone/>
            </a:pPr>
            <a:endParaRPr lang="nl-BE" sz="2000" dirty="0" smtClean="0">
              <a:solidFill>
                <a:srgbClr val="FF0000"/>
              </a:solidFill>
            </a:endParaRPr>
          </a:p>
        </p:txBody>
      </p:sp>
    </p:spTree>
    <p:extLst>
      <p:ext uri="{BB962C8B-B14F-4D97-AF65-F5344CB8AC3E}">
        <p14:creationId xmlns:p14="http://schemas.microsoft.com/office/powerpoint/2010/main" val="144543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 Bestrijden van kinderarmoede (&lt;18 jaar)</a:t>
            </a:r>
            <a:endParaRPr lang="fr-BE" dirty="0"/>
          </a:p>
        </p:txBody>
      </p:sp>
      <p:sp>
        <p:nvSpPr>
          <p:cNvPr id="5" name="Tijdelijke aanduiding voor inhoud 2"/>
          <p:cNvSpPr>
            <a:spLocks noGrp="1"/>
          </p:cNvSpPr>
          <p:nvPr>
            <p:ph idx="1"/>
          </p:nvPr>
        </p:nvSpPr>
        <p:spPr>
          <a:xfrm>
            <a:off x="457200" y="1448804"/>
            <a:ext cx="8229600" cy="4929136"/>
          </a:xfrm>
        </p:spPr>
        <p:txBody>
          <a:bodyPr/>
          <a:lstStyle/>
          <a:p>
            <a:pPr marL="0" indent="0">
              <a:buNone/>
            </a:pPr>
            <a:r>
              <a:rPr lang="fr-BE" dirty="0" err="1" smtClean="0"/>
              <a:t>Individuele</a:t>
            </a:r>
            <a:r>
              <a:rPr lang="fr-BE" dirty="0" smtClean="0"/>
              <a:t> </a:t>
            </a:r>
            <a:r>
              <a:rPr lang="fr-BE" dirty="0" err="1" smtClean="0"/>
              <a:t>actietypes</a:t>
            </a:r>
            <a:r>
              <a:rPr lang="fr-BE" dirty="0" smtClean="0"/>
              <a:t>:</a:t>
            </a:r>
          </a:p>
          <a:p>
            <a:pPr lvl="1"/>
            <a:r>
              <a:rPr lang="fr-BE" sz="1800" b="0" dirty="0" err="1" smtClean="0"/>
              <a:t>Deelname</a:t>
            </a:r>
            <a:r>
              <a:rPr lang="fr-BE" sz="1800" b="0" dirty="0" smtClean="0"/>
              <a:t> </a:t>
            </a:r>
            <a:r>
              <a:rPr lang="fr-BE" sz="1800" b="0" dirty="0" err="1" smtClean="0"/>
              <a:t>aan</a:t>
            </a:r>
            <a:r>
              <a:rPr lang="fr-BE" sz="1800" b="0" dirty="0" smtClean="0"/>
              <a:t> sociale </a:t>
            </a:r>
            <a:r>
              <a:rPr lang="fr-BE" sz="1800" b="0" dirty="0" err="1" smtClean="0"/>
              <a:t>programma’s</a:t>
            </a:r>
            <a:r>
              <a:rPr lang="fr-BE" sz="1800" b="0" dirty="0" smtClean="0"/>
              <a:t> (</a:t>
            </a:r>
            <a:r>
              <a:rPr lang="fr-BE" sz="1800" b="0" dirty="0" err="1" smtClean="0"/>
              <a:t>vb</a:t>
            </a:r>
            <a:r>
              <a:rPr lang="fr-BE" sz="1800" b="0" dirty="0" smtClean="0"/>
              <a:t>. </a:t>
            </a:r>
            <a:r>
              <a:rPr lang="fr-BE" sz="1800" dirty="0" smtClean="0"/>
              <a:t>Cursus </a:t>
            </a:r>
            <a:r>
              <a:rPr lang="fr-BE" sz="1800" dirty="0" err="1" smtClean="0"/>
              <a:t>voor</a:t>
            </a:r>
            <a:r>
              <a:rPr lang="fr-BE" sz="1800" dirty="0" smtClean="0"/>
              <a:t> </a:t>
            </a:r>
            <a:r>
              <a:rPr lang="fr-BE" sz="1800" dirty="0" err="1" smtClean="0"/>
              <a:t>ouders</a:t>
            </a:r>
            <a:r>
              <a:rPr lang="fr-BE" sz="1800" dirty="0" smtClean="0"/>
              <a:t> </a:t>
            </a:r>
            <a:r>
              <a:rPr lang="fr-BE" sz="1800" dirty="0" err="1" smtClean="0"/>
              <a:t>betreffende</a:t>
            </a:r>
            <a:r>
              <a:rPr lang="fr-BE" sz="1800" dirty="0" smtClean="0"/>
              <a:t> </a:t>
            </a:r>
            <a:r>
              <a:rPr lang="fr-BE" sz="1800" dirty="0" err="1" smtClean="0"/>
              <a:t>opvoedings</a:t>
            </a:r>
            <a:r>
              <a:rPr lang="fr-BE" sz="1800" dirty="0" smtClean="0"/>
              <a:t> </a:t>
            </a:r>
            <a:r>
              <a:rPr lang="fr-BE" sz="1800" dirty="0" err="1" smtClean="0"/>
              <a:t>problemen</a:t>
            </a:r>
            <a:r>
              <a:rPr lang="fr-BE" sz="1800" dirty="0" smtClean="0"/>
              <a:t> </a:t>
            </a:r>
            <a:r>
              <a:rPr lang="fr-BE" sz="1800" dirty="0" err="1" smtClean="0"/>
              <a:t>voor</a:t>
            </a:r>
            <a:r>
              <a:rPr lang="fr-BE" sz="1800" dirty="0" smtClean="0"/>
              <a:t> hun </a:t>
            </a:r>
            <a:r>
              <a:rPr lang="fr-BE" sz="1800" dirty="0" err="1" smtClean="0"/>
              <a:t>kinderen</a:t>
            </a:r>
            <a:r>
              <a:rPr lang="fr-BE" sz="1800" dirty="0" smtClean="0"/>
              <a:t>)</a:t>
            </a:r>
            <a:endParaRPr lang="fr-BE" sz="1800" b="0" dirty="0" smtClean="0"/>
          </a:p>
          <a:p>
            <a:pPr lvl="1"/>
            <a:endParaRPr lang="fr-BE" sz="1800" b="0" dirty="0" smtClean="0"/>
          </a:p>
          <a:p>
            <a:pPr lvl="1"/>
            <a:r>
              <a:rPr lang="fr-BE" sz="1800" b="0" dirty="0" err="1" smtClean="0"/>
              <a:t>Onderwijsondersteuning</a:t>
            </a:r>
            <a:r>
              <a:rPr lang="fr-BE" sz="1800" b="0" dirty="0" smtClean="0"/>
              <a:t> (</a:t>
            </a:r>
            <a:r>
              <a:rPr lang="fr-BE" sz="1800" b="0" dirty="0" err="1" smtClean="0"/>
              <a:t>vb</a:t>
            </a:r>
            <a:r>
              <a:rPr lang="fr-BE" sz="1800" b="0" dirty="0" smtClean="0"/>
              <a:t>. </a:t>
            </a:r>
            <a:r>
              <a:rPr lang="fr-BE" sz="1800" b="0" dirty="0" err="1" smtClean="0"/>
              <a:t>Tenlasteneming</a:t>
            </a:r>
            <a:r>
              <a:rPr lang="fr-BE" sz="1800" b="0" dirty="0" smtClean="0"/>
              <a:t> van </a:t>
            </a:r>
            <a:r>
              <a:rPr lang="fr-BE" sz="1800" b="0" dirty="0" err="1" smtClean="0"/>
              <a:t>bijlessen</a:t>
            </a:r>
            <a:r>
              <a:rPr lang="fr-BE" sz="1800" b="0" dirty="0" smtClean="0"/>
              <a:t>, </a:t>
            </a:r>
            <a:r>
              <a:rPr lang="fr-BE" sz="1800" b="0" dirty="0" err="1" smtClean="0"/>
              <a:t>deelname</a:t>
            </a:r>
            <a:r>
              <a:rPr lang="fr-BE" sz="1800" b="0" dirty="0" smtClean="0"/>
              <a:t> </a:t>
            </a:r>
            <a:r>
              <a:rPr lang="fr-BE" sz="1800" b="0" dirty="0" err="1" smtClean="0"/>
              <a:t>aan</a:t>
            </a:r>
            <a:r>
              <a:rPr lang="fr-BE" sz="1800" b="0" dirty="0" smtClean="0"/>
              <a:t> </a:t>
            </a:r>
            <a:r>
              <a:rPr lang="fr-BE" sz="1800" b="0" dirty="0" err="1" smtClean="0"/>
              <a:t>huistaakbegeleiding</a:t>
            </a:r>
            <a:r>
              <a:rPr lang="fr-BE" sz="1800" b="0" dirty="0" smtClean="0"/>
              <a:t>, </a:t>
            </a:r>
            <a:r>
              <a:rPr lang="fr-BE" sz="1800" b="0" dirty="0" err="1" smtClean="0"/>
              <a:t>schoolabonnementen</a:t>
            </a:r>
            <a:r>
              <a:rPr lang="fr-BE" sz="1800" b="0" dirty="0" smtClean="0"/>
              <a:t>,…)</a:t>
            </a:r>
          </a:p>
          <a:p>
            <a:pPr marL="457200" lvl="1" indent="0">
              <a:buNone/>
            </a:pPr>
            <a:endParaRPr lang="fr-BE" sz="1800" b="0" dirty="0" smtClean="0"/>
          </a:p>
          <a:p>
            <a:pPr lvl="1"/>
            <a:r>
              <a:rPr lang="fr-BE" sz="1800" b="0" dirty="0" err="1" smtClean="0"/>
              <a:t>Psychologische</a:t>
            </a:r>
            <a:r>
              <a:rPr lang="fr-BE" sz="1800" b="0" dirty="0" smtClean="0"/>
              <a:t> </a:t>
            </a:r>
            <a:r>
              <a:rPr lang="fr-BE" sz="1800" b="0" dirty="0" err="1" smtClean="0"/>
              <a:t>ondersteuning</a:t>
            </a:r>
            <a:r>
              <a:rPr lang="fr-BE" sz="1800" b="0" dirty="0" smtClean="0"/>
              <a:t> (</a:t>
            </a:r>
            <a:r>
              <a:rPr lang="fr-BE" sz="1800" b="0" dirty="0" err="1" smtClean="0"/>
              <a:t>vb</a:t>
            </a:r>
            <a:r>
              <a:rPr lang="fr-BE" sz="1800" b="0" dirty="0" smtClean="0"/>
              <a:t>. Stress- en </a:t>
            </a:r>
            <a:r>
              <a:rPr lang="fr-BE" sz="1800" b="0" dirty="0" err="1" smtClean="0"/>
              <a:t>emotiebeheersing</a:t>
            </a:r>
            <a:r>
              <a:rPr lang="fr-BE" sz="1800" b="0" dirty="0" smtClean="0"/>
              <a:t>, </a:t>
            </a:r>
            <a:r>
              <a:rPr lang="fr-BE" sz="1800" b="0" dirty="0" err="1" smtClean="0"/>
              <a:t>omgaan</a:t>
            </a:r>
            <a:r>
              <a:rPr lang="fr-BE" sz="1800" b="0" dirty="0" smtClean="0"/>
              <a:t> met </a:t>
            </a:r>
            <a:r>
              <a:rPr lang="fr-BE" sz="1800" b="0" dirty="0" err="1" smtClean="0"/>
              <a:t>trauma’s</a:t>
            </a:r>
            <a:r>
              <a:rPr lang="fr-BE" sz="1800" b="0" dirty="0" smtClean="0"/>
              <a:t> en </a:t>
            </a:r>
            <a:r>
              <a:rPr lang="fr-BE" sz="1800" b="0" dirty="0" err="1" smtClean="0"/>
              <a:t>rouwsituaties</a:t>
            </a:r>
            <a:r>
              <a:rPr lang="fr-BE" sz="1800" b="0" dirty="0" smtClean="0"/>
              <a:t>,…)</a:t>
            </a:r>
          </a:p>
          <a:p>
            <a:pPr marL="457200" lvl="1" indent="0">
              <a:buNone/>
            </a:pPr>
            <a:endParaRPr lang="fr-BE" sz="1800" b="0" dirty="0" smtClean="0"/>
          </a:p>
          <a:p>
            <a:pPr lvl="1"/>
            <a:r>
              <a:rPr lang="fr-BE" sz="1800" b="0" dirty="0" err="1" smtClean="0"/>
              <a:t>Paramedische</a:t>
            </a:r>
            <a:r>
              <a:rPr lang="fr-BE" sz="1800" b="0" dirty="0" smtClean="0"/>
              <a:t> </a:t>
            </a:r>
            <a:r>
              <a:rPr lang="fr-BE" sz="1800" b="0" dirty="0" err="1" smtClean="0"/>
              <a:t>ondersteuning</a:t>
            </a:r>
            <a:r>
              <a:rPr lang="fr-BE" sz="1800" b="0" dirty="0" smtClean="0"/>
              <a:t> (</a:t>
            </a:r>
            <a:r>
              <a:rPr lang="fr-BE" sz="1800" b="0" dirty="0" err="1" smtClean="0"/>
              <a:t>vb</a:t>
            </a:r>
            <a:r>
              <a:rPr lang="fr-BE" sz="1800" b="0" dirty="0" smtClean="0"/>
              <a:t>. </a:t>
            </a:r>
            <a:r>
              <a:rPr lang="fr-BE" sz="1800" dirty="0" err="1" smtClean="0"/>
              <a:t>Consultatie</a:t>
            </a:r>
            <a:r>
              <a:rPr lang="fr-BE" sz="1800" dirty="0" smtClean="0"/>
              <a:t> van </a:t>
            </a:r>
            <a:r>
              <a:rPr lang="fr-BE" sz="1800" dirty="0" err="1" smtClean="0"/>
              <a:t>een</a:t>
            </a:r>
            <a:r>
              <a:rPr lang="fr-BE" sz="1800" dirty="0" smtClean="0"/>
              <a:t> </a:t>
            </a:r>
            <a:r>
              <a:rPr lang="fr-BE" sz="1800" dirty="0" err="1" smtClean="0"/>
              <a:t>verstrekker</a:t>
            </a:r>
            <a:r>
              <a:rPr lang="fr-BE" sz="1800" dirty="0" smtClean="0"/>
              <a:t> van </a:t>
            </a:r>
            <a:r>
              <a:rPr lang="fr-BE" sz="1800" dirty="0" err="1" smtClean="0"/>
              <a:t>paramedische</a:t>
            </a:r>
            <a:r>
              <a:rPr lang="fr-BE" sz="1800" dirty="0" smtClean="0"/>
              <a:t> </a:t>
            </a:r>
            <a:r>
              <a:rPr lang="fr-BE" sz="1800" dirty="0" err="1" smtClean="0"/>
              <a:t>zorgen</a:t>
            </a:r>
            <a:r>
              <a:rPr lang="fr-BE" sz="1800" dirty="0" smtClean="0"/>
              <a:t>,  </a:t>
            </a:r>
            <a:r>
              <a:rPr lang="fr-BE" sz="1800" b="0" dirty="0" err="1" smtClean="0"/>
              <a:t>aankoop</a:t>
            </a:r>
            <a:r>
              <a:rPr lang="fr-BE" sz="1800" b="0" dirty="0" smtClean="0"/>
              <a:t> van -niet </a:t>
            </a:r>
            <a:r>
              <a:rPr lang="fr-BE" sz="1800" b="0" dirty="0" err="1" smtClean="0"/>
              <a:t>terugbetaald</a:t>
            </a:r>
            <a:r>
              <a:rPr lang="fr-BE" sz="1800" b="0" dirty="0" smtClean="0"/>
              <a:t>- </a:t>
            </a:r>
            <a:r>
              <a:rPr lang="fr-BE" sz="1800" b="0" dirty="0" err="1" smtClean="0"/>
              <a:t>paramedisch</a:t>
            </a:r>
            <a:r>
              <a:rPr lang="fr-BE" sz="1800" b="0" dirty="0" smtClean="0"/>
              <a:t> </a:t>
            </a:r>
            <a:r>
              <a:rPr lang="fr-BE" sz="1800" b="0" dirty="0" err="1" smtClean="0"/>
              <a:t>materiaal</a:t>
            </a:r>
            <a:r>
              <a:rPr lang="fr-BE" sz="1800" b="0" dirty="0" smtClean="0"/>
              <a:t>) </a:t>
            </a:r>
          </a:p>
          <a:p>
            <a:pPr marL="457200" lvl="1" indent="0">
              <a:buNone/>
            </a:pPr>
            <a:endParaRPr lang="fr-BE" sz="1800" b="0" dirty="0" smtClean="0"/>
          </a:p>
          <a:p>
            <a:pPr lvl="1"/>
            <a:r>
              <a:rPr lang="fr-BE" sz="1800" b="0" dirty="0" err="1" smtClean="0"/>
              <a:t>Pedagogisch</a:t>
            </a:r>
            <a:r>
              <a:rPr lang="fr-BE" sz="1800" b="0" dirty="0" smtClean="0"/>
              <a:t> </a:t>
            </a:r>
            <a:r>
              <a:rPr lang="fr-BE" sz="1800" b="0" dirty="0" err="1" smtClean="0"/>
              <a:t>materiaal</a:t>
            </a:r>
            <a:r>
              <a:rPr lang="fr-BE" sz="1800" b="0" dirty="0"/>
              <a:t> </a:t>
            </a:r>
            <a:r>
              <a:rPr lang="fr-BE" sz="1800" b="0" dirty="0" smtClean="0"/>
              <a:t>en </a:t>
            </a:r>
            <a:r>
              <a:rPr lang="fr-BE" sz="1800" b="0" dirty="0" err="1" smtClean="0"/>
              <a:t>spellen</a:t>
            </a:r>
            <a:r>
              <a:rPr lang="fr-BE" sz="1800" b="0" dirty="0" smtClean="0"/>
              <a:t> (</a:t>
            </a:r>
            <a:r>
              <a:rPr lang="fr-BE" sz="1800" b="0" dirty="0" err="1" smtClean="0"/>
              <a:t>vb</a:t>
            </a:r>
            <a:r>
              <a:rPr lang="fr-BE" sz="1800" b="0" dirty="0" smtClean="0"/>
              <a:t>. </a:t>
            </a:r>
            <a:r>
              <a:rPr lang="fr-BE" sz="1800" b="0" dirty="0" err="1" smtClean="0"/>
              <a:t>Speeltapijt</a:t>
            </a:r>
            <a:r>
              <a:rPr lang="fr-BE" sz="1800" b="0" dirty="0" smtClean="0"/>
              <a:t>, </a:t>
            </a:r>
            <a:r>
              <a:rPr lang="fr-BE" sz="1800" b="0" dirty="0" err="1" smtClean="0"/>
              <a:t>bouwspellen</a:t>
            </a:r>
            <a:r>
              <a:rPr lang="fr-BE" sz="1800" b="0" dirty="0" smtClean="0"/>
              <a:t>,..)</a:t>
            </a:r>
          </a:p>
        </p:txBody>
      </p:sp>
    </p:spTree>
    <p:extLst>
      <p:ext uri="{BB962C8B-B14F-4D97-AF65-F5344CB8AC3E}">
        <p14:creationId xmlns:p14="http://schemas.microsoft.com/office/powerpoint/2010/main" val="283840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102550"/>
            <a:ext cx="8229600" cy="648656"/>
          </a:xfrm>
        </p:spPr>
        <p:txBody>
          <a:bodyPr/>
          <a:lstStyle/>
          <a:p>
            <a:r>
              <a:rPr lang="nl-BE" dirty="0" smtClean="0"/>
              <a:t>C. Bestrijden van kinderarmoede (&lt;18 jaar)</a:t>
            </a:r>
            <a:endParaRPr lang="fr-BE" dirty="0"/>
          </a:p>
        </p:txBody>
      </p:sp>
      <p:sp>
        <p:nvSpPr>
          <p:cNvPr id="7" name="Tijdelijke aanduiding voor inhoud 2"/>
          <p:cNvSpPr txBox="1">
            <a:spLocks/>
          </p:cNvSpPr>
          <p:nvPr/>
        </p:nvSpPr>
        <p:spPr bwMode="auto">
          <a:xfrm>
            <a:off x="358140" y="979964"/>
            <a:ext cx="7772400" cy="527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500" b="1">
                <a:solidFill>
                  <a:schemeClr val="tx1"/>
                </a:solidFill>
                <a:latin typeface="+mn-lt"/>
              </a:defRPr>
            </a:lvl2pPr>
            <a:lvl3pPr marL="1143000" indent="-228600" algn="l" rtl="0" eaLnBrk="1" fontAlgn="base" hangingPunct="1">
              <a:spcBef>
                <a:spcPct val="20000"/>
              </a:spcBef>
              <a:spcAft>
                <a:spcPct val="0"/>
              </a:spcAft>
              <a:buChar char="•"/>
              <a:defRPr sz="2400">
                <a:solidFill>
                  <a:srgbClr val="333333"/>
                </a:solidFill>
                <a:latin typeface="+mn-lt"/>
              </a:defRPr>
            </a:lvl3pPr>
            <a:lvl4pPr marL="1600200" indent="-228600" algn="l" rtl="0" eaLnBrk="1" fontAlgn="base" hangingPunct="1">
              <a:spcBef>
                <a:spcPct val="20000"/>
              </a:spcBef>
              <a:spcAft>
                <a:spcPct val="0"/>
              </a:spcAft>
              <a:buChar char="–"/>
              <a:defRPr sz="2000">
                <a:solidFill>
                  <a:srgbClr val="5F5F5F"/>
                </a:solidFill>
                <a:latin typeface="+mn-lt"/>
              </a:defRPr>
            </a:lvl4pPr>
            <a:lvl5pPr marL="2057400" indent="-228600" algn="l" rtl="0" eaLnBrk="1" fontAlgn="base" hangingPunct="1">
              <a:spcBef>
                <a:spcPct val="20000"/>
              </a:spcBef>
              <a:spcAft>
                <a:spcPct val="0"/>
              </a:spcAft>
              <a:buChar char="»"/>
              <a:defRPr b="1">
                <a:solidFill>
                  <a:srgbClr val="FEAE00"/>
                </a:solidFill>
                <a:latin typeface="+mn-lt"/>
              </a:defRPr>
            </a:lvl5pPr>
            <a:lvl6pPr marL="2514600" indent="-228600" algn="l" rtl="0" eaLnBrk="1" fontAlgn="base" hangingPunct="1">
              <a:spcBef>
                <a:spcPct val="20000"/>
              </a:spcBef>
              <a:spcAft>
                <a:spcPct val="0"/>
              </a:spcAft>
              <a:buChar char="»"/>
              <a:defRPr b="1">
                <a:solidFill>
                  <a:srgbClr val="FEAE00"/>
                </a:solidFill>
                <a:latin typeface="+mn-lt"/>
              </a:defRPr>
            </a:lvl6pPr>
            <a:lvl7pPr marL="2971800" indent="-228600" algn="l" rtl="0" eaLnBrk="1" fontAlgn="base" hangingPunct="1">
              <a:spcBef>
                <a:spcPct val="20000"/>
              </a:spcBef>
              <a:spcAft>
                <a:spcPct val="0"/>
              </a:spcAft>
              <a:buChar char="»"/>
              <a:defRPr b="1">
                <a:solidFill>
                  <a:srgbClr val="FEAE00"/>
                </a:solidFill>
                <a:latin typeface="+mn-lt"/>
              </a:defRPr>
            </a:lvl7pPr>
            <a:lvl8pPr marL="3429000" indent="-228600" algn="l" rtl="0" eaLnBrk="1" fontAlgn="base" hangingPunct="1">
              <a:spcBef>
                <a:spcPct val="20000"/>
              </a:spcBef>
              <a:spcAft>
                <a:spcPct val="0"/>
              </a:spcAft>
              <a:buChar char="»"/>
              <a:defRPr b="1">
                <a:solidFill>
                  <a:srgbClr val="FEAE00"/>
                </a:solidFill>
                <a:latin typeface="+mn-lt"/>
              </a:defRPr>
            </a:lvl8pPr>
            <a:lvl9pPr marL="3886200" indent="-228600" algn="l" rtl="0" eaLnBrk="1" fontAlgn="base" hangingPunct="1">
              <a:spcBef>
                <a:spcPct val="20000"/>
              </a:spcBef>
              <a:spcAft>
                <a:spcPct val="0"/>
              </a:spcAft>
              <a:buChar char="»"/>
              <a:defRPr b="1">
                <a:solidFill>
                  <a:srgbClr val="FEAE00"/>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BE" sz="2400" b="0" i="0" u="none" strike="noStrike" kern="0" cap="none" spc="0" normalizeH="0" baseline="0" noProof="0" dirty="0" err="1" smtClean="0">
                <a:ln>
                  <a:noFill/>
                </a:ln>
                <a:solidFill>
                  <a:schemeClr val="bg1">
                    <a:lumMod val="50000"/>
                  </a:schemeClr>
                </a:solidFill>
                <a:effectLst/>
                <a:uLnTx/>
                <a:uFillTx/>
                <a:latin typeface="Arial"/>
                <a:ea typeface="+mn-ea"/>
                <a:cs typeface="+mn-cs"/>
              </a:rPr>
              <a:t>Collectieve</a:t>
            </a:r>
            <a:r>
              <a:rPr kumimoji="0" lang="fr-BE" sz="2400" b="0" i="0" u="none" strike="noStrike" kern="0" cap="none" spc="0" normalizeH="0" baseline="0" noProof="0" dirty="0" smtClean="0">
                <a:ln>
                  <a:noFill/>
                </a:ln>
                <a:solidFill>
                  <a:schemeClr val="bg1">
                    <a:lumMod val="50000"/>
                  </a:schemeClr>
                </a:solidFill>
                <a:effectLst/>
                <a:uLnTx/>
                <a:uFillTx/>
                <a:latin typeface="Arial"/>
                <a:ea typeface="+mn-ea"/>
                <a:cs typeface="+mn-cs"/>
              </a:rPr>
              <a:t> </a:t>
            </a:r>
            <a:r>
              <a:rPr kumimoji="0" lang="fr-BE" sz="2400" b="0" i="0" u="none" strike="noStrike" kern="0" cap="none" spc="0" normalizeH="0" baseline="0" noProof="0" dirty="0" err="1" smtClean="0">
                <a:ln>
                  <a:noFill/>
                </a:ln>
                <a:solidFill>
                  <a:schemeClr val="bg1">
                    <a:lumMod val="50000"/>
                  </a:schemeClr>
                </a:solidFill>
                <a:effectLst/>
                <a:uLnTx/>
                <a:uFillTx/>
                <a:latin typeface="Arial"/>
                <a:ea typeface="+mn-ea"/>
                <a:cs typeface="+mn-cs"/>
              </a:rPr>
              <a:t>actietypes</a:t>
            </a:r>
            <a:r>
              <a:rPr kumimoji="0" lang="fr-BE" sz="2400" b="0" i="0" u="none" strike="noStrike" kern="0" cap="none" spc="0" normalizeH="0" baseline="0" noProof="0" dirty="0" smtClean="0">
                <a:ln>
                  <a:noFill/>
                </a:ln>
                <a:solidFill>
                  <a:schemeClr val="bg1">
                    <a:lumMod val="50000"/>
                  </a:schemeClr>
                </a:solidFill>
                <a:effectLst/>
                <a:uLnTx/>
                <a:uFillTx/>
                <a:latin typeface="Arial"/>
                <a:ea typeface="+mn-ea"/>
                <a:cs typeface="+mn-cs"/>
              </a:rPr>
              <a:t>:</a:t>
            </a:r>
            <a:endParaRPr kumimoji="0" lang="fr-BE" sz="3200" b="0" i="0" u="none" strike="noStrike" kern="0" cap="none" spc="0" normalizeH="0" baseline="0" noProof="0" dirty="0" smtClean="0">
              <a:ln>
                <a:noFill/>
              </a:ln>
              <a:solidFill>
                <a:srgbClr val="5F5F5F"/>
              </a:solidFill>
              <a:effectLst/>
              <a:uLnTx/>
              <a:uFillTx/>
              <a:latin typeface="Arial"/>
              <a:ea typeface="+mn-ea"/>
              <a:cs typeface="+mn-cs"/>
            </a:endParaRP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lang="fr-BE" sz="1800" kern="0" dirty="0" err="1">
                <a:solidFill>
                  <a:schemeClr val="bg1">
                    <a:lumMod val="50000"/>
                  </a:schemeClr>
                </a:solidFill>
                <a:latin typeface="Arial"/>
                <a:ea typeface="+mn-ea"/>
              </a:rPr>
              <a:t>Vbn</a:t>
            </a:r>
            <a:r>
              <a:rPr lang="fr-BE" sz="1800" kern="0" dirty="0">
                <a:solidFill>
                  <a:schemeClr val="bg1">
                    <a:lumMod val="50000"/>
                  </a:schemeClr>
                </a:solidFill>
                <a:latin typeface="Arial"/>
                <a:ea typeface="+mn-ea"/>
              </a:rPr>
              <a:t>: </a:t>
            </a:r>
            <a:r>
              <a:rPr lang="nl-NL" altLang="fr-FR" sz="1800" kern="0" dirty="0">
                <a:solidFill>
                  <a:schemeClr val="bg1">
                    <a:lumMod val="50000"/>
                  </a:schemeClr>
                </a:solidFill>
                <a:latin typeface="Arial"/>
                <a:ea typeface="+mn-ea"/>
              </a:rPr>
              <a:t>vroegtijdige </a:t>
            </a:r>
            <a:r>
              <a:rPr lang="nl-NL" altLang="fr-FR" sz="1800" kern="0" dirty="0" smtClean="0">
                <a:solidFill>
                  <a:schemeClr val="bg1">
                    <a:lumMod val="50000"/>
                  </a:schemeClr>
                </a:solidFill>
                <a:latin typeface="Arial"/>
                <a:ea typeface="+mn-ea"/>
              </a:rPr>
              <a:t>leerondersteuning;</a:t>
            </a:r>
            <a:endParaRPr lang="nl-NL" altLang="fr-FR" sz="1800" kern="0" dirty="0">
              <a:solidFill>
                <a:schemeClr val="bg1">
                  <a:lumMod val="50000"/>
                </a:schemeClr>
              </a:solidFill>
              <a:latin typeface="Arial"/>
              <a:ea typeface="+mn-ea"/>
            </a:endParaRP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lang="nl-NL" altLang="fr-FR" sz="1800" kern="0" dirty="0">
                <a:solidFill>
                  <a:schemeClr val="bg1">
                    <a:lumMod val="50000"/>
                  </a:schemeClr>
                </a:solidFill>
                <a:latin typeface="Arial"/>
                <a:ea typeface="+mn-ea"/>
              </a:rPr>
              <a:t>programma voor opleiding in de ouderrol;</a:t>
            </a: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lang="nl-NL" altLang="fr-FR" sz="1800" kern="0" dirty="0">
                <a:solidFill>
                  <a:schemeClr val="bg1">
                    <a:lumMod val="50000"/>
                  </a:schemeClr>
                </a:solidFill>
                <a:latin typeface="Arial"/>
                <a:ea typeface="+mn-ea"/>
              </a:rPr>
              <a:t>ondersteuning van gezinnen, door de organisatie van workshops, praatgroepen, … rond diverse thema's (welzijn, gezond leven, voeding, ontwikkeling van het kind, …);</a:t>
            </a: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lang="nl-BE" altLang="fr-FR" sz="1800" kern="0" dirty="0" smtClean="0">
                <a:solidFill>
                  <a:schemeClr val="bg1">
                    <a:lumMod val="50000"/>
                  </a:schemeClr>
                </a:solidFill>
                <a:latin typeface="Arial"/>
                <a:ea typeface="+mn-ea"/>
              </a:rPr>
              <a:t>…</a:t>
            </a:r>
          </a:p>
          <a:p>
            <a:pPr marL="114300" indent="0" defTabSz="914400">
              <a:buNone/>
            </a:pPr>
            <a:r>
              <a:rPr lang="nl-BE" altLang="fr-FR" sz="2400" kern="0" dirty="0" smtClean="0">
                <a:solidFill>
                  <a:schemeClr val="bg1">
                    <a:lumMod val="50000"/>
                  </a:schemeClr>
                </a:solidFill>
                <a:latin typeface="Arial"/>
              </a:rPr>
              <a:t>	</a:t>
            </a:r>
            <a:r>
              <a:rPr lang="nl-BE" altLang="fr-FR" sz="2400" kern="0" dirty="0" err="1" smtClean="0">
                <a:solidFill>
                  <a:schemeClr val="bg1">
                    <a:lumMod val="50000"/>
                  </a:schemeClr>
                </a:solidFill>
                <a:latin typeface="Arial"/>
              </a:rPr>
              <a:t>Vbn</a:t>
            </a:r>
            <a:r>
              <a:rPr lang="nl-BE" altLang="fr-FR" sz="2400" kern="0" dirty="0">
                <a:solidFill>
                  <a:schemeClr val="bg1">
                    <a:lumMod val="50000"/>
                  </a:schemeClr>
                </a:solidFill>
                <a:latin typeface="Arial"/>
              </a:rPr>
              <a:t>. </a:t>
            </a:r>
            <a:r>
              <a:rPr lang="nl-BE" altLang="fr-FR" sz="2400" kern="0" dirty="0" smtClean="0">
                <a:solidFill>
                  <a:schemeClr val="bg1">
                    <a:lumMod val="50000"/>
                  </a:schemeClr>
                </a:solidFill>
                <a:latin typeface="Arial"/>
              </a:rPr>
              <a:t>van kosten:</a:t>
            </a:r>
          </a:p>
          <a:p>
            <a:pPr marL="1371600" lvl="2" indent="-457200" defTabSz="914400"/>
            <a:r>
              <a:rPr lang="nl-NL" altLang="fr-FR" sz="1400" kern="0" dirty="0">
                <a:solidFill>
                  <a:schemeClr val="bg1">
                    <a:lumMod val="50000"/>
                  </a:schemeClr>
                </a:solidFill>
                <a:latin typeface="Arial"/>
              </a:rPr>
              <a:t>Ondersteuning bij het bekend maken van de actie: brochures, folders, kaarten, huur van een lokaal, …;</a:t>
            </a:r>
          </a:p>
          <a:p>
            <a:pPr marL="1371600" lvl="2" indent="-457200" defTabSz="914400"/>
            <a:r>
              <a:rPr lang="nl-NL" altLang="fr-FR" sz="1400" kern="0" dirty="0">
                <a:solidFill>
                  <a:schemeClr val="bg1">
                    <a:lumMod val="50000"/>
                  </a:schemeClr>
                </a:solidFill>
                <a:latin typeface="Arial"/>
              </a:rPr>
              <a:t>Ondersteuning bij het opzetten van de actie: speelgoed, keukengerei, voedingsmiddelen, …;</a:t>
            </a:r>
          </a:p>
          <a:p>
            <a:pPr marL="1371600" lvl="2" indent="-457200" defTabSz="914400"/>
            <a:r>
              <a:rPr lang="nl-NL" altLang="fr-FR" sz="1400" kern="0" dirty="0">
                <a:solidFill>
                  <a:schemeClr val="bg1">
                    <a:lumMod val="50000"/>
                  </a:schemeClr>
                </a:solidFill>
                <a:latin typeface="Arial"/>
              </a:rPr>
              <a:t>Ondersteuning die toelaat de verschillende actoren te vergoeden: vacatiekosten, deelname in de kosten voor een spreker, partnerschap met een vereniging, ...;</a:t>
            </a:r>
          </a:p>
          <a:p>
            <a:pPr marL="1371600" lvl="2" indent="-457200" defTabSz="914400"/>
            <a:r>
              <a:rPr lang="nl-BE" altLang="fr-FR" sz="1400" kern="0" dirty="0">
                <a:solidFill>
                  <a:schemeClr val="bg1">
                    <a:lumMod val="50000"/>
                  </a:schemeClr>
                </a:solidFill>
                <a:latin typeface="Arial"/>
              </a:rPr>
              <a:t>…</a:t>
            </a:r>
            <a:endParaRPr lang="fr-FR" altLang="fr-FR" sz="1400" b="1" kern="0" dirty="0">
              <a:solidFill>
                <a:schemeClr val="bg1">
                  <a:lumMod val="50000"/>
                </a:schemeClr>
              </a:solidFill>
              <a:latin typeface="Arial"/>
            </a:endParaRPr>
          </a:p>
          <a:p>
            <a:pPr marL="114300" indent="0" defTabSz="914400">
              <a:buNone/>
            </a:pPr>
            <a:endParaRPr lang="nl-NL" altLang="fr-FR" sz="2400" kern="0" dirty="0">
              <a:solidFill>
                <a:schemeClr val="bg1">
                  <a:lumMod val="50000"/>
                </a:schemeClr>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r-BE" sz="3200" b="0" i="0" u="none" strike="noStrike" kern="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591133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2. Bijzondere toelage 10% GPMI</a:t>
            </a:r>
            <a:br>
              <a:rPr lang="nl-BE" dirty="0" smtClean="0"/>
            </a:br>
            <a:endParaRPr lang="nl-BE" dirty="0"/>
          </a:p>
        </p:txBody>
      </p:sp>
      <p:sp>
        <p:nvSpPr>
          <p:cNvPr id="3" name="Ondertitel 2"/>
          <p:cNvSpPr>
            <a:spLocks noGrp="1"/>
          </p:cNvSpPr>
          <p:nvPr>
            <p:ph type="subTitle" idx="1"/>
          </p:nvPr>
        </p:nvSpPr>
        <p:spPr/>
        <p:txBody>
          <a:bodyPr/>
          <a:lstStyle/>
          <a:p>
            <a:r>
              <a:rPr lang="nl-BE" dirty="0"/>
              <a:t>Art. 43/2 RMI-wet</a:t>
            </a:r>
          </a:p>
        </p:txBody>
      </p:sp>
    </p:spTree>
    <p:extLst>
      <p:ext uri="{BB962C8B-B14F-4D97-AF65-F5344CB8AC3E}">
        <p14:creationId xmlns:p14="http://schemas.microsoft.com/office/powerpoint/2010/main" val="1908753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Bijzondere toelage 10% GPMI - doelpubliek</a:t>
            </a:r>
            <a:endParaRPr lang="nl-BE" dirty="0"/>
          </a:p>
        </p:txBody>
      </p:sp>
      <p:sp>
        <p:nvSpPr>
          <p:cNvPr id="3" name="Tijdelijke aanduiding voor inhoud 2"/>
          <p:cNvSpPr>
            <a:spLocks noGrp="1"/>
          </p:cNvSpPr>
          <p:nvPr>
            <p:ph idx="1"/>
          </p:nvPr>
        </p:nvSpPr>
        <p:spPr>
          <a:xfrm>
            <a:off x="457200" y="1448804"/>
            <a:ext cx="8229600" cy="4487972"/>
          </a:xfrm>
        </p:spPr>
        <p:txBody>
          <a:bodyPr/>
          <a:lstStyle/>
          <a:p>
            <a:r>
              <a:rPr lang="nl-BE" b="1" dirty="0" smtClean="0"/>
              <a:t>Doelpubliek:</a:t>
            </a:r>
            <a:r>
              <a:rPr lang="nl-BE" dirty="0" smtClean="0"/>
              <a:t> </a:t>
            </a:r>
          </a:p>
          <a:p>
            <a:pPr marL="342900" indent="-342900">
              <a:buFont typeface="Arial" panose="020B0604020202020204" pitchFamily="34" charset="0"/>
              <a:buChar char="•"/>
            </a:pPr>
            <a:r>
              <a:rPr lang="nl-BE" dirty="0" smtClean="0"/>
              <a:t>Alle personen waarmee een GPMI werd afgesloten</a:t>
            </a:r>
          </a:p>
          <a:p>
            <a:pPr marL="342900" indent="-342900">
              <a:buFont typeface="Arial" panose="020B0604020202020204" pitchFamily="34" charset="0"/>
              <a:buChar char="•"/>
            </a:pPr>
            <a:r>
              <a:rPr lang="nl-BE" dirty="0" smtClean="0"/>
              <a:t>GPMI mag zowel facultatief als verplicht zijn</a:t>
            </a:r>
          </a:p>
          <a:p>
            <a:pPr marL="342900" indent="-342900">
              <a:buFont typeface="Arial" panose="020B0604020202020204" pitchFamily="34" charset="0"/>
              <a:buChar char="•"/>
            </a:pPr>
            <a:r>
              <a:rPr lang="nl-BE" dirty="0" smtClean="0"/>
              <a:t>Bijzondere toelage werd ontvangen voor GPMI met persoon X, dus moet niet noodzakelijk worden gespendeerd aan persoon X</a:t>
            </a:r>
          </a:p>
          <a:p>
            <a:endParaRPr lang="nl-BE" dirty="0"/>
          </a:p>
          <a:p>
            <a:endParaRPr lang="nl-BE" dirty="0" smtClean="0"/>
          </a:p>
          <a:p>
            <a:endParaRPr lang="nl-BE" dirty="0"/>
          </a:p>
        </p:txBody>
      </p:sp>
    </p:spTree>
    <p:extLst>
      <p:ext uri="{BB962C8B-B14F-4D97-AF65-F5344CB8AC3E}">
        <p14:creationId xmlns:p14="http://schemas.microsoft.com/office/powerpoint/2010/main" val="1121927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Bijzondere toelage 10% GPMI - doel</a:t>
            </a:r>
            <a:endParaRPr lang="nl-BE" dirty="0"/>
          </a:p>
        </p:txBody>
      </p:sp>
      <p:sp>
        <p:nvSpPr>
          <p:cNvPr id="3" name="Tijdelijke aanduiding voor inhoud 2"/>
          <p:cNvSpPr>
            <a:spLocks noGrp="1"/>
          </p:cNvSpPr>
          <p:nvPr>
            <p:ph idx="1"/>
          </p:nvPr>
        </p:nvSpPr>
        <p:spPr>
          <a:xfrm>
            <a:off x="457200" y="1448804"/>
            <a:ext cx="8229600" cy="4487972"/>
          </a:xfrm>
        </p:spPr>
        <p:txBody>
          <a:bodyPr/>
          <a:lstStyle/>
          <a:p>
            <a:r>
              <a:rPr lang="nl-BE" b="1" dirty="0" smtClean="0"/>
              <a:t>Doel: </a:t>
            </a:r>
          </a:p>
          <a:p>
            <a:r>
              <a:rPr lang="nl-NL" dirty="0" smtClean="0"/>
              <a:t>cfr. Artikel 43/2 RMI-wet:</a:t>
            </a:r>
          </a:p>
          <a:p>
            <a:r>
              <a:rPr lang="nl-NL" i="1" dirty="0" smtClean="0"/>
              <a:t>“…een </a:t>
            </a:r>
            <a:r>
              <a:rPr lang="nl-NL" i="1" dirty="0"/>
              <a:t>bijzondere toelage van 10% van het toegekende bedrag van het leefloon is verschuldigd aan het centrum </a:t>
            </a:r>
            <a:r>
              <a:rPr lang="nl-NL" b="1" i="1" u="sng" dirty="0"/>
              <a:t>voor de kosten van begeleiding en activering </a:t>
            </a:r>
            <a:r>
              <a:rPr lang="nl-NL" i="1" dirty="0"/>
              <a:t>wanneer er voor de rechthebbende een geïndividualiseerd project voor maatschappelijke integratie </a:t>
            </a:r>
            <a:r>
              <a:rPr lang="nl-NL" i="1" dirty="0" smtClean="0"/>
              <a:t>bestaat.”</a:t>
            </a:r>
          </a:p>
          <a:p>
            <a:endParaRPr lang="nl-BE" dirty="0"/>
          </a:p>
          <a:p>
            <a:endParaRPr lang="nl-BE" dirty="0" smtClean="0"/>
          </a:p>
          <a:p>
            <a:endParaRPr lang="nl-BE" dirty="0"/>
          </a:p>
        </p:txBody>
      </p:sp>
    </p:spTree>
    <p:extLst>
      <p:ext uri="{BB962C8B-B14F-4D97-AF65-F5344CB8AC3E}">
        <p14:creationId xmlns:p14="http://schemas.microsoft.com/office/powerpoint/2010/main" val="2300980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Bijzondere toelage 10% GPMI - doel</a:t>
            </a:r>
            <a:endParaRPr lang="nl-BE" dirty="0"/>
          </a:p>
        </p:txBody>
      </p:sp>
      <p:sp>
        <p:nvSpPr>
          <p:cNvPr id="3" name="Tijdelijke aanduiding voor inhoud 2"/>
          <p:cNvSpPr>
            <a:spLocks noGrp="1"/>
          </p:cNvSpPr>
          <p:nvPr>
            <p:ph idx="1"/>
          </p:nvPr>
        </p:nvSpPr>
        <p:spPr>
          <a:xfrm>
            <a:off x="457200" y="1448804"/>
            <a:ext cx="8229600" cy="4487972"/>
          </a:xfrm>
        </p:spPr>
        <p:txBody>
          <a:bodyPr/>
          <a:lstStyle/>
          <a:p>
            <a:r>
              <a:rPr lang="nl-BE" dirty="0"/>
              <a:t>Aandacht voor artikel 11, §3, 2</a:t>
            </a:r>
            <a:r>
              <a:rPr lang="nl-BE" baseline="30000" dirty="0"/>
              <a:t>de</a:t>
            </a:r>
            <a:r>
              <a:rPr lang="nl-BE" dirty="0"/>
              <a:t> lid KB – Algemeen reglement</a:t>
            </a:r>
          </a:p>
          <a:p>
            <a:r>
              <a:rPr lang="nl-BE" i="1" dirty="0"/>
              <a:t>“Het contract bepaalt in welke mate en onder welke voorwaarden het centrum in voorkomend geval een aanvullende maatschappelijke hulp als aanmoedigingspremie toekent aan de betrokken persoon en voorziet op zijn minst dat de inschrijvingskosten, de eventuele verzekeringen, de kosten van aangepaste werkkledij en de verplaatsingsonkosten inherent aan het volgen van een beroepsvorming en/of het opdoen van werkervaring gedekt zijn door het centrum, tenzij zij ten laste genomen worden door een derde.”</a:t>
            </a:r>
            <a:endParaRPr lang="nl-BE" dirty="0"/>
          </a:p>
          <a:p>
            <a:endParaRPr lang="nl-BE" dirty="0" smtClean="0"/>
          </a:p>
          <a:p>
            <a:endParaRPr lang="nl-BE" dirty="0" smtClean="0"/>
          </a:p>
          <a:p>
            <a:endParaRPr lang="nl-BE" dirty="0"/>
          </a:p>
        </p:txBody>
      </p:sp>
    </p:spTree>
    <p:extLst>
      <p:ext uri="{BB962C8B-B14F-4D97-AF65-F5344CB8AC3E}">
        <p14:creationId xmlns:p14="http://schemas.microsoft.com/office/powerpoint/2010/main" val="1173828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569913"/>
            <a:ext cx="8229600" cy="5438775"/>
          </a:xfrm>
        </p:spPr>
        <p:txBody>
          <a:bodyPr/>
          <a:lstStyle/>
          <a:p>
            <a:pPr marL="0" indent="0" eaLnBrk="1" hangingPunct="1">
              <a:lnSpc>
                <a:spcPct val="90000"/>
              </a:lnSpc>
              <a:buFont typeface="Arial" panose="020B0604020202020204" pitchFamily="34" charset="0"/>
              <a:buNone/>
            </a:pPr>
            <a:r>
              <a:rPr lang="en-US" altLang="en-US" dirty="0" err="1" smtClean="0">
                <a:solidFill>
                  <a:srgbClr val="F8C444"/>
                </a:solidFill>
                <a:latin typeface="Gill Sans Std" charset="0"/>
                <a:ea typeface="ＭＳ Ｐゴシック" panose="020B0600070205080204" pitchFamily="34" charset="-128"/>
              </a:rPr>
              <a:t>Aanwending</a:t>
            </a:r>
            <a:r>
              <a:rPr lang="en-US" altLang="en-US" dirty="0" smtClean="0">
                <a:solidFill>
                  <a:srgbClr val="F8C444"/>
                </a:solidFill>
                <a:latin typeface="Gill Sans Std" charset="0"/>
                <a:ea typeface="ＭＳ Ｐゴシック" panose="020B0600070205080204" pitchFamily="34" charset="-128"/>
              </a:rPr>
              <a:t> van de </a:t>
            </a:r>
            <a:r>
              <a:rPr lang="en-US" altLang="en-US" dirty="0" err="1" smtClean="0">
                <a:solidFill>
                  <a:srgbClr val="F8C444"/>
                </a:solidFill>
                <a:latin typeface="Gill Sans Std" charset="0"/>
                <a:ea typeface="ＭＳ Ｐゴシック" panose="020B0600070205080204" pitchFamily="34" charset="-128"/>
              </a:rPr>
              <a:t>toelagen</a:t>
            </a:r>
            <a:r>
              <a:rPr lang="en-US" altLang="en-US" dirty="0" smtClean="0">
                <a:solidFill>
                  <a:srgbClr val="F8C444"/>
                </a:solidFill>
                <a:latin typeface="Gill Sans Std" charset="0"/>
                <a:ea typeface="ＭＳ Ｐゴシック" panose="020B0600070205080204" pitchFamily="34" charset="-128"/>
              </a:rPr>
              <a:t> (</a:t>
            </a:r>
            <a:r>
              <a:rPr lang="en-US" altLang="en-US" dirty="0" err="1" smtClean="0">
                <a:solidFill>
                  <a:srgbClr val="F8C444"/>
                </a:solidFill>
                <a:latin typeface="Gill Sans Std" charset="0"/>
                <a:ea typeface="ＭＳ Ｐゴシック" panose="020B0600070205080204" pitchFamily="34" charset="-128"/>
              </a:rPr>
              <a:t>jaar</a:t>
            </a:r>
            <a:r>
              <a:rPr lang="en-US" altLang="en-US" dirty="0" smtClean="0">
                <a:solidFill>
                  <a:srgbClr val="F8C444"/>
                </a:solidFill>
                <a:latin typeface="Gill Sans Std" charset="0"/>
                <a:ea typeface="ＭＳ Ｐゴシック" panose="020B0600070205080204" pitchFamily="34" charset="-128"/>
              </a:rPr>
              <a:t> 2017)</a:t>
            </a: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92,9 % van de toelagen werden gebruikt voor 	personeelskosten. Het resterend saldo 7,1 % werd 	aangewend </a:t>
            </a:r>
            <a:r>
              <a:rPr lang="en-US" altLang="en-US" sz="2400" dirty="0" err="1" smtClean="0">
                <a:solidFill>
                  <a:srgbClr val="929292"/>
                </a:solidFill>
                <a:latin typeface="Gill Sans Std Light" charset="0"/>
                <a:ea typeface="ＭＳ Ｐゴシック" panose="020B0600070205080204" pitchFamily="34" charset="-128"/>
              </a:rPr>
              <a:t>voor</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financiële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hulp</a:t>
            </a:r>
            <a:r>
              <a:rPr lang="en-US" altLang="en-US" sz="2400" dirty="0" smtClean="0">
                <a:solidFill>
                  <a:srgbClr val="929292"/>
                </a:solidFill>
                <a:latin typeface="Gill Sans Std Light" charset="0"/>
                <a:ea typeface="ＭＳ Ｐゴシック" panose="020B0600070205080204" pitchFamily="34" charset="-128"/>
              </a:rPr>
              <a:t>.</a:t>
            </a: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De </a:t>
            </a:r>
            <a:r>
              <a:rPr lang="en-US" altLang="en-US" sz="2400" dirty="0" err="1" smtClean="0">
                <a:solidFill>
                  <a:srgbClr val="929292"/>
                </a:solidFill>
                <a:latin typeface="Gill Sans Std Light" charset="0"/>
                <a:ea typeface="ＭＳ Ｐゴシック" panose="020B0600070205080204" pitchFamily="34" charset="-128"/>
              </a:rPr>
              <a:t>verdeling</a:t>
            </a:r>
            <a:r>
              <a:rPr lang="en-US" altLang="en-US" sz="2400" dirty="0" smtClean="0">
                <a:solidFill>
                  <a:srgbClr val="929292"/>
                </a:solidFill>
                <a:latin typeface="Gill Sans Std Light" charset="0"/>
                <a:ea typeface="ＭＳ Ｐゴシック" panose="020B0600070205080204" pitchFamily="34" charset="-128"/>
              </a:rPr>
              <a:t> is </a:t>
            </a:r>
            <a:r>
              <a:rPr lang="en-US" altLang="en-US" sz="2400" dirty="0" err="1" smtClean="0">
                <a:solidFill>
                  <a:srgbClr val="929292"/>
                </a:solidFill>
                <a:latin typeface="Gill Sans Std Light" charset="0"/>
                <a:ea typeface="ＭＳ Ｐゴシック" panose="020B0600070205080204" pitchFamily="34" charset="-128"/>
              </a:rPr>
              <a:t>afhankelijk</a:t>
            </a:r>
            <a:r>
              <a:rPr lang="en-US" altLang="en-US" sz="2400" dirty="0" smtClean="0">
                <a:solidFill>
                  <a:srgbClr val="929292"/>
                </a:solidFill>
                <a:latin typeface="Gill Sans Std Light" charset="0"/>
                <a:ea typeface="ＭＳ Ｐゴシック" panose="020B0600070205080204" pitchFamily="34" charset="-128"/>
              </a:rPr>
              <a:t> van de </a:t>
            </a:r>
            <a:r>
              <a:rPr lang="en-US" altLang="en-US" sz="2400" dirty="0" err="1" smtClean="0">
                <a:solidFill>
                  <a:srgbClr val="929292"/>
                </a:solidFill>
                <a:latin typeface="Gill Sans Std Light" charset="0"/>
                <a:ea typeface="ＭＳ Ｐゴシック" panose="020B0600070205080204" pitchFamily="34" charset="-128"/>
              </a:rPr>
              <a:t>grootte</a:t>
            </a:r>
            <a:r>
              <a:rPr lang="en-US" altLang="en-US" sz="2400" dirty="0" smtClean="0">
                <a:solidFill>
                  <a:srgbClr val="929292"/>
                </a:solidFill>
                <a:latin typeface="Gill Sans Std Light" charset="0"/>
                <a:ea typeface="ＭＳ Ｐゴシック" panose="020B0600070205080204" pitchFamily="34" charset="-128"/>
              </a:rPr>
              <a:t> van het 	OCMW:</a:t>
            </a: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2"/>
          <p:cNvGraphicFramePr>
            <a:graphicFrameLocks/>
          </p:cNvGraphicFramePr>
          <p:nvPr/>
        </p:nvGraphicFramePr>
        <p:xfrm>
          <a:off x="914400" y="2950464"/>
          <a:ext cx="6998208" cy="3279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357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569913"/>
            <a:ext cx="8229600" cy="5438775"/>
          </a:xfrm>
        </p:spPr>
        <p:txBody>
          <a:bodyPr/>
          <a:lstStyle/>
          <a:p>
            <a:pPr marL="0" indent="0" eaLnBrk="1" hangingPunct="1">
              <a:lnSpc>
                <a:spcPct val="90000"/>
              </a:lnSpc>
              <a:buNone/>
            </a:pPr>
            <a:r>
              <a:rPr lang="en-US" altLang="en-US" dirty="0" err="1">
                <a:solidFill>
                  <a:srgbClr val="F8C444"/>
                </a:solidFill>
                <a:latin typeface="Gill Sans Std" charset="0"/>
                <a:ea typeface="ＭＳ Ｐゴシック" panose="020B0600070205080204" pitchFamily="34" charset="-128"/>
              </a:rPr>
              <a:t>Aanwending</a:t>
            </a:r>
            <a:r>
              <a:rPr lang="en-US" altLang="en-US" dirty="0">
                <a:solidFill>
                  <a:srgbClr val="F8C444"/>
                </a:solidFill>
                <a:latin typeface="Gill Sans Std" charset="0"/>
                <a:ea typeface="ＭＳ Ｐゴシック" panose="020B0600070205080204" pitchFamily="34" charset="-128"/>
              </a:rPr>
              <a:t> van de </a:t>
            </a:r>
            <a:r>
              <a:rPr lang="en-US" altLang="en-US" dirty="0" err="1">
                <a:solidFill>
                  <a:srgbClr val="F8C444"/>
                </a:solidFill>
                <a:latin typeface="Gill Sans Std" charset="0"/>
                <a:ea typeface="ＭＳ Ｐゴシック" panose="020B0600070205080204" pitchFamily="34" charset="-128"/>
              </a:rPr>
              <a:t>toelagen</a:t>
            </a:r>
            <a:r>
              <a:rPr lang="en-US" altLang="en-US" dirty="0">
                <a:solidFill>
                  <a:srgbClr val="F8C444"/>
                </a:solidFill>
                <a:latin typeface="Gill Sans Std" charset="0"/>
                <a:ea typeface="ＭＳ Ｐゴシック" panose="020B0600070205080204" pitchFamily="34" charset="-128"/>
              </a:rPr>
              <a:t> (</a:t>
            </a:r>
            <a:r>
              <a:rPr lang="en-US" altLang="en-US" dirty="0" err="1">
                <a:solidFill>
                  <a:srgbClr val="F8C444"/>
                </a:solidFill>
                <a:latin typeface="Gill Sans Std" charset="0"/>
                <a:ea typeface="ＭＳ Ｐゴシック" panose="020B0600070205080204" pitchFamily="34" charset="-128"/>
              </a:rPr>
              <a:t>jaar</a:t>
            </a:r>
            <a:r>
              <a:rPr lang="en-US" altLang="en-US" dirty="0">
                <a:solidFill>
                  <a:srgbClr val="F8C444"/>
                </a:solidFill>
                <a:latin typeface="Gill Sans Std" charset="0"/>
                <a:ea typeface="ＭＳ Ｐゴシック" panose="020B0600070205080204" pitchFamily="34" charset="-128"/>
              </a:rPr>
              <a:t> 2017)</a:t>
            </a:r>
          </a:p>
          <a:p>
            <a:pPr marL="0" indent="0" eaLnBrk="1" hangingPunct="1">
              <a:lnSpc>
                <a:spcPct val="90000"/>
              </a:lnSpc>
              <a:buFont typeface="Arial" panose="020B0604020202020204" pitchFamily="34" charset="0"/>
              <a:buNone/>
            </a:pPr>
            <a:endParaRPr lang="en-US" altLang="en-US" sz="2000" dirty="0" smtClean="0">
              <a:solidFill>
                <a:srgbClr val="929292"/>
              </a:solidFill>
              <a:latin typeface="Gill Sans Std" charset="0"/>
              <a:ea typeface="ＭＳ Ｐゴシック" panose="020B0600070205080204" pitchFamily="34" charset="-128"/>
            </a:endParaRP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De OCMW’ s </a:t>
            </a:r>
            <a:r>
              <a:rPr lang="en-US" altLang="en-US" sz="2400" dirty="0" err="1" smtClean="0">
                <a:solidFill>
                  <a:srgbClr val="929292"/>
                </a:solidFill>
                <a:latin typeface="Gill Sans Std Light" charset="0"/>
                <a:ea typeface="ＭＳ Ｐゴシック" panose="020B0600070205080204" pitchFamily="34" charset="-128"/>
              </a:rPr>
              <a:t>hebben</a:t>
            </a:r>
            <a:r>
              <a:rPr lang="en-US" altLang="en-US" sz="2400" dirty="0" smtClean="0">
                <a:solidFill>
                  <a:srgbClr val="929292"/>
                </a:solidFill>
                <a:latin typeface="Gill Sans Std Light" charset="0"/>
                <a:ea typeface="ＭＳ Ｐゴシック" panose="020B0600070205080204" pitchFamily="34" charset="-128"/>
              </a:rPr>
              <a:t> 59,4 % van de </a:t>
            </a:r>
            <a:r>
              <a:rPr lang="en-US" altLang="en-US" sz="2400" dirty="0" err="1" smtClean="0">
                <a:solidFill>
                  <a:srgbClr val="929292"/>
                </a:solidFill>
                <a:latin typeface="Gill Sans Std Light" charset="0"/>
                <a:ea typeface="ＭＳ Ｐゴシック" panose="020B0600070205080204" pitchFamily="34" charset="-128"/>
              </a:rPr>
              <a:t>financiele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hulp</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besteed</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aan</a:t>
            </a:r>
            <a:r>
              <a:rPr lang="en-US" altLang="en-US" sz="2400" dirty="0" smtClean="0">
                <a:solidFill>
                  <a:srgbClr val="929292"/>
                </a:solidFill>
                <a:latin typeface="Gill Sans Std Light" charset="0"/>
                <a:ea typeface="ＭＳ Ｐゴシック" panose="020B0600070205080204" pitchFamily="34" charset="-128"/>
              </a:rPr>
              <a:t> de </a:t>
            </a:r>
            <a:r>
              <a:rPr lang="en-US" altLang="en-US" sz="2400" dirty="0" err="1" smtClean="0">
                <a:solidFill>
                  <a:srgbClr val="929292"/>
                </a:solidFill>
                <a:latin typeface="Gill Sans Std Light" charset="0"/>
                <a:ea typeface="ＭＳ Ｐゴシック" panose="020B0600070205080204" pitchFamily="34" charset="-128"/>
              </a:rPr>
              <a:t>begunstigden</a:t>
            </a:r>
            <a:r>
              <a:rPr lang="en-US" altLang="en-US" sz="2400" dirty="0" smtClean="0">
                <a:solidFill>
                  <a:srgbClr val="929292"/>
                </a:solidFill>
                <a:latin typeface="Gill Sans Std Light" charset="0"/>
                <a:ea typeface="ＭＳ Ｐゴシック" panose="020B0600070205080204" pitchFamily="34" charset="-128"/>
              </a:rPr>
              <a:t>, 26,8% </a:t>
            </a:r>
            <a:r>
              <a:rPr lang="en-US" altLang="en-US" sz="2400" dirty="0" err="1" smtClean="0">
                <a:solidFill>
                  <a:srgbClr val="929292"/>
                </a:solidFill>
                <a:latin typeface="Gill Sans Std Light" charset="0"/>
                <a:ea typeface="ＭＳ Ｐゴシック" panose="020B0600070205080204" pitchFamily="34" charset="-128"/>
              </a:rPr>
              <a:t>aan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derden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en</a:t>
            </a:r>
            <a:r>
              <a:rPr lang="en-US" altLang="en-US" sz="2400" dirty="0" smtClean="0">
                <a:solidFill>
                  <a:srgbClr val="929292"/>
                </a:solidFill>
                <a:latin typeface="Gill Sans Std Light" charset="0"/>
                <a:ea typeface="ＭＳ Ｐゴシック" panose="020B0600070205080204" pitchFamily="34" charset="-128"/>
              </a:rPr>
              <a:t> 13,9% </a:t>
            </a:r>
            <a:r>
              <a:rPr lang="en-US" altLang="en-US" sz="2400" dirty="0" err="1" smtClean="0">
                <a:solidFill>
                  <a:srgbClr val="929292"/>
                </a:solidFill>
                <a:latin typeface="Gill Sans Std Light" charset="0"/>
                <a:ea typeface="ＭＳ Ｐゴシック" panose="020B0600070205080204" pitchFamily="34" charset="-128"/>
              </a:rPr>
              <a:t>aan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andere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hulp</a:t>
            </a:r>
            <a:r>
              <a:rPr lang="en-US" altLang="en-US" sz="2400" dirty="0" smtClean="0">
                <a:solidFill>
                  <a:srgbClr val="929292"/>
                </a:solidFill>
                <a:latin typeface="Gill Sans Std Light" charset="0"/>
                <a:ea typeface="ＭＳ Ｐゴシック" panose="020B0600070205080204" pitchFamily="34" charset="-128"/>
              </a:rPr>
              <a:t>.</a:t>
            </a:r>
          </a:p>
        </p:txBody>
      </p:sp>
      <p:pic>
        <p:nvPicPr>
          <p:cNvPr id="40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3"/>
          <p:cNvGraphicFramePr>
            <a:graphicFrameLocks/>
          </p:cNvGraphicFramePr>
          <p:nvPr/>
        </p:nvGraphicFramePr>
        <p:xfrm>
          <a:off x="950976" y="3023616"/>
          <a:ext cx="6986016" cy="3255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342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Algemene principes voor beide subsidies</a:t>
            </a:r>
            <a:endParaRPr lang="nl-BE" dirty="0"/>
          </a:p>
        </p:txBody>
      </p:sp>
      <p:sp>
        <p:nvSpPr>
          <p:cNvPr id="4" name="Tijdelijke aanduiding voor inhoud 3"/>
          <p:cNvSpPr>
            <a:spLocks noGrp="1"/>
          </p:cNvSpPr>
          <p:nvPr>
            <p:ph idx="11"/>
          </p:nvPr>
        </p:nvSpPr>
        <p:spPr>
          <a:xfrm>
            <a:off x="457200" y="1651380"/>
            <a:ext cx="8229600" cy="4009124"/>
          </a:xfrm>
        </p:spPr>
        <p:txBody>
          <a:bodyPr/>
          <a:lstStyle/>
          <a:p>
            <a:r>
              <a:rPr lang="nl-BE" b="1" dirty="0" smtClean="0"/>
              <a:t>Geen dubbele subsidiëring</a:t>
            </a:r>
            <a:r>
              <a:rPr lang="nl-BE" dirty="0" smtClean="0"/>
              <a:t>:</a:t>
            </a:r>
          </a:p>
          <a:p>
            <a:pPr lvl="1"/>
            <a:r>
              <a:rPr lang="nl-BE" dirty="0" smtClean="0"/>
              <a:t>Voor eenzelfde bedrag kunnen er nooit twee subsidies worden toegekend </a:t>
            </a:r>
          </a:p>
          <a:p>
            <a:pPr lvl="1"/>
            <a:r>
              <a:rPr lang="nl-BE" dirty="0" smtClean="0">
                <a:solidFill>
                  <a:srgbClr val="929292"/>
                </a:solidFill>
              </a:rPr>
              <a:t>Indien slechts gedeelte wordt gedekt door een subsidie, dan kan eventueel het restbedrag nog ten laste </a:t>
            </a:r>
            <a:r>
              <a:rPr lang="nl-BE" dirty="0">
                <a:solidFill>
                  <a:srgbClr val="929292"/>
                </a:solidFill>
              </a:rPr>
              <a:t>door een andere subsidie worden </a:t>
            </a:r>
            <a:r>
              <a:rPr lang="nl-BE" dirty="0" smtClean="0">
                <a:solidFill>
                  <a:srgbClr val="929292"/>
                </a:solidFill>
              </a:rPr>
              <a:t>genomen (als de andere voorwaarden zijn voldaan)</a:t>
            </a:r>
          </a:p>
          <a:p>
            <a:r>
              <a:rPr lang="nl-BE" b="1" dirty="0" smtClean="0"/>
              <a:t>Geen tussenkomst in kosten die OCMW wettelijk ten laste moet nemen </a:t>
            </a:r>
            <a:r>
              <a:rPr lang="nl-BE" dirty="0" smtClean="0"/>
              <a:t>(bv. Niet-gesubsidieerde maatschappelijke dienstverlening of integratie)</a:t>
            </a:r>
            <a:endParaRPr lang="nl-BE" b="1" dirty="0" smtClean="0"/>
          </a:p>
          <a:p>
            <a:pPr marL="0" indent="0">
              <a:buNone/>
            </a:pPr>
            <a:r>
              <a:rPr lang="nl-BE" dirty="0"/>
              <a:t>	</a:t>
            </a:r>
            <a:endParaRPr lang="nl-BE" dirty="0" smtClean="0"/>
          </a:p>
        </p:txBody>
      </p:sp>
    </p:spTree>
    <p:extLst>
      <p:ext uri="{BB962C8B-B14F-4D97-AF65-F5344CB8AC3E}">
        <p14:creationId xmlns:p14="http://schemas.microsoft.com/office/powerpoint/2010/main" val="974300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569913"/>
            <a:ext cx="8229600" cy="5438775"/>
          </a:xfrm>
        </p:spPr>
        <p:txBody>
          <a:bodyPr/>
          <a:lstStyle/>
          <a:p>
            <a:pPr marL="0" indent="0" eaLnBrk="1" hangingPunct="1">
              <a:lnSpc>
                <a:spcPct val="90000"/>
              </a:lnSpc>
              <a:buNone/>
            </a:pPr>
            <a:r>
              <a:rPr lang="en-US" altLang="en-US" sz="2000" dirty="0" err="1">
                <a:solidFill>
                  <a:srgbClr val="F8C444"/>
                </a:solidFill>
                <a:latin typeface="Gill Sans Std" charset="0"/>
                <a:ea typeface="ＭＳ Ｐゴシック" panose="020B0600070205080204" pitchFamily="34" charset="-128"/>
              </a:rPr>
              <a:t>Aanwending</a:t>
            </a:r>
            <a:r>
              <a:rPr lang="en-US" altLang="en-US" sz="2000" dirty="0">
                <a:solidFill>
                  <a:srgbClr val="F8C444"/>
                </a:solidFill>
                <a:latin typeface="Gill Sans Std" charset="0"/>
                <a:ea typeface="ＭＳ Ｐゴシック" panose="020B0600070205080204" pitchFamily="34" charset="-128"/>
              </a:rPr>
              <a:t> van de </a:t>
            </a:r>
            <a:r>
              <a:rPr lang="en-US" altLang="en-US" sz="2000" dirty="0" err="1">
                <a:solidFill>
                  <a:srgbClr val="F8C444"/>
                </a:solidFill>
                <a:latin typeface="Gill Sans Std" charset="0"/>
                <a:ea typeface="ＭＳ Ｐゴシック" panose="020B0600070205080204" pitchFamily="34" charset="-128"/>
              </a:rPr>
              <a:t>toelagen</a:t>
            </a:r>
            <a:r>
              <a:rPr lang="en-US" altLang="en-US" sz="2000" dirty="0">
                <a:solidFill>
                  <a:srgbClr val="F8C444"/>
                </a:solidFill>
                <a:latin typeface="Gill Sans Std" charset="0"/>
                <a:ea typeface="ＭＳ Ｐゴシック" panose="020B0600070205080204" pitchFamily="34" charset="-128"/>
              </a:rPr>
              <a:t> (</a:t>
            </a:r>
            <a:r>
              <a:rPr lang="en-US" altLang="en-US" sz="2000" dirty="0" err="1">
                <a:solidFill>
                  <a:srgbClr val="F8C444"/>
                </a:solidFill>
                <a:latin typeface="Gill Sans Std" charset="0"/>
                <a:ea typeface="ＭＳ Ｐゴシック" panose="020B0600070205080204" pitchFamily="34" charset="-128"/>
              </a:rPr>
              <a:t>jaar</a:t>
            </a:r>
            <a:r>
              <a:rPr lang="en-US" altLang="en-US" sz="2000" dirty="0">
                <a:solidFill>
                  <a:srgbClr val="F8C444"/>
                </a:solidFill>
                <a:latin typeface="Gill Sans Std" charset="0"/>
                <a:ea typeface="ＭＳ Ｐゴシック" panose="020B0600070205080204" pitchFamily="34" charset="-128"/>
              </a:rPr>
              <a:t> 2017)</a:t>
            </a: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De OCMW’s die </a:t>
            </a:r>
            <a:r>
              <a:rPr lang="en-US" altLang="en-US" sz="2400" dirty="0" err="1" smtClean="0">
                <a:solidFill>
                  <a:srgbClr val="929292"/>
                </a:solidFill>
                <a:latin typeface="Gill Sans Std Light" charset="0"/>
                <a:ea typeface="ＭＳ Ｐゴシック" panose="020B0600070205080204" pitchFamily="34" charset="-128"/>
              </a:rPr>
              <a:t>hun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toelagen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ter</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verantwoording</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overgedragen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hebben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naar</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volgend</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jaar</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hebben</a:t>
            </a:r>
            <a:r>
              <a:rPr lang="en-US" altLang="en-US" sz="2400" dirty="0" smtClean="0">
                <a:solidFill>
                  <a:srgbClr val="929292"/>
                </a:solidFill>
                <a:latin typeface="Gill Sans Std Light" charset="0"/>
                <a:ea typeface="ＭＳ Ｐゴシック" panose="020B0600070205080204" pitchFamily="34" charset="-128"/>
              </a:rPr>
              <a:t> 44,6% 	van </a:t>
            </a:r>
            <a:r>
              <a:rPr lang="en-US" altLang="en-US" sz="2400" dirty="0" err="1" smtClean="0">
                <a:solidFill>
                  <a:srgbClr val="929292"/>
                </a:solidFill>
                <a:latin typeface="Gill Sans Std Light" charset="0"/>
                <a:ea typeface="ＭＳ Ｐゴシック" panose="020B0600070205080204" pitchFamily="34" charset="-128"/>
              </a:rPr>
              <a:t>hun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toelagen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overgedragen</a:t>
            </a:r>
            <a:r>
              <a:rPr lang="en-US" altLang="en-US" sz="2400" dirty="0" smtClean="0">
                <a:solidFill>
                  <a:srgbClr val="929292"/>
                </a:solidFill>
                <a:latin typeface="Gill Sans Std Light" charset="0"/>
                <a:ea typeface="ＭＳ Ｐゴシック" panose="020B0600070205080204" pitchFamily="34" charset="-128"/>
              </a:rPr>
              <a:t>.</a:t>
            </a:r>
          </a:p>
          <a:p>
            <a:pPr marL="0" indent="0" eaLnBrk="1" hangingPunct="1">
              <a:lnSpc>
                <a:spcPct val="90000"/>
              </a:lnSpc>
            </a:pPr>
            <a:r>
              <a:rPr lang="en-US" altLang="en-US" sz="2400" dirty="0">
                <a:solidFill>
                  <a:srgbClr val="929292"/>
                </a:solidFill>
                <a:latin typeface="Gill Sans Std Light" charset="0"/>
                <a:ea typeface="ＭＳ Ｐゴシック" panose="020B0600070205080204" pitchFamily="34" charset="-128"/>
              </a:rPr>
              <a:t> </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Deze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overdacht</a:t>
            </a:r>
            <a:r>
              <a:rPr lang="en-US" altLang="en-US" sz="2400" dirty="0" smtClean="0">
                <a:solidFill>
                  <a:srgbClr val="929292"/>
                </a:solidFill>
                <a:latin typeface="Gill Sans Std Light" charset="0"/>
                <a:ea typeface="ＭＳ Ｐゴシック" panose="020B0600070205080204" pitchFamily="34" charset="-128"/>
              </a:rPr>
              <a:t> is </a:t>
            </a:r>
            <a:r>
              <a:rPr lang="en-US" altLang="en-US" sz="2400" dirty="0" err="1" smtClean="0">
                <a:solidFill>
                  <a:srgbClr val="929292"/>
                </a:solidFill>
                <a:latin typeface="Gill Sans Std Light" charset="0"/>
                <a:ea typeface="ＭＳ Ｐゴシック" panose="020B0600070205080204" pitchFamily="34" charset="-128"/>
              </a:rPr>
              <a:t>afhankelijk</a:t>
            </a:r>
            <a:r>
              <a:rPr lang="en-US" altLang="en-US" sz="2400" dirty="0" smtClean="0">
                <a:solidFill>
                  <a:srgbClr val="929292"/>
                </a:solidFill>
                <a:latin typeface="Gill Sans Std Light" charset="0"/>
                <a:ea typeface="ＭＳ Ｐゴシック" panose="020B0600070205080204" pitchFamily="34" charset="-128"/>
              </a:rPr>
              <a:t> van de </a:t>
            </a:r>
            <a:r>
              <a:rPr lang="en-US" altLang="en-US" sz="2400" dirty="0" err="1" smtClean="0">
                <a:solidFill>
                  <a:srgbClr val="929292"/>
                </a:solidFill>
                <a:latin typeface="Gill Sans Std Light" charset="0"/>
                <a:ea typeface="ＭＳ Ｐゴシック" panose="020B0600070205080204" pitchFamily="34" charset="-128"/>
              </a:rPr>
              <a:t>grootte</a:t>
            </a:r>
            <a:r>
              <a:rPr lang="en-US" altLang="en-US" sz="2400" dirty="0" smtClean="0">
                <a:solidFill>
                  <a:srgbClr val="929292"/>
                </a:solidFill>
                <a:latin typeface="Gill Sans Std Light" charset="0"/>
                <a:ea typeface="ＭＳ Ｐゴシック" panose="020B0600070205080204" pitchFamily="34" charset="-128"/>
              </a:rPr>
              <a:t> van het</a:t>
            </a:r>
          </a:p>
          <a:p>
            <a:pPr marL="0" indent="0" eaLnBrk="1" hangingPunct="1">
              <a:lnSpc>
                <a:spcPct val="90000"/>
              </a:lnSpc>
              <a:buNone/>
            </a:pPr>
            <a:r>
              <a:rPr lang="en-US" altLang="en-US" sz="2400" dirty="0">
                <a:solidFill>
                  <a:srgbClr val="929292"/>
                </a:solidFill>
                <a:latin typeface="Gill Sans Std Light" charset="0"/>
                <a:ea typeface="ＭＳ Ｐゴシック" panose="020B0600070205080204" pitchFamily="34" charset="-128"/>
              </a:rPr>
              <a:t> </a:t>
            </a:r>
            <a:r>
              <a:rPr lang="en-US" altLang="en-US" sz="2400" dirty="0" smtClean="0">
                <a:solidFill>
                  <a:srgbClr val="929292"/>
                </a:solidFill>
                <a:latin typeface="Gill Sans Std Light" charset="0"/>
                <a:ea typeface="ＭＳ Ｐゴシック" panose="020B0600070205080204" pitchFamily="34" charset="-128"/>
              </a:rPr>
              <a:t>     OCMW.</a:t>
            </a:r>
            <a:endParaRPr lang="en-US" altLang="en-US" sz="2400" dirty="0">
              <a:solidFill>
                <a:srgbClr val="929292"/>
              </a:solidFill>
              <a:latin typeface="Gill Sans Std Light" charset="0"/>
              <a:ea typeface="ＭＳ Ｐゴシック" panose="020B0600070205080204" pitchFamily="34" charset="-128"/>
            </a:endParaRPr>
          </a:p>
          <a:p>
            <a:pPr marL="400050" lvl="1" indent="0" eaLnBrk="1" hangingPunct="1">
              <a:lnSpc>
                <a:spcPct val="90000"/>
              </a:lnSpc>
            </a:pPr>
            <a:endParaRPr lang="en-US" altLang="en-US" sz="2400" dirty="0" smtClean="0">
              <a:solidFill>
                <a:srgbClr val="929292"/>
              </a:solidFill>
              <a:latin typeface="Gill Sans Std Light" charset="0"/>
              <a:ea typeface="ＭＳ Ｐゴシック" panose="020B0600070205080204" pitchFamily="34" charset="-128"/>
            </a:endParaRPr>
          </a:p>
          <a:p>
            <a:pPr marL="400050" lvl="1" indent="0" eaLnBrk="1" hangingPunct="1">
              <a:lnSpc>
                <a:spcPct val="90000"/>
              </a:lnSpc>
              <a:buNone/>
            </a:pPr>
            <a:endParaRPr lang="en-US" altLang="en-US" sz="2000" dirty="0" smtClean="0">
              <a:solidFill>
                <a:srgbClr val="929292"/>
              </a:solidFill>
              <a:latin typeface="Gill Sans Std Light" charset="0"/>
              <a:ea typeface="ＭＳ Ｐゴシック" panose="020B0600070205080204" pitchFamily="34" charset="-128"/>
            </a:endParaRPr>
          </a:p>
        </p:txBody>
      </p:sp>
      <p:pic>
        <p:nvPicPr>
          <p:cNvPr id="51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1"/>
          <p:cNvGraphicFramePr>
            <a:graphicFrameLocks/>
          </p:cNvGraphicFramePr>
          <p:nvPr>
            <p:extLst>
              <p:ext uri="{D42A27DB-BD31-4B8C-83A1-F6EECF244321}">
                <p14:modId xmlns:p14="http://schemas.microsoft.com/office/powerpoint/2010/main" val="304300616"/>
              </p:ext>
            </p:extLst>
          </p:nvPr>
        </p:nvGraphicFramePr>
        <p:xfrm>
          <a:off x="527510" y="2789237"/>
          <a:ext cx="7246937" cy="3338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p:cNvGraphicFramePr>
            <a:graphicFrameLocks/>
          </p:cNvGraphicFramePr>
          <p:nvPr>
            <p:extLst>
              <p:ext uri="{D42A27DB-BD31-4B8C-83A1-F6EECF244321}">
                <p14:modId xmlns:p14="http://schemas.microsoft.com/office/powerpoint/2010/main" val="1997723914"/>
              </p:ext>
            </p:extLst>
          </p:nvPr>
        </p:nvGraphicFramePr>
        <p:xfrm>
          <a:off x="679910" y="2941637"/>
          <a:ext cx="7246937" cy="3338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787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Bijzondere toelage 10% GPMI </a:t>
            </a:r>
            <a:endParaRPr lang="nl-BE" dirty="0"/>
          </a:p>
        </p:txBody>
      </p:sp>
      <p:sp>
        <p:nvSpPr>
          <p:cNvPr id="3" name="Tijdelijke aanduiding voor inhoud 2"/>
          <p:cNvSpPr>
            <a:spLocks noGrp="1"/>
          </p:cNvSpPr>
          <p:nvPr>
            <p:ph idx="1"/>
          </p:nvPr>
        </p:nvSpPr>
        <p:spPr>
          <a:xfrm>
            <a:off x="457200" y="1448804"/>
            <a:ext cx="8229600" cy="4487972"/>
          </a:xfrm>
        </p:spPr>
        <p:txBody>
          <a:bodyPr/>
          <a:lstStyle/>
          <a:p>
            <a:r>
              <a:rPr lang="nl-BE" dirty="0" smtClean="0"/>
              <a:t>Hierna worden voor een aantal kosten verklaard waarom deze al dan niet aanvaard worden:</a:t>
            </a:r>
          </a:p>
          <a:p>
            <a:endParaRPr lang="nl-BE" dirty="0"/>
          </a:p>
          <a:p>
            <a:endParaRPr lang="nl-BE" dirty="0" smtClean="0"/>
          </a:p>
          <a:p>
            <a:endParaRPr lang="nl-BE" dirty="0"/>
          </a:p>
          <a:p>
            <a:endParaRPr lang="nl-BE" dirty="0" smtClean="0"/>
          </a:p>
          <a:p>
            <a:endParaRPr lang="nl-BE" dirty="0"/>
          </a:p>
        </p:txBody>
      </p:sp>
    </p:spTree>
    <p:extLst>
      <p:ext uri="{BB962C8B-B14F-4D97-AF65-F5344CB8AC3E}">
        <p14:creationId xmlns:p14="http://schemas.microsoft.com/office/powerpoint/2010/main" val="1672907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Bijzondere toelage 10% GPMI - overzicht</a:t>
            </a:r>
            <a:endParaRPr lang="nl-BE" dirty="0"/>
          </a:p>
        </p:txBody>
      </p:sp>
      <p:sp>
        <p:nvSpPr>
          <p:cNvPr id="3" name="Tijdelijke aanduiding voor inhoud 2"/>
          <p:cNvSpPr>
            <a:spLocks noGrp="1"/>
          </p:cNvSpPr>
          <p:nvPr>
            <p:ph idx="1"/>
          </p:nvPr>
        </p:nvSpPr>
        <p:spPr>
          <a:xfrm>
            <a:off x="457200" y="1448804"/>
            <a:ext cx="8229600" cy="4487972"/>
          </a:xfrm>
        </p:spPr>
        <p:txBody>
          <a:bodyPr/>
          <a:lstStyle/>
          <a:p>
            <a:pPr marL="342900" indent="-342900">
              <a:buFont typeface="Arial" panose="020B0604020202020204" pitchFamily="34" charset="0"/>
              <a:buChar char="•"/>
            </a:pPr>
            <a:r>
              <a:rPr lang="nl-BE" sz="2000" dirty="0" smtClean="0"/>
              <a:t>Personeelskosten</a:t>
            </a:r>
          </a:p>
          <a:p>
            <a:pPr marL="342900" indent="-342900">
              <a:buFont typeface="Arial" panose="020B0604020202020204" pitchFamily="34" charset="0"/>
              <a:buChar char="•"/>
            </a:pPr>
            <a:r>
              <a:rPr lang="nl-BE" sz="2000" dirty="0" smtClean="0"/>
              <a:t>Aankopen materiaal voor OCMW</a:t>
            </a:r>
          </a:p>
          <a:p>
            <a:pPr marL="342900" indent="-342900">
              <a:buFont typeface="Arial" panose="020B0604020202020204" pitchFamily="34" charset="0"/>
              <a:buChar char="•"/>
            </a:pPr>
            <a:r>
              <a:rPr lang="nl-BE" sz="2000" dirty="0" smtClean="0"/>
              <a:t>Medische en farmaceutische kosten</a:t>
            </a:r>
          </a:p>
          <a:p>
            <a:pPr marL="342900" indent="-342900">
              <a:buFont typeface="Arial" panose="020B0604020202020204" pitchFamily="34" charset="0"/>
              <a:buChar char="•"/>
            </a:pPr>
            <a:r>
              <a:rPr lang="nl-BE" sz="2000" dirty="0" smtClean="0"/>
              <a:t>Kosten voor huisvesting</a:t>
            </a:r>
          </a:p>
          <a:p>
            <a:pPr marL="342900" indent="-342900">
              <a:buFont typeface="Arial" panose="020B0604020202020204" pitchFamily="34" charset="0"/>
              <a:buChar char="•"/>
            </a:pPr>
            <a:r>
              <a:rPr lang="nl-BE" sz="2000" dirty="0" smtClean="0"/>
              <a:t>Kosten voor kledij</a:t>
            </a:r>
          </a:p>
          <a:p>
            <a:pPr marL="342900" indent="-342900">
              <a:buFont typeface="Arial" panose="020B0604020202020204" pitchFamily="34" charset="0"/>
              <a:buChar char="•"/>
            </a:pPr>
            <a:r>
              <a:rPr lang="nl-BE" sz="2000" dirty="0" smtClean="0"/>
              <a:t>Energie, water, verwarming, elektriciteit</a:t>
            </a:r>
          </a:p>
          <a:p>
            <a:pPr marL="342900" indent="-342900">
              <a:buFont typeface="Arial" panose="020B0604020202020204" pitchFamily="34" charset="0"/>
              <a:buChar char="•"/>
            </a:pPr>
            <a:r>
              <a:rPr lang="nl-BE" sz="2000" dirty="0" smtClean="0"/>
              <a:t>Verzekeringen</a:t>
            </a:r>
          </a:p>
          <a:p>
            <a:pPr marL="342900" indent="-342900">
              <a:buFont typeface="Arial" panose="020B0604020202020204" pitchFamily="34" charset="0"/>
              <a:buChar char="•"/>
            </a:pPr>
            <a:r>
              <a:rPr lang="nl-BE" sz="2000" dirty="0" smtClean="0"/>
              <a:t>Kosten voor tewerkstellingsmaatregelen</a:t>
            </a:r>
          </a:p>
          <a:p>
            <a:pPr marL="342900" indent="-342900">
              <a:buFont typeface="Arial" panose="020B0604020202020204" pitchFamily="34" charset="0"/>
              <a:buChar char="•"/>
            </a:pPr>
            <a:r>
              <a:rPr lang="nl-BE" sz="2000" dirty="0" smtClean="0"/>
              <a:t>Kosten in verband met schuldproblematiek</a:t>
            </a:r>
          </a:p>
          <a:p>
            <a:pPr marL="342900" indent="-342900">
              <a:buFont typeface="Arial" panose="020B0604020202020204" pitchFamily="34" charset="0"/>
              <a:buChar char="•"/>
            </a:pPr>
            <a:r>
              <a:rPr lang="nl-BE" sz="2000" dirty="0" smtClean="0"/>
              <a:t>Vervoerskosten</a:t>
            </a:r>
          </a:p>
          <a:p>
            <a:pPr marL="342900" indent="-342900">
              <a:buFont typeface="Arial" panose="020B0604020202020204" pitchFamily="34" charset="0"/>
              <a:buChar char="•"/>
            </a:pPr>
            <a:r>
              <a:rPr lang="nl-BE" sz="2000" dirty="0" smtClean="0"/>
              <a:t>Kosten voor vormingen</a:t>
            </a:r>
          </a:p>
          <a:p>
            <a:pPr marL="342900" indent="-342900">
              <a:buFont typeface="Arial" panose="020B0604020202020204" pitchFamily="34" charset="0"/>
              <a:buChar char="•"/>
            </a:pPr>
            <a:r>
              <a:rPr lang="nl-BE" sz="2000" dirty="0" smtClean="0"/>
              <a:t>Kosten voor kinderopvang</a:t>
            </a:r>
          </a:p>
          <a:p>
            <a:endParaRPr lang="nl-BE" dirty="0" smtClean="0"/>
          </a:p>
          <a:p>
            <a:endParaRPr lang="nl-BE" dirty="0"/>
          </a:p>
        </p:txBody>
      </p:sp>
    </p:spTree>
    <p:extLst>
      <p:ext uri="{BB962C8B-B14F-4D97-AF65-F5344CB8AC3E}">
        <p14:creationId xmlns:p14="http://schemas.microsoft.com/office/powerpoint/2010/main" val="2900443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800" dirty="0" smtClean="0"/>
              <a:t>Bijzondere toelage 10% GPMI - Personeelskosten</a:t>
            </a:r>
            <a:endParaRPr lang="nl-BE" sz="2800" dirty="0"/>
          </a:p>
        </p:txBody>
      </p:sp>
      <p:sp>
        <p:nvSpPr>
          <p:cNvPr id="3" name="Tijdelijke aanduiding voor inhoud 2"/>
          <p:cNvSpPr>
            <a:spLocks noGrp="1"/>
          </p:cNvSpPr>
          <p:nvPr>
            <p:ph idx="1"/>
          </p:nvPr>
        </p:nvSpPr>
        <p:spPr>
          <a:xfrm>
            <a:off x="457200" y="1448804"/>
            <a:ext cx="8229600" cy="4487972"/>
          </a:xfrm>
        </p:spPr>
        <p:txBody>
          <a:bodyPr/>
          <a:lstStyle/>
          <a:p>
            <a:r>
              <a:rPr lang="nl-BE" dirty="0" smtClean="0">
                <a:solidFill>
                  <a:srgbClr val="00B050"/>
                </a:solidFill>
              </a:rPr>
              <a:t>Aanwerving van extra personeel is mogelijk, als:</a:t>
            </a:r>
          </a:p>
          <a:p>
            <a:pPr marL="342900" indent="-342900">
              <a:buFont typeface="Arial" panose="020B0604020202020204" pitchFamily="34" charset="0"/>
              <a:buChar char="•"/>
            </a:pPr>
            <a:r>
              <a:rPr lang="nl-BE" dirty="0" smtClean="0">
                <a:solidFill>
                  <a:srgbClr val="00B050"/>
                </a:solidFill>
              </a:rPr>
              <a:t>Maatschappelijk werker</a:t>
            </a:r>
          </a:p>
          <a:p>
            <a:pPr marL="342900" indent="-342900">
              <a:buFont typeface="Arial" panose="020B0604020202020204" pitchFamily="34" charset="0"/>
              <a:buChar char="•"/>
            </a:pPr>
            <a:r>
              <a:rPr lang="nl-BE" dirty="0" smtClean="0">
                <a:solidFill>
                  <a:srgbClr val="00B050"/>
                </a:solidFill>
              </a:rPr>
              <a:t>Die effectief de begeleiding en activering van personen met een GPMI op zich neemt</a:t>
            </a:r>
          </a:p>
          <a:p>
            <a:r>
              <a:rPr lang="nl-BE" dirty="0" smtClean="0">
                <a:solidFill>
                  <a:srgbClr val="00B050"/>
                </a:solidFill>
              </a:rPr>
              <a:t>Vorming van dit extra personeel (als GPMI-gerelateerd)</a:t>
            </a:r>
            <a:endParaRPr lang="nl-BE" dirty="0"/>
          </a:p>
          <a:p>
            <a:r>
              <a:rPr lang="nl-BE" dirty="0" smtClean="0">
                <a:solidFill>
                  <a:srgbClr val="FF0000"/>
                </a:solidFill>
              </a:rPr>
              <a:t>Niet:</a:t>
            </a:r>
          </a:p>
          <a:p>
            <a:pPr marL="342900" indent="-342900">
              <a:buFont typeface="Arial" panose="020B0604020202020204" pitchFamily="34" charset="0"/>
              <a:buChar char="•"/>
            </a:pPr>
            <a:r>
              <a:rPr lang="nl-BE" dirty="0" smtClean="0">
                <a:solidFill>
                  <a:srgbClr val="FF0000"/>
                </a:solidFill>
              </a:rPr>
              <a:t>Administratief of kaderpersoneel</a:t>
            </a:r>
          </a:p>
          <a:p>
            <a:pPr marL="342900" indent="-342900">
              <a:buFont typeface="Arial" panose="020B0604020202020204" pitchFamily="34" charset="0"/>
              <a:buChar char="•"/>
            </a:pPr>
            <a:r>
              <a:rPr lang="nl-BE" dirty="0" smtClean="0">
                <a:solidFill>
                  <a:srgbClr val="FF0000"/>
                </a:solidFill>
              </a:rPr>
              <a:t>Maatschappelijke werkers die met andere taken belast zijn (</a:t>
            </a:r>
            <a:r>
              <a:rPr lang="nl-BE" dirty="0" err="1" smtClean="0">
                <a:solidFill>
                  <a:srgbClr val="FF0000"/>
                </a:solidFill>
              </a:rPr>
              <a:t>bvb</a:t>
            </a:r>
            <a:r>
              <a:rPr lang="nl-BE" dirty="0" smtClean="0">
                <a:solidFill>
                  <a:srgbClr val="FF0000"/>
                </a:solidFill>
              </a:rPr>
              <a:t> rusthuis)</a:t>
            </a:r>
            <a:endParaRPr lang="nl-BE" dirty="0">
              <a:solidFill>
                <a:srgbClr val="FF0000"/>
              </a:solidFill>
            </a:endParaRPr>
          </a:p>
          <a:p>
            <a:endParaRPr lang="nl-BE" dirty="0" smtClean="0"/>
          </a:p>
          <a:p>
            <a:endParaRPr lang="nl-BE" dirty="0"/>
          </a:p>
        </p:txBody>
      </p:sp>
    </p:spTree>
    <p:extLst>
      <p:ext uri="{BB962C8B-B14F-4D97-AF65-F5344CB8AC3E}">
        <p14:creationId xmlns:p14="http://schemas.microsoft.com/office/powerpoint/2010/main" val="2973166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700" dirty="0" smtClean="0"/>
              <a:t>Bijzondere toelage 10% GPMI – Materiaal/diensten</a:t>
            </a:r>
            <a:endParaRPr lang="nl-BE" sz="2700" dirty="0"/>
          </a:p>
        </p:txBody>
      </p:sp>
      <p:sp>
        <p:nvSpPr>
          <p:cNvPr id="3" name="Tijdelijke aanduiding voor inhoud 2"/>
          <p:cNvSpPr>
            <a:spLocks noGrp="1"/>
          </p:cNvSpPr>
          <p:nvPr>
            <p:ph idx="1"/>
          </p:nvPr>
        </p:nvSpPr>
        <p:spPr>
          <a:xfrm>
            <a:off x="457200" y="1448804"/>
            <a:ext cx="8229600" cy="4487972"/>
          </a:xfrm>
        </p:spPr>
        <p:txBody>
          <a:bodyPr/>
          <a:lstStyle/>
          <a:p>
            <a:r>
              <a:rPr lang="nl-BE" dirty="0" smtClean="0">
                <a:solidFill>
                  <a:srgbClr val="00B050"/>
                </a:solidFill>
              </a:rPr>
              <a:t>Aankoop van software die specifiek dient voor de begeleiding van de GPMI’s</a:t>
            </a:r>
          </a:p>
          <a:p>
            <a:r>
              <a:rPr lang="nl-BE" dirty="0" smtClean="0">
                <a:solidFill>
                  <a:srgbClr val="FF0000"/>
                </a:solidFill>
              </a:rPr>
              <a:t>Niet: aankoop van software voor de aanvraag van toelagen.</a:t>
            </a:r>
          </a:p>
          <a:p>
            <a:endParaRPr lang="nl-BE" dirty="0"/>
          </a:p>
        </p:txBody>
      </p:sp>
    </p:spTree>
    <p:extLst>
      <p:ext uri="{BB962C8B-B14F-4D97-AF65-F5344CB8AC3E}">
        <p14:creationId xmlns:p14="http://schemas.microsoft.com/office/powerpoint/2010/main" val="3427018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Medische en farmaceutische kosten</a:t>
            </a:r>
            <a:br>
              <a:rPr lang="nl-BE" sz="2700" dirty="0" smtClean="0"/>
            </a:b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ym typeface="Wingdings" panose="05000000000000000000" pitchFamily="2" charset="2"/>
              </a:rPr>
              <a:t>Niet mogelijk omdat het tot de kerntaak van het OCMW behoort om de mensen een menswaardig bestaan te geven</a:t>
            </a:r>
          </a:p>
          <a:p>
            <a:endParaRPr lang="nl-BE" dirty="0" smtClean="0">
              <a:sym typeface="Wingdings" panose="05000000000000000000" pitchFamily="2" charset="2"/>
            </a:endParaRPr>
          </a:p>
          <a:p>
            <a:r>
              <a:rPr lang="nl-BE" dirty="0" smtClean="0">
                <a:solidFill>
                  <a:srgbClr val="FF0000"/>
                </a:solidFill>
                <a:sym typeface="Wingdings" panose="05000000000000000000" pitchFamily="2" charset="2"/>
              </a:rPr>
              <a:t>Niet: (dringende) medische kosten, aansluiting mutualiteit, farmaceutische kosten, tussenkomst bril of hoorapparaat</a:t>
            </a:r>
          </a:p>
          <a:p>
            <a:endParaRPr lang="nl-BE" dirty="0" smtClean="0">
              <a:solidFill>
                <a:srgbClr val="FF0000"/>
              </a:solidFill>
              <a:sym typeface="Wingdings" panose="05000000000000000000" pitchFamily="2" charset="2"/>
            </a:endParaRPr>
          </a:p>
          <a:p>
            <a:r>
              <a:rPr lang="nl-BE" dirty="0" smtClean="0">
                <a:solidFill>
                  <a:srgbClr val="00B050"/>
                </a:solidFill>
                <a:sym typeface="Wingdings" panose="05000000000000000000" pitchFamily="2" charset="2"/>
              </a:rPr>
              <a:t>Wel: de psychologische begeleiding die deel uitmaakt van de voorwaarden van het GPMI</a:t>
            </a:r>
            <a:endParaRPr lang="nl-BE" dirty="0">
              <a:solidFill>
                <a:srgbClr val="00B050"/>
              </a:solidFill>
              <a:sym typeface="Wingdings" panose="05000000000000000000" pitchFamily="2" charset="2"/>
            </a:endParaRPr>
          </a:p>
          <a:p>
            <a:pPr marL="342900" indent="-342900">
              <a:buFont typeface="Wingdings" panose="05000000000000000000" pitchFamily="2" charset="2"/>
              <a:buChar char="à"/>
            </a:pPr>
            <a:endParaRPr lang="nl-BE" dirty="0">
              <a:solidFill>
                <a:srgbClr val="FF0000"/>
              </a:solidFill>
              <a:sym typeface="Wingdings" panose="05000000000000000000" pitchFamily="2" charset="2"/>
            </a:endParaRPr>
          </a:p>
        </p:txBody>
      </p:sp>
    </p:spTree>
    <p:extLst>
      <p:ext uri="{BB962C8B-B14F-4D97-AF65-F5344CB8AC3E}">
        <p14:creationId xmlns:p14="http://schemas.microsoft.com/office/powerpoint/2010/main" val="272281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Huisvesting</a:t>
            </a:r>
            <a:br>
              <a:rPr lang="nl-BE" sz="2700" dirty="0" smtClean="0"/>
            </a:b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ym typeface="Wingdings" panose="05000000000000000000" pitchFamily="2" charset="2"/>
              </a:rPr>
              <a:t>Niet mogelijk omdat het tot de kerntaak van het OCMW behoort om de mensen een menswaardig bestaan te geven</a:t>
            </a:r>
          </a:p>
          <a:p>
            <a:r>
              <a:rPr lang="nl-BE" dirty="0" smtClean="0">
                <a:solidFill>
                  <a:srgbClr val="FF0000"/>
                </a:solidFill>
                <a:sym typeface="Wingdings" panose="05000000000000000000" pitchFamily="2" charset="2"/>
              </a:rPr>
              <a:t>Niet: huurwaarborg, eerste maand huur of huurachterstand, …</a:t>
            </a:r>
            <a:endParaRPr lang="nl-BE" dirty="0">
              <a:solidFill>
                <a:srgbClr val="FF0000"/>
              </a:solidFill>
              <a:sym typeface="Wingdings" panose="05000000000000000000" pitchFamily="2" charset="2"/>
            </a:endParaRPr>
          </a:p>
        </p:txBody>
      </p:sp>
    </p:spTree>
    <p:extLst>
      <p:ext uri="{BB962C8B-B14F-4D97-AF65-F5344CB8AC3E}">
        <p14:creationId xmlns:p14="http://schemas.microsoft.com/office/powerpoint/2010/main" val="212823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Kledij</a:t>
            </a:r>
            <a:br>
              <a:rPr lang="nl-BE" sz="2700" dirty="0" smtClean="0"/>
            </a:b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ym typeface="Wingdings" panose="05000000000000000000" pitchFamily="2" charset="2"/>
              </a:rPr>
              <a:t>Niet mogelijk omdat het tot de kerntaak van het OCMW behoort om de mensen een menswaardig bestaan te geven</a:t>
            </a:r>
          </a:p>
          <a:p>
            <a:endParaRPr lang="nl-BE" dirty="0">
              <a:sym typeface="Wingdings" panose="05000000000000000000" pitchFamily="2" charset="2"/>
            </a:endParaRPr>
          </a:p>
          <a:p>
            <a:r>
              <a:rPr lang="nl-BE" dirty="0" smtClean="0">
                <a:solidFill>
                  <a:srgbClr val="00B050"/>
                </a:solidFill>
                <a:sym typeface="Wingdings" panose="05000000000000000000" pitchFamily="2" charset="2"/>
              </a:rPr>
              <a:t>Wel: kledij die nodig is voor stages, activiteiten, opleiding, vorming, … voor de socio-professionele integratie in het kader van de in het GPMI opgenomen voorwaarden </a:t>
            </a:r>
          </a:p>
          <a:p>
            <a:pPr marL="342900" indent="-342900">
              <a:buFont typeface="Wingdings" panose="05000000000000000000" pitchFamily="2" charset="2"/>
              <a:buChar char="à"/>
            </a:pPr>
            <a:endParaRPr lang="nl-BE" dirty="0" smtClean="0">
              <a:sym typeface="Wingdings" panose="05000000000000000000" pitchFamily="2" charset="2"/>
            </a:endParaRPr>
          </a:p>
        </p:txBody>
      </p:sp>
    </p:spTree>
    <p:extLst>
      <p:ext uri="{BB962C8B-B14F-4D97-AF65-F5344CB8AC3E}">
        <p14:creationId xmlns:p14="http://schemas.microsoft.com/office/powerpoint/2010/main" val="732244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Energie, elektriciteit, water, verwarming</a:t>
            </a:r>
            <a:br>
              <a:rPr lang="nl-BE" sz="2700" dirty="0" smtClean="0"/>
            </a:b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ym typeface="Wingdings" panose="05000000000000000000" pitchFamily="2" charset="2"/>
              </a:rPr>
              <a:t>Niet mogelijk omdat het tot de kerntaak van het OCMW behoort om de mensen een menswaardig bestaan te geven</a:t>
            </a:r>
          </a:p>
          <a:p>
            <a:endParaRPr lang="nl-BE" dirty="0">
              <a:sym typeface="Wingdings" panose="05000000000000000000" pitchFamily="2" charset="2"/>
            </a:endParaRPr>
          </a:p>
          <a:p>
            <a:endParaRPr lang="nl-BE" dirty="0" smtClean="0">
              <a:sym typeface="Wingdings" panose="05000000000000000000" pitchFamily="2" charset="2"/>
            </a:endParaRPr>
          </a:p>
        </p:txBody>
      </p:sp>
    </p:spTree>
    <p:extLst>
      <p:ext uri="{BB962C8B-B14F-4D97-AF65-F5344CB8AC3E}">
        <p14:creationId xmlns:p14="http://schemas.microsoft.com/office/powerpoint/2010/main" val="530897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Verzekeringen</a:t>
            </a:r>
            <a:br>
              <a:rPr lang="nl-BE" sz="2700" dirty="0" smtClean="0"/>
            </a:b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a:solidFill>
                  <a:srgbClr val="00B050"/>
                </a:solidFill>
                <a:sym typeface="Wingdings" panose="05000000000000000000" pitchFamily="2" charset="2"/>
              </a:rPr>
              <a:t>Wel: verzekering in de zin van artikel 11, §3, 2</a:t>
            </a:r>
            <a:r>
              <a:rPr lang="nl-BE" baseline="30000" dirty="0">
                <a:solidFill>
                  <a:srgbClr val="00B050"/>
                </a:solidFill>
                <a:sym typeface="Wingdings" panose="05000000000000000000" pitchFamily="2" charset="2"/>
              </a:rPr>
              <a:t>de</a:t>
            </a:r>
            <a:r>
              <a:rPr lang="nl-BE" dirty="0">
                <a:solidFill>
                  <a:srgbClr val="00B050"/>
                </a:solidFill>
                <a:sym typeface="Wingdings" panose="05000000000000000000" pitchFamily="2" charset="2"/>
              </a:rPr>
              <a:t> lid KB – algemeen reglement</a:t>
            </a:r>
          </a:p>
          <a:p>
            <a:endParaRPr lang="nl-BE" dirty="0" smtClean="0">
              <a:solidFill>
                <a:srgbClr val="FF0000"/>
              </a:solidFill>
              <a:sym typeface="Wingdings" panose="05000000000000000000" pitchFamily="2" charset="2"/>
            </a:endParaRPr>
          </a:p>
          <a:p>
            <a:r>
              <a:rPr lang="nl-BE" dirty="0" smtClean="0">
                <a:solidFill>
                  <a:srgbClr val="FF0000"/>
                </a:solidFill>
                <a:sym typeface="Wingdings" panose="05000000000000000000" pitchFamily="2" charset="2"/>
              </a:rPr>
              <a:t>Niet: brandverzekering, ziekteverzekering, burgerlijke aansprakelijkheid, sociale zekerheidsbijdragen, vakbondspremie, …</a:t>
            </a:r>
          </a:p>
        </p:txBody>
      </p:sp>
    </p:spTree>
    <p:extLst>
      <p:ext uri="{BB962C8B-B14F-4D97-AF65-F5344CB8AC3E}">
        <p14:creationId xmlns:p14="http://schemas.microsoft.com/office/powerpoint/2010/main" val="291296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1. Toelage participatie en sociale activering</a:t>
            </a:r>
            <a:endParaRPr lang="nl-BE" dirty="0"/>
          </a:p>
        </p:txBody>
      </p:sp>
      <p:sp>
        <p:nvSpPr>
          <p:cNvPr id="3" name="Ondertitel 2"/>
          <p:cNvSpPr>
            <a:spLocks noGrp="1"/>
          </p:cNvSpPr>
          <p:nvPr>
            <p:ph type="subTitle" idx="1"/>
          </p:nvPr>
        </p:nvSpPr>
        <p:spPr/>
        <p:txBody>
          <a:bodyPr/>
          <a:lstStyle/>
          <a:p>
            <a:r>
              <a:rPr lang="nl-BE" dirty="0"/>
              <a:t>(KB 23.02.18)</a:t>
            </a:r>
          </a:p>
          <a:p>
            <a:endParaRPr lang="nl-BE" dirty="0"/>
          </a:p>
        </p:txBody>
      </p:sp>
    </p:spTree>
    <p:extLst>
      <p:ext uri="{BB962C8B-B14F-4D97-AF65-F5344CB8AC3E}">
        <p14:creationId xmlns:p14="http://schemas.microsoft.com/office/powerpoint/2010/main" val="2818178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Schuldproblematiek</a:t>
            </a: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a:solidFill>
                  <a:srgbClr val="00B050"/>
                </a:solidFill>
                <a:sym typeface="Wingdings" panose="05000000000000000000" pitchFamily="2" charset="2"/>
              </a:rPr>
              <a:t>Wel: kleine extraatjes die betrokkene zich niet kan veroorloven </a:t>
            </a:r>
            <a:r>
              <a:rPr lang="nl-BE" dirty="0" err="1">
                <a:solidFill>
                  <a:srgbClr val="00B050"/>
                </a:solidFill>
                <a:sym typeface="Wingdings" panose="05000000000000000000" pitchFamily="2" charset="2"/>
              </a:rPr>
              <a:t>owv</a:t>
            </a:r>
            <a:r>
              <a:rPr lang="nl-BE" dirty="0">
                <a:solidFill>
                  <a:srgbClr val="00B050"/>
                </a:solidFill>
                <a:sym typeface="Wingdings" panose="05000000000000000000" pitchFamily="2" charset="2"/>
              </a:rPr>
              <a:t> schuldproblematiek op voorwaarde dat ze verbonden zijn met de voorwaarden die opgenomen werden in het GPMI (kappersbeurt, uitstapje met een lokale vereniging of de sportclub, </a:t>
            </a:r>
            <a:r>
              <a:rPr lang="nl-BE" dirty="0" smtClean="0">
                <a:solidFill>
                  <a:srgbClr val="00B050"/>
                </a:solidFill>
                <a:sym typeface="Wingdings" panose="05000000000000000000" pitchFamily="2" charset="2"/>
              </a:rPr>
              <a:t>…)</a:t>
            </a:r>
          </a:p>
          <a:p>
            <a:endParaRPr lang="nl-BE" dirty="0">
              <a:solidFill>
                <a:srgbClr val="00B050"/>
              </a:solidFill>
              <a:sym typeface="Wingdings" panose="05000000000000000000" pitchFamily="2" charset="2"/>
            </a:endParaRPr>
          </a:p>
          <a:p>
            <a:r>
              <a:rPr lang="nl-BE" dirty="0" smtClean="0">
                <a:solidFill>
                  <a:srgbClr val="FF0000"/>
                </a:solidFill>
                <a:sym typeface="Wingdings" panose="05000000000000000000" pitchFamily="2" charset="2"/>
              </a:rPr>
              <a:t>Niet: betalen van een deurwaarder, kosten in verband met juridische procedures, aflossen belastingschulden,…</a:t>
            </a:r>
          </a:p>
          <a:p>
            <a:endParaRPr lang="nl-BE" dirty="0">
              <a:solidFill>
                <a:srgbClr val="FF0000"/>
              </a:solidFill>
              <a:sym typeface="Wingdings" panose="05000000000000000000" pitchFamily="2" charset="2"/>
            </a:endParaRPr>
          </a:p>
        </p:txBody>
      </p:sp>
    </p:spTree>
    <p:extLst>
      <p:ext uri="{BB962C8B-B14F-4D97-AF65-F5344CB8AC3E}">
        <p14:creationId xmlns:p14="http://schemas.microsoft.com/office/powerpoint/2010/main" val="232473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Vervoerskosten</a:t>
            </a: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ym typeface="Wingdings" panose="05000000000000000000" pitchFamily="2" charset="2"/>
              </a:rPr>
              <a:t>Als verbonden aan de voorwaarden die werden opgenomen in het GPMI</a:t>
            </a:r>
            <a:endParaRPr lang="nl-BE" dirty="0" smtClean="0">
              <a:solidFill>
                <a:schemeClr val="accent6">
                  <a:lumMod val="10000"/>
                </a:schemeClr>
              </a:solidFill>
              <a:sym typeface="Wingdings" panose="05000000000000000000" pitchFamily="2" charset="2"/>
            </a:endParaRPr>
          </a:p>
          <a:p>
            <a:endParaRPr lang="nl-BE" dirty="0">
              <a:solidFill>
                <a:srgbClr val="00B050"/>
              </a:solidFill>
              <a:sym typeface="Wingdings" panose="05000000000000000000" pitchFamily="2" charset="2"/>
            </a:endParaRPr>
          </a:p>
          <a:p>
            <a:r>
              <a:rPr lang="nl-BE" dirty="0" smtClean="0">
                <a:solidFill>
                  <a:srgbClr val="00B050"/>
                </a:solidFill>
                <a:sym typeface="Wingdings" panose="05000000000000000000" pitchFamily="2" charset="2"/>
              </a:rPr>
              <a:t>Abonnementen voor openbaar vervoer</a:t>
            </a:r>
          </a:p>
          <a:p>
            <a:r>
              <a:rPr lang="nl-BE" dirty="0" smtClean="0">
                <a:solidFill>
                  <a:srgbClr val="00B050"/>
                </a:solidFill>
                <a:sym typeface="Wingdings" panose="05000000000000000000" pitchFamily="2" charset="2"/>
              </a:rPr>
              <a:t>Tickets voor openbaar vervoer (enkel, retour, meervoudig)</a:t>
            </a:r>
          </a:p>
          <a:p>
            <a:r>
              <a:rPr lang="nl-BE" dirty="0" smtClean="0">
                <a:solidFill>
                  <a:srgbClr val="00B050"/>
                </a:solidFill>
                <a:sym typeface="Wingdings" panose="05000000000000000000" pitchFamily="2" charset="2"/>
              </a:rPr>
              <a:t>Vergoedingen voor verplaatsingen met de auto</a:t>
            </a:r>
          </a:p>
          <a:p>
            <a:r>
              <a:rPr lang="nl-BE" dirty="0" smtClean="0">
                <a:solidFill>
                  <a:srgbClr val="FF0000"/>
                </a:solidFill>
                <a:sym typeface="Wingdings" panose="05000000000000000000" pitchFamily="2" charset="2"/>
              </a:rPr>
              <a:t>Niet: verplaatsingskosten voor de medewerkers van het OCMW </a:t>
            </a:r>
          </a:p>
        </p:txBody>
      </p:sp>
    </p:spTree>
    <p:extLst>
      <p:ext uri="{BB962C8B-B14F-4D97-AF65-F5344CB8AC3E}">
        <p14:creationId xmlns:p14="http://schemas.microsoft.com/office/powerpoint/2010/main" val="2122857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Vormingen</a:t>
            </a: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olidFill>
                  <a:srgbClr val="929292"/>
                </a:solidFill>
                <a:sym typeface="Wingdings" panose="05000000000000000000" pitchFamily="2" charset="2"/>
              </a:rPr>
              <a:t>Op voorwaarde dat deze verband houden met de afspraken opgenomen in het GPMI</a:t>
            </a:r>
          </a:p>
          <a:p>
            <a:endParaRPr lang="nl-BE" dirty="0">
              <a:solidFill>
                <a:srgbClr val="929292"/>
              </a:solidFill>
              <a:sym typeface="Wingdings" panose="05000000000000000000" pitchFamily="2" charset="2"/>
            </a:endParaRPr>
          </a:p>
          <a:p>
            <a:r>
              <a:rPr lang="nl-BE" dirty="0" smtClean="0">
                <a:solidFill>
                  <a:srgbClr val="00B050"/>
                </a:solidFill>
                <a:sym typeface="Wingdings" panose="05000000000000000000" pitchFamily="2" charset="2"/>
              </a:rPr>
              <a:t>Inschrijvingsgeld, materiaal nodig voor de vorming, rijbewijs, …</a:t>
            </a:r>
          </a:p>
        </p:txBody>
      </p:sp>
    </p:spTree>
    <p:extLst>
      <p:ext uri="{BB962C8B-B14F-4D97-AF65-F5344CB8AC3E}">
        <p14:creationId xmlns:p14="http://schemas.microsoft.com/office/powerpoint/2010/main" val="497881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22313"/>
            <a:ext cx="8229600" cy="914898"/>
          </a:xfrm>
        </p:spPr>
        <p:txBody>
          <a:bodyPr/>
          <a:lstStyle/>
          <a:p>
            <a:r>
              <a:rPr lang="nl-BE" sz="2700" dirty="0" smtClean="0"/>
              <a:t>Bijzondere toelage 10% GPMI – Kinderopvang</a:t>
            </a:r>
            <a:endParaRPr lang="nl-BE" sz="2700" dirty="0"/>
          </a:p>
        </p:txBody>
      </p:sp>
      <p:sp>
        <p:nvSpPr>
          <p:cNvPr id="3" name="Tijdelijke aanduiding voor inhoud 2"/>
          <p:cNvSpPr>
            <a:spLocks noGrp="1"/>
          </p:cNvSpPr>
          <p:nvPr>
            <p:ph idx="1"/>
          </p:nvPr>
        </p:nvSpPr>
        <p:spPr>
          <a:xfrm>
            <a:off x="457200" y="1637210"/>
            <a:ext cx="8229600" cy="4299565"/>
          </a:xfrm>
        </p:spPr>
        <p:txBody>
          <a:bodyPr/>
          <a:lstStyle/>
          <a:p>
            <a:r>
              <a:rPr lang="nl-BE" dirty="0" smtClean="0">
                <a:solidFill>
                  <a:srgbClr val="929292"/>
                </a:solidFill>
                <a:sym typeface="Wingdings" panose="05000000000000000000" pitchFamily="2" charset="2"/>
              </a:rPr>
              <a:t>Op voorwaarde dat deze verband houden met de afspraken opgenomen in het GPMI</a:t>
            </a:r>
          </a:p>
          <a:p>
            <a:endParaRPr lang="nl-BE" dirty="0">
              <a:solidFill>
                <a:srgbClr val="929292"/>
              </a:solidFill>
              <a:sym typeface="Wingdings" panose="05000000000000000000" pitchFamily="2" charset="2"/>
            </a:endParaRPr>
          </a:p>
          <a:p>
            <a:r>
              <a:rPr lang="nl-BE" dirty="0" smtClean="0">
                <a:solidFill>
                  <a:srgbClr val="00B050"/>
                </a:solidFill>
                <a:sym typeface="Wingdings" panose="05000000000000000000" pitchFamily="2" charset="2"/>
              </a:rPr>
              <a:t>Kinderopvang tijdens uren dat de begunstigde een actie in het kader van de GPMI doelstellingen volgt (bijvoorbeeld taalcursus, atelier, ….)</a:t>
            </a:r>
          </a:p>
          <a:p>
            <a:endParaRPr lang="nl-BE" dirty="0">
              <a:solidFill>
                <a:srgbClr val="00B050"/>
              </a:solidFill>
              <a:sym typeface="Wingdings" panose="05000000000000000000" pitchFamily="2" charset="2"/>
            </a:endParaRPr>
          </a:p>
          <a:p>
            <a:r>
              <a:rPr lang="nl-BE" dirty="0" smtClean="0">
                <a:solidFill>
                  <a:srgbClr val="FF0000"/>
                </a:solidFill>
                <a:sym typeface="Wingdings" panose="05000000000000000000" pitchFamily="2" charset="2"/>
              </a:rPr>
              <a:t>Niet: kinderopvang tijdens tewerkstellingsmaatregel</a:t>
            </a:r>
          </a:p>
          <a:p>
            <a:endParaRPr lang="nl-BE" dirty="0">
              <a:solidFill>
                <a:srgbClr val="929292"/>
              </a:solidFill>
              <a:sym typeface="Wingdings" panose="05000000000000000000" pitchFamily="2" charset="2"/>
            </a:endParaRPr>
          </a:p>
        </p:txBody>
      </p:sp>
    </p:spTree>
    <p:extLst>
      <p:ext uri="{BB962C8B-B14F-4D97-AF65-F5344CB8AC3E}">
        <p14:creationId xmlns:p14="http://schemas.microsoft.com/office/powerpoint/2010/main" val="24791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48804"/>
            <a:ext cx="8229600" cy="4487972"/>
          </a:xfrm>
        </p:spPr>
        <p:txBody>
          <a:bodyPr/>
          <a:lstStyle/>
          <a:p>
            <a:r>
              <a:rPr lang="nl-BE" b="1" dirty="0" smtClean="0"/>
              <a:t>Doelpubliek:</a:t>
            </a:r>
            <a:r>
              <a:rPr lang="nl-BE" dirty="0" smtClean="0"/>
              <a:t> </a:t>
            </a:r>
          </a:p>
          <a:p>
            <a:endParaRPr lang="nl-BE" dirty="0"/>
          </a:p>
          <a:p>
            <a:r>
              <a:rPr lang="nl-BE" dirty="0" smtClean="0"/>
              <a:t>Elke persoon die geholpen wordt door het OCMW</a:t>
            </a:r>
          </a:p>
          <a:p>
            <a:endParaRPr lang="nl-BE" dirty="0"/>
          </a:p>
          <a:p>
            <a:r>
              <a:rPr lang="nl-BE" dirty="0" smtClean="0"/>
              <a:t>Uitzondering: </a:t>
            </a:r>
          </a:p>
          <a:p>
            <a:pPr marL="342900" indent="-342900">
              <a:buFont typeface="Arial" panose="020B0604020202020204" pitchFamily="34" charset="0"/>
              <a:buChar char="•"/>
            </a:pPr>
            <a:r>
              <a:rPr lang="nl-BE" dirty="0" smtClean="0"/>
              <a:t>Illegalen</a:t>
            </a:r>
          </a:p>
          <a:p>
            <a:pPr marL="342900" indent="-342900">
              <a:buFont typeface="Arial" panose="020B0604020202020204" pitchFamily="34" charset="0"/>
              <a:buChar char="•"/>
            </a:pPr>
            <a:r>
              <a:rPr lang="nl-BE" dirty="0" smtClean="0"/>
              <a:t>Personen in LOI en NBMV</a:t>
            </a:r>
          </a:p>
          <a:p>
            <a:pPr marL="342900" indent="-342900">
              <a:buFont typeface="Arial" panose="020B0604020202020204" pitchFamily="34" charset="0"/>
              <a:buChar char="•"/>
            </a:pPr>
            <a:r>
              <a:rPr lang="nl-BE" dirty="0" smtClean="0"/>
              <a:t>Personen van wie de armoedetoestand niet kon worden aangetoond door het sociaal onderzoek van het OCMW in het kader van individuele steunaanvragen</a:t>
            </a:r>
            <a:endParaRPr lang="nl-BE" dirty="0"/>
          </a:p>
        </p:txBody>
      </p:sp>
    </p:spTree>
    <p:extLst>
      <p:ext uri="{BB962C8B-B14F-4D97-AF65-F5344CB8AC3E}">
        <p14:creationId xmlns:p14="http://schemas.microsoft.com/office/powerpoint/2010/main" val="26304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1500" y="708660"/>
            <a:ext cx="8100060" cy="4831876"/>
          </a:xfrm>
        </p:spPr>
        <p:txBody>
          <a:bodyPr/>
          <a:lstStyle/>
          <a:p>
            <a:r>
              <a:rPr lang="nl-BE" b="1" dirty="0" smtClean="0"/>
              <a:t>Doel: </a:t>
            </a:r>
            <a:endParaRPr lang="nl-BE" dirty="0" smtClean="0"/>
          </a:p>
          <a:p>
            <a:endParaRPr lang="nl-BE" dirty="0"/>
          </a:p>
          <a:p>
            <a:r>
              <a:rPr lang="nl-BE" dirty="0" smtClean="0"/>
              <a:t>Maatschappelijke integratie van personen </a:t>
            </a:r>
          </a:p>
          <a:p>
            <a:r>
              <a:rPr lang="nl-BE" dirty="0" smtClean="0"/>
              <a:t>Niet: professionele integratie van personen</a:t>
            </a:r>
          </a:p>
          <a:p>
            <a:endParaRPr lang="nl-BE" dirty="0"/>
          </a:p>
          <a:p>
            <a:r>
              <a:rPr lang="nl-BE" dirty="0" smtClean="0"/>
              <a:t>3 luiken:</a:t>
            </a:r>
          </a:p>
          <a:p>
            <a:endParaRPr lang="nl-BE" dirty="0"/>
          </a:p>
          <a:p>
            <a:pPr marL="457200" indent="-457200">
              <a:buAutoNum type="alphaUcPeriod"/>
            </a:pPr>
            <a:r>
              <a:rPr lang="nl-BE" dirty="0" smtClean="0"/>
              <a:t>Bevorderen van maatschappelijke participatie</a:t>
            </a:r>
          </a:p>
          <a:p>
            <a:pPr marL="457200" indent="-457200">
              <a:buAutoNum type="alphaUcPeriod"/>
            </a:pPr>
            <a:r>
              <a:rPr lang="nl-BE" dirty="0" smtClean="0"/>
              <a:t>Organiseren van collectieve modules</a:t>
            </a:r>
          </a:p>
          <a:p>
            <a:pPr marL="457200" indent="-457200">
              <a:buAutoNum type="alphaUcPeriod"/>
            </a:pPr>
            <a:r>
              <a:rPr lang="nl-BE" dirty="0" smtClean="0"/>
              <a:t>Bestrijden van kinderarmoede</a:t>
            </a:r>
            <a:endParaRPr lang="nl-BE" dirty="0"/>
          </a:p>
        </p:txBody>
      </p:sp>
    </p:spTree>
    <p:extLst>
      <p:ext uri="{BB962C8B-B14F-4D97-AF65-F5344CB8AC3E}">
        <p14:creationId xmlns:p14="http://schemas.microsoft.com/office/powerpoint/2010/main" val="115394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97985"/>
            <a:ext cx="8229600" cy="648656"/>
          </a:xfrm>
        </p:spPr>
        <p:txBody>
          <a:bodyPr/>
          <a:lstStyle/>
          <a:p>
            <a:r>
              <a:rPr lang="nl-BE" sz="2800" dirty="0" smtClean="0"/>
              <a:t>A. Bevorderen van maatschappelijke integratie</a:t>
            </a:r>
            <a:endParaRPr lang="nl-BE" sz="2800" dirty="0"/>
          </a:p>
        </p:txBody>
      </p:sp>
      <p:sp>
        <p:nvSpPr>
          <p:cNvPr id="3" name="Tijdelijke aanduiding voor inhoud 2"/>
          <p:cNvSpPr>
            <a:spLocks noGrp="1"/>
          </p:cNvSpPr>
          <p:nvPr>
            <p:ph idx="1"/>
          </p:nvPr>
        </p:nvSpPr>
        <p:spPr>
          <a:xfrm>
            <a:off x="457200" y="1182104"/>
            <a:ext cx="8229600" cy="5035816"/>
          </a:xfrm>
        </p:spPr>
        <p:txBody>
          <a:bodyPr/>
          <a:lstStyle/>
          <a:p>
            <a:pPr marL="342900" indent="-342900">
              <a:buFont typeface="Arial" panose="020B0604020202020204" pitchFamily="34" charset="0"/>
              <a:buChar char="•"/>
            </a:pPr>
            <a:r>
              <a:rPr lang="nl-BE" b="1" dirty="0" smtClean="0"/>
              <a:t>Personeelskosten</a:t>
            </a:r>
          </a:p>
          <a:p>
            <a:pPr marL="342900" indent="-342900">
              <a:buFont typeface="Arial" panose="020B0604020202020204" pitchFamily="34" charset="0"/>
              <a:buChar char="•"/>
            </a:pPr>
            <a:r>
              <a:rPr lang="nl-BE" b="1" dirty="0" smtClean="0"/>
              <a:t>Kosten voor activiteiten</a:t>
            </a:r>
          </a:p>
          <a:p>
            <a:pPr marL="1085850" lvl="1" indent="-342900">
              <a:buFont typeface="Arial" panose="020B0604020202020204" pitchFamily="34" charset="0"/>
              <a:buChar char="•"/>
            </a:pPr>
            <a:r>
              <a:rPr lang="nl-BE" dirty="0" smtClean="0"/>
              <a:t>Vakantie </a:t>
            </a:r>
          </a:p>
          <a:p>
            <a:pPr marL="1085850" lvl="1" indent="-342900">
              <a:buFont typeface="Arial" panose="020B0604020202020204" pitchFamily="34" charset="0"/>
              <a:buChar char="•"/>
            </a:pPr>
            <a:r>
              <a:rPr lang="nl-BE" dirty="0" smtClean="0"/>
              <a:t>Reizen</a:t>
            </a:r>
          </a:p>
          <a:p>
            <a:pPr marL="1085850" lvl="1" indent="-342900">
              <a:buFont typeface="Arial" panose="020B0604020202020204" pitchFamily="34" charset="0"/>
              <a:buChar char="•"/>
            </a:pPr>
            <a:r>
              <a:rPr lang="nl-BE" dirty="0" smtClean="0"/>
              <a:t>Telefoon/computer</a:t>
            </a:r>
          </a:p>
          <a:p>
            <a:pPr marL="1085850" lvl="1" indent="-342900">
              <a:buFont typeface="Arial" panose="020B0604020202020204" pitchFamily="34" charset="0"/>
              <a:buChar char="•"/>
            </a:pPr>
            <a:r>
              <a:rPr lang="nl-BE" dirty="0" smtClean="0"/>
              <a:t>CD/DVD/Magazines/spellen</a:t>
            </a:r>
          </a:p>
          <a:p>
            <a:pPr marL="1085850" lvl="1" indent="-342900">
              <a:buFont typeface="Arial" panose="020B0604020202020204" pitchFamily="34" charset="0"/>
              <a:buChar char="•"/>
            </a:pPr>
            <a:r>
              <a:rPr lang="nl-BE" dirty="0" smtClean="0"/>
              <a:t>Onderwijs/cursus</a:t>
            </a:r>
          </a:p>
          <a:p>
            <a:pPr marL="1085850" lvl="1" indent="-342900">
              <a:buFont typeface="Arial" panose="020B0604020202020204" pitchFamily="34" charset="0"/>
              <a:buChar char="•"/>
            </a:pPr>
            <a:r>
              <a:rPr lang="nl-BE" dirty="0" smtClean="0"/>
              <a:t>Kosten/vergoedingen	</a:t>
            </a:r>
          </a:p>
          <a:p>
            <a:pPr marL="1085850" lvl="1" indent="-342900">
              <a:buFont typeface="Arial" panose="020B0604020202020204" pitchFamily="34" charset="0"/>
              <a:buChar char="•"/>
            </a:pPr>
            <a:r>
              <a:rPr lang="nl-BE" dirty="0" smtClean="0"/>
              <a:t>Tickets/dienstcheques</a:t>
            </a:r>
          </a:p>
          <a:p>
            <a:pPr marL="1085850" lvl="1" indent="-342900">
              <a:buFont typeface="Arial" panose="020B0604020202020204" pitchFamily="34" charset="0"/>
              <a:buChar char="•"/>
            </a:pPr>
            <a:r>
              <a:rPr lang="nl-BE" dirty="0" smtClean="0"/>
              <a:t>Ontspanning</a:t>
            </a:r>
          </a:p>
          <a:p>
            <a:endParaRPr lang="nl-BE" dirty="0"/>
          </a:p>
        </p:txBody>
      </p:sp>
    </p:spTree>
    <p:extLst>
      <p:ext uri="{BB962C8B-B14F-4D97-AF65-F5344CB8AC3E}">
        <p14:creationId xmlns:p14="http://schemas.microsoft.com/office/powerpoint/2010/main" val="390146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97985"/>
            <a:ext cx="8229600" cy="648656"/>
          </a:xfrm>
        </p:spPr>
        <p:txBody>
          <a:bodyPr/>
          <a:lstStyle/>
          <a:p>
            <a:r>
              <a:rPr lang="nl-BE" sz="2800" dirty="0" smtClean="0"/>
              <a:t>Personeelskosten</a:t>
            </a:r>
            <a:endParaRPr lang="nl-BE" sz="2800" dirty="0"/>
          </a:p>
        </p:txBody>
      </p:sp>
      <p:sp>
        <p:nvSpPr>
          <p:cNvPr id="3" name="Tijdelijke aanduiding voor inhoud 2"/>
          <p:cNvSpPr>
            <a:spLocks noGrp="1"/>
          </p:cNvSpPr>
          <p:nvPr>
            <p:ph idx="1"/>
          </p:nvPr>
        </p:nvSpPr>
        <p:spPr>
          <a:xfrm>
            <a:off x="457200" y="1182104"/>
            <a:ext cx="8229600" cy="5035816"/>
          </a:xfrm>
        </p:spPr>
        <p:txBody>
          <a:bodyPr/>
          <a:lstStyle/>
          <a:p>
            <a:r>
              <a:rPr lang="nl-BE" dirty="0"/>
              <a:t>Luik A Bevorderen van maatschappelijke participatie en luik C Bestrijden van kinderarmoede:</a:t>
            </a:r>
          </a:p>
          <a:p>
            <a:pPr lvl="1">
              <a:buFont typeface="Wingdings" panose="05000000000000000000" pitchFamily="2" charset="2"/>
              <a:buChar char="Ø"/>
            </a:pPr>
            <a:r>
              <a:rPr lang="nl-BE" sz="2000" dirty="0"/>
              <a:t>Max. 10% van het toelagebedrag per luik</a:t>
            </a:r>
          </a:p>
          <a:p>
            <a:r>
              <a:rPr lang="nl-BE" dirty="0" smtClean="0"/>
              <a:t>Luik </a:t>
            </a:r>
            <a:r>
              <a:rPr lang="nl-BE" dirty="0"/>
              <a:t>B Organiseren van collectieve modules</a:t>
            </a:r>
          </a:p>
          <a:p>
            <a:pPr lvl="1">
              <a:buFont typeface="Wingdings" panose="05000000000000000000" pitchFamily="2" charset="2"/>
              <a:buChar char="Ø"/>
            </a:pPr>
            <a:r>
              <a:rPr lang="nl-BE" sz="2000" dirty="0"/>
              <a:t>Max. 100% van het toelagebedrag per luik</a:t>
            </a:r>
          </a:p>
          <a:p>
            <a:pPr lvl="1">
              <a:buFont typeface="Wingdings" panose="05000000000000000000" pitchFamily="2" charset="2"/>
              <a:buChar char="Ø"/>
            </a:pPr>
            <a:r>
              <a:rPr lang="nl-BE" sz="2000" dirty="0"/>
              <a:t>Personeelskosten die in aanmerking komen zijn deze die betrekking hebben op:</a:t>
            </a:r>
            <a:endParaRPr lang="fr-BE" sz="2000" dirty="0"/>
          </a:p>
          <a:p>
            <a:pPr lvl="2"/>
            <a:r>
              <a:rPr lang="nl-NL" sz="1400" dirty="0"/>
              <a:t>het voorbereiden van de collectieve modules (zoeken naar partners, samenstellen cursus selecteren van de doelgroep,...),</a:t>
            </a:r>
          </a:p>
          <a:p>
            <a:pPr lvl="2"/>
            <a:r>
              <a:rPr lang="nl-NL" sz="1400" dirty="0"/>
              <a:t>het 'animeren' van de collectieve modules,</a:t>
            </a:r>
          </a:p>
          <a:p>
            <a:pPr lvl="2"/>
            <a:r>
              <a:rPr lang="nl-NL" sz="1400" dirty="0"/>
              <a:t>het organiseren van werkoverleg tussen begeleiders,</a:t>
            </a:r>
          </a:p>
          <a:p>
            <a:pPr lvl="2"/>
            <a:r>
              <a:rPr lang="nl-NL" sz="1400" dirty="0"/>
              <a:t>het opmaken van de sociale balans bij aanvang (in groep of individueel) voor deelnemers waarvoor het OCMW geen bijzondere toelage ontvangt in het kader van het GPMI</a:t>
            </a:r>
          </a:p>
          <a:p>
            <a:pPr lvl="2"/>
            <a:r>
              <a:rPr lang="nl-NL" sz="1400" dirty="0"/>
              <a:t>het meten van de geboekte vooruitgang (in groep of individueel) na afloop van de collectieve module voor deelnemers waarvoor het OCMW geen bijzondere toelage ontvangt in het kader van het GPMI</a:t>
            </a:r>
          </a:p>
          <a:p>
            <a:pPr lvl="1"/>
            <a:endParaRPr lang="nl-BE" dirty="0"/>
          </a:p>
          <a:p>
            <a:endParaRPr lang="nl-BE" dirty="0"/>
          </a:p>
        </p:txBody>
      </p:sp>
    </p:spTree>
    <p:extLst>
      <p:ext uri="{BB962C8B-B14F-4D97-AF65-F5344CB8AC3E}">
        <p14:creationId xmlns:p14="http://schemas.microsoft.com/office/powerpoint/2010/main" val="419916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9392"/>
            <a:ext cx="8229600" cy="862647"/>
          </a:xfrm>
        </p:spPr>
        <p:txBody>
          <a:bodyPr/>
          <a:lstStyle/>
          <a:p>
            <a:r>
              <a:rPr lang="nl-BE" sz="2800" dirty="0" smtClean="0"/>
              <a:t>A. Bevorderen van maatschappelijke participatie - Vakantie</a:t>
            </a:r>
            <a:endParaRPr lang="nl-BE" sz="2800" dirty="0"/>
          </a:p>
        </p:txBody>
      </p:sp>
      <p:sp>
        <p:nvSpPr>
          <p:cNvPr id="3" name="Tijdelijke aanduiding voor inhoud 2"/>
          <p:cNvSpPr>
            <a:spLocks noGrp="1"/>
          </p:cNvSpPr>
          <p:nvPr>
            <p:ph idx="1"/>
          </p:nvPr>
        </p:nvSpPr>
        <p:spPr>
          <a:xfrm>
            <a:off x="457200" y="1448804"/>
            <a:ext cx="8229600" cy="4487972"/>
          </a:xfrm>
        </p:spPr>
        <p:txBody>
          <a:bodyPr/>
          <a:lstStyle/>
          <a:p>
            <a:pPr marL="342900" indent="-342900">
              <a:buFont typeface="Arial" panose="020B0604020202020204" pitchFamily="34" charset="0"/>
              <a:buChar char="•"/>
            </a:pPr>
            <a:r>
              <a:rPr lang="nl-BE" dirty="0">
                <a:solidFill>
                  <a:srgbClr val="00B050"/>
                </a:solidFill>
              </a:rPr>
              <a:t>Speelplein</a:t>
            </a:r>
          </a:p>
          <a:p>
            <a:pPr marL="342900" indent="-342900">
              <a:buFont typeface="Arial" panose="020B0604020202020204" pitchFamily="34" charset="0"/>
              <a:buChar char="•"/>
            </a:pPr>
            <a:r>
              <a:rPr lang="nl-BE" dirty="0">
                <a:solidFill>
                  <a:srgbClr val="00B050"/>
                </a:solidFill>
              </a:rPr>
              <a:t>Vakantiekampen </a:t>
            </a:r>
          </a:p>
          <a:p>
            <a:pPr marL="342900" indent="-342900">
              <a:buFont typeface="Arial" panose="020B0604020202020204" pitchFamily="34" charset="0"/>
              <a:buChar char="•"/>
            </a:pPr>
            <a:r>
              <a:rPr lang="nl-BE" dirty="0">
                <a:solidFill>
                  <a:srgbClr val="00B050"/>
                </a:solidFill>
              </a:rPr>
              <a:t>Sportclubs (abonnement, uitrusting, materiaal, kosten van medisch bezoek nodig voor het beoefenen een sport)</a:t>
            </a:r>
          </a:p>
          <a:p>
            <a:pPr marL="342900" indent="-342900">
              <a:buFont typeface="Arial" panose="020B0604020202020204" pitchFamily="34" charset="0"/>
              <a:buChar char="•"/>
            </a:pPr>
            <a:r>
              <a:rPr lang="nl-BE" dirty="0">
                <a:solidFill>
                  <a:srgbClr val="00B050"/>
                </a:solidFill>
              </a:rPr>
              <a:t>De activiteiten georganiseerd door het OCMW of een andere instelling (bijvoorbeeld: </a:t>
            </a:r>
            <a:r>
              <a:rPr lang="nl-BE" dirty="0" smtClean="0">
                <a:solidFill>
                  <a:srgbClr val="00B050"/>
                </a:solidFill>
              </a:rPr>
              <a:t>"Steunpunt </a:t>
            </a:r>
            <a:r>
              <a:rPr lang="nl-BE" dirty="0">
                <a:solidFill>
                  <a:srgbClr val="00B050"/>
                </a:solidFill>
              </a:rPr>
              <a:t>vakantieparticipatie" )</a:t>
            </a:r>
          </a:p>
          <a:p>
            <a:pPr marL="342900" indent="-342900">
              <a:buFont typeface="Arial" panose="020B0604020202020204" pitchFamily="34" charset="0"/>
              <a:buChar char="•"/>
            </a:pPr>
            <a:endParaRPr lang="nl-BE" dirty="0"/>
          </a:p>
        </p:txBody>
      </p:sp>
    </p:spTree>
    <p:extLst>
      <p:ext uri="{BB962C8B-B14F-4D97-AF65-F5344CB8AC3E}">
        <p14:creationId xmlns:p14="http://schemas.microsoft.com/office/powerpoint/2010/main" val="4137444457"/>
      </p:ext>
    </p:extLst>
  </p:cSld>
  <p:clrMapOvr>
    <a:masterClrMapping/>
  </p:clrMapOvr>
</p:sld>
</file>

<file path=ppt/theme/theme1.xml><?xml version="1.0" encoding="utf-8"?>
<a:theme xmlns:a="http://schemas.openxmlformats.org/drawingml/2006/main" name="C1831-Template POD">
  <a:themeElements>
    <a:clrScheme name="Custom 7">
      <a:dk1>
        <a:srgbClr val="FFFFFE"/>
      </a:dk1>
      <a:lt1>
        <a:srgbClr val="FFFFFF"/>
      </a:lt1>
      <a:dk2>
        <a:srgbClr val="FFFFFE"/>
      </a:dk2>
      <a:lt2>
        <a:srgbClr val="FFFFFE"/>
      </a:lt2>
      <a:accent1>
        <a:srgbClr val="868685"/>
      </a:accent1>
      <a:accent2>
        <a:srgbClr val="F8C444"/>
      </a:accent2>
      <a:accent3>
        <a:srgbClr val="FFFFFE"/>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f6fcff84add422ab57ee667e0330fd0 xmlns="3583f789-5800-4c06-9304-3d12c317971c">
      <Terms xmlns="http://schemas.microsoft.com/office/infopath/2007/PartnerControls">
        <TermInfo xmlns="http://schemas.microsoft.com/office/infopath/2007/PartnerControls">
          <TermName xmlns="http://schemas.microsoft.com/office/infopath/2007/PartnerControls">Présentation</TermName>
          <TermId xmlns="http://schemas.microsoft.com/office/infopath/2007/PartnerControls">a9951259-5054-4c82-b51f-3277bf38e833</TermId>
        </TermInfo>
      </Terms>
    </hf6fcff84add422ab57ee667e0330fd0>
    <TaxCatchAll xmlns="3583f789-5800-4c06-9304-3d12c317971c">
      <Value>91</Value>
    </TaxCatchAll>
    <MeetingDate xmlns="3AB26910-79E0-4984-8E9C-731D669A2F12">9</MeetingDate>
    <Language xmlns="3ab26910-79e0-4984-8e9c-731d669a2f12">NL</Language>
    <o0e432bd0e464290a3483d50ce302891 xmlns="3583f789-5800-4c06-9304-3d12c317971c">
      <Terms xmlns="http://schemas.microsoft.com/office/infopath/2007/PartnerControls"/>
    </o0e432bd0e464290a3483d50ce302891>
    <Jaar xmlns="3583f789-5800-4c06-9304-3d12c317971c">2018</Jaar>
    <a4119ec2cc5d43c690a6620235e79a2a xmlns="3583f789-5800-4c06-9304-3d12c317971c">
      <Terms xmlns="http://schemas.microsoft.com/office/infopath/2007/PartnerControls"/>
    </a4119ec2cc5d43c690a6620235e79a2a>
  </documentManagement>
</p:properties>
</file>

<file path=customXml/item3.xml><?xml version="1.0" encoding="utf-8"?>
<?mso-contentType ?>
<customXsn xmlns="http://schemas.microsoft.com/office/2006/metadata/customXsn">
  <xsnLocation>https://memopoint.yourict.be/cen/Templates/Template.docx</xsnLocation>
  <cached>True</cached>
  <openByDefault>False</openByDefault>
  <xsnScope>https://memopoint.yourict.be/cen</xsnScope>
</customXsn>
</file>

<file path=customXml/item4.xml><?xml version="1.0" encoding="utf-8"?>
<ct:contentTypeSchema xmlns:ct="http://schemas.microsoft.com/office/2006/metadata/contentType" xmlns:ma="http://schemas.microsoft.com/office/2006/metadata/properties/metaAttributes" ct:_="" ma:_="" ma:contentTypeName="Word_MemoPoint" ma:contentTypeID="0x010100036A46E485B1B847BDCF779515041ACA010012503F5803270C4898DF488F3CDE779B" ma:contentTypeVersion="21" ma:contentTypeDescription="Word document" ma:contentTypeScope="" ma:versionID="f2179315bd7047c38db22025689f6973">
  <xsd:schema xmlns:xsd="http://www.w3.org/2001/XMLSchema" xmlns:xs="http://www.w3.org/2001/XMLSchema" xmlns:p="http://schemas.microsoft.com/office/2006/metadata/properties" xmlns:ns2="3583f789-5800-4c06-9304-3d12c317971c" xmlns:ns3="3AB26910-79E0-4984-8E9C-731D669A2F12" xmlns:ns4="3ab26910-79e0-4984-8e9c-731d669a2f12" targetNamespace="http://schemas.microsoft.com/office/2006/metadata/properties" ma:root="true" ma:fieldsID="cf1f4db6abe2ea68ebb1aacf89ff2739" ns2:_="" ns3:_="" ns4:_="">
    <xsd:import namespace="3583f789-5800-4c06-9304-3d12c317971c"/>
    <xsd:import namespace="3AB26910-79E0-4984-8E9C-731D669A2F12"/>
    <xsd:import namespace="3ab26910-79e0-4984-8e9c-731d669a2f12"/>
    <xsd:element name="properties">
      <xsd:complexType>
        <xsd:sequence>
          <xsd:element name="documentManagement">
            <xsd:complexType>
              <xsd:all>
                <xsd:element ref="ns2:Jaar" minOccurs="0"/>
                <xsd:element ref="ns2:a4119ec2cc5d43c690a6620235e79a2a" minOccurs="0"/>
                <xsd:element ref="ns2:TaxCatchAll" minOccurs="0"/>
                <xsd:element ref="ns2:TaxCatchAllLabel" minOccurs="0"/>
                <xsd:element ref="ns2:hf6fcff84add422ab57ee667e0330fd0" minOccurs="0"/>
                <xsd:element ref="ns2:o0e432bd0e464290a3483d50ce302891" minOccurs="0"/>
                <xsd:element ref="ns3:MeetingDate" minOccurs="0"/>
                <xsd:element ref="ns4: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3f789-5800-4c06-9304-3d12c317971c" elementFormDefault="qualified">
    <xsd:import namespace="http://schemas.microsoft.com/office/2006/documentManagement/types"/>
    <xsd:import namespace="http://schemas.microsoft.com/office/infopath/2007/PartnerControls"/>
    <xsd:element name="Jaar" ma:index="8" nillable="true" ma:displayName="Jaar" ma:format="Dropdown" ma:internalName="Ja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a4119ec2cc5d43c690a6620235e79a2a" ma:index="9" nillable="true" ma:taxonomy="true" ma:internalName="a4119ec2cc5d43c690a6620235e79a2a" ma:taxonomyFieldName="MPKeyWords" ma:displayName="MPKeyWords" ma:readOnly="false" ma:default="" ma:fieldId="{a4119ec2-cc5d-43c6-90a6-620235e79a2a}" ma:taxonomyMulti="true" ma:sspId="9ba3c553-c637-4d6f-b0e2-df4a63d7205d" ma:termSetId="ad8c58c7-4190-48ea-96b4-85c4727ccb5f"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152d082a-8dd6-4122-9384-6170c6be7304}" ma:internalName="TaxCatchAll" ma:showField="CatchAllData" ma:web="2ad01e73-c649-42cc-ae3f-9a2deaed13d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52d082a-8dd6-4122-9384-6170c6be7304}" ma:internalName="TaxCatchAllLabel" ma:readOnly="true" ma:showField="CatchAllDataLabel" ma:web="2ad01e73-c649-42cc-ae3f-9a2deaed13de">
      <xsd:complexType>
        <xsd:complexContent>
          <xsd:extension base="dms:MultiChoiceLookup">
            <xsd:sequence>
              <xsd:element name="Value" type="dms:Lookup" maxOccurs="unbounded" minOccurs="0" nillable="true"/>
            </xsd:sequence>
          </xsd:extension>
        </xsd:complexContent>
      </xsd:complexType>
    </xsd:element>
    <xsd:element name="hf6fcff84add422ab57ee667e0330fd0" ma:index="13" nillable="true" ma:taxonomy="true" ma:internalName="hf6fcff84add422ab57ee667e0330fd0" ma:taxonomyFieldName="_MPDocType" ma:displayName="_MPDocType" ma:default="" ma:fieldId="{1f6fcff8-4add-422a-b57e-e667e0330fd0}" ma:sspId="9ba3c553-c637-4d6f-b0e2-df4a63d7205d" ma:termSetId="5880fe7f-de69-44c8-be64-186c4752a36a" ma:anchorId="ac593137-460f-467b-91cc-69034de791da" ma:open="false" ma:isKeyword="false">
      <xsd:complexType>
        <xsd:sequence>
          <xsd:element ref="pc:Terms" minOccurs="0" maxOccurs="1"/>
        </xsd:sequence>
      </xsd:complexType>
    </xsd:element>
    <xsd:element name="o0e432bd0e464290a3483d50ce302891" ma:index="15" nillable="true" ma:taxonomy="true" ma:internalName="o0e432bd0e464290a3483d50ce302891" ma:taxonomyFieldName="_MPDestination" ma:displayName="_MPDestination" ma:default="" ma:fieldId="{80e432bd-0e46-4290-a348-3d50ce302891}" ma:sspId="9ba3c553-c637-4d6f-b0e2-df4a63d7205d" ma:termSetId="247c12cf-9096-4014-ad63-e17b155597a3" ma:anchorId="c24a4e1a-2b51-4482-adf3-8d0094b78a5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B26910-79E0-4984-8E9C-731D669A2F12" elementFormDefault="qualified">
    <xsd:import namespace="http://schemas.microsoft.com/office/2006/documentManagement/types"/>
    <xsd:import namespace="http://schemas.microsoft.com/office/infopath/2007/PartnerControls"/>
    <xsd:element name="MeetingDate" ma:index="17" nillable="true" ma:displayName="MeetingDate" ma:list="{C7D6561C-44EF-41B8-B8BF-5F878664800F}" ma:internalName="MeetingDate" ma:showField="EventDat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b26910-79e0-4984-8e9c-731d669a2f12" elementFormDefault="qualified">
    <xsd:import namespace="http://schemas.microsoft.com/office/2006/documentManagement/types"/>
    <xsd:import namespace="http://schemas.microsoft.com/office/infopath/2007/PartnerControls"/>
    <xsd:element name="Language" ma:index="18" nillable="true" ma:displayName="Language" ma:format="Dropdown" ma:internalName="Language">
      <xsd:simpleType>
        <xsd:restriction base="dms:Choice">
          <xsd:enumeration value="FR"/>
          <xsd:enumeration value="NL"/>
          <xsd:enumeration value="FR/N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C25AB6-882D-4352-BBEE-B0F2C90923D5}">
  <ds:schemaRefs>
    <ds:schemaRef ds:uri="http://schemas.microsoft.com/sharepoint/v3/contenttype/forms"/>
  </ds:schemaRefs>
</ds:datastoreItem>
</file>

<file path=customXml/itemProps2.xml><?xml version="1.0" encoding="utf-8"?>
<ds:datastoreItem xmlns:ds="http://schemas.openxmlformats.org/officeDocument/2006/customXml" ds:itemID="{6A6B172F-F300-4F54-A4DD-788DD80B0A6B}">
  <ds:schemaRefs>
    <ds:schemaRef ds:uri="3583f789-5800-4c06-9304-3d12c317971c"/>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3ab26910-79e0-4984-8e9c-731d669a2f12"/>
    <ds:schemaRef ds:uri="3AB26910-79E0-4984-8E9C-731D669A2F12"/>
    <ds:schemaRef ds:uri="http://www.w3.org/XML/1998/namespace"/>
  </ds:schemaRefs>
</ds:datastoreItem>
</file>

<file path=customXml/itemProps3.xml><?xml version="1.0" encoding="utf-8"?>
<ds:datastoreItem xmlns:ds="http://schemas.openxmlformats.org/officeDocument/2006/customXml" ds:itemID="{42D23AD1-66D1-4327-A25A-42CA2568C925}">
  <ds:schemaRefs>
    <ds:schemaRef ds:uri="http://schemas.microsoft.com/office/2006/metadata/customXsn"/>
  </ds:schemaRefs>
</ds:datastoreItem>
</file>

<file path=customXml/itemProps4.xml><?xml version="1.0" encoding="utf-8"?>
<ds:datastoreItem xmlns:ds="http://schemas.openxmlformats.org/officeDocument/2006/customXml" ds:itemID="{033F8AD2-79FD-4461-8F9A-A69B5257E20E}"/>
</file>

<file path=docProps/app.xml><?xml version="1.0" encoding="utf-8"?>
<Properties xmlns="http://schemas.openxmlformats.org/officeDocument/2006/extended-properties" xmlns:vt="http://schemas.openxmlformats.org/officeDocument/2006/docPropsVTypes">
  <Template>C1831-Template POD.potx</Template>
  <TotalTime>1350</TotalTime>
  <Words>2121</Words>
  <Application>Microsoft Office PowerPoint</Application>
  <PresentationFormat>Diavoorstelling (4:3)</PresentationFormat>
  <Paragraphs>263</Paragraphs>
  <Slides>43</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43</vt:i4>
      </vt:variant>
    </vt:vector>
  </HeadingPairs>
  <TitlesOfParts>
    <vt:vector size="51" baseType="lpstr">
      <vt:lpstr>ＭＳ Ｐゴシック</vt:lpstr>
      <vt:lpstr>Arial</vt:lpstr>
      <vt:lpstr>Calibri</vt:lpstr>
      <vt:lpstr>Gill Sans Light</vt:lpstr>
      <vt:lpstr>Gill Sans Std</vt:lpstr>
      <vt:lpstr>Gill Sans Std Light</vt:lpstr>
      <vt:lpstr>Wingdings</vt:lpstr>
      <vt:lpstr>C1831-Template POD</vt:lpstr>
      <vt:lpstr>Sociale activering en GPMI: subsidies</vt:lpstr>
      <vt:lpstr>Doel van de presentatie</vt:lpstr>
      <vt:lpstr>Algemene principes voor beide subsidies</vt:lpstr>
      <vt:lpstr>1. Toelage participatie en sociale activering</vt:lpstr>
      <vt:lpstr>PowerPoint-presentatie</vt:lpstr>
      <vt:lpstr>PowerPoint-presentatie</vt:lpstr>
      <vt:lpstr>A. Bevorderen van maatschappelijke integratie</vt:lpstr>
      <vt:lpstr>Personeelskosten</vt:lpstr>
      <vt:lpstr>A. Bevorderen van maatschappelijke participatie - Vakantie</vt:lpstr>
      <vt:lpstr>A. Bevorderen van maatschappelijke participatie - Reizen</vt:lpstr>
      <vt:lpstr>A. Bevorderen van maatschappelijke participatie - Reizen</vt:lpstr>
      <vt:lpstr>A. Bevorderen van maatschappelijke participatie – Telefoon/computer</vt:lpstr>
      <vt:lpstr>A. Bevorderen van maatschappelijke participatie – Telefoon/computer</vt:lpstr>
      <vt:lpstr>A. Bevorderen van maatschappelijke participatie – CD/DVD/Magazines/Spellen</vt:lpstr>
      <vt:lpstr>A. Bevorderen van maatschappelijke participatie – Onderwijs/lessen</vt:lpstr>
      <vt:lpstr>A. Bevorderen van maatschappelijke participatie – Kosten en vergoedingen</vt:lpstr>
      <vt:lpstr>A. Bevorderen van maatschappelijke participatie – Kosten en vergoedingen</vt:lpstr>
      <vt:lpstr>A. Bevorderen van maatschappelijke participatie – Kosten en vergoedingen</vt:lpstr>
      <vt:lpstr>A. Bevorderen van maatschappelijke participatie – Tickets en cheques</vt:lpstr>
      <vt:lpstr>A. Bevorderen van maatschappelijke participatie – Ontspanning </vt:lpstr>
      <vt:lpstr>B. Organiseren van collectieve modules</vt:lpstr>
      <vt:lpstr>C. Bestrijden van kinderarmoede (&lt;18 jaar)</vt:lpstr>
      <vt:lpstr>C. Bestrijden van kinderarmoede (&lt;18 jaar)</vt:lpstr>
      <vt:lpstr>2. Bijzondere toelage 10% GPMI </vt:lpstr>
      <vt:lpstr>Bijzondere toelage 10% GPMI - doelpubliek</vt:lpstr>
      <vt:lpstr>Bijzondere toelage 10% GPMI - doel</vt:lpstr>
      <vt:lpstr>Bijzondere toelage 10% GPMI - doel</vt:lpstr>
      <vt:lpstr>PowerPoint-presentatie</vt:lpstr>
      <vt:lpstr>PowerPoint-presentatie</vt:lpstr>
      <vt:lpstr>PowerPoint-presentatie</vt:lpstr>
      <vt:lpstr>Bijzondere toelage 10% GPMI </vt:lpstr>
      <vt:lpstr>Bijzondere toelage 10% GPMI - overzicht</vt:lpstr>
      <vt:lpstr>Bijzondere toelage 10% GPMI - Personeelskosten</vt:lpstr>
      <vt:lpstr>Bijzondere toelage 10% GPMI – Materiaal/diensten</vt:lpstr>
      <vt:lpstr>Bijzondere toelage 10% GPMI – Medische en farmaceutische kosten </vt:lpstr>
      <vt:lpstr>Bijzondere toelage 10% GPMI – Huisvesting </vt:lpstr>
      <vt:lpstr>Bijzondere toelage 10% GPMI – Kledij </vt:lpstr>
      <vt:lpstr>Bijzondere toelage 10% GPMI – Energie, elektriciteit, water, verwarming </vt:lpstr>
      <vt:lpstr>Bijzondere toelage 10% GPMI – Verzekeringen </vt:lpstr>
      <vt:lpstr>Bijzondere toelage 10% GPMI – Schuldproblematiek</vt:lpstr>
      <vt:lpstr>Bijzondere toelage 10% GPMI – Vervoerskosten</vt:lpstr>
      <vt:lpstr>Bijzondere toelage 10% GPMI – Vormingen</vt:lpstr>
      <vt:lpstr>Bijzondere toelage 10% GPMI – Kinderopvang</vt:lpstr>
    </vt:vector>
  </TitlesOfParts>
  <Company>Commotie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Dirk Breesch</dc:creator>
  <cp:lastModifiedBy>Barreto Melissa</cp:lastModifiedBy>
  <cp:revision>105</cp:revision>
  <dcterms:created xsi:type="dcterms:W3CDTF">2014-02-25T15:25:47Z</dcterms:created>
  <dcterms:modified xsi:type="dcterms:W3CDTF">2018-10-12T07:26:11Z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0x010100036A46E485B1B847BDCF779515041ACA010012503F5803270C4898DF488F3CDE779B</vt:lpwstr>
  </property>
  <property fmtid="{D5CDD505-2E9C-101B-9397-08002B2CF9AE}" pid="3" name="_MPDocType">
    <vt:lpwstr>91;#Présentation|a9951259-5054-4c82-b51f-3277bf38e833</vt:lpwstr>
  </property>
  <property fmtid="{D5CDD505-2E9C-101B-9397-08002B2CF9AE}" pid="4" name="_MPDestination">
    <vt:lpwstr/>
  </property>
  <property fmtid="{D5CDD505-2E9C-101B-9397-08002B2CF9AE}" pid="5" name="MPKeyWords">
    <vt:lpwstr/>
  </property>
</Properties>
</file>