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2" r:id="rId5"/>
    <p:sldId id="265" r:id="rId6"/>
    <p:sldId id="280" r:id="rId7"/>
    <p:sldId id="283" r:id="rId8"/>
    <p:sldId id="284" r:id="rId9"/>
    <p:sldId id="286" r:id="rId10"/>
    <p:sldId id="288" r:id="rId11"/>
    <p:sldId id="270" r:id="rId12"/>
    <p:sldId id="279" r:id="rId13"/>
    <p:sldId id="273" r:id="rId14"/>
    <p:sldId id="274" r:id="rId15"/>
    <p:sldId id="275" r:id="rId16"/>
    <p:sldId id="276" r:id="rId17"/>
  </p:sldIdLst>
  <p:sldSz cx="9144000" cy="6858000" type="screen4x3"/>
  <p:notesSz cx="6811963" cy="99425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53ACEA9F-327A-4ED9-9189-FA4EB46D55D6}" type="datetimeFigureOut">
              <a:rPr lang="nl-BE" smtClean="0"/>
              <a:t>17/10/2017</a:t>
            </a:fld>
            <a:endParaRPr lang="nl-BE"/>
          </a:p>
        </p:txBody>
      </p:sp>
      <p:sp>
        <p:nvSpPr>
          <p:cNvPr id="4" name="Tijdelijke aanduiding voor dia-afbeelding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29BDD105-AF1B-47B3-A0F8-F0C6B98CD974}" type="slidenum">
              <a:rPr lang="nl-BE" smtClean="0"/>
              <a:t>‹#›</a:t>
            </a:fld>
            <a:endParaRPr lang="nl-BE"/>
          </a:p>
        </p:txBody>
      </p:sp>
    </p:spTree>
    <p:extLst>
      <p:ext uri="{BB962C8B-B14F-4D97-AF65-F5344CB8AC3E}">
        <p14:creationId xmlns:p14="http://schemas.microsoft.com/office/powerpoint/2010/main" val="238835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216061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250873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508736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73455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156991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276193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174239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296865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213244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416267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56323" name="Tijdelijke aanduiding voor notities 2"/>
          <p:cNvSpPr>
            <a:spLocks noGrp="1"/>
          </p:cNvSpPr>
          <p:nvPr>
            <p:ph type="body" idx="1"/>
          </p:nvPr>
        </p:nvSpPr>
        <p:spPr>
          <a:noFill/>
        </p:spPr>
        <p:txBody>
          <a:bodyPr/>
          <a:lstStyle/>
          <a:p>
            <a:r>
              <a:rPr lang="nl-BE" altLang="nl-BE" dirty="0" smtClean="0"/>
              <a:t>Aanmelding</a:t>
            </a:r>
            <a:r>
              <a:rPr lang="nl-BE" altLang="nl-BE" baseline="0" dirty="0" smtClean="0"/>
              <a:t> =&gt; </a:t>
            </a:r>
            <a:r>
              <a:rPr lang="nl-BE" altLang="nl-BE" dirty="0" smtClean="0"/>
              <a:t>MA stuurt aanvraag door naar dienst </a:t>
            </a:r>
            <a:r>
              <a:rPr lang="nl-BE" altLang="nl-BE" dirty="0" err="1" smtClean="0"/>
              <a:t>wonenNa</a:t>
            </a:r>
            <a:r>
              <a:rPr lang="nl-BE" altLang="nl-BE" dirty="0" smtClean="0"/>
              <a:t> goedkeuring  = doorverwijs naar SHM </a:t>
            </a:r>
          </a:p>
          <a:p>
            <a:r>
              <a:rPr lang="nl-BE" altLang="nl-BE" dirty="0" smtClean="0"/>
              <a:t>+ aanstelling wooncoach</a:t>
            </a:r>
          </a:p>
          <a:p>
            <a:r>
              <a:rPr lang="nl-BE" altLang="nl-BE" dirty="0" smtClean="0"/>
              <a:t> </a:t>
            </a:r>
          </a:p>
        </p:txBody>
      </p:sp>
      <p:sp>
        <p:nvSpPr>
          <p:cNvPr id="56324"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49711" indent="-288350" eaLnBrk="0" hangingPunct="0">
              <a:spcBef>
                <a:spcPct val="30000"/>
              </a:spcBef>
              <a:defRPr sz="1200">
                <a:solidFill>
                  <a:schemeClr val="tx1"/>
                </a:solidFill>
                <a:latin typeface="Arial" charset="0"/>
                <a:ea typeface="MS PGothic" pitchFamily="34" charset="-128"/>
              </a:defRPr>
            </a:lvl2pPr>
            <a:lvl3pPr marL="1153401" indent="-230680" eaLnBrk="0" hangingPunct="0">
              <a:spcBef>
                <a:spcPct val="30000"/>
              </a:spcBef>
              <a:defRPr sz="1200">
                <a:solidFill>
                  <a:schemeClr val="tx1"/>
                </a:solidFill>
                <a:latin typeface="Arial" charset="0"/>
                <a:ea typeface="MS PGothic" pitchFamily="34" charset="-128"/>
              </a:defRPr>
            </a:lvl3pPr>
            <a:lvl4pPr marL="1614762" indent="-230680" eaLnBrk="0" hangingPunct="0">
              <a:spcBef>
                <a:spcPct val="30000"/>
              </a:spcBef>
              <a:defRPr sz="1200">
                <a:solidFill>
                  <a:schemeClr val="tx1"/>
                </a:solidFill>
                <a:latin typeface="Arial" charset="0"/>
                <a:ea typeface="MS PGothic" pitchFamily="34" charset="-128"/>
              </a:defRPr>
            </a:lvl4pPr>
            <a:lvl5pPr marL="2076122" indent="-230680" eaLnBrk="0" hangingPunct="0">
              <a:spcBef>
                <a:spcPct val="30000"/>
              </a:spcBef>
              <a:defRPr sz="1200">
                <a:solidFill>
                  <a:schemeClr val="tx1"/>
                </a:solidFill>
                <a:latin typeface="Arial" charset="0"/>
                <a:ea typeface="MS PGothic" pitchFamily="34" charset="-128"/>
              </a:defRPr>
            </a:lvl5pPr>
            <a:lvl6pPr marL="2537483" indent="-230680" eaLnBrk="0" fontAlgn="base" hangingPunct="0">
              <a:spcBef>
                <a:spcPct val="30000"/>
              </a:spcBef>
              <a:spcAft>
                <a:spcPct val="0"/>
              </a:spcAft>
              <a:defRPr sz="1200">
                <a:solidFill>
                  <a:schemeClr val="tx1"/>
                </a:solidFill>
                <a:latin typeface="Arial" charset="0"/>
                <a:ea typeface="MS PGothic" pitchFamily="34" charset="-128"/>
              </a:defRPr>
            </a:lvl6pPr>
            <a:lvl7pPr marL="2998843" indent="-230680" eaLnBrk="0" fontAlgn="base" hangingPunct="0">
              <a:spcBef>
                <a:spcPct val="30000"/>
              </a:spcBef>
              <a:spcAft>
                <a:spcPct val="0"/>
              </a:spcAft>
              <a:defRPr sz="1200">
                <a:solidFill>
                  <a:schemeClr val="tx1"/>
                </a:solidFill>
                <a:latin typeface="Arial" charset="0"/>
                <a:ea typeface="MS PGothic" pitchFamily="34" charset="-128"/>
              </a:defRPr>
            </a:lvl7pPr>
            <a:lvl8pPr marL="3460204" indent="-230680" eaLnBrk="0" fontAlgn="base" hangingPunct="0">
              <a:spcBef>
                <a:spcPct val="30000"/>
              </a:spcBef>
              <a:spcAft>
                <a:spcPct val="0"/>
              </a:spcAft>
              <a:defRPr sz="1200">
                <a:solidFill>
                  <a:schemeClr val="tx1"/>
                </a:solidFill>
                <a:latin typeface="Arial" charset="0"/>
                <a:ea typeface="MS PGothic" pitchFamily="34" charset="-128"/>
              </a:defRPr>
            </a:lvl8pPr>
            <a:lvl9pPr marL="3921564" indent="-2306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F16694A3-F5E6-45AA-9066-558F41C63F44}" type="slidenum">
              <a:rPr lang="nl-NL" altLang="nl-BE" smtClean="0"/>
              <a:pPr eaLnBrk="1" hangingPunct="1">
                <a:spcBef>
                  <a:spcPct val="0"/>
                </a:spcBef>
              </a:pPr>
              <a:t>6</a:t>
            </a:fld>
            <a:endParaRPr lang="nl-NL" altLang="nl-BE" smtClean="0"/>
          </a:p>
        </p:txBody>
      </p:sp>
    </p:spTree>
    <p:extLst>
      <p:ext uri="{BB962C8B-B14F-4D97-AF65-F5344CB8AC3E}">
        <p14:creationId xmlns:p14="http://schemas.microsoft.com/office/powerpoint/2010/main" val="343599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59395" name="Tijdelijke aanduiding voor notities 2"/>
          <p:cNvSpPr>
            <a:spLocks noGrp="1"/>
          </p:cNvSpPr>
          <p:nvPr>
            <p:ph type="body" idx="1"/>
          </p:nvPr>
        </p:nvSpPr>
        <p:spPr>
          <a:noFill/>
        </p:spPr>
        <p:txBody>
          <a:bodyPr/>
          <a:lstStyle/>
          <a:p>
            <a:r>
              <a:rPr lang="nl-BE" altLang="nl-BE" smtClean="0"/>
              <a:t>Intensieve woonbegleiding start nu met bezichtigen van woning, contractondertekening, plaa&amp;tsbeschrijving, </a:t>
            </a:r>
          </a:p>
          <a:p>
            <a:endParaRPr lang="nl-BE" altLang="nl-BE" smtClean="0"/>
          </a:p>
        </p:txBody>
      </p:sp>
      <p:sp>
        <p:nvSpPr>
          <p:cNvPr id="59396"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49711" indent="-288350" eaLnBrk="0" hangingPunct="0">
              <a:spcBef>
                <a:spcPct val="30000"/>
              </a:spcBef>
              <a:defRPr sz="1200">
                <a:solidFill>
                  <a:schemeClr val="tx1"/>
                </a:solidFill>
                <a:latin typeface="Arial" charset="0"/>
                <a:ea typeface="MS PGothic" pitchFamily="34" charset="-128"/>
              </a:defRPr>
            </a:lvl2pPr>
            <a:lvl3pPr marL="1153401" indent="-230680" eaLnBrk="0" hangingPunct="0">
              <a:spcBef>
                <a:spcPct val="30000"/>
              </a:spcBef>
              <a:defRPr sz="1200">
                <a:solidFill>
                  <a:schemeClr val="tx1"/>
                </a:solidFill>
                <a:latin typeface="Arial" charset="0"/>
                <a:ea typeface="MS PGothic" pitchFamily="34" charset="-128"/>
              </a:defRPr>
            </a:lvl3pPr>
            <a:lvl4pPr marL="1614762" indent="-230680" eaLnBrk="0" hangingPunct="0">
              <a:spcBef>
                <a:spcPct val="30000"/>
              </a:spcBef>
              <a:defRPr sz="1200">
                <a:solidFill>
                  <a:schemeClr val="tx1"/>
                </a:solidFill>
                <a:latin typeface="Arial" charset="0"/>
                <a:ea typeface="MS PGothic" pitchFamily="34" charset="-128"/>
              </a:defRPr>
            </a:lvl4pPr>
            <a:lvl5pPr marL="2076122" indent="-230680" eaLnBrk="0" hangingPunct="0">
              <a:spcBef>
                <a:spcPct val="30000"/>
              </a:spcBef>
              <a:defRPr sz="1200">
                <a:solidFill>
                  <a:schemeClr val="tx1"/>
                </a:solidFill>
                <a:latin typeface="Arial" charset="0"/>
                <a:ea typeface="MS PGothic" pitchFamily="34" charset="-128"/>
              </a:defRPr>
            </a:lvl5pPr>
            <a:lvl6pPr marL="2537483" indent="-230680" eaLnBrk="0" fontAlgn="base" hangingPunct="0">
              <a:spcBef>
                <a:spcPct val="30000"/>
              </a:spcBef>
              <a:spcAft>
                <a:spcPct val="0"/>
              </a:spcAft>
              <a:defRPr sz="1200">
                <a:solidFill>
                  <a:schemeClr val="tx1"/>
                </a:solidFill>
                <a:latin typeface="Arial" charset="0"/>
                <a:ea typeface="MS PGothic" pitchFamily="34" charset="-128"/>
              </a:defRPr>
            </a:lvl6pPr>
            <a:lvl7pPr marL="2998843" indent="-230680" eaLnBrk="0" fontAlgn="base" hangingPunct="0">
              <a:spcBef>
                <a:spcPct val="30000"/>
              </a:spcBef>
              <a:spcAft>
                <a:spcPct val="0"/>
              </a:spcAft>
              <a:defRPr sz="1200">
                <a:solidFill>
                  <a:schemeClr val="tx1"/>
                </a:solidFill>
                <a:latin typeface="Arial" charset="0"/>
                <a:ea typeface="MS PGothic" pitchFamily="34" charset="-128"/>
              </a:defRPr>
            </a:lvl7pPr>
            <a:lvl8pPr marL="3460204" indent="-230680" eaLnBrk="0" fontAlgn="base" hangingPunct="0">
              <a:spcBef>
                <a:spcPct val="30000"/>
              </a:spcBef>
              <a:spcAft>
                <a:spcPct val="0"/>
              </a:spcAft>
              <a:defRPr sz="1200">
                <a:solidFill>
                  <a:schemeClr val="tx1"/>
                </a:solidFill>
                <a:latin typeface="Arial" charset="0"/>
                <a:ea typeface="MS PGothic" pitchFamily="34" charset="-128"/>
              </a:defRPr>
            </a:lvl8pPr>
            <a:lvl9pPr marL="3921564" indent="-2306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FDDB9B75-D23C-496D-B431-B37A2FB3D431}" type="slidenum">
              <a:rPr lang="nl-NL" altLang="nl-BE" smtClean="0"/>
              <a:pPr eaLnBrk="1" hangingPunct="1">
                <a:spcBef>
                  <a:spcPct val="0"/>
                </a:spcBef>
              </a:pPr>
              <a:t>7</a:t>
            </a:fld>
            <a:endParaRPr lang="nl-NL" altLang="nl-BE" smtClean="0"/>
          </a:p>
        </p:txBody>
      </p:sp>
    </p:spTree>
    <p:extLst>
      <p:ext uri="{BB962C8B-B14F-4D97-AF65-F5344CB8AC3E}">
        <p14:creationId xmlns:p14="http://schemas.microsoft.com/office/powerpoint/2010/main" val="83544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60419" name="Tijdelijke aanduiding voor notities 2"/>
          <p:cNvSpPr>
            <a:spLocks noGrp="1"/>
          </p:cNvSpPr>
          <p:nvPr>
            <p:ph type="body" idx="1"/>
          </p:nvPr>
        </p:nvSpPr>
        <p:spPr>
          <a:noFill/>
        </p:spPr>
        <p:txBody>
          <a:bodyPr/>
          <a:lstStyle/>
          <a:p>
            <a:r>
              <a:rPr lang="nl-BE" altLang="nl-BE" smtClean="0"/>
              <a:t>Bij het wonen komt er veel op cliënt af zowel op psychisch vlak, als op heel praktisch niveau.  </a:t>
            </a:r>
          </a:p>
          <a:p>
            <a:r>
              <a:rPr lang="nl-BE" altLang="nl-BE" smtClean="0"/>
              <a:t>Belangrijk om als wooncoach ook oog te hebben voor deze confrontatie en hier ook open over te durven praten met cliënt.  </a:t>
            </a:r>
          </a:p>
        </p:txBody>
      </p:sp>
      <p:sp>
        <p:nvSpPr>
          <p:cNvPr id="60420" name="Tijdelijke aanduiding voor dia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49711" indent="-288350" eaLnBrk="0" hangingPunct="0">
              <a:spcBef>
                <a:spcPct val="30000"/>
              </a:spcBef>
              <a:defRPr sz="1200">
                <a:solidFill>
                  <a:schemeClr val="tx1"/>
                </a:solidFill>
                <a:latin typeface="Arial" charset="0"/>
                <a:ea typeface="MS PGothic" pitchFamily="34" charset="-128"/>
              </a:defRPr>
            </a:lvl2pPr>
            <a:lvl3pPr marL="1153401" indent="-230680" eaLnBrk="0" hangingPunct="0">
              <a:spcBef>
                <a:spcPct val="30000"/>
              </a:spcBef>
              <a:defRPr sz="1200">
                <a:solidFill>
                  <a:schemeClr val="tx1"/>
                </a:solidFill>
                <a:latin typeface="Arial" charset="0"/>
                <a:ea typeface="MS PGothic" pitchFamily="34" charset="-128"/>
              </a:defRPr>
            </a:lvl3pPr>
            <a:lvl4pPr marL="1614762" indent="-230680" eaLnBrk="0" hangingPunct="0">
              <a:spcBef>
                <a:spcPct val="30000"/>
              </a:spcBef>
              <a:defRPr sz="1200">
                <a:solidFill>
                  <a:schemeClr val="tx1"/>
                </a:solidFill>
                <a:latin typeface="Arial" charset="0"/>
                <a:ea typeface="MS PGothic" pitchFamily="34" charset="-128"/>
              </a:defRPr>
            </a:lvl4pPr>
            <a:lvl5pPr marL="2076122" indent="-230680" eaLnBrk="0" hangingPunct="0">
              <a:spcBef>
                <a:spcPct val="30000"/>
              </a:spcBef>
              <a:defRPr sz="1200">
                <a:solidFill>
                  <a:schemeClr val="tx1"/>
                </a:solidFill>
                <a:latin typeface="Arial" charset="0"/>
                <a:ea typeface="MS PGothic" pitchFamily="34" charset="-128"/>
              </a:defRPr>
            </a:lvl5pPr>
            <a:lvl6pPr marL="2537483" indent="-230680" eaLnBrk="0" fontAlgn="base" hangingPunct="0">
              <a:spcBef>
                <a:spcPct val="30000"/>
              </a:spcBef>
              <a:spcAft>
                <a:spcPct val="0"/>
              </a:spcAft>
              <a:defRPr sz="1200">
                <a:solidFill>
                  <a:schemeClr val="tx1"/>
                </a:solidFill>
                <a:latin typeface="Arial" charset="0"/>
                <a:ea typeface="MS PGothic" pitchFamily="34" charset="-128"/>
              </a:defRPr>
            </a:lvl6pPr>
            <a:lvl7pPr marL="2998843" indent="-230680" eaLnBrk="0" fontAlgn="base" hangingPunct="0">
              <a:spcBef>
                <a:spcPct val="30000"/>
              </a:spcBef>
              <a:spcAft>
                <a:spcPct val="0"/>
              </a:spcAft>
              <a:defRPr sz="1200">
                <a:solidFill>
                  <a:schemeClr val="tx1"/>
                </a:solidFill>
                <a:latin typeface="Arial" charset="0"/>
                <a:ea typeface="MS PGothic" pitchFamily="34" charset="-128"/>
              </a:defRPr>
            </a:lvl7pPr>
            <a:lvl8pPr marL="3460204" indent="-230680" eaLnBrk="0" fontAlgn="base" hangingPunct="0">
              <a:spcBef>
                <a:spcPct val="30000"/>
              </a:spcBef>
              <a:spcAft>
                <a:spcPct val="0"/>
              </a:spcAft>
              <a:defRPr sz="1200">
                <a:solidFill>
                  <a:schemeClr val="tx1"/>
                </a:solidFill>
                <a:latin typeface="Arial" charset="0"/>
                <a:ea typeface="MS PGothic" pitchFamily="34" charset="-128"/>
              </a:defRPr>
            </a:lvl8pPr>
            <a:lvl9pPr marL="3921564" indent="-2306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DD138796-1260-48E4-B715-6BEC2924F212}" type="slidenum">
              <a:rPr lang="nl-NL" altLang="nl-BE" smtClean="0"/>
              <a:pPr eaLnBrk="1" hangingPunct="1">
                <a:spcBef>
                  <a:spcPct val="0"/>
                </a:spcBef>
              </a:pPr>
              <a:t>8</a:t>
            </a:fld>
            <a:endParaRPr lang="nl-NL" altLang="nl-BE" smtClean="0"/>
          </a:p>
        </p:txBody>
      </p:sp>
    </p:spTree>
    <p:extLst>
      <p:ext uri="{BB962C8B-B14F-4D97-AF65-F5344CB8AC3E}">
        <p14:creationId xmlns:p14="http://schemas.microsoft.com/office/powerpoint/2010/main" val="85457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Arial" charset="0"/>
                <a:ea typeface="+mn-ea"/>
                <a:cs typeface="+mn-cs"/>
              </a:rPr>
              <a:t>De </a:t>
            </a:r>
            <a:r>
              <a:rPr lang="nl-BE" sz="1200" b="0" i="0" u="none" strike="noStrike" kern="1200" baseline="0" dirty="0" err="1" smtClean="0">
                <a:solidFill>
                  <a:schemeClr val="tx1"/>
                </a:solidFill>
                <a:latin typeface="Arial" charset="0"/>
                <a:ea typeface="+mn-ea"/>
                <a:cs typeface="+mn-cs"/>
              </a:rPr>
              <a:t>Wooncoaching</a:t>
            </a:r>
            <a:r>
              <a:rPr lang="nl-BE" sz="1200" b="0" i="0" u="none" strike="noStrike" kern="1200" baseline="0" dirty="0" smtClean="0">
                <a:solidFill>
                  <a:schemeClr val="tx1"/>
                </a:solidFill>
                <a:latin typeface="Arial" charset="0"/>
                <a:ea typeface="+mn-ea"/>
                <a:cs typeface="+mn-cs"/>
              </a:rPr>
              <a:t> wil via een intensieve begeleiding bij de cliënten thuis een structurele oplossing bieden voor hun problematische huisvestingsituatie, met andere woorden proberen we via de </a:t>
            </a:r>
            <a:r>
              <a:rPr lang="nl-BE" sz="1200" b="0" i="0" u="none" strike="noStrike" kern="1200" baseline="0" dirty="0" err="1" smtClean="0">
                <a:solidFill>
                  <a:schemeClr val="tx1"/>
                </a:solidFill>
                <a:latin typeface="Arial" charset="0"/>
                <a:ea typeface="+mn-ea"/>
                <a:cs typeface="+mn-cs"/>
              </a:rPr>
              <a:t>wooncoaching</a:t>
            </a:r>
            <a:r>
              <a:rPr lang="nl-BE" sz="1200" b="0" i="0" u="none" strike="noStrike" kern="1200" baseline="0" dirty="0" smtClean="0">
                <a:solidFill>
                  <a:schemeClr val="tx1"/>
                </a:solidFill>
                <a:latin typeface="Arial" charset="0"/>
                <a:ea typeface="+mn-ea"/>
                <a:cs typeface="+mn-cs"/>
              </a:rPr>
              <a:t> én samen met de huurder een antwoord te formuleren op de centrale vraag wat zij nodig hebben om hun woning te behouden.. </a:t>
            </a:r>
          </a:p>
          <a:p>
            <a:r>
              <a:rPr lang="nl-BE" sz="1200" b="0" i="0" u="none" strike="noStrike" kern="1200" baseline="0" dirty="0" smtClean="0">
                <a:solidFill>
                  <a:schemeClr val="tx1"/>
                </a:solidFill>
                <a:latin typeface="Arial" charset="0"/>
                <a:ea typeface="+mn-ea"/>
                <a:cs typeface="+mn-cs"/>
              </a:rPr>
              <a:t>Daar een “thuis” ook verbonden is met veiligheid, het hebben van sociale netwerken, gezondheid, vrijetijdsbesteding, activering en dergelijke meer neemt men in de </a:t>
            </a:r>
            <a:r>
              <a:rPr lang="nl-BE" sz="1200" b="0" i="0" u="none" strike="noStrike" kern="1200" baseline="0" dirty="0" err="1" smtClean="0">
                <a:solidFill>
                  <a:schemeClr val="tx1"/>
                </a:solidFill>
                <a:latin typeface="Arial" charset="0"/>
                <a:ea typeface="+mn-ea"/>
                <a:cs typeface="+mn-cs"/>
              </a:rPr>
              <a:t>wooncoaching</a:t>
            </a:r>
            <a:r>
              <a:rPr lang="nl-BE" sz="1200" b="0" i="0" u="none" strike="noStrike" kern="1200" baseline="0" dirty="0" smtClean="0">
                <a:solidFill>
                  <a:schemeClr val="tx1"/>
                </a:solidFill>
                <a:latin typeface="Arial" charset="0"/>
                <a:ea typeface="+mn-ea"/>
                <a:cs typeface="+mn-cs"/>
              </a:rPr>
              <a:t> naast het aspect wooncultuur en huisvesting ook de andere levensdomeinen op. In eerste instantie doen we dit vanuit de visie dat een destabilisering van een bepaald levensdomein, bv. sociale netwerken, eveneens een destabilisering van de huisvestingsituatie met zich kan meebrengen. In tweede instantie bieden we een dergelijke integrale begeleiding met het oog op sociale reactivering. Een integratie in de buurt, het opnieuw in orde brengen van de sociaal–financiële administratie, het vinden van een vrijetijdsbesteding en het (opnieuw) aanhalen van sociale banden zorgen ervoor dat onze cliënten weer sociaal verankeren in de maatschappij. Dit kan uiteindelijk leiden tot een reactivering door middel van opleiding en / of tewerkstelling. </a:t>
            </a:r>
            <a:endParaRPr lang="nl-BE" dirty="0"/>
          </a:p>
        </p:txBody>
      </p:sp>
      <p:sp>
        <p:nvSpPr>
          <p:cNvPr id="4" name="Tijdelijke aanduiding voor dianummer 3"/>
          <p:cNvSpPr>
            <a:spLocks noGrp="1"/>
          </p:cNvSpPr>
          <p:nvPr>
            <p:ph type="sldNum" sz="quarter" idx="10"/>
          </p:nvPr>
        </p:nvSpPr>
        <p:spPr/>
        <p:txBody>
          <a:bodyPr/>
          <a:lstStyle/>
          <a:p>
            <a:fld id="{B1F90BA7-248A-4BCD-80CC-7DA4CA43E80D}"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4146343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174086" name="Picture 6" descr="powerpointbalk"/>
          <p:cNvPicPr>
            <a:picLocks noChangeAspect="1" noChangeArrowheads="1"/>
          </p:cNvPicPr>
          <p:nvPr/>
        </p:nvPicPr>
        <p:blipFill>
          <a:blip r:embed="rId2"/>
          <a:srcRect/>
          <a:stretch>
            <a:fillRect/>
          </a:stretch>
        </p:blipFill>
        <p:spPr bwMode="auto">
          <a:xfrm>
            <a:off x="0" y="188913"/>
            <a:ext cx="3195638" cy="6264275"/>
          </a:xfrm>
          <a:prstGeom prst="rect">
            <a:avLst/>
          </a:prstGeom>
          <a:noFill/>
        </p:spPr>
      </p:pic>
    </p:spTree>
    <p:extLst>
      <p:ext uri="{BB962C8B-B14F-4D97-AF65-F5344CB8AC3E}">
        <p14:creationId xmlns:p14="http://schemas.microsoft.com/office/powerpoint/2010/main" val="15700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voettekst 3"/>
          <p:cNvSpPr>
            <a:spLocks noGrp="1"/>
          </p:cNvSpPr>
          <p:nvPr>
            <p:ph type="ftr" sz="quarter" idx="10"/>
          </p:nvPr>
        </p:nvSpPr>
        <p:spPr/>
        <p:txBody>
          <a:bodyPr/>
          <a:lstStyle>
            <a:lvl1pPr>
              <a:defRPr/>
            </a:lvl1p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lvl1pPr>
              <a:defRPr/>
            </a:lvl1pPr>
          </a:lstStyle>
          <a:p>
            <a:fld id="{D8384DF8-CE3A-494C-845F-DA42743A7F49}"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fld id="{E7B69410-C274-4D85-B488-FB8543E964D4}" type="datetime3">
              <a:rPr lang="nl-NL" smtClean="0"/>
              <a:pPr/>
              <a:t>17/10/17</a:t>
            </a:fld>
            <a:endParaRPr lang="nl-NL"/>
          </a:p>
        </p:txBody>
      </p:sp>
    </p:spTree>
    <p:extLst>
      <p:ext uri="{BB962C8B-B14F-4D97-AF65-F5344CB8AC3E}">
        <p14:creationId xmlns:p14="http://schemas.microsoft.com/office/powerpoint/2010/main" val="228368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2463" y="188913"/>
            <a:ext cx="1817687" cy="5976937"/>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1547813" y="188913"/>
            <a:ext cx="5302250" cy="59769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voettekst 3"/>
          <p:cNvSpPr>
            <a:spLocks noGrp="1"/>
          </p:cNvSpPr>
          <p:nvPr>
            <p:ph type="ftr" sz="quarter" idx="10"/>
          </p:nvPr>
        </p:nvSpPr>
        <p:spPr/>
        <p:txBody>
          <a:bodyPr/>
          <a:lstStyle>
            <a:lvl1pPr>
              <a:defRPr/>
            </a:lvl1p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lvl1pPr>
              <a:defRPr/>
            </a:lvl1pPr>
          </a:lstStyle>
          <a:p>
            <a:fld id="{42BF7B33-A1B8-4B9E-BD24-8D24575A900B}"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fld id="{5E8AD0FF-25C4-4AC7-B0C0-AE1D41F31E52}" type="datetime3">
              <a:rPr lang="nl-NL" smtClean="0"/>
              <a:pPr/>
              <a:t>17/10/17</a:t>
            </a:fld>
            <a:endParaRPr lang="nl-NL"/>
          </a:p>
        </p:txBody>
      </p:sp>
    </p:spTree>
    <p:extLst>
      <p:ext uri="{BB962C8B-B14F-4D97-AF65-F5344CB8AC3E}">
        <p14:creationId xmlns:p14="http://schemas.microsoft.com/office/powerpoint/2010/main" val="145074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voettekst 3"/>
          <p:cNvSpPr>
            <a:spLocks noGrp="1"/>
          </p:cNvSpPr>
          <p:nvPr>
            <p:ph type="ftr" sz="quarter" idx="10"/>
          </p:nvPr>
        </p:nvSpPr>
        <p:spPr/>
        <p:txBody>
          <a:bodyPr/>
          <a:lstStyle>
            <a:lvl1pPr>
              <a:defRPr/>
            </a:lvl1p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lvl1pPr>
              <a:defRPr/>
            </a:lvl1pPr>
          </a:lstStyle>
          <a:p>
            <a:fld id="{0F65452D-9D52-466E-AD58-2F02BD8561EA}"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105492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voettekst 3"/>
          <p:cNvSpPr>
            <a:spLocks noGrp="1"/>
          </p:cNvSpPr>
          <p:nvPr>
            <p:ph type="ftr" sz="quarter" idx="10"/>
          </p:nvPr>
        </p:nvSpPr>
        <p:spPr/>
        <p:txBody>
          <a:bodyPr/>
          <a:lstStyle>
            <a:lvl1pPr>
              <a:defRPr/>
            </a:lvl1p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lvl1pPr>
              <a:defRPr/>
            </a:lvl1pPr>
          </a:lstStyle>
          <a:p>
            <a:fld id="{060F7D66-E53F-41B9-AB37-E0923B758746}"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fld id="{EAD56762-60B3-4F93-83AB-26BB54ABA87F}" type="datetime3">
              <a:rPr lang="nl-NL" smtClean="0"/>
              <a:pPr/>
              <a:t>17/10/17</a:t>
            </a:fld>
            <a:endParaRPr lang="nl-NL"/>
          </a:p>
        </p:txBody>
      </p:sp>
    </p:spTree>
    <p:extLst>
      <p:ext uri="{BB962C8B-B14F-4D97-AF65-F5344CB8AC3E}">
        <p14:creationId xmlns:p14="http://schemas.microsoft.com/office/powerpoint/2010/main" val="410974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547813" y="1557338"/>
            <a:ext cx="352901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5229225" y="1557338"/>
            <a:ext cx="352901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voettekst 4"/>
          <p:cNvSpPr>
            <a:spLocks noGrp="1"/>
          </p:cNvSpPr>
          <p:nvPr>
            <p:ph type="ftr" sz="quarter" idx="10"/>
          </p:nvPr>
        </p:nvSpPr>
        <p:spPr/>
        <p:txBody>
          <a:bodyPr/>
          <a:lstStyle>
            <a:lvl1pPr>
              <a:defRPr/>
            </a:lvl1pPr>
          </a:lstStyle>
          <a:p>
            <a:r>
              <a:rPr lang="nl-NL" smtClean="0"/>
              <a:t>OCMW Gent - Wooncoaching</a:t>
            </a:r>
            <a:endParaRPr lang="nl-NL"/>
          </a:p>
        </p:txBody>
      </p:sp>
      <p:sp>
        <p:nvSpPr>
          <p:cNvPr id="6" name="Tijdelijke aanduiding voor dianummer 5"/>
          <p:cNvSpPr>
            <a:spLocks noGrp="1"/>
          </p:cNvSpPr>
          <p:nvPr>
            <p:ph type="sldNum" sz="quarter" idx="11"/>
          </p:nvPr>
        </p:nvSpPr>
        <p:spPr/>
        <p:txBody>
          <a:bodyPr/>
          <a:lstStyle>
            <a:lvl1pPr>
              <a:defRPr/>
            </a:lvl1pPr>
          </a:lstStyle>
          <a:p>
            <a:fld id="{17C0EDE3-1B2B-4AAA-A15A-E3CC99E4046F}" type="slidenum">
              <a:rPr lang="nl-NL"/>
              <a:pPr/>
              <a:t>‹#›</a:t>
            </a:fld>
            <a:endParaRPr lang="nl-NL"/>
          </a:p>
        </p:txBody>
      </p:sp>
      <p:sp>
        <p:nvSpPr>
          <p:cNvPr id="7" name="Tijdelijke aanduiding voor datum 6"/>
          <p:cNvSpPr>
            <a:spLocks noGrp="1"/>
          </p:cNvSpPr>
          <p:nvPr>
            <p:ph type="dt" sz="half" idx="12"/>
          </p:nvPr>
        </p:nvSpPr>
        <p:spPr/>
        <p:txBody>
          <a:bodyPr/>
          <a:lstStyle>
            <a:lvl1pPr>
              <a:defRPr/>
            </a:lvl1pPr>
          </a:lstStyle>
          <a:p>
            <a:fld id="{BB57620E-8380-4E11-9D5E-5615B84563EC}" type="datetime3">
              <a:rPr lang="nl-NL" smtClean="0"/>
              <a:pPr/>
              <a:t>17/10/17</a:t>
            </a:fld>
            <a:endParaRPr lang="nl-NL"/>
          </a:p>
        </p:txBody>
      </p:sp>
    </p:spTree>
    <p:extLst>
      <p:ext uri="{BB962C8B-B14F-4D97-AF65-F5344CB8AC3E}">
        <p14:creationId xmlns:p14="http://schemas.microsoft.com/office/powerpoint/2010/main" val="219853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voettekst 6"/>
          <p:cNvSpPr>
            <a:spLocks noGrp="1"/>
          </p:cNvSpPr>
          <p:nvPr>
            <p:ph type="ftr" sz="quarter" idx="10"/>
          </p:nvPr>
        </p:nvSpPr>
        <p:spPr/>
        <p:txBody>
          <a:bodyPr/>
          <a:lstStyle>
            <a:lvl1pPr>
              <a:defRPr/>
            </a:lvl1pPr>
          </a:lstStyle>
          <a:p>
            <a:r>
              <a:rPr lang="nl-NL" smtClean="0"/>
              <a:t>OCMW Gent - Wooncoaching</a:t>
            </a:r>
            <a:endParaRPr lang="nl-NL"/>
          </a:p>
        </p:txBody>
      </p:sp>
      <p:sp>
        <p:nvSpPr>
          <p:cNvPr id="8" name="Tijdelijke aanduiding voor dianummer 7"/>
          <p:cNvSpPr>
            <a:spLocks noGrp="1"/>
          </p:cNvSpPr>
          <p:nvPr>
            <p:ph type="sldNum" sz="quarter" idx="11"/>
          </p:nvPr>
        </p:nvSpPr>
        <p:spPr/>
        <p:txBody>
          <a:bodyPr/>
          <a:lstStyle>
            <a:lvl1pPr>
              <a:defRPr/>
            </a:lvl1pPr>
          </a:lstStyle>
          <a:p>
            <a:fld id="{D09C6EB3-0911-4F5A-8D84-1730C74CB8C3}" type="slidenum">
              <a:rPr lang="nl-NL"/>
              <a:pPr/>
              <a:t>‹#›</a:t>
            </a:fld>
            <a:endParaRPr lang="nl-NL"/>
          </a:p>
        </p:txBody>
      </p:sp>
      <p:sp>
        <p:nvSpPr>
          <p:cNvPr id="9" name="Tijdelijke aanduiding voor datum 8"/>
          <p:cNvSpPr>
            <a:spLocks noGrp="1"/>
          </p:cNvSpPr>
          <p:nvPr>
            <p:ph type="dt" sz="half" idx="12"/>
          </p:nvPr>
        </p:nvSpPr>
        <p:spPr/>
        <p:txBody>
          <a:bodyPr/>
          <a:lstStyle>
            <a:lvl1pPr>
              <a:defRPr/>
            </a:lvl1pPr>
          </a:lstStyle>
          <a:p>
            <a:fld id="{4FAD6C7C-BDF8-40A2-B61E-399FBD5CB80E}" type="datetime3">
              <a:rPr lang="nl-NL" smtClean="0"/>
              <a:pPr/>
              <a:t>17/10/17</a:t>
            </a:fld>
            <a:endParaRPr lang="nl-NL"/>
          </a:p>
        </p:txBody>
      </p:sp>
    </p:spTree>
    <p:extLst>
      <p:ext uri="{BB962C8B-B14F-4D97-AF65-F5344CB8AC3E}">
        <p14:creationId xmlns:p14="http://schemas.microsoft.com/office/powerpoint/2010/main" val="214261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oettekst 2"/>
          <p:cNvSpPr>
            <a:spLocks noGrp="1"/>
          </p:cNvSpPr>
          <p:nvPr>
            <p:ph type="ftr" sz="quarter" idx="10"/>
          </p:nvPr>
        </p:nvSpPr>
        <p:spPr/>
        <p:txBody>
          <a:bodyPr/>
          <a:lstStyle>
            <a:lvl1pPr>
              <a:defRPr/>
            </a:lvl1pPr>
          </a:lstStyle>
          <a:p>
            <a:r>
              <a:rPr lang="nl-NL" smtClean="0"/>
              <a:t>OCMW Gent - Wooncoaching</a:t>
            </a:r>
            <a:endParaRPr lang="nl-NL"/>
          </a:p>
        </p:txBody>
      </p:sp>
      <p:sp>
        <p:nvSpPr>
          <p:cNvPr id="4" name="Tijdelijke aanduiding voor dianummer 3"/>
          <p:cNvSpPr>
            <a:spLocks noGrp="1"/>
          </p:cNvSpPr>
          <p:nvPr>
            <p:ph type="sldNum" sz="quarter" idx="11"/>
          </p:nvPr>
        </p:nvSpPr>
        <p:spPr/>
        <p:txBody>
          <a:bodyPr/>
          <a:lstStyle>
            <a:lvl1pPr>
              <a:defRPr/>
            </a:lvl1pPr>
          </a:lstStyle>
          <a:p>
            <a:fld id="{22EF9D4C-A03F-4C3A-BE83-D1B4F1B68F88}" type="slidenum">
              <a:rPr lang="nl-NL"/>
              <a:pPr/>
              <a:t>‹#›</a:t>
            </a:fld>
            <a:endParaRPr lang="nl-NL"/>
          </a:p>
        </p:txBody>
      </p:sp>
      <p:sp>
        <p:nvSpPr>
          <p:cNvPr id="5" name="Tijdelijke aanduiding voor datum 4"/>
          <p:cNvSpPr>
            <a:spLocks noGrp="1"/>
          </p:cNvSpPr>
          <p:nvPr>
            <p:ph type="dt" sz="half" idx="12"/>
          </p:nvPr>
        </p:nvSpPr>
        <p:spPr/>
        <p:txBody>
          <a:bodyPr/>
          <a:lstStyle>
            <a:lvl1pPr>
              <a:defRPr/>
            </a:lvl1pPr>
          </a:lstStyle>
          <a:p>
            <a:fld id="{28A65495-6616-4F42-92CB-6DC3F0F565AA}" type="datetime3">
              <a:rPr lang="nl-NL" smtClean="0"/>
              <a:pPr/>
              <a:t>17/10/17</a:t>
            </a:fld>
            <a:endParaRPr lang="nl-NL"/>
          </a:p>
        </p:txBody>
      </p:sp>
    </p:spTree>
    <p:extLst>
      <p:ext uri="{BB962C8B-B14F-4D97-AF65-F5344CB8AC3E}">
        <p14:creationId xmlns:p14="http://schemas.microsoft.com/office/powerpoint/2010/main" val="334505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a:lvl1pPr>
          </a:lstStyle>
          <a:p>
            <a:r>
              <a:rPr lang="nl-NL" smtClean="0"/>
              <a:t>OCMW Gent - Wooncoaching</a:t>
            </a:r>
            <a:endParaRPr lang="nl-NL"/>
          </a:p>
        </p:txBody>
      </p:sp>
      <p:sp>
        <p:nvSpPr>
          <p:cNvPr id="3" name="Tijdelijke aanduiding voor dianummer 2"/>
          <p:cNvSpPr>
            <a:spLocks noGrp="1"/>
          </p:cNvSpPr>
          <p:nvPr>
            <p:ph type="sldNum" sz="quarter" idx="11"/>
          </p:nvPr>
        </p:nvSpPr>
        <p:spPr/>
        <p:txBody>
          <a:bodyPr/>
          <a:lstStyle>
            <a:lvl1pPr>
              <a:defRPr/>
            </a:lvl1pPr>
          </a:lstStyle>
          <a:p>
            <a:fld id="{524CF94F-FE50-4633-AD82-6AE6BB123442}" type="slidenum">
              <a:rPr lang="nl-NL"/>
              <a:pPr/>
              <a:t>‹#›</a:t>
            </a:fld>
            <a:endParaRPr lang="nl-NL"/>
          </a:p>
        </p:txBody>
      </p:sp>
      <p:sp>
        <p:nvSpPr>
          <p:cNvPr id="4" name="Tijdelijke aanduiding voor datum 3"/>
          <p:cNvSpPr>
            <a:spLocks noGrp="1"/>
          </p:cNvSpPr>
          <p:nvPr>
            <p:ph type="dt" sz="half" idx="12"/>
          </p:nvPr>
        </p:nvSpPr>
        <p:spPr/>
        <p:txBody>
          <a:bodyPr/>
          <a:lstStyle>
            <a:lvl1pPr>
              <a:defRPr/>
            </a:lvl1pPr>
          </a:lstStyle>
          <a:p>
            <a:fld id="{EE436DF7-3513-4FE3-BED3-F7820ADDBD6B}" type="datetime3">
              <a:rPr lang="nl-NL" smtClean="0"/>
              <a:pPr/>
              <a:t>17/10/17</a:t>
            </a:fld>
            <a:endParaRPr lang="nl-NL"/>
          </a:p>
        </p:txBody>
      </p:sp>
    </p:spTree>
    <p:extLst>
      <p:ext uri="{BB962C8B-B14F-4D97-AF65-F5344CB8AC3E}">
        <p14:creationId xmlns:p14="http://schemas.microsoft.com/office/powerpoint/2010/main" val="48943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r>
              <a:rPr lang="nl-NL" smtClean="0"/>
              <a:t>OCMW Gent - Wooncoaching</a:t>
            </a:r>
            <a:endParaRPr lang="nl-NL"/>
          </a:p>
        </p:txBody>
      </p:sp>
      <p:sp>
        <p:nvSpPr>
          <p:cNvPr id="6" name="Tijdelijke aanduiding voor dianummer 5"/>
          <p:cNvSpPr>
            <a:spLocks noGrp="1"/>
          </p:cNvSpPr>
          <p:nvPr>
            <p:ph type="sldNum" sz="quarter" idx="11"/>
          </p:nvPr>
        </p:nvSpPr>
        <p:spPr/>
        <p:txBody>
          <a:bodyPr/>
          <a:lstStyle>
            <a:lvl1pPr>
              <a:defRPr/>
            </a:lvl1pPr>
          </a:lstStyle>
          <a:p>
            <a:fld id="{7A899A80-D51D-4630-A6FC-72922F1C8F8F}" type="slidenum">
              <a:rPr lang="nl-NL"/>
              <a:pPr/>
              <a:t>‹#›</a:t>
            </a:fld>
            <a:endParaRPr lang="nl-NL"/>
          </a:p>
        </p:txBody>
      </p:sp>
      <p:sp>
        <p:nvSpPr>
          <p:cNvPr id="7" name="Tijdelijke aanduiding voor datum 6"/>
          <p:cNvSpPr>
            <a:spLocks noGrp="1"/>
          </p:cNvSpPr>
          <p:nvPr>
            <p:ph type="dt" sz="half" idx="12"/>
          </p:nvPr>
        </p:nvSpPr>
        <p:spPr/>
        <p:txBody>
          <a:bodyPr/>
          <a:lstStyle>
            <a:lvl1pPr>
              <a:defRPr/>
            </a:lvl1pPr>
          </a:lstStyle>
          <a:p>
            <a:fld id="{6B85C187-A4A1-4AA2-9021-03560C9F2A29}" type="datetime3">
              <a:rPr lang="nl-NL" smtClean="0"/>
              <a:pPr/>
              <a:t>17/10/17</a:t>
            </a:fld>
            <a:endParaRPr lang="nl-NL"/>
          </a:p>
        </p:txBody>
      </p:sp>
    </p:spTree>
    <p:extLst>
      <p:ext uri="{BB962C8B-B14F-4D97-AF65-F5344CB8AC3E}">
        <p14:creationId xmlns:p14="http://schemas.microsoft.com/office/powerpoint/2010/main" val="428293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r>
              <a:rPr lang="nl-NL" smtClean="0"/>
              <a:t>OCMW Gent - Wooncoaching</a:t>
            </a:r>
            <a:endParaRPr lang="nl-NL"/>
          </a:p>
        </p:txBody>
      </p:sp>
      <p:sp>
        <p:nvSpPr>
          <p:cNvPr id="6" name="Tijdelijke aanduiding voor dianummer 5"/>
          <p:cNvSpPr>
            <a:spLocks noGrp="1"/>
          </p:cNvSpPr>
          <p:nvPr>
            <p:ph type="sldNum" sz="quarter" idx="11"/>
          </p:nvPr>
        </p:nvSpPr>
        <p:spPr/>
        <p:txBody>
          <a:bodyPr/>
          <a:lstStyle>
            <a:lvl1pPr>
              <a:defRPr/>
            </a:lvl1pPr>
          </a:lstStyle>
          <a:p>
            <a:fld id="{247B5CCA-299B-4F33-A5D3-E8A15CEEDE94}" type="slidenum">
              <a:rPr lang="nl-NL"/>
              <a:pPr/>
              <a:t>‹#›</a:t>
            </a:fld>
            <a:endParaRPr lang="nl-NL"/>
          </a:p>
        </p:txBody>
      </p:sp>
      <p:sp>
        <p:nvSpPr>
          <p:cNvPr id="7" name="Tijdelijke aanduiding voor datum 6"/>
          <p:cNvSpPr>
            <a:spLocks noGrp="1"/>
          </p:cNvSpPr>
          <p:nvPr>
            <p:ph type="dt" sz="half" idx="12"/>
          </p:nvPr>
        </p:nvSpPr>
        <p:spPr/>
        <p:txBody>
          <a:bodyPr/>
          <a:lstStyle>
            <a:lvl1pPr>
              <a:defRPr/>
            </a:lvl1pPr>
          </a:lstStyle>
          <a:p>
            <a:fld id="{21E19316-E3A4-4AD4-936C-052DDDC2678D}" type="datetime3">
              <a:rPr lang="nl-NL" smtClean="0"/>
              <a:pPr/>
              <a:t>17/10/17</a:t>
            </a:fld>
            <a:endParaRPr lang="nl-NL"/>
          </a:p>
        </p:txBody>
      </p:sp>
    </p:spTree>
    <p:extLst>
      <p:ext uri="{BB962C8B-B14F-4D97-AF65-F5344CB8AC3E}">
        <p14:creationId xmlns:p14="http://schemas.microsoft.com/office/powerpoint/2010/main" val="216216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bwMode="auto">
          <a:xfrm>
            <a:off x="2124075" y="188913"/>
            <a:ext cx="6696075" cy="6413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nl-BE" smtClean="0"/>
              <a:t>Vul hier je titel in</a:t>
            </a:r>
            <a:endParaRPr lang="nl-NL" smtClean="0"/>
          </a:p>
        </p:txBody>
      </p:sp>
      <p:sp>
        <p:nvSpPr>
          <p:cNvPr id="173062" name="Rectangle 6"/>
          <p:cNvSpPr>
            <a:spLocks noGrp="1" noChangeArrowheads="1"/>
          </p:cNvSpPr>
          <p:nvPr>
            <p:ph type="ftr" sz="quarter" idx="3"/>
          </p:nvPr>
        </p:nvSpPr>
        <p:spPr bwMode="auto">
          <a:xfrm>
            <a:off x="2771775" y="6308725"/>
            <a:ext cx="3816350"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9900"/>
                </a:solidFill>
              </a:defRPr>
            </a:lvl1pPr>
          </a:lstStyle>
          <a:p>
            <a:pPr fontAlgn="base">
              <a:spcBef>
                <a:spcPct val="0"/>
              </a:spcBef>
              <a:spcAft>
                <a:spcPct val="0"/>
              </a:spcAft>
            </a:pPr>
            <a:r>
              <a:rPr lang="nl-NL" smtClean="0"/>
              <a:t>OCMW Gent - Wooncoaching</a:t>
            </a:r>
            <a:endParaRPr lang="nl-NL"/>
          </a:p>
        </p:txBody>
      </p:sp>
      <p:sp>
        <p:nvSpPr>
          <p:cNvPr id="173063" name="Rectangle 7"/>
          <p:cNvSpPr>
            <a:spLocks noGrp="1" noChangeArrowheads="1"/>
          </p:cNvSpPr>
          <p:nvPr>
            <p:ph type="sldNum" sz="quarter" idx="4"/>
          </p:nvPr>
        </p:nvSpPr>
        <p:spPr bwMode="auto">
          <a:xfrm>
            <a:off x="7164388" y="6308725"/>
            <a:ext cx="1628775"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9900"/>
                </a:solidFill>
              </a:defRPr>
            </a:lvl1pPr>
          </a:lstStyle>
          <a:p>
            <a:pPr fontAlgn="base">
              <a:spcBef>
                <a:spcPct val="0"/>
              </a:spcBef>
              <a:spcAft>
                <a:spcPct val="0"/>
              </a:spcAft>
            </a:pPr>
            <a:fld id="{1C2183D2-C624-45CB-A267-79177691FE58}" type="slidenum">
              <a:rPr lang="nl-NL"/>
              <a:pPr fontAlgn="base">
                <a:spcBef>
                  <a:spcPct val="0"/>
                </a:spcBef>
                <a:spcAft>
                  <a:spcPct val="0"/>
                </a:spcAft>
              </a:pPr>
              <a:t>‹#›</a:t>
            </a:fld>
            <a:endParaRPr lang="nl-NL"/>
          </a:p>
        </p:txBody>
      </p:sp>
      <p:sp>
        <p:nvSpPr>
          <p:cNvPr id="173064" name="Rectangle 8"/>
          <p:cNvSpPr>
            <a:spLocks noGrp="1" noChangeArrowheads="1"/>
          </p:cNvSpPr>
          <p:nvPr>
            <p:ph type="dt" sz="half" idx="2"/>
          </p:nvPr>
        </p:nvSpPr>
        <p:spPr bwMode="auto">
          <a:xfrm>
            <a:off x="250825" y="6308725"/>
            <a:ext cx="1944688"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9900"/>
                </a:solidFill>
              </a:defRPr>
            </a:lvl1pPr>
          </a:lstStyle>
          <a:p>
            <a:pPr fontAlgn="base">
              <a:spcBef>
                <a:spcPct val="0"/>
              </a:spcBef>
              <a:spcAft>
                <a:spcPct val="0"/>
              </a:spcAft>
            </a:pPr>
            <a:fld id="{9DCA2731-7F02-436B-B808-45996674C69D}" type="datetime3">
              <a:rPr lang="nl-NL" smtClean="0"/>
              <a:pPr fontAlgn="base">
                <a:spcBef>
                  <a:spcPct val="0"/>
                </a:spcBef>
                <a:spcAft>
                  <a:spcPct val="0"/>
                </a:spcAft>
              </a:pPr>
              <a:t>17/10/17</a:t>
            </a:fld>
            <a:endParaRPr lang="nl-NL"/>
          </a:p>
        </p:txBody>
      </p:sp>
      <p:sp>
        <p:nvSpPr>
          <p:cNvPr id="173065" name="Rectangle 9"/>
          <p:cNvSpPr>
            <a:spLocks noGrp="1" noChangeArrowheads="1"/>
          </p:cNvSpPr>
          <p:nvPr>
            <p:ph type="body" idx="1"/>
          </p:nvPr>
        </p:nvSpPr>
        <p:spPr bwMode="auto">
          <a:xfrm>
            <a:off x="1547813" y="1557338"/>
            <a:ext cx="7210425"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73066" name="Picture 10" descr="NLogoGent_wijd_vectorschaduw_kleur"/>
          <p:cNvPicPr>
            <a:picLocks noChangeAspect="1" noChangeArrowheads="1"/>
          </p:cNvPicPr>
          <p:nvPr/>
        </p:nvPicPr>
        <p:blipFill>
          <a:blip r:embed="rId13"/>
          <a:srcRect/>
          <a:stretch>
            <a:fillRect/>
          </a:stretch>
        </p:blipFill>
        <p:spPr bwMode="auto">
          <a:xfrm>
            <a:off x="250825" y="188913"/>
            <a:ext cx="1873250" cy="803275"/>
          </a:xfrm>
          <a:prstGeom prst="rect">
            <a:avLst/>
          </a:prstGeom>
          <a:noFill/>
        </p:spPr>
      </p:pic>
      <p:pic>
        <p:nvPicPr>
          <p:cNvPr id="173067" name="Picture 11" descr="bovenlijn"/>
          <p:cNvPicPr>
            <a:picLocks noChangeAspect="1" noChangeArrowheads="1"/>
          </p:cNvPicPr>
          <p:nvPr/>
        </p:nvPicPr>
        <p:blipFill>
          <a:blip r:embed="rId14"/>
          <a:srcRect/>
          <a:stretch>
            <a:fillRect/>
          </a:stretch>
        </p:blipFill>
        <p:spPr bwMode="auto">
          <a:xfrm>
            <a:off x="684213" y="981075"/>
            <a:ext cx="8064500" cy="557213"/>
          </a:xfrm>
          <a:prstGeom prst="rect">
            <a:avLst/>
          </a:prstGeom>
          <a:noFill/>
        </p:spPr>
      </p:pic>
    </p:spTree>
    <p:extLst>
      <p:ext uri="{BB962C8B-B14F-4D97-AF65-F5344CB8AC3E}">
        <p14:creationId xmlns:p14="http://schemas.microsoft.com/office/powerpoint/2010/main" val="68218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50000"/>
        </a:spcBef>
        <a:spcAft>
          <a:spcPct val="0"/>
        </a:spcAft>
        <a:defRPr sz="3600" b="1">
          <a:solidFill>
            <a:srgbClr val="009900"/>
          </a:solidFill>
          <a:latin typeface="+mj-lt"/>
          <a:ea typeface="+mj-ea"/>
          <a:cs typeface="+mj-cs"/>
        </a:defRPr>
      </a:lvl1pPr>
      <a:lvl2pPr algn="ctr" rtl="0" eaLnBrk="1" fontAlgn="base" hangingPunct="1">
        <a:spcBef>
          <a:spcPct val="50000"/>
        </a:spcBef>
        <a:spcAft>
          <a:spcPct val="0"/>
        </a:spcAft>
        <a:defRPr sz="3600" b="1">
          <a:solidFill>
            <a:srgbClr val="009900"/>
          </a:solidFill>
          <a:latin typeface="Verdana" pitchFamily="34" charset="0"/>
        </a:defRPr>
      </a:lvl2pPr>
      <a:lvl3pPr algn="ctr" rtl="0" eaLnBrk="1" fontAlgn="base" hangingPunct="1">
        <a:spcBef>
          <a:spcPct val="50000"/>
        </a:spcBef>
        <a:spcAft>
          <a:spcPct val="0"/>
        </a:spcAft>
        <a:defRPr sz="3600" b="1">
          <a:solidFill>
            <a:srgbClr val="009900"/>
          </a:solidFill>
          <a:latin typeface="Verdana" pitchFamily="34" charset="0"/>
        </a:defRPr>
      </a:lvl3pPr>
      <a:lvl4pPr algn="ctr" rtl="0" eaLnBrk="1" fontAlgn="base" hangingPunct="1">
        <a:spcBef>
          <a:spcPct val="50000"/>
        </a:spcBef>
        <a:spcAft>
          <a:spcPct val="0"/>
        </a:spcAft>
        <a:defRPr sz="3600" b="1">
          <a:solidFill>
            <a:srgbClr val="009900"/>
          </a:solidFill>
          <a:latin typeface="Verdana" pitchFamily="34" charset="0"/>
        </a:defRPr>
      </a:lvl4pPr>
      <a:lvl5pPr algn="ctr" rtl="0" eaLnBrk="1" fontAlgn="base" hangingPunct="1">
        <a:spcBef>
          <a:spcPct val="50000"/>
        </a:spcBef>
        <a:spcAft>
          <a:spcPct val="0"/>
        </a:spcAft>
        <a:defRPr sz="3600" b="1">
          <a:solidFill>
            <a:srgbClr val="009900"/>
          </a:solidFill>
          <a:latin typeface="Verdana" pitchFamily="34" charset="0"/>
        </a:defRPr>
      </a:lvl5pPr>
      <a:lvl6pPr marL="457200" algn="ctr" rtl="0" eaLnBrk="1" fontAlgn="base" hangingPunct="1">
        <a:spcBef>
          <a:spcPct val="50000"/>
        </a:spcBef>
        <a:spcAft>
          <a:spcPct val="0"/>
        </a:spcAft>
        <a:defRPr sz="3600" b="1">
          <a:solidFill>
            <a:srgbClr val="009900"/>
          </a:solidFill>
          <a:latin typeface="Verdana" pitchFamily="34" charset="0"/>
        </a:defRPr>
      </a:lvl6pPr>
      <a:lvl7pPr marL="914400" algn="ctr" rtl="0" eaLnBrk="1" fontAlgn="base" hangingPunct="1">
        <a:spcBef>
          <a:spcPct val="50000"/>
        </a:spcBef>
        <a:spcAft>
          <a:spcPct val="0"/>
        </a:spcAft>
        <a:defRPr sz="3600" b="1">
          <a:solidFill>
            <a:srgbClr val="009900"/>
          </a:solidFill>
          <a:latin typeface="Verdana" pitchFamily="34" charset="0"/>
        </a:defRPr>
      </a:lvl7pPr>
      <a:lvl8pPr marL="1371600" algn="ctr" rtl="0" eaLnBrk="1" fontAlgn="base" hangingPunct="1">
        <a:spcBef>
          <a:spcPct val="50000"/>
        </a:spcBef>
        <a:spcAft>
          <a:spcPct val="0"/>
        </a:spcAft>
        <a:defRPr sz="3600" b="1">
          <a:solidFill>
            <a:srgbClr val="009900"/>
          </a:solidFill>
          <a:latin typeface="Verdana" pitchFamily="34" charset="0"/>
        </a:defRPr>
      </a:lvl8pPr>
      <a:lvl9pPr marL="1828800" algn="ctr" rtl="0" eaLnBrk="1" fontAlgn="base" hangingPunct="1">
        <a:spcBef>
          <a:spcPct val="50000"/>
        </a:spcBef>
        <a:spcAft>
          <a:spcPct val="0"/>
        </a:spcAft>
        <a:defRPr sz="3600" b="1">
          <a:solidFill>
            <a:srgbClr val="009900"/>
          </a:solidFill>
          <a:latin typeface="Verdana" pitchFamily="34" charset="0"/>
        </a:defRPr>
      </a:lvl9pPr>
    </p:titleStyle>
    <p:bodyStyle>
      <a:lvl1pPr marL="342900" indent="-342900" algn="l" rtl="0" eaLnBrk="1" fontAlgn="base" hangingPunct="1">
        <a:spcBef>
          <a:spcPct val="0"/>
        </a:spcBef>
        <a:spcAft>
          <a:spcPct val="0"/>
        </a:spcAft>
        <a:buChar char="•"/>
        <a:defRPr sz="3200">
          <a:solidFill>
            <a:srgbClr val="669900"/>
          </a:solidFill>
          <a:latin typeface="+mn-lt"/>
          <a:ea typeface="+mn-ea"/>
          <a:cs typeface="+mn-cs"/>
        </a:defRPr>
      </a:lvl1pPr>
      <a:lvl2pPr marL="742950" indent="-285750" algn="l" rtl="0" eaLnBrk="1" fontAlgn="base" hangingPunct="1">
        <a:spcBef>
          <a:spcPct val="0"/>
        </a:spcBef>
        <a:spcAft>
          <a:spcPct val="0"/>
        </a:spcAft>
        <a:buFont typeface="Arial" charset="0"/>
        <a:buChar char="◦"/>
        <a:defRPr sz="3200">
          <a:solidFill>
            <a:srgbClr val="669900"/>
          </a:solidFill>
          <a:latin typeface="+mn-lt"/>
        </a:defRPr>
      </a:lvl2pPr>
      <a:lvl3pPr marL="1143000" indent="-228600" algn="l" rtl="0" eaLnBrk="1" fontAlgn="base" hangingPunct="1">
        <a:spcBef>
          <a:spcPct val="0"/>
        </a:spcBef>
        <a:spcAft>
          <a:spcPct val="0"/>
        </a:spcAft>
        <a:buFont typeface="Arial" charset="0"/>
        <a:buChar char="▪"/>
        <a:defRPr sz="3200">
          <a:solidFill>
            <a:srgbClr val="669900"/>
          </a:solidFill>
          <a:latin typeface="+mn-lt"/>
        </a:defRPr>
      </a:lvl3pPr>
      <a:lvl4pPr marL="1600200" indent="-228600" algn="l" rtl="0" eaLnBrk="1" fontAlgn="base" hangingPunct="1">
        <a:spcBef>
          <a:spcPct val="0"/>
        </a:spcBef>
        <a:spcAft>
          <a:spcPct val="0"/>
        </a:spcAft>
        <a:buFont typeface="Arial" charset="0"/>
        <a:buChar char="▫"/>
        <a:defRPr sz="3200">
          <a:solidFill>
            <a:srgbClr val="669900"/>
          </a:solidFill>
          <a:latin typeface="+mn-lt"/>
        </a:defRPr>
      </a:lvl4pPr>
      <a:lvl5pPr marL="2057400" indent="-228600" algn="l" rtl="0" eaLnBrk="1" fontAlgn="base" hangingPunct="1">
        <a:spcBef>
          <a:spcPct val="0"/>
        </a:spcBef>
        <a:spcAft>
          <a:spcPct val="0"/>
        </a:spcAft>
        <a:buSzPct val="60000"/>
        <a:buFont typeface="Arial" charset="0"/>
        <a:buChar char="♦"/>
        <a:defRPr sz="3200">
          <a:solidFill>
            <a:srgbClr val="669900"/>
          </a:solidFill>
          <a:latin typeface="+mn-lt"/>
        </a:defRPr>
      </a:lvl5pPr>
      <a:lvl6pPr marL="2514600" indent="-228600" algn="l" rtl="0" eaLnBrk="1" fontAlgn="base" hangingPunct="1">
        <a:spcBef>
          <a:spcPct val="0"/>
        </a:spcBef>
        <a:spcAft>
          <a:spcPct val="0"/>
        </a:spcAft>
        <a:buSzPct val="60000"/>
        <a:buFont typeface="Arial" charset="0"/>
        <a:buChar char="♦"/>
        <a:defRPr sz="3200">
          <a:solidFill>
            <a:srgbClr val="669900"/>
          </a:solidFill>
          <a:latin typeface="+mn-lt"/>
        </a:defRPr>
      </a:lvl6pPr>
      <a:lvl7pPr marL="2971800" indent="-228600" algn="l" rtl="0" eaLnBrk="1" fontAlgn="base" hangingPunct="1">
        <a:spcBef>
          <a:spcPct val="0"/>
        </a:spcBef>
        <a:spcAft>
          <a:spcPct val="0"/>
        </a:spcAft>
        <a:buSzPct val="60000"/>
        <a:buFont typeface="Arial" charset="0"/>
        <a:buChar char="♦"/>
        <a:defRPr sz="3200">
          <a:solidFill>
            <a:srgbClr val="669900"/>
          </a:solidFill>
          <a:latin typeface="+mn-lt"/>
        </a:defRPr>
      </a:lvl7pPr>
      <a:lvl8pPr marL="3429000" indent="-228600" algn="l" rtl="0" eaLnBrk="1" fontAlgn="base" hangingPunct="1">
        <a:spcBef>
          <a:spcPct val="0"/>
        </a:spcBef>
        <a:spcAft>
          <a:spcPct val="0"/>
        </a:spcAft>
        <a:buSzPct val="60000"/>
        <a:buFont typeface="Arial" charset="0"/>
        <a:buChar char="♦"/>
        <a:defRPr sz="3200">
          <a:solidFill>
            <a:srgbClr val="669900"/>
          </a:solidFill>
          <a:latin typeface="+mn-lt"/>
        </a:defRPr>
      </a:lvl8pPr>
      <a:lvl9pPr marL="3886200" indent="-228600" algn="l" rtl="0" eaLnBrk="1" fontAlgn="base" hangingPunct="1">
        <a:spcBef>
          <a:spcPct val="0"/>
        </a:spcBef>
        <a:spcAft>
          <a:spcPct val="0"/>
        </a:spcAft>
        <a:buSzPct val="60000"/>
        <a:buFont typeface="Arial" charset="0"/>
        <a:buChar char="♦"/>
        <a:defRPr sz="3200">
          <a:solidFill>
            <a:srgbClr val="669900"/>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2771775" y="1916113"/>
            <a:ext cx="597693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nl-BE" sz="2400" b="1">
              <a:solidFill>
                <a:srgbClr val="000000"/>
              </a:solidFill>
            </a:endParaRPr>
          </a:p>
        </p:txBody>
      </p:sp>
      <p:sp>
        <p:nvSpPr>
          <p:cNvPr id="2057" name="Rectangle 9"/>
          <p:cNvSpPr>
            <a:spLocks noChangeArrowheads="1"/>
          </p:cNvSpPr>
          <p:nvPr/>
        </p:nvSpPr>
        <p:spPr bwMode="auto">
          <a:xfrm rot="16200000">
            <a:off x="-790574" y="3103562"/>
            <a:ext cx="4851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fr-FR" sz="2400" b="1" dirty="0">
                <a:solidFill>
                  <a:srgbClr val="000000"/>
                </a:solidFill>
              </a:rPr>
              <a:t>WOONCOACHING</a:t>
            </a:r>
            <a:endParaRPr lang="nl-NL" sz="2400" b="1" dirty="0">
              <a:solidFill>
                <a:srgbClr val="000000"/>
              </a:solidFil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005179"/>
            <a:ext cx="4476750" cy="3000375"/>
          </a:xfrm>
          <a:prstGeom prst="rect">
            <a:avLst/>
          </a:prstGeom>
        </p:spPr>
      </p:pic>
    </p:spTree>
    <p:extLst>
      <p:ext uri="{BB962C8B-B14F-4D97-AF65-F5344CB8AC3E}">
        <p14:creationId xmlns:p14="http://schemas.microsoft.com/office/powerpoint/2010/main" val="181512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nl-BE">
              <a:ea typeface="ＭＳ Ｐゴシック" charset="0"/>
            </a:endParaRPr>
          </a:p>
        </p:txBody>
      </p:sp>
      <p:pic>
        <p:nvPicPr>
          <p:cNvPr id="4" name="Tijdelijke aanduiding voor inhoud 3"/>
          <p:cNvPicPr>
            <a:picLocks noGrp="1" noChangeAspect="1"/>
          </p:cNvPicPr>
          <p:nvPr>
            <p:ph idx="1"/>
          </p:nvPr>
        </p:nvPicPr>
        <p:blipFill>
          <a:blip r:embed="rId2"/>
          <a:stretch>
            <a:fillRect/>
          </a:stretch>
        </p:blipFill>
        <p:spPr>
          <a:xfrm>
            <a:off x="179512" y="104637"/>
            <a:ext cx="8542213" cy="6276691"/>
          </a:xfrm>
        </p:spPr>
      </p:pic>
    </p:spTree>
    <p:extLst>
      <p:ext uri="{BB962C8B-B14F-4D97-AF65-F5344CB8AC3E}">
        <p14:creationId xmlns:p14="http://schemas.microsoft.com/office/powerpoint/2010/main" val="305184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Methodiek</a:t>
            </a:r>
            <a:endParaRPr lang="nl-BE" dirty="0"/>
          </a:p>
        </p:txBody>
      </p:sp>
      <p:sp>
        <p:nvSpPr>
          <p:cNvPr id="3" name="Tijdelijke aanduiding voor inhoud 2"/>
          <p:cNvSpPr>
            <a:spLocks noGrp="1"/>
          </p:cNvSpPr>
          <p:nvPr>
            <p:ph idx="1"/>
          </p:nvPr>
        </p:nvSpPr>
        <p:spPr>
          <a:xfrm>
            <a:off x="1547664" y="1124744"/>
            <a:ext cx="7210425" cy="5041106"/>
          </a:xfrm>
        </p:spPr>
        <p:txBody>
          <a:bodyPr/>
          <a:lstStyle/>
          <a:p>
            <a:endParaRPr lang="nl-BE" sz="2400" b="1" dirty="0" smtClean="0"/>
          </a:p>
          <a:p>
            <a:r>
              <a:rPr lang="nl-BE" sz="2400" b="1" dirty="0" smtClean="0"/>
              <a:t>Tandem MA – WOC</a:t>
            </a:r>
            <a:endParaRPr lang="nl-BE" sz="2400" b="1" dirty="0"/>
          </a:p>
          <a:p>
            <a:pPr marL="0" indent="0">
              <a:buNone/>
            </a:pPr>
            <a:endParaRPr lang="nl-BE" sz="2400" b="1" dirty="0" smtClean="0"/>
          </a:p>
          <a:p>
            <a:pPr marL="0" indent="0">
              <a:buNone/>
            </a:pPr>
            <a:endParaRPr lang="nl-BE" sz="2400" b="1" dirty="0"/>
          </a:p>
          <a:p>
            <a:pPr>
              <a:buFont typeface="Symbol"/>
              <a:buChar char="Þ"/>
            </a:pPr>
            <a:r>
              <a:rPr lang="nl-BE" sz="2400" dirty="0" smtClean="0"/>
              <a:t>MA: financiële &amp; administratie ondersteuning</a:t>
            </a:r>
          </a:p>
          <a:p>
            <a:pPr>
              <a:buFont typeface="Symbol"/>
              <a:buChar char="Þ"/>
            </a:pPr>
            <a:endParaRPr lang="nl-BE" sz="2400" dirty="0" smtClean="0"/>
          </a:p>
          <a:p>
            <a:pPr>
              <a:buFont typeface="Symbol"/>
              <a:buChar char="Þ"/>
            </a:pPr>
            <a:r>
              <a:rPr lang="nl-BE" sz="2400" dirty="0" smtClean="0"/>
              <a:t>WOC ondersteuning verschillende levensdomeinen</a:t>
            </a:r>
          </a:p>
          <a:p>
            <a:pPr>
              <a:buFont typeface="Symbol"/>
              <a:buChar char="Þ"/>
            </a:pPr>
            <a:endParaRPr lang="nl-BE" sz="2400" dirty="0"/>
          </a:p>
          <a:p>
            <a:pPr marL="0" indent="0">
              <a:buNone/>
            </a:pPr>
            <a:endParaRPr lang="nl-BE" sz="2400" dirty="0"/>
          </a:p>
          <a:p>
            <a:pPr>
              <a:buFont typeface="Symbol"/>
              <a:buChar char="Þ"/>
            </a:pPr>
            <a:endParaRPr lang="nl-BE" sz="1800" dirty="0"/>
          </a:p>
          <a:p>
            <a:pPr>
              <a:buFont typeface="Symbol"/>
              <a:buChar char="Þ"/>
            </a:pPr>
            <a:endParaRPr lang="nl-BE" sz="1800" dirty="0" smtClean="0"/>
          </a:p>
          <a:p>
            <a:endParaRPr lang="nl-BE" sz="1800" dirty="0"/>
          </a:p>
        </p:txBody>
      </p:sp>
      <p:sp>
        <p:nvSpPr>
          <p:cNvPr id="4" name="Tijdelijke aanduiding voor voettekst 3"/>
          <p:cNvSpPr>
            <a:spLocks noGrp="1"/>
          </p:cNvSpPr>
          <p:nvPr>
            <p:ph type="ftr" sz="quarter" idx="10"/>
          </p:nvPr>
        </p:nvSpPr>
        <p:spPr/>
        <p:txBody>
          <a:body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11</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1827403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Methodiek</a:t>
            </a:r>
          </a:p>
        </p:txBody>
      </p:sp>
      <p:sp>
        <p:nvSpPr>
          <p:cNvPr id="3" name="Tijdelijke aanduiding voor inhoud 2"/>
          <p:cNvSpPr>
            <a:spLocks noGrp="1"/>
          </p:cNvSpPr>
          <p:nvPr>
            <p:ph idx="1"/>
          </p:nvPr>
        </p:nvSpPr>
        <p:spPr>
          <a:xfrm>
            <a:off x="1547664" y="1340768"/>
            <a:ext cx="7210425" cy="4608512"/>
          </a:xfrm>
        </p:spPr>
        <p:txBody>
          <a:bodyPr/>
          <a:lstStyle/>
          <a:p>
            <a:pPr lvl="1">
              <a:buFont typeface="Arial" charset="0"/>
              <a:buChar char="•"/>
              <a:defRPr/>
            </a:pPr>
            <a:r>
              <a:rPr lang="nl-NL" altLang="nl-BE" sz="2400" b="1" dirty="0" smtClean="0"/>
              <a:t>Psycholoog &amp; </a:t>
            </a:r>
            <a:r>
              <a:rPr lang="nl-NL" altLang="nl-BE" sz="2400" b="1" dirty="0" err="1" smtClean="0"/>
              <a:t>Housing</a:t>
            </a:r>
            <a:r>
              <a:rPr lang="nl-NL" altLang="nl-BE" sz="2400" b="1" dirty="0" smtClean="0"/>
              <a:t> First team</a:t>
            </a:r>
          </a:p>
          <a:p>
            <a:pPr marL="457200" lvl="1" indent="0">
              <a:buNone/>
              <a:defRPr/>
            </a:pPr>
            <a:endParaRPr lang="nl-NL" altLang="nl-BE" sz="2400" b="1" dirty="0" smtClean="0"/>
          </a:p>
          <a:p>
            <a:pPr lvl="1">
              <a:buFont typeface="Symbol"/>
              <a:buChar char="Þ"/>
              <a:defRPr/>
            </a:pPr>
            <a:r>
              <a:rPr lang="nl-NL" altLang="nl-BE" sz="2400" b="1" dirty="0" smtClean="0"/>
              <a:t> vóór HFB…</a:t>
            </a:r>
          </a:p>
          <a:p>
            <a:pPr lvl="1">
              <a:buFont typeface="Symbol"/>
              <a:buChar char="Þ"/>
              <a:defRPr/>
            </a:pPr>
            <a:endParaRPr lang="nl-NL" altLang="nl-BE" sz="2400" b="1" dirty="0" smtClean="0"/>
          </a:p>
          <a:p>
            <a:pPr marL="457200" lvl="1" indent="0">
              <a:buNone/>
              <a:defRPr/>
            </a:pPr>
            <a:r>
              <a:rPr lang="nl-BE" altLang="nl-BE" sz="2400" dirty="0" smtClean="0"/>
              <a:t>aanwezigheid </a:t>
            </a:r>
            <a:r>
              <a:rPr lang="nl-BE" altLang="nl-BE" sz="2400" dirty="0"/>
              <a:t>van Psychologische Dienst OCMW </a:t>
            </a:r>
            <a:r>
              <a:rPr lang="nl-BE" altLang="nl-BE" sz="2400" dirty="0" smtClean="0"/>
              <a:t>Gent, maar in </a:t>
            </a:r>
            <a:r>
              <a:rPr lang="nl-BE" altLang="nl-BE" sz="2400" dirty="0"/>
              <a:t>de praktijk zien we dat</a:t>
            </a:r>
            <a:r>
              <a:rPr lang="nl-BE" altLang="nl-BE" sz="2400" dirty="0" smtClean="0"/>
              <a:t>…</a:t>
            </a:r>
          </a:p>
          <a:p>
            <a:pPr marL="457200" lvl="1" indent="0">
              <a:buNone/>
              <a:defRPr/>
            </a:pPr>
            <a:endParaRPr lang="nl-BE" altLang="nl-BE" sz="2400" dirty="0" smtClean="0"/>
          </a:p>
          <a:p>
            <a:pPr lvl="1">
              <a:buFont typeface="Arial" charset="0"/>
              <a:buChar char="•"/>
              <a:defRPr/>
            </a:pPr>
            <a:r>
              <a:rPr lang="nl-BE" altLang="nl-BE" sz="2400" dirty="0"/>
              <a:t>voor HF doelgroep de drempel toch te groot is </a:t>
            </a:r>
          </a:p>
          <a:p>
            <a:pPr lvl="1">
              <a:buFont typeface="Arial" charset="0"/>
              <a:buChar char="•"/>
              <a:defRPr/>
            </a:pPr>
            <a:endParaRPr lang="nl-BE" altLang="nl-BE" sz="2400" dirty="0"/>
          </a:p>
          <a:p>
            <a:pPr lvl="1">
              <a:buFont typeface="Arial" charset="0"/>
              <a:buChar char="•"/>
              <a:defRPr/>
            </a:pPr>
            <a:r>
              <a:rPr lang="nl-BE" altLang="nl-BE" sz="2400" dirty="0" smtClean="0"/>
              <a:t>meer </a:t>
            </a:r>
            <a:r>
              <a:rPr lang="nl-BE" altLang="nl-BE" sz="2400" dirty="0"/>
              <a:t>intensief contact nodig tussen   psycholoog en wooncoaches</a:t>
            </a:r>
          </a:p>
          <a:p>
            <a:pPr lvl="1">
              <a:buFont typeface="Arial" charset="0"/>
              <a:buChar char="•"/>
              <a:defRPr/>
            </a:pPr>
            <a:endParaRPr lang="nl-BE" altLang="nl-BE" sz="2400" dirty="0" smtClean="0"/>
          </a:p>
          <a:p>
            <a:pPr lvl="1">
              <a:buFont typeface="Arial" charset="0"/>
              <a:buChar char="•"/>
              <a:defRPr/>
            </a:pPr>
            <a:endParaRPr lang="nl-BE" altLang="nl-BE" sz="2400" dirty="0"/>
          </a:p>
          <a:p>
            <a:pPr marL="0" indent="0">
              <a:buNone/>
            </a:pPr>
            <a:endParaRPr lang="nl-BE" sz="1800" dirty="0" smtClean="0"/>
          </a:p>
          <a:p>
            <a:pPr marL="0" indent="0">
              <a:buNone/>
            </a:pPr>
            <a:r>
              <a:rPr lang="nl-BE" sz="1800" dirty="0" smtClean="0"/>
              <a:t> </a:t>
            </a:r>
          </a:p>
          <a:p>
            <a:pPr marL="0" indent="0">
              <a:buNone/>
            </a:pPr>
            <a:endParaRPr lang="nl-BE" dirty="0"/>
          </a:p>
        </p:txBody>
      </p:sp>
      <p:sp>
        <p:nvSpPr>
          <p:cNvPr id="4" name="Tijdelijke aanduiding voor voettekst 3"/>
          <p:cNvSpPr>
            <a:spLocks noGrp="1"/>
          </p:cNvSpPr>
          <p:nvPr>
            <p:ph type="ftr" sz="quarter" idx="10"/>
          </p:nvPr>
        </p:nvSpPr>
        <p:spPr/>
        <p:txBody>
          <a:body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12</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2999770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Methodiek</a:t>
            </a:r>
          </a:p>
        </p:txBody>
      </p:sp>
      <p:sp>
        <p:nvSpPr>
          <p:cNvPr id="3" name="Tijdelijke aanduiding voor inhoud 2"/>
          <p:cNvSpPr>
            <a:spLocks noGrp="1"/>
          </p:cNvSpPr>
          <p:nvPr>
            <p:ph idx="1"/>
          </p:nvPr>
        </p:nvSpPr>
        <p:spPr>
          <a:xfrm>
            <a:off x="1547664" y="1340768"/>
            <a:ext cx="7210425" cy="4608512"/>
          </a:xfrm>
        </p:spPr>
        <p:txBody>
          <a:bodyPr/>
          <a:lstStyle/>
          <a:p>
            <a:pPr lvl="1">
              <a:buFont typeface="Arial" charset="0"/>
              <a:buChar char="•"/>
              <a:defRPr/>
            </a:pPr>
            <a:r>
              <a:rPr lang="nl-NL" altLang="nl-BE" sz="2400" b="1" dirty="0" smtClean="0"/>
              <a:t>Psycholoog &amp; </a:t>
            </a:r>
            <a:r>
              <a:rPr lang="nl-NL" altLang="nl-BE" sz="2400" b="1" dirty="0" err="1" smtClean="0"/>
              <a:t>Housing</a:t>
            </a:r>
            <a:r>
              <a:rPr lang="nl-NL" altLang="nl-BE" sz="2400" b="1" dirty="0" smtClean="0"/>
              <a:t> First team</a:t>
            </a:r>
          </a:p>
          <a:p>
            <a:pPr marL="457200" lvl="1" indent="0">
              <a:buNone/>
              <a:defRPr/>
            </a:pPr>
            <a:endParaRPr lang="nl-NL" altLang="nl-BE" sz="2400" b="1" dirty="0" smtClean="0"/>
          </a:p>
          <a:p>
            <a:pPr lvl="1">
              <a:buFont typeface="Symbol"/>
              <a:buChar char="Þ"/>
              <a:defRPr/>
            </a:pPr>
            <a:r>
              <a:rPr lang="nl-NL" altLang="nl-BE" sz="2400" b="1" dirty="0" smtClean="0"/>
              <a:t> na HFB</a:t>
            </a:r>
          </a:p>
          <a:p>
            <a:pPr lvl="1">
              <a:buFont typeface="Arial" charset="0"/>
              <a:buChar char="•"/>
              <a:defRPr/>
            </a:pPr>
            <a:endParaRPr lang="nl-BE" altLang="nl-BE" sz="2400" dirty="0" smtClean="0"/>
          </a:p>
          <a:p>
            <a:pPr lvl="1">
              <a:buFont typeface="Arial" charset="0"/>
              <a:buChar char="•"/>
              <a:defRPr/>
            </a:pPr>
            <a:r>
              <a:rPr lang="nl-BE" altLang="nl-BE" sz="2400" dirty="0" smtClean="0"/>
              <a:t>Drempelverlagende psychologische hulpverlening via huisbezoek &amp; telefonische bereikbaarheid psychologe</a:t>
            </a:r>
          </a:p>
          <a:p>
            <a:pPr lvl="1">
              <a:buFont typeface="Arial" charset="0"/>
              <a:buChar char="•"/>
              <a:defRPr/>
            </a:pPr>
            <a:endParaRPr lang="nl-BE" altLang="nl-BE" sz="2400" dirty="0" smtClean="0"/>
          </a:p>
          <a:p>
            <a:pPr lvl="1">
              <a:buFont typeface="Arial" charset="0"/>
              <a:buChar char="•"/>
              <a:defRPr/>
            </a:pPr>
            <a:r>
              <a:rPr lang="nl-BE" sz="2400" dirty="0" smtClean="0"/>
              <a:t>Indirect </a:t>
            </a:r>
            <a:r>
              <a:rPr lang="nl-BE" sz="2400" dirty="0"/>
              <a:t>via de ondersteuning van </a:t>
            </a:r>
            <a:r>
              <a:rPr lang="nl-BE" sz="2400" dirty="0" smtClean="0"/>
              <a:t>wooncoaches &amp; direct </a:t>
            </a:r>
            <a:r>
              <a:rPr lang="nl-BE" sz="2400" dirty="0"/>
              <a:t>via cliëntbegeleiding</a:t>
            </a:r>
          </a:p>
          <a:p>
            <a:pPr marL="0" indent="0">
              <a:buNone/>
            </a:pPr>
            <a:endParaRPr lang="nl-BE" sz="1800" dirty="0" smtClean="0"/>
          </a:p>
          <a:p>
            <a:pPr marL="0" indent="0">
              <a:buNone/>
            </a:pPr>
            <a:r>
              <a:rPr lang="nl-BE" sz="1800" dirty="0" smtClean="0"/>
              <a:t> </a:t>
            </a:r>
          </a:p>
          <a:p>
            <a:pPr marL="0" indent="0">
              <a:buNone/>
            </a:pPr>
            <a:endParaRPr lang="nl-BE" dirty="0"/>
          </a:p>
        </p:txBody>
      </p:sp>
      <p:sp>
        <p:nvSpPr>
          <p:cNvPr id="4" name="Tijdelijke aanduiding voor voettekst 3"/>
          <p:cNvSpPr>
            <a:spLocks noGrp="1"/>
          </p:cNvSpPr>
          <p:nvPr>
            <p:ph type="ftr" sz="quarter" idx="10"/>
          </p:nvPr>
        </p:nvSpPr>
        <p:spPr/>
        <p:txBody>
          <a:body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13</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213588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Sterktes en uitdagingen</a:t>
            </a:r>
            <a:endParaRPr lang="nl-BE" dirty="0"/>
          </a:p>
        </p:txBody>
      </p:sp>
      <p:sp>
        <p:nvSpPr>
          <p:cNvPr id="3" name="Tijdelijke aanduiding voor inhoud 2"/>
          <p:cNvSpPr>
            <a:spLocks noGrp="1"/>
          </p:cNvSpPr>
          <p:nvPr>
            <p:ph idx="1"/>
          </p:nvPr>
        </p:nvSpPr>
        <p:spPr/>
        <p:txBody>
          <a:bodyPr/>
          <a:lstStyle/>
          <a:p>
            <a:pPr marL="0" indent="0">
              <a:buFontTx/>
              <a:buNone/>
              <a:defRPr/>
            </a:pPr>
            <a:endParaRPr lang="nl-NL" altLang="nl-BE" dirty="0"/>
          </a:p>
          <a:p>
            <a:pPr marL="0" indent="0">
              <a:defRPr/>
            </a:pPr>
            <a:r>
              <a:rPr lang="nl-NL" altLang="nl-BE" dirty="0">
                <a:solidFill>
                  <a:schemeClr val="tx1"/>
                </a:solidFill>
              </a:rPr>
              <a:t>Tandem met MA</a:t>
            </a:r>
          </a:p>
          <a:p>
            <a:pPr marL="0" indent="0">
              <a:defRPr/>
            </a:pPr>
            <a:r>
              <a:rPr lang="nl-NL" altLang="nl-BE" dirty="0">
                <a:solidFill>
                  <a:schemeClr val="tx1"/>
                </a:solidFill>
              </a:rPr>
              <a:t>Naast de cliënt</a:t>
            </a:r>
          </a:p>
          <a:p>
            <a:pPr marL="0" indent="0">
              <a:buFontTx/>
              <a:buNone/>
              <a:defRPr/>
            </a:pPr>
            <a:r>
              <a:rPr lang="nl-NL" dirty="0" smtClean="0">
                <a:ea typeface="ＭＳ Ｐゴシック" charset="0"/>
              </a:rPr>
              <a:t>Uitdagingen</a:t>
            </a:r>
            <a:endParaRPr lang="nl-NL" dirty="0">
              <a:ea typeface="ＭＳ Ｐゴシック" charset="0"/>
            </a:endParaRPr>
          </a:p>
          <a:p>
            <a:pPr>
              <a:defRPr/>
            </a:pPr>
            <a:endParaRPr lang="nl-NL" dirty="0">
              <a:solidFill>
                <a:schemeClr val="tx1"/>
              </a:solidFill>
              <a:ea typeface="ＭＳ Ｐゴシック" charset="0"/>
            </a:endParaRPr>
          </a:p>
          <a:p>
            <a:endParaRPr lang="nl-BE" dirty="0"/>
          </a:p>
        </p:txBody>
      </p:sp>
      <p:sp>
        <p:nvSpPr>
          <p:cNvPr id="4" name="Tijdelijke aanduiding voor voettekst 3"/>
          <p:cNvSpPr>
            <a:spLocks noGrp="1"/>
          </p:cNvSpPr>
          <p:nvPr>
            <p:ph type="ftr" sz="quarter" idx="10"/>
          </p:nvPr>
        </p:nvSpPr>
        <p:spPr/>
        <p:txBody>
          <a:body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14</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graphicFrame>
        <p:nvGraphicFramePr>
          <p:cNvPr id="7" name="Tabel 6"/>
          <p:cNvGraphicFramePr>
            <a:graphicFrameLocks noGrp="1"/>
          </p:cNvGraphicFramePr>
          <p:nvPr>
            <p:extLst>
              <p:ext uri="{D42A27DB-BD31-4B8C-83A1-F6EECF244321}">
                <p14:modId xmlns:p14="http://schemas.microsoft.com/office/powerpoint/2010/main" val="50605558"/>
              </p:ext>
            </p:extLst>
          </p:nvPr>
        </p:nvGraphicFramePr>
        <p:xfrm>
          <a:off x="1475656" y="1052736"/>
          <a:ext cx="6768752" cy="5049670"/>
        </p:xfrm>
        <a:graphic>
          <a:graphicData uri="http://schemas.openxmlformats.org/drawingml/2006/table">
            <a:tbl>
              <a:tblPr firstRow="1" bandRow="1">
                <a:tableStyleId>{5C22544A-7EE6-4342-B048-85BDC9FD1C3A}</a:tableStyleId>
              </a:tblPr>
              <a:tblGrid>
                <a:gridCol w="3384376"/>
                <a:gridCol w="3384376"/>
              </a:tblGrid>
              <a:tr h="477670">
                <a:tc>
                  <a:txBody>
                    <a:bodyPr/>
                    <a:lstStyle/>
                    <a:p>
                      <a:pPr algn="ctr"/>
                      <a:r>
                        <a:rPr lang="nl-BE" sz="2400" dirty="0" smtClean="0">
                          <a:solidFill>
                            <a:srgbClr val="669900"/>
                          </a:solidFill>
                        </a:rPr>
                        <a:t>Sterktes</a:t>
                      </a:r>
                      <a:endParaRPr lang="nl-BE" sz="2400" dirty="0">
                        <a:solidFill>
                          <a:srgbClr val="669900"/>
                        </a:solidFill>
                      </a:endParaRPr>
                    </a:p>
                  </a:txBody>
                  <a:tcPr/>
                </a:tc>
                <a:tc>
                  <a:txBody>
                    <a:bodyPr/>
                    <a:lstStyle/>
                    <a:p>
                      <a:pPr algn="ctr"/>
                      <a:r>
                        <a:rPr lang="nl-BE" sz="2400" dirty="0" smtClean="0">
                          <a:solidFill>
                            <a:srgbClr val="669900"/>
                          </a:solidFill>
                        </a:rPr>
                        <a:t>Uitdagingen</a:t>
                      </a:r>
                      <a:endParaRPr lang="nl-BE" sz="2400" dirty="0">
                        <a:solidFill>
                          <a:srgbClr val="669900"/>
                        </a:solidFill>
                      </a:endParaRPr>
                    </a:p>
                  </a:txBody>
                  <a:tcPr/>
                </a:tc>
              </a:tr>
              <a:tr h="4404414">
                <a:tc>
                  <a:txBody>
                    <a:bodyPr/>
                    <a:lstStyle/>
                    <a:p>
                      <a:pPr marL="285750" indent="-285750">
                        <a:buFont typeface="Arial" charset="0"/>
                        <a:buChar char="•"/>
                        <a:defRPr/>
                      </a:pPr>
                      <a:r>
                        <a:rPr lang="nl-NL" altLang="nl-BE" sz="2000" dirty="0" smtClean="0">
                          <a:solidFill>
                            <a:srgbClr val="669900"/>
                          </a:solidFill>
                        </a:rPr>
                        <a:t>Tandem met MA</a:t>
                      </a:r>
                    </a:p>
                    <a:p>
                      <a:pPr marL="0" indent="0">
                        <a:buFont typeface="Arial" charset="0"/>
                        <a:buNone/>
                        <a:defRPr/>
                      </a:pPr>
                      <a:endParaRPr lang="nl-NL" altLang="nl-BE" sz="2000" dirty="0" smtClean="0">
                        <a:solidFill>
                          <a:srgbClr val="669900"/>
                        </a:solidFill>
                      </a:endParaRPr>
                    </a:p>
                    <a:p>
                      <a:pPr marL="285750" indent="-285750">
                        <a:buFont typeface="Arial" charset="0"/>
                        <a:buChar char="•"/>
                        <a:defRPr/>
                      </a:pPr>
                      <a:r>
                        <a:rPr lang="nl-NL" altLang="nl-BE" sz="2000" dirty="0" smtClean="0">
                          <a:solidFill>
                            <a:srgbClr val="669900"/>
                          </a:solidFill>
                        </a:rPr>
                        <a:t>Naast de cliënt</a:t>
                      </a:r>
                    </a:p>
                    <a:p>
                      <a:pPr marL="0" indent="0">
                        <a:buFont typeface="Arial" charset="0"/>
                        <a:buNone/>
                        <a:defRPr/>
                      </a:pPr>
                      <a:endParaRPr lang="nl-NL" altLang="nl-BE" sz="2000" dirty="0" smtClean="0">
                        <a:solidFill>
                          <a:srgbClr val="669900"/>
                        </a:solidFill>
                      </a:endParaRPr>
                    </a:p>
                    <a:p>
                      <a:pPr marL="285750" indent="-285750">
                        <a:buFont typeface="Arial" charset="0"/>
                        <a:buChar char="•"/>
                        <a:defRPr/>
                      </a:pPr>
                      <a:r>
                        <a:rPr lang="nl-NL" altLang="nl-BE" sz="2000" dirty="0" smtClean="0">
                          <a:solidFill>
                            <a:srgbClr val="669900"/>
                          </a:solidFill>
                        </a:rPr>
                        <a:t>Geen sancties </a:t>
                      </a:r>
                      <a:r>
                        <a:rPr lang="nl-NL" altLang="nl-BE" sz="2000" dirty="0" err="1" smtClean="0">
                          <a:solidFill>
                            <a:srgbClr val="669900"/>
                          </a:solidFill>
                        </a:rPr>
                        <a:t>woc</a:t>
                      </a:r>
                      <a:endParaRPr lang="nl-NL" altLang="nl-BE" sz="2000" dirty="0" smtClean="0">
                        <a:solidFill>
                          <a:srgbClr val="669900"/>
                        </a:solidFill>
                      </a:endParaRPr>
                    </a:p>
                    <a:p>
                      <a:pPr marL="0" indent="0">
                        <a:buFont typeface="Arial" charset="0"/>
                        <a:buNone/>
                        <a:defRPr/>
                      </a:pPr>
                      <a:endParaRPr lang="nl-NL" altLang="nl-BE" sz="2000" dirty="0" smtClean="0">
                        <a:solidFill>
                          <a:srgbClr val="669900"/>
                        </a:solidFill>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nl-NL" altLang="nl-BE" sz="2000" dirty="0" smtClean="0">
                          <a:solidFill>
                            <a:srgbClr val="669900"/>
                          </a:solidFill>
                        </a:rPr>
                        <a:t> Onbepaald in tijd</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l-NL" altLang="nl-BE" sz="2000" dirty="0" smtClean="0">
                        <a:solidFill>
                          <a:srgbClr val="669900"/>
                        </a:solidFill>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nl-NL" altLang="nl-BE" sz="2000" dirty="0" smtClean="0">
                          <a:solidFill>
                            <a:srgbClr val="669900"/>
                          </a:solidFill>
                        </a:rPr>
                        <a:t> Geloof in cliënt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l-NL" altLang="nl-BE" sz="2000" dirty="0" smtClean="0">
                        <a:solidFill>
                          <a:srgbClr val="669900"/>
                        </a:solidFill>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nl-NL" altLang="nl-BE" sz="2000" dirty="0" smtClean="0">
                          <a:solidFill>
                            <a:srgbClr val="669900"/>
                          </a:solidFill>
                        </a:rPr>
                        <a:t>Multidisciplinair </a:t>
                      </a:r>
                    </a:p>
                    <a:p>
                      <a:pPr marL="285750" indent="-285750">
                        <a:buFont typeface="Arial" charset="0"/>
                        <a:buChar char="•"/>
                        <a:defRPr/>
                      </a:pPr>
                      <a:endParaRPr lang="nl-NL" altLang="nl-BE" dirty="0" smtClean="0">
                        <a:solidFill>
                          <a:srgbClr val="669900"/>
                        </a:solidFill>
                      </a:endParaRPr>
                    </a:p>
                    <a:p>
                      <a:pPr marL="0" indent="0">
                        <a:defRPr/>
                      </a:pPr>
                      <a:endParaRPr lang="nl-NL" altLang="nl-BE" dirty="0" smtClean="0">
                        <a:solidFill>
                          <a:srgbClr val="669900"/>
                        </a:solidFill>
                      </a:endParaRPr>
                    </a:p>
                    <a:p>
                      <a:endParaRPr lang="nl-BE" dirty="0">
                        <a:solidFill>
                          <a:srgbClr val="669900"/>
                        </a:solidFill>
                      </a:endParaRPr>
                    </a:p>
                  </a:txBody>
                  <a:tcPr/>
                </a:tc>
                <a:tc>
                  <a:txBody>
                    <a:bodyPr/>
                    <a:lstStyle/>
                    <a:p>
                      <a:pPr marL="285750" indent="-285750">
                        <a:buFont typeface="Arial" charset="0"/>
                        <a:buChar char="•"/>
                        <a:defRPr/>
                      </a:pPr>
                      <a:r>
                        <a:rPr lang="nl-NL" sz="2000" dirty="0" smtClean="0">
                          <a:solidFill>
                            <a:srgbClr val="669900"/>
                          </a:solidFill>
                          <a:ea typeface="ＭＳ Ｐゴシック" charset="0"/>
                        </a:rPr>
                        <a:t>Vasthouden aan HF principes</a:t>
                      </a:r>
                    </a:p>
                    <a:p>
                      <a:pPr marL="0" indent="0">
                        <a:buFont typeface="Arial" charset="0"/>
                        <a:buNone/>
                        <a:defRPr/>
                      </a:pPr>
                      <a:endParaRPr lang="nl-NL" sz="2000" dirty="0" smtClean="0">
                        <a:solidFill>
                          <a:srgbClr val="669900"/>
                        </a:solidFill>
                        <a:ea typeface="ＭＳ Ｐゴシック" charset="0"/>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nl-NL" sz="2000" dirty="0" smtClean="0">
                          <a:solidFill>
                            <a:srgbClr val="669900"/>
                          </a:solidFill>
                          <a:ea typeface="ＭＳ Ｐゴシック" charset="0"/>
                        </a:rPr>
                        <a:t>Brug naar reguliere HV</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l-NL" sz="2000" dirty="0" smtClean="0">
                        <a:solidFill>
                          <a:srgbClr val="669900"/>
                        </a:solidFill>
                        <a:ea typeface="ＭＳ Ｐゴシック" charset="0"/>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nl-NL" sz="2000" dirty="0" smtClean="0">
                          <a:solidFill>
                            <a:srgbClr val="669900"/>
                          </a:solidFill>
                          <a:ea typeface="ＭＳ Ｐゴシック" charset="0"/>
                        </a:rPr>
                        <a:t>Procesgerichte successen moeilijk tastbaar</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nl-NL" sz="2000" dirty="0" smtClean="0">
                        <a:solidFill>
                          <a:srgbClr val="669900"/>
                        </a:solidFill>
                        <a:ea typeface="ＭＳ Ｐゴシック" charset="0"/>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nl-NL" sz="2000" dirty="0" smtClean="0">
                          <a:solidFill>
                            <a:srgbClr val="669900"/>
                          </a:solidFill>
                          <a:ea typeface="ＭＳ Ｐゴシック" charset="0"/>
                        </a:rPr>
                        <a:t>Vermaatschappelijking van de zorg</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nl-NL" dirty="0" smtClean="0">
                        <a:solidFill>
                          <a:srgbClr val="669900"/>
                        </a:solidFill>
                        <a:ea typeface="ＭＳ Ｐゴシック" charset="0"/>
                      </a:endParaRPr>
                    </a:p>
                    <a:p>
                      <a:pPr marL="285750" indent="-285750">
                        <a:buFont typeface="Arial" charset="0"/>
                        <a:buChar char="•"/>
                        <a:defRPr/>
                      </a:pPr>
                      <a:endParaRPr lang="nl-NL" dirty="0" smtClean="0">
                        <a:solidFill>
                          <a:srgbClr val="669900"/>
                        </a:solidFill>
                        <a:ea typeface="ＭＳ Ｐゴシック" charset="0"/>
                      </a:endParaRPr>
                    </a:p>
                    <a:p>
                      <a:endParaRPr lang="nl-BE" dirty="0">
                        <a:solidFill>
                          <a:srgbClr val="669900"/>
                        </a:solidFill>
                      </a:endParaRPr>
                    </a:p>
                  </a:txBody>
                  <a:tcPr/>
                </a:tc>
              </a:tr>
            </a:tbl>
          </a:graphicData>
        </a:graphic>
      </p:graphicFrame>
    </p:spTree>
    <p:extLst>
      <p:ext uri="{BB962C8B-B14F-4D97-AF65-F5344CB8AC3E}">
        <p14:creationId xmlns:p14="http://schemas.microsoft.com/office/powerpoint/2010/main" val="367002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Housing</a:t>
            </a:r>
            <a:r>
              <a:rPr lang="nl-BE" dirty="0" smtClean="0"/>
              <a:t> first werkt!</a:t>
            </a:r>
            <a:endParaRPr lang="nl-BE" dirty="0"/>
          </a:p>
        </p:txBody>
      </p:sp>
      <p:sp>
        <p:nvSpPr>
          <p:cNvPr id="3" name="Tijdelijke aanduiding voor inhoud 2"/>
          <p:cNvSpPr>
            <a:spLocks noGrp="1"/>
          </p:cNvSpPr>
          <p:nvPr>
            <p:ph idx="1"/>
          </p:nvPr>
        </p:nvSpPr>
        <p:spPr/>
        <p:txBody>
          <a:bodyPr/>
          <a:lstStyle/>
          <a:p>
            <a:pPr marL="0" indent="0" algn="ctr">
              <a:buFontTx/>
              <a:buNone/>
              <a:defRPr/>
            </a:pPr>
            <a:r>
              <a:rPr lang="nl-NL" sz="2400" dirty="0">
                <a:ea typeface="ＭＳ Ｐゴシック" charset="0"/>
              </a:rPr>
              <a:t>De resultaten na 2 jaar follow up tonen de effectiviteit van </a:t>
            </a:r>
            <a:r>
              <a:rPr lang="nl-NL" sz="2400" dirty="0" err="1">
                <a:ea typeface="ＭＳ Ｐゴシック" charset="0"/>
              </a:rPr>
              <a:t>Housing</a:t>
            </a:r>
            <a:r>
              <a:rPr lang="nl-NL" sz="2400" dirty="0">
                <a:ea typeface="ＭＳ Ｐゴシック" charset="0"/>
              </a:rPr>
              <a:t> First aan</a:t>
            </a:r>
          </a:p>
          <a:p>
            <a:pPr marL="0" indent="0">
              <a:buFontTx/>
              <a:buNone/>
              <a:defRPr/>
            </a:pPr>
            <a:r>
              <a:rPr lang="nl-NL" sz="2400" dirty="0">
                <a:ea typeface="ＭＳ Ｐゴシック" charset="0"/>
              </a:rPr>
              <a:t>			</a:t>
            </a:r>
          </a:p>
          <a:p>
            <a:pPr marL="0" indent="0" algn="ctr">
              <a:buFontTx/>
              <a:buNone/>
              <a:defRPr/>
            </a:pPr>
            <a:r>
              <a:rPr lang="nl-NL" sz="2400" dirty="0">
                <a:ea typeface="ＭＳ Ｐゴシック" charset="0"/>
              </a:rPr>
              <a:t>	</a:t>
            </a:r>
          </a:p>
          <a:p>
            <a:pPr marL="0" indent="0" algn="ctr">
              <a:buFontTx/>
              <a:buNone/>
              <a:defRPr/>
            </a:pPr>
            <a:r>
              <a:rPr lang="nl-NL" sz="2400" b="1" dirty="0" smtClean="0">
                <a:ea typeface="ＭＳ Ｐゴシック" charset="0"/>
              </a:rPr>
              <a:t>93%</a:t>
            </a:r>
            <a:r>
              <a:rPr lang="nl-NL" sz="2400" dirty="0" smtClean="0">
                <a:ea typeface="ＭＳ Ｐゴシック" charset="0"/>
              </a:rPr>
              <a:t> </a:t>
            </a:r>
            <a:r>
              <a:rPr lang="nl-NL" sz="2400" dirty="0">
                <a:ea typeface="ＭＳ Ｐゴシック" charset="0"/>
              </a:rPr>
              <a:t>van de huurders nog steeds gehuisvest</a:t>
            </a:r>
          </a:p>
          <a:p>
            <a:pPr marL="0" indent="0" algn="ctr">
              <a:buFontTx/>
              <a:buNone/>
              <a:defRPr/>
            </a:pPr>
            <a:r>
              <a:rPr lang="nl-NL" sz="2400" dirty="0" smtClean="0">
                <a:ea typeface="ＭＳ Ｐゴシック" charset="0"/>
              </a:rPr>
              <a:t>In 2016 in Gent: 95,23%</a:t>
            </a:r>
            <a:endParaRPr lang="nl-NL" sz="2400" dirty="0">
              <a:ea typeface="ＭＳ Ｐゴシック" charset="0"/>
            </a:endParaRPr>
          </a:p>
          <a:p>
            <a:pPr marL="0" indent="0">
              <a:buFontTx/>
              <a:buNone/>
              <a:defRPr/>
            </a:pPr>
            <a:endParaRPr lang="nl-NL" sz="2400" dirty="0">
              <a:ea typeface="ＭＳ Ｐゴシック" charset="0"/>
            </a:endParaRPr>
          </a:p>
          <a:p>
            <a:pPr marL="0" indent="0">
              <a:buFontTx/>
              <a:buNone/>
              <a:defRPr/>
            </a:pPr>
            <a:r>
              <a:rPr lang="nl-NL" sz="2400" dirty="0">
                <a:ea typeface="ＭＳ Ｐゴシック" charset="0"/>
              </a:rPr>
              <a:t>Voor meer </a:t>
            </a:r>
            <a:r>
              <a:rPr lang="nl-NL" sz="2400" dirty="0" smtClean="0">
                <a:ea typeface="ＭＳ Ｐゴシック" charset="0"/>
              </a:rPr>
              <a:t>informatie: </a:t>
            </a:r>
          </a:p>
          <a:p>
            <a:pPr marL="0" indent="0">
              <a:buFontTx/>
              <a:buNone/>
              <a:defRPr/>
            </a:pPr>
            <a:endParaRPr lang="nl-NL" sz="2400" dirty="0">
              <a:ea typeface="ＭＳ Ｐゴシック" charset="0"/>
            </a:endParaRPr>
          </a:p>
          <a:p>
            <a:pPr marL="0" indent="0">
              <a:buFontTx/>
              <a:buNone/>
              <a:defRPr/>
            </a:pPr>
            <a:r>
              <a:rPr lang="nl-NL" sz="2400" i="1" dirty="0" smtClean="0">
                <a:ea typeface="ＭＳ Ｐゴシック" charset="0"/>
              </a:rPr>
              <a:t>www.housingfirstbelgium.be </a:t>
            </a:r>
            <a:endParaRPr lang="nl-NL" sz="2400" i="1" dirty="0">
              <a:ea typeface="ＭＳ Ｐゴシック" charset="0"/>
            </a:endParaRPr>
          </a:p>
          <a:p>
            <a:endParaRPr lang="nl-BE" dirty="0"/>
          </a:p>
        </p:txBody>
      </p:sp>
      <p:sp>
        <p:nvSpPr>
          <p:cNvPr id="4" name="Tijdelijke aanduiding voor voettekst 3"/>
          <p:cNvSpPr>
            <a:spLocks noGrp="1"/>
          </p:cNvSpPr>
          <p:nvPr>
            <p:ph type="ftr" sz="quarter" idx="10"/>
          </p:nvPr>
        </p:nvSpPr>
        <p:spPr/>
        <p:txBody>
          <a:body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15</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3250081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endParaRPr lang="nl-NL"/>
          </a:p>
        </p:txBody>
      </p:sp>
      <p:sp>
        <p:nvSpPr>
          <p:cNvPr id="5" name="Tijdelijke aanduiding voor dianummer 4"/>
          <p:cNvSpPr>
            <a:spLocks noGrp="1"/>
          </p:cNvSpPr>
          <p:nvPr>
            <p:ph type="sldNum" sz="quarter" idx="11"/>
          </p:nvPr>
        </p:nvSpPr>
        <p:spPr/>
        <p:txBody>
          <a:bodyPr/>
          <a:lstStyle/>
          <a:p>
            <a:fld id="{C0F2E6E7-E5FC-4923-8E22-6BA316DCEF23}" type="slidenum">
              <a:rPr lang="nl-NL"/>
              <a:pPr/>
              <a:t>16</a:t>
            </a:fld>
            <a:endParaRPr lang="nl-NL"/>
          </a:p>
        </p:txBody>
      </p:sp>
      <p:sp>
        <p:nvSpPr>
          <p:cNvPr id="6" name="Tijdelijke aanduiding voor datum 5"/>
          <p:cNvSpPr>
            <a:spLocks noGrp="1"/>
          </p:cNvSpPr>
          <p:nvPr>
            <p:ph type="dt" sz="half" idx="12"/>
          </p:nvPr>
        </p:nvSpPr>
        <p:spPr/>
        <p:txBody>
          <a:bodyPr/>
          <a:lstStyle/>
          <a:p>
            <a:r>
              <a:rPr lang="nl-BE" smtClean="0"/>
              <a:t>16/07/2015</a:t>
            </a:r>
            <a:endParaRPr lang="nl-NL"/>
          </a:p>
        </p:txBody>
      </p:sp>
      <p:sp>
        <p:nvSpPr>
          <p:cNvPr id="134146" name="Rectangle 2"/>
          <p:cNvSpPr>
            <a:spLocks noGrp="1" noChangeArrowheads="1"/>
          </p:cNvSpPr>
          <p:nvPr>
            <p:ph type="title"/>
          </p:nvPr>
        </p:nvSpPr>
        <p:spPr>
          <a:xfrm>
            <a:off x="2124075" y="188913"/>
            <a:ext cx="6696075" cy="1077218"/>
          </a:xfrm>
        </p:spPr>
        <p:txBody>
          <a:bodyPr/>
          <a:lstStyle/>
          <a:p>
            <a:r>
              <a:rPr lang="nl-BE" sz="3200" dirty="0" smtClean="0"/>
              <a:t>Contact</a:t>
            </a:r>
            <a:br>
              <a:rPr lang="nl-BE" sz="3200" dirty="0" smtClean="0"/>
            </a:br>
            <a:endParaRPr lang="nl-NL" sz="3200" dirty="0"/>
          </a:p>
        </p:txBody>
      </p:sp>
      <p:sp>
        <p:nvSpPr>
          <p:cNvPr id="134149" name="Text Box 5"/>
          <p:cNvSpPr txBox="1">
            <a:spLocks noChangeArrowheads="1"/>
          </p:cNvSpPr>
          <p:nvPr/>
        </p:nvSpPr>
        <p:spPr bwMode="auto">
          <a:xfrm>
            <a:off x="1115616" y="1628775"/>
            <a:ext cx="7560072" cy="3970318"/>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nl-BE" sz="2800" b="1" dirty="0">
                <a:solidFill>
                  <a:srgbClr val="669900"/>
                </a:solidFill>
              </a:rPr>
              <a:t>OCMW Gent </a:t>
            </a:r>
            <a:r>
              <a:rPr lang="nl-BE" sz="2800" b="1" dirty="0">
                <a:solidFill>
                  <a:srgbClr val="009900"/>
                </a:solidFill>
              </a:rPr>
              <a:t/>
            </a:r>
            <a:br>
              <a:rPr lang="nl-BE" sz="2800" b="1" dirty="0">
                <a:solidFill>
                  <a:srgbClr val="009900"/>
                </a:solidFill>
              </a:rPr>
            </a:br>
            <a:r>
              <a:rPr lang="nl-BE" sz="2800" b="1" dirty="0">
                <a:solidFill>
                  <a:srgbClr val="669900"/>
                </a:solidFill>
              </a:rPr>
              <a:t>Dienst Wonen </a:t>
            </a:r>
            <a:r>
              <a:rPr lang="nl-BE" sz="2800" b="1" dirty="0">
                <a:solidFill>
                  <a:srgbClr val="1EB53A"/>
                </a:solidFill>
              </a:rPr>
              <a:t> </a:t>
            </a:r>
            <a:br>
              <a:rPr lang="nl-BE" sz="2800" b="1" dirty="0">
                <a:solidFill>
                  <a:srgbClr val="1EB53A"/>
                </a:solidFill>
              </a:rPr>
            </a:br>
            <a:r>
              <a:rPr lang="nl-NL" sz="2800" dirty="0">
                <a:solidFill>
                  <a:srgbClr val="669900"/>
                </a:solidFill>
              </a:rPr>
              <a:t>Offerlaan 4</a:t>
            </a:r>
            <a:br>
              <a:rPr lang="nl-NL" sz="2800" dirty="0">
                <a:solidFill>
                  <a:srgbClr val="669900"/>
                </a:solidFill>
              </a:rPr>
            </a:br>
            <a:r>
              <a:rPr lang="nl-NL" sz="2800" dirty="0">
                <a:solidFill>
                  <a:srgbClr val="669900"/>
                </a:solidFill>
              </a:rPr>
              <a:t>9000 GENT</a:t>
            </a:r>
          </a:p>
          <a:p>
            <a:pPr fontAlgn="base">
              <a:spcBef>
                <a:spcPct val="50000"/>
              </a:spcBef>
              <a:spcAft>
                <a:spcPct val="0"/>
              </a:spcAft>
            </a:pPr>
            <a:r>
              <a:rPr lang="nl-NL" sz="2800" dirty="0">
                <a:solidFill>
                  <a:srgbClr val="669900"/>
                </a:solidFill>
              </a:rPr>
              <a:t>Tel. 09 266 </a:t>
            </a:r>
            <a:r>
              <a:rPr lang="nl-NL" sz="2800" dirty="0" smtClean="0">
                <a:solidFill>
                  <a:srgbClr val="669900"/>
                </a:solidFill>
              </a:rPr>
              <a:t>92 88</a:t>
            </a:r>
            <a:r>
              <a:rPr lang="nl-NL" sz="2800" dirty="0">
                <a:solidFill>
                  <a:srgbClr val="669900"/>
                </a:solidFill>
              </a:rPr>
              <a:t/>
            </a:r>
            <a:br>
              <a:rPr lang="nl-NL" sz="2800" dirty="0">
                <a:solidFill>
                  <a:srgbClr val="669900"/>
                </a:solidFill>
              </a:rPr>
            </a:br>
            <a:r>
              <a:rPr lang="nl-NL" sz="2800" dirty="0" err="1">
                <a:solidFill>
                  <a:srgbClr val="669900"/>
                </a:solidFill>
              </a:rPr>
              <a:t>peterjan.heylenbosch@ocmw.gent</a:t>
            </a:r>
            <a:endParaRPr lang="nl-NL" sz="2800" dirty="0">
              <a:solidFill>
                <a:srgbClr val="669900"/>
              </a:solidFill>
            </a:endParaRPr>
          </a:p>
          <a:p>
            <a:pPr fontAlgn="base">
              <a:spcBef>
                <a:spcPct val="50000"/>
              </a:spcBef>
              <a:spcAft>
                <a:spcPct val="0"/>
              </a:spcAft>
            </a:pPr>
            <a:r>
              <a:rPr lang="nl-NL" sz="2800" dirty="0">
                <a:solidFill>
                  <a:srgbClr val="669900"/>
                </a:solidFill>
              </a:rPr>
              <a:t/>
            </a:r>
            <a:br>
              <a:rPr lang="nl-NL" sz="2800" dirty="0">
                <a:solidFill>
                  <a:srgbClr val="669900"/>
                </a:solidFill>
              </a:rPr>
            </a:br>
            <a:r>
              <a:rPr lang="nl-NL" sz="2800" dirty="0">
                <a:solidFill>
                  <a:srgbClr val="669900"/>
                </a:solidFill>
              </a:rPr>
              <a:t>www.ocmw.gent</a:t>
            </a:r>
          </a:p>
        </p:txBody>
      </p:sp>
    </p:spTree>
    <p:extLst>
      <p:ext uri="{BB962C8B-B14F-4D97-AF65-F5344CB8AC3E}">
        <p14:creationId xmlns:p14="http://schemas.microsoft.com/office/powerpoint/2010/main" val="389247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3" name="Tijdelijke aanduiding voor inhoud 2"/>
          <p:cNvSpPr>
            <a:spLocks noGrp="1"/>
          </p:cNvSpPr>
          <p:nvPr>
            <p:ph idx="1"/>
          </p:nvPr>
        </p:nvSpPr>
        <p:spPr>
          <a:xfrm>
            <a:off x="1547664" y="1124744"/>
            <a:ext cx="7210425" cy="4608512"/>
          </a:xfrm>
        </p:spPr>
        <p:txBody>
          <a:bodyPr/>
          <a:lstStyle/>
          <a:p>
            <a:pPr marL="0" indent="0">
              <a:buNone/>
            </a:pPr>
            <a:endParaRPr lang="nl-BE" sz="2200" dirty="0" smtClean="0"/>
          </a:p>
          <a:p>
            <a:pPr marL="0" indent="0">
              <a:buNone/>
            </a:pPr>
            <a:endParaRPr lang="nl-BE" sz="2200" dirty="0" smtClean="0"/>
          </a:p>
          <a:p>
            <a:r>
              <a:rPr lang="nl-BE" sz="2200" dirty="0" smtClean="0"/>
              <a:t>Doelgroep &amp; aanvraag</a:t>
            </a:r>
          </a:p>
          <a:p>
            <a:endParaRPr lang="nl-BE" sz="2200" dirty="0" smtClean="0"/>
          </a:p>
          <a:p>
            <a:r>
              <a:rPr lang="nl-BE" sz="2200" dirty="0" smtClean="0"/>
              <a:t>Doelstellingen</a:t>
            </a:r>
          </a:p>
          <a:p>
            <a:pPr marL="0" indent="0">
              <a:buNone/>
            </a:pPr>
            <a:endParaRPr lang="nl-BE" sz="2200" dirty="0" smtClean="0"/>
          </a:p>
          <a:p>
            <a:r>
              <a:rPr lang="nl-BE" sz="2200" dirty="0" smtClean="0"/>
              <a:t>Methodiek</a:t>
            </a:r>
          </a:p>
          <a:p>
            <a:pPr marL="0" indent="0">
              <a:buNone/>
            </a:pPr>
            <a:endParaRPr lang="nl-BE" sz="2200" dirty="0" smtClean="0"/>
          </a:p>
          <a:p>
            <a:r>
              <a:rPr lang="nl-BE" sz="2200" dirty="0" smtClean="0"/>
              <a:t>Sterktes &amp; uitdagingen</a:t>
            </a:r>
          </a:p>
          <a:p>
            <a:pPr marL="0" indent="0">
              <a:buNone/>
            </a:pPr>
            <a:endParaRPr lang="nl-BE" sz="2200" dirty="0" smtClean="0"/>
          </a:p>
          <a:p>
            <a:pPr marL="0" indent="0">
              <a:buNone/>
            </a:pPr>
            <a:endParaRPr lang="nl-BE" dirty="0" smtClean="0"/>
          </a:p>
        </p:txBody>
      </p:sp>
      <p:sp>
        <p:nvSpPr>
          <p:cNvPr id="4" name="Tijdelijke aanduiding voor voettekst 3"/>
          <p:cNvSpPr>
            <a:spLocks noGrp="1"/>
          </p:cNvSpPr>
          <p:nvPr>
            <p:ph type="ftr" sz="quarter" idx="10"/>
          </p:nvPr>
        </p:nvSpPr>
        <p:spPr/>
        <p:txBody>
          <a:bodyPr/>
          <a:lstStyle/>
          <a:p>
            <a:endParaRPr lang="nl-NL" dirty="0"/>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2</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dirty="0"/>
          </a:p>
        </p:txBody>
      </p:sp>
    </p:spTree>
    <p:extLst>
      <p:ext uri="{BB962C8B-B14F-4D97-AF65-F5344CB8AC3E}">
        <p14:creationId xmlns:p14="http://schemas.microsoft.com/office/powerpoint/2010/main" val="2221363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4075" y="188913"/>
            <a:ext cx="6696075" cy="646331"/>
          </a:xfrm>
        </p:spPr>
        <p:txBody>
          <a:bodyPr/>
          <a:lstStyle/>
          <a:p>
            <a:r>
              <a:rPr lang="nl-BE" dirty="0" smtClean="0"/>
              <a:t>Doelgroepen &amp; aanvraag</a:t>
            </a:r>
            <a:endParaRPr lang="nl-BE" dirty="0"/>
          </a:p>
        </p:txBody>
      </p:sp>
      <p:sp>
        <p:nvSpPr>
          <p:cNvPr id="3" name="Tijdelijke aanduiding voor inhoud 2"/>
          <p:cNvSpPr>
            <a:spLocks noGrp="1"/>
          </p:cNvSpPr>
          <p:nvPr>
            <p:ph idx="1"/>
          </p:nvPr>
        </p:nvSpPr>
        <p:spPr>
          <a:xfrm>
            <a:off x="1547813" y="1052736"/>
            <a:ext cx="7210425" cy="5113114"/>
          </a:xfrm>
        </p:spPr>
        <p:txBody>
          <a:bodyPr/>
          <a:lstStyle/>
          <a:p>
            <a:pPr marL="0" indent="0">
              <a:buNone/>
            </a:pPr>
            <a:r>
              <a:rPr lang="nl-BE" sz="2800" b="1" dirty="0" smtClean="0"/>
              <a:t>Prioritaire doelgroep</a:t>
            </a:r>
          </a:p>
          <a:p>
            <a:pPr marL="0" indent="0">
              <a:buNone/>
            </a:pPr>
            <a:endParaRPr lang="nl-BE" dirty="0" smtClean="0"/>
          </a:p>
          <a:p>
            <a:pPr>
              <a:buFont typeface="Symbol"/>
              <a:buChar char="Þ"/>
            </a:pPr>
            <a:r>
              <a:rPr lang="nl-BE" dirty="0" smtClean="0"/>
              <a:t> </a:t>
            </a:r>
            <a:r>
              <a:rPr lang="nl-BE" sz="2400" b="1" dirty="0" smtClean="0"/>
              <a:t>Versnelde toewijs </a:t>
            </a:r>
            <a:r>
              <a:rPr lang="nl-BE" sz="2000" dirty="0" smtClean="0"/>
              <a:t>(59/ jaar)</a:t>
            </a:r>
          </a:p>
          <a:p>
            <a:pPr marL="0" indent="0">
              <a:buNone/>
            </a:pPr>
            <a:endParaRPr lang="nl-BE" dirty="0"/>
          </a:p>
          <a:p>
            <a:pPr>
              <a:buFont typeface="Arial" charset="0"/>
              <a:buChar char="•"/>
            </a:pPr>
            <a:r>
              <a:rPr lang="nl-BE" sz="2400" dirty="0" smtClean="0"/>
              <a:t>Structureel daklozen </a:t>
            </a:r>
            <a:r>
              <a:rPr lang="nl-BE" sz="2000" dirty="0" smtClean="0"/>
              <a:t>(41) = </a:t>
            </a:r>
            <a:r>
              <a:rPr lang="nl-BE" sz="2000" dirty="0" err="1" smtClean="0"/>
              <a:t>Housing</a:t>
            </a:r>
            <a:r>
              <a:rPr lang="nl-BE" sz="2000" dirty="0" smtClean="0"/>
              <a:t> First</a:t>
            </a:r>
          </a:p>
          <a:p>
            <a:pPr marL="0" indent="0">
              <a:buNone/>
            </a:pPr>
            <a:endParaRPr lang="nl-BE" sz="2400" dirty="0" smtClean="0"/>
          </a:p>
          <a:p>
            <a:pPr>
              <a:buFont typeface="Symbol" pitchFamily="18" charset="2"/>
              <a:buChar char="Þ"/>
            </a:pPr>
            <a:r>
              <a:rPr lang="nl-BE" sz="2400" dirty="0" smtClean="0"/>
              <a:t>Meest kwetsbaren</a:t>
            </a:r>
          </a:p>
          <a:p>
            <a:pPr>
              <a:buFont typeface="Symbol" pitchFamily="18" charset="2"/>
              <a:buChar char="Þ"/>
            </a:pPr>
            <a:endParaRPr lang="nl-BE" sz="2400" dirty="0" smtClean="0"/>
          </a:p>
          <a:p>
            <a:pPr>
              <a:buFont typeface="Symbol" pitchFamily="18" charset="2"/>
              <a:buChar char="Þ"/>
            </a:pPr>
            <a:r>
              <a:rPr lang="nl-BE" sz="2400" dirty="0" smtClean="0"/>
              <a:t>Vallen uit klassieke hulpverlening</a:t>
            </a:r>
          </a:p>
          <a:p>
            <a:pPr>
              <a:buFont typeface="Symbol" pitchFamily="18" charset="2"/>
              <a:buChar char="Þ"/>
            </a:pPr>
            <a:endParaRPr lang="nl-BE" sz="2400" dirty="0"/>
          </a:p>
          <a:p>
            <a:pPr>
              <a:buFont typeface="Symbol" pitchFamily="18" charset="2"/>
              <a:buChar char="Þ"/>
            </a:pPr>
            <a:endParaRPr lang="nl-BE" sz="2400" dirty="0" smtClean="0"/>
          </a:p>
          <a:p>
            <a:pPr marL="0" indent="0" algn="ctr">
              <a:buNone/>
            </a:pPr>
            <a:r>
              <a:rPr lang="nl-BE" sz="2400" dirty="0" smtClean="0"/>
              <a:t>!!! Potentieel zelfstandig wonen !!!</a:t>
            </a:r>
          </a:p>
          <a:p>
            <a:pPr>
              <a:buFont typeface="Symbol" pitchFamily="18" charset="2"/>
              <a:buChar char="Þ"/>
            </a:pPr>
            <a:endParaRPr lang="nl-BE" sz="2000" dirty="0" smtClean="0"/>
          </a:p>
          <a:p>
            <a:pPr marL="0" indent="0">
              <a:buNone/>
            </a:pPr>
            <a:endParaRPr lang="nl-BE" sz="2000" dirty="0" smtClean="0"/>
          </a:p>
          <a:p>
            <a:pPr>
              <a:buFont typeface="Arial" charset="0"/>
              <a:buChar char="•"/>
            </a:pPr>
            <a:endParaRPr lang="nl-BE" sz="2000" dirty="0" smtClean="0"/>
          </a:p>
          <a:p>
            <a:pPr>
              <a:buFontTx/>
              <a:buChar char="-"/>
            </a:pPr>
            <a:endParaRPr lang="nl-BE" sz="2000" dirty="0"/>
          </a:p>
          <a:p>
            <a:pPr marL="0" indent="0">
              <a:buNone/>
            </a:pPr>
            <a:r>
              <a:rPr lang="nl-BE" sz="2000" dirty="0" smtClean="0"/>
              <a:t> </a:t>
            </a:r>
          </a:p>
          <a:p>
            <a:pPr>
              <a:buFontTx/>
              <a:buChar char="-"/>
            </a:pPr>
            <a:endParaRPr lang="nl-BE" sz="2000" dirty="0" smtClean="0"/>
          </a:p>
          <a:p>
            <a:pPr lvl="1"/>
            <a:endParaRPr lang="nl-BE" sz="1800" dirty="0" smtClean="0"/>
          </a:p>
          <a:p>
            <a:pPr lvl="1"/>
            <a:endParaRPr lang="nl-BE" sz="1800" dirty="0" smtClean="0"/>
          </a:p>
          <a:p>
            <a:endParaRPr lang="nl-BE" dirty="0"/>
          </a:p>
        </p:txBody>
      </p:sp>
      <p:sp>
        <p:nvSpPr>
          <p:cNvPr id="4" name="Tijdelijke aanduiding voor voettekst 3"/>
          <p:cNvSpPr>
            <a:spLocks noGrp="1"/>
          </p:cNvSpPr>
          <p:nvPr>
            <p:ph type="ftr" sz="quarter" idx="10"/>
          </p:nvPr>
        </p:nvSpPr>
        <p:spPr/>
        <p:txBody>
          <a:bodyPr/>
          <a:lstStyle/>
          <a:p>
            <a:endParaRPr lang="nl-NL" dirty="0"/>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3</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138825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Doelgroepen &amp; aanvraag</a:t>
            </a:r>
          </a:p>
        </p:txBody>
      </p:sp>
      <p:sp>
        <p:nvSpPr>
          <p:cNvPr id="3" name="Tijdelijke aanduiding voor inhoud 2"/>
          <p:cNvSpPr>
            <a:spLocks noGrp="1"/>
          </p:cNvSpPr>
          <p:nvPr>
            <p:ph idx="1"/>
          </p:nvPr>
        </p:nvSpPr>
        <p:spPr>
          <a:xfrm>
            <a:off x="1547664" y="1124744"/>
            <a:ext cx="7210425" cy="4608512"/>
          </a:xfrm>
        </p:spPr>
        <p:txBody>
          <a:bodyPr/>
          <a:lstStyle/>
          <a:p>
            <a:pPr marL="0" indent="0">
              <a:buNone/>
            </a:pPr>
            <a:r>
              <a:rPr lang="nl-BE" sz="2800" b="1" dirty="0" err="1" smtClean="0"/>
              <a:t>Samenwerkingprotocol</a:t>
            </a:r>
            <a:r>
              <a:rPr lang="nl-BE" sz="2800" b="1" dirty="0" smtClean="0"/>
              <a:t> SHM      </a:t>
            </a:r>
            <a:r>
              <a:rPr lang="nl-BE" sz="1600" b="1" dirty="0" smtClean="0"/>
              <a:t>(KBSH 02/10/2007)</a:t>
            </a:r>
          </a:p>
          <a:p>
            <a:pPr marL="0" indent="0">
              <a:buNone/>
            </a:pPr>
            <a:endParaRPr lang="nl-BE" sz="1600" b="1" dirty="0" smtClean="0"/>
          </a:p>
          <a:p>
            <a:pPr marL="0" indent="0">
              <a:buNone/>
            </a:pPr>
            <a:endParaRPr lang="nl-BE" sz="1600" b="1" dirty="0"/>
          </a:p>
          <a:p>
            <a:pPr marL="0" indent="0">
              <a:buNone/>
            </a:pPr>
            <a:endParaRPr lang="nl-BE" sz="1600" b="1" dirty="0"/>
          </a:p>
          <a:p>
            <a:pPr>
              <a:buFont typeface="Symbol" pitchFamily="18" charset="2"/>
              <a:buChar char="Þ"/>
            </a:pPr>
            <a:r>
              <a:rPr lang="nl-BE" sz="2800" dirty="0" smtClean="0"/>
              <a:t> 41 huurcontracten/ jaar voor langdurige daklozen</a:t>
            </a:r>
          </a:p>
          <a:p>
            <a:pPr>
              <a:buFont typeface="Symbol" pitchFamily="18" charset="2"/>
              <a:buChar char="Þ"/>
            </a:pPr>
            <a:endParaRPr lang="nl-BE" sz="2800" dirty="0" smtClean="0"/>
          </a:p>
          <a:p>
            <a:pPr>
              <a:buFont typeface="Symbol" pitchFamily="18" charset="2"/>
              <a:buChar char="Þ"/>
            </a:pPr>
            <a:r>
              <a:rPr lang="nl-BE" sz="2800" dirty="0"/>
              <a:t> </a:t>
            </a:r>
            <a:r>
              <a:rPr lang="nl-BE" sz="2800" dirty="0" smtClean="0"/>
              <a:t>verspreid over de 5 Gentse </a:t>
            </a:r>
            <a:r>
              <a:rPr lang="nl-BE" sz="2800" dirty="0" err="1" smtClean="0"/>
              <a:t>SHM’en</a:t>
            </a:r>
            <a:endParaRPr lang="nl-BE" sz="2800" dirty="0" smtClean="0"/>
          </a:p>
          <a:p>
            <a:pPr>
              <a:buFont typeface="Symbol" pitchFamily="18" charset="2"/>
              <a:buChar char="Þ"/>
            </a:pPr>
            <a:endParaRPr lang="nl-BE" sz="1600" b="1" dirty="0" smtClean="0"/>
          </a:p>
          <a:p>
            <a:pPr marL="0" indent="0">
              <a:buNone/>
            </a:pPr>
            <a:endParaRPr lang="nl-BE" sz="2400" b="1" dirty="0" smtClean="0"/>
          </a:p>
          <a:p>
            <a:pPr marL="0" indent="0">
              <a:buNone/>
            </a:pPr>
            <a:endParaRPr lang="nl-BE" sz="2400" dirty="0" smtClean="0"/>
          </a:p>
          <a:p>
            <a:pPr marL="0" indent="0">
              <a:buNone/>
            </a:pPr>
            <a:endParaRPr lang="nl-BE" dirty="0"/>
          </a:p>
        </p:txBody>
      </p:sp>
      <p:sp>
        <p:nvSpPr>
          <p:cNvPr id="4" name="Tijdelijke aanduiding voor voettekst 3"/>
          <p:cNvSpPr>
            <a:spLocks noGrp="1"/>
          </p:cNvSpPr>
          <p:nvPr>
            <p:ph type="ftr" sz="quarter" idx="10"/>
          </p:nvPr>
        </p:nvSpPr>
        <p:spPr/>
        <p:txBody>
          <a:body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4</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140311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Doelstellingen</a:t>
            </a:r>
          </a:p>
        </p:txBody>
      </p:sp>
      <p:sp>
        <p:nvSpPr>
          <p:cNvPr id="3" name="Tijdelijke aanduiding voor inhoud 2"/>
          <p:cNvSpPr>
            <a:spLocks noGrp="1"/>
          </p:cNvSpPr>
          <p:nvPr>
            <p:ph idx="1"/>
          </p:nvPr>
        </p:nvSpPr>
        <p:spPr/>
        <p:txBody>
          <a:bodyPr/>
          <a:lstStyle/>
          <a:p>
            <a:pPr marL="0" indent="0">
              <a:buNone/>
            </a:pPr>
            <a:endParaRPr lang="nl-BE" sz="2400" dirty="0" smtClean="0"/>
          </a:p>
          <a:p>
            <a:pPr marL="0" indent="0" algn="ctr">
              <a:buNone/>
            </a:pPr>
            <a:r>
              <a:rPr lang="nl-BE" dirty="0" smtClean="0"/>
              <a:t> Een </a:t>
            </a:r>
            <a:r>
              <a:rPr lang="nl-BE" dirty="0"/>
              <a:t>huis wordt een Thuis</a:t>
            </a:r>
          </a:p>
          <a:p>
            <a:pPr marL="0" indent="0">
              <a:buNone/>
            </a:pPr>
            <a:endParaRPr lang="nl-BE" sz="2400" dirty="0" smtClean="0"/>
          </a:p>
          <a:p>
            <a:pPr marL="0" indent="0" algn="ctr">
              <a:buNone/>
            </a:pPr>
            <a:r>
              <a:rPr lang="nl-BE" dirty="0" smtClean="0"/>
              <a:t>+</a:t>
            </a:r>
            <a:endParaRPr lang="nl-BE" dirty="0"/>
          </a:p>
          <a:p>
            <a:pPr marL="0" indent="0" algn="ctr">
              <a:buNone/>
            </a:pPr>
            <a:endParaRPr lang="nl-BE" sz="2400" b="1" dirty="0" smtClean="0"/>
          </a:p>
          <a:p>
            <a:pPr marL="0" indent="0" algn="ctr">
              <a:buNone/>
            </a:pPr>
            <a:r>
              <a:rPr lang="nl-BE" b="1" i="1" dirty="0" smtClean="0"/>
              <a:t>“Installeren, stabiliseren &amp; activeren”</a:t>
            </a:r>
          </a:p>
          <a:p>
            <a:pPr marL="0" indent="0" algn="ctr">
              <a:buNone/>
            </a:pPr>
            <a:endParaRPr lang="nl-BE" sz="2400" b="1" dirty="0" smtClean="0"/>
          </a:p>
          <a:p>
            <a:endParaRPr lang="nl-BE" dirty="0"/>
          </a:p>
        </p:txBody>
      </p:sp>
      <p:sp>
        <p:nvSpPr>
          <p:cNvPr id="4" name="Tijdelijke aanduiding voor voettekst 3"/>
          <p:cNvSpPr>
            <a:spLocks noGrp="1"/>
          </p:cNvSpPr>
          <p:nvPr>
            <p:ph type="ftr" sz="quarter" idx="10"/>
          </p:nvPr>
        </p:nvSpPr>
        <p:spPr/>
        <p:txBody>
          <a:bodyPr/>
          <a:lstStyle/>
          <a:p>
            <a:r>
              <a:rPr lang="nl-NL" smtClean="0"/>
              <a:t>OCMW Gent - Wooncoaching</a:t>
            </a:r>
            <a:endParaRPr lang="nl-NL"/>
          </a:p>
        </p:txBody>
      </p:sp>
      <p:sp>
        <p:nvSpPr>
          <p:cNvPr id="5" name="Tijdelijke aanduiding voor dianummer 4"/>
          <p:cNvSpPr>
            <a:spLocks noGrp="1"/>
          </p:cNvSpPr>
          <p:nvPr>
            <p:ph type="sldNum" sz="quarter" idx="11"/>
          </p:nvPr>
        </p:nvSpPr>
        <p:spPr/>
        <p:txBody>
          <a:bodyPr/>
          <a:lstStyle/>
          <a:p>
            <a:fld id="{0F65452D-9D52-466E-AD58-2F02BD8561EA}" type="slidenum">
              <a:rPr lang="nl-NL" smtClean="0"/>
              <a:pPr/>
              <a:t>5</a:t>
            </a:fld>
            <a:endParaRPr lang="nl-NL"/>
          </a:p>
        </p:txBody>
      </p:sp>
      <p:sp>
        <p:nvSpPr>
          <p:cNvPr id="6" name="Tijdelijke aanduiding voor datum 5"/>
          <p:cNvSpPr>
            <a:spLocks noGrp="1"/>
          </p:cNvSpPr>
          <p:nvPr>
            <p:ph type="dt" sz="half" idx="12"/>
          </p:nvPr>
        </p:nvSpPr>
        <p:spPr/>
        <p:txBody>
          <a:bodyPr/>
          <a:lstStyle/>
          <a:p>
            <a:fld id="{642AE532-B3BD-40E1-AC20-DF5E61F88900}" type="datetime3">
              <a:rPr lang="nl-NL" smtClean="0"/>
              <a:pPr/>
              <a:t>17/10/17</a:t>
            </a:fld>
            <a:endParaRPr lang="nl-NL"/>
          </a:p>
        </p:txBody>
      </p:sp>
    </p:spTree>
    <p:extLst>
      <p:ext uri="{BB962C8B-B14F-4D97-AF65-F5344CB8AC3E}">
        <p14:creationId xmlns:p14="http://schemas.microsoft.com/office/powerpoint/2010/main" val="2660815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nl-BE">
              <a:ea typeface="ＭＳ Ｐゴシック" charset="0"/>
            </a:endParaRPr>
          </a:p>
        </p:txBody>
      </p:sp>
      <p:pic>
        <p:nvPicPr>
          <p:cNvPr id="4" name="Tijdelijke aanduiding voor inhoud 3"/>
          <p:cNvPicPr>
            <a:picLocks noGrp="1" noChangeAspect="1"/>
          </p:cNvPicPr>
          <p:nvPr>
            <p:ph idx="1"/>
          </p:nvPr>
        </p:nvPicPr>
        <p:blipFill>
          <a:blip r:embed="rId3"/>
          <a:stretch>
            <a:fillRect/>
          </a:stretch>
        </p:blipFill>
        <p:spPr>
          <a:xfrm>
            <a:off x="251520" y="132393"/>
            <a:ext cx="8330505" cy="6509708"/>
          </a:xfrm>
        </p:spPr>
      </p:pic>
    </p:spTree>
    <p:extLst>
      <p:ext uri="{BB962C8B-B14F-4D97-AF65-F5344CB8AC3E}">
        <p14:creationId xmlns:p14="http://schemas.microsoft.com/office/powerpoint/2010/main" val="267139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nl-BE">
              <a:ea typeface="ＭＳ Ｐゴシック" charset="0"/>
            </a:endParaRPr>
          </a:p>
        </p:txBody>
      </p:sp>
      <p:pic>
        <p:nvPicPr>
          <p:cNvPr id="4" name="Tijdelijke aanduiding voor inhoud 3"/>
          <p:cNvPicPr>
            <a:picLocks noGrp="1" noChangeAspect="1"/>
          </p:cNvPicPr>
          <p:nvPr>
            <p:ph idx="1"/>
          </p:nvPr>
        </p:nvPicPr>
        <p:blipFill>
          <a:blip r:embed="rId3"/>
          <a:stretch>
            <a:fillRect/>
          </a:stretch>
        </p:blipFill>
        <p:spPr>
          <a:xfrm>
            <a:off x="179512" y="151614"/>
            <a:ext cx="8569201" cy="6455561"/>
          </a:xfrm>
        </p:spPr>
      </p:pic>
    </p:spTree>
    <p:extLst>
      <p:ext uri="{BB962C8B-B14F-4D97-AF65-F5344CB8AC3E}">
        <p14:creationId xmlns:p14="http://schemas.microsoft.com/office/powerpoint/2010/main" val="237243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nl-BE">
              <a:ea typeface="ＭＳ Ｐゴシック" charset="0"/>
            </a:endParaRPr>
          </a:p>
        </p:txBody>
      </p:sp>
      <p:pic>
        <p:nvPicPr>
          <p:cNvPr id="4" name="Tijdelijke aanduiding voor inhoud 3"/>
          <p:cNvPicPr>
            <a:picLocks noGrp="1" noChangeAspect="1"/>
          </p:cNvPicPr>
          <p:nvPr>
            <p:ph idx="1"/>
          </p:nvPr>
        </p:nvPicPr>
        <p:blipFill>
          <a:blip r:embed="rId3"/>
          <a:stretch>
            <a:fillRect/>
          </a:stretch>
        </p:blipFill>
        <p:spPr>
          <a:xfrm>
            <a:off x="201460" y="188640"/>
            <a:ext cx="8544078" cy="6335985"/>
          </a:xfrm>
        </p:spPr>
      </p:pic>
    </p:spTree>
    <p:extLst>
      <p:ext uri="{BB962C8B-B14F-4D97-AF65-F5344CB8AC3E}">
        <p14:creationId xmlns:p14="http://schemas.microsoft.com/office/powerpoint/2010/main" val="112146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nl-BE">
              <a:ea typeface="ＭＳ Ｐゴシック" charset="0"/>
            </a:endParaRPr>
          </a:p>
        </p:txBody>
      </p:sp>
      <p:pic>
        <p:nvPicPr>
          <p:cNvPr id="4" name="Tijdelijke aanduiding voor inhoud 3"/>
          <p:cNvPicPr>
            <a:picLocks noGrp="1" noChangeAspect="1"/>
          </p:cNvPicPr>
          <p:nvPr>
            <p:ph idx="1"/>
          </p:nvPr>
        </p:nvPicPr>
        <p:blipFill>
          <a:blip r:embed="rId2"/>
          <a:stretch>
            <a:fillRect/>
          </a:stretch>
        </p:blipFill>
        <p:spPr>
          <a:xfrm>
            <a:off x="251520" y="171028"/>
            <a:ext cx="8751193" cy="6210300"/>
          </a:xfrm>
        </p:spPr>
      </p:pic>
    </p:spTree>
    <p:extLst>
      <p:ext uri="{BB962C8B-B14F-4D97-AF65-F5344CB8AC3E}">
        <p14:creationId xmlns:p14="http://schemas.microsoft.com/office/powerpoint/2010/main" val="3055767963"/>
      </p:ext>
    </p:extLst>
  </p:cSld>
  <p:clrMapOvr>
    <a:masterClrMapping/>
  </p:clrMapOvr>
</p:sld>
</file>

<file path=ppt/theme/theme1.xml><?xml version="1.0" encoding="utf-8"?>
<a:theme xmlns:a="http://schemas.openxmlformats.org/drawingml/2006/main" name="ocmwpresentatie">
  <a:themeElements>
    <a:clrScheme name="ocmw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mwpresentati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mw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mw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mw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mw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mw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mw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mw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mw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mw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mw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mw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mw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571</Words>
  <Application>Microsoft Office PowerPoint</Application>
  <PresentationFormat>On-screen Show (4:3)</PresentationFormat>
  <Paragraphs>173</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ＭＳ Ｐゴシック</vt:lpstr>
      <vt:lpstr>Arial</vt:lpstr>
      <vt:lpstr>Calibri</vt:lpstr>
      <vt:lpstr>Symbol</vt:lpstr>
      <vt:lpstr>Verdana</vt:lpstr>
      <vt:lpstr>ocmwpresentatie</vt:lpstr>
      <vt:lpstr>PowerPoint Presentation</vt:lpstr>
      <vt:lpstr>Inhoud</vt:lpstr>
      <vt:lpstr>Doelgroepen &amp; aanvraag</vt:lpstr>
      <vt:lpstr>Doelgroepen &amp; aanvraag</vt:lpstr>
      <vt:lpstr>Doelstellingen</vt:lpstr>
      <vt:lpstr>PowerPoint Presentation</vt:lpstr>
      <vt:lpstr>PowerPoint Presentation</vt:lpstr>
      <vt:lpstr>PowerPoint Presentation</vt:lpstr>
      <vt:lpstr>PowerPoint Presentation</vt:lpstr>
      <vt:lpstr>PowerPoint Presentation</vt:lpstr>
      <vt:lpstr>Methodiek</vt:lpstr>
      <vt:lpstr>Methodiek</vt:lpstr>
      <vt:lpstr>Methodiek</vt:lpstr>
      <vt:lpstr>Sterktes en uitdagingen</vt:lpstr>
      <vt:lpstr>Housing first werkt!</vt:lpstr>
      <vt:lpstr>Contact </vt:lpstr>
    </vt:vector>
  </TitlesOfParts>
  <Company>Digipolis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Peter-Jan Heylenbosch</dc:creator>
  <cp:lastModifiedBy>Ameye Mattijs</cp:lastModifiedBy>
  <cp:revision>19</cp:revision>
  <cp:lastPrinted>2017-10-17T09:39:48Z</cp:lastPrinted>
  <dcterms:created xsi:type="dcterms:W3CDTF">2017-09-18T12:09:36Z</dcterms:created>
  <dcterms:modified xsi:type="dcterms:W3CDTF">2017-10-17T15:25:55Z</dcterms:modified>
</cp:coreProperties>
</file>