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50" d="100"/>
          <a:sy n="50" d="100"/>
        </p:scale>
        <p:origin x="-173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2F220-2FD7-4490-B51E-61178C373930}" type="datetimeFigureOut">
              <a:rPr lang="fr-BE" smtClean="0"/>
              <a:t>30/05/2016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3C742-3679-4FD9-BBC3-CBCE8F61C01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626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C742-3679-4FD9-BBC3-CBCE8F61C01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07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C742-3679-4FD9-BBC3-CBCE8F61C01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07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1501995"/>
            <a:ext cx="7358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 smtClean="0"/>
              <a:t>Le Rôle du Capteur Logement</a:t>
            </a:r>
            <a:endParaRPr lang="en-GB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435387"/>
            <a:ext cx="582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Arnaud Jacquinet HFB/Liège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080120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Questionnemen</a:t>
            </a:r>
            <a:r>
              <a:rPr lang="en-GB" sz="3600" dirty="0" err="1" smtClean="0"/>
              <a:t>t</a:t>
            </a:r>
            <a:r>
              <a:rPr lang="en-GB" sz="3600" dirty="0" smtClean="0"/>
              <a:t> et </a:t>
            </a:r>
            <a:r>
              <a:rPr lang="en-GB" sz="3600" dirty="0" err="1" smtClean="0"/>
              <a:t>percpectives</a:t>
            </a:r>
            <a:endParaRPr lang="en-GB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437878" y="378904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Challenge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Centraliser pour une plus grande efficacité? Même si aujourd’hui les capteurs travaillent pour un ensemble d’institution, certaines continuent une recherche logement annexe.  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H</a:t>
            </a:r>
            <a:r>
              <a:rPr lang="fr-BE" dirty="0" smtClean="0"/>
              <a:t>armoniser pour l’ensemble des services demandeurs l’accompagnement social en logement? Principal argument du capteur, l’accompagnement social ne doit pas être une option. </a:t>
            </a:r>
          </a:p>
          <a:p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467544" y="21328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/>
              <a:t>Ingrédient de réussite: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Disponibilité! C’est un des atouts de la fonction de capteur logement. Les propriétaires témoignent de cette nouveauté devenue indispensable.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4645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/>
          <a:lstStyle/>
          <a:p>
            <a:r>
              <a:rPr lang="en-GB" dirty="0" err="1" smtClean="0"/>
              <a:t>Origines</a:t>
            </a:r>
            <a:r>
              <a:rPr lang="en-GB" dirty="0"/>
              <a:t> </a:t>
            </a:r>
            <a:r>
              <a:rPr lang="en-GB" dirty="0" smtClean="0"/>
              <a:t>du </a:t>
            </a:r>
            <a:r>
              <a:rPr lang="en-GB" dirty="0" err="1" smtClean="0"/>
              <a:t>projet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76" y="2316013"/>
            <a:ext cx="5760640" cy="384929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marchés</a:t>
            </a:r>
            <a:r>
              <a:rPr lang="en-GB" dirty="0" smtClean="0"/>
              <a:t> </a:t>
            </a:r>
            <a:r>
              <a:rPr lang="en-GB" dirty="0" err="1" smtClean="0"/>
              <a:t>locatifs</a:t>
            </a:r>
            <a:r>
              <a:rPr lang="en-GB" dirty="0" smtClean="0"/>
              <a:t> publics et </a:t>
            </a:r>
            <a:r>
              <a:rPr lang="en-GB" dirty="0" err="1" smtClean="0"/>
              <a:t>privés</a:t>
            </a:r>
            <a:r>
              <a:rPr lang="en-GB" dirty="0" smtClean="0"/>
              <a:t> </a:t>
            </a:r>
            <a:r>
              <a:rPr lang="en-GB" dirty="0" err="1" smtClean="0"/>
              <a:t>saturés</a:t>
            </a:r>
            <a:r>
              <a:rPr lang="en-GB" dirty="0"/>
              <a:t>;</a:t>
            </a:r>
            <a:r>
              <a:rPr lang="en-GB" dirty="0" smtClean="0"/>
              <a:t> </a:t>
            </a:r>
          </a:p>
          <a:p>
            <a:r>
              <a:rPr lang="en-GB" dirty="0" smtClean="0"/>
              <a:t>Des </a:t>
            </a:r>
            <a:r>
              <a:rPr lang="en-GB" dirty="0" err="1" smtClean="0"/>
              <a:t>loyers</a:t>
            </a:r>
            <a:r>
              <a:rPr lang="en-GB" dirty="0" smtClean="0"/>
              <a:t> </a:t>
            </a:r>
            <a:r>
              <a:rPr lang="en-GB" dirty="0" err="1" smtClean="0"/>
              <a:t>élevés</a:t>
            </a:r>
            <a:r>
              <a:rPr lang="en-GB" dirty="0"/>
              <a:t> </a:t>
            </a:r>
            <a:r>
              <a:rPr lang="en-GB" dirty="0" err="1" smtClean="0"/>
              <a:t>limitant</a:t>
            </a:r>
            <a:r>
              <a:rPr lang="en-GB" dirty="0" smtClean="0"/>
              <a:t> </a:t>
            </a:r>
            <a:r>
              <a:rPr lang="en-GB" dirty="0" err="1" smtClean="0"/>
              <a:t>l’accès</a:t>
            </a:r>
            <a:r>
              <a:rPr lang="en-GB" dirty="0" smtClean="0"/>
              <a:t> du public </a:t>
            </a:r>
            <a:r>
              <a:rPr lang="en-GB" dirty="0" err="1" smtClean="0"/>
              <a:t>cible</a:t>
            </a:r>
            <a:r>
              <a:rPr lang="en-GB" dirty="0" smtClean="0"/>
              <a:t> aux </a:t>
            </a:r>
            <a:r>
              <a:rPr lang="en-GB" dirty="0" err="1" smtClean="0"/>
              <a:t>logements</a:t>
            </a:r>
            <a:r>
              <a:rPr lang="en-GB" dirty="0" smtClean="0"/>
              <a:t> </a:t>
            </a:r>
            <a:r>
              <a:rPr lang="en-GB" dirty="0" err="1" smtClean="0"/>
              <a:t>privés</a:t>
            </a:r>
            <a:r>
              <a:rPr lang="en-GB" dirty="0" smtClean="0"/>
              <a:t>;</a:t>
            </a:r>
          </a:p>
          <a:p>
            <a:r>
              <a:rPr lang="en-GB" dirty="0" smtClean="0"/>
              <a:t>Des organisations </a:t>
            </a:r>
            <a:r>
              <a:rPr lang="en-GB" dirty="0" err="1" smtClean="0"/>
              <a:t>d’aide</a:t>
            </a:r>
            <a:r>
              <a:rPr lang="en-GB" dirty="0" smtClean="0"/>
              <a:t> au </a:t>
            </a:r>
            <a:r>
              <a:rPr lang="en-GB" dirty="0" err="1" smtClean="0"/>
              <a:t>logement</a:t>
            </a:r>
            <a:r>
              <a:rPr lang="en-GB" dirty="0" smtClean="0"/>
              <a:t> ne </a:t>
            </a:r>
            <a:r>
              <a:rPr lang="en-GB" dirty="0" err="1" smtClean="0"/>
              <a:t>pouvant</a:t>
            </a:r>
            <a:r>
              <a:rPr lang="en-GB" dirty="0" smtClean="0"/>
              <a:t> </a:t>
            </a:r>
            <a:r>
              <a:rPr lang="en-GB" dirty="0" err="1" smtClean="0"/>
              <a:t>répondre</a:t>
            </a:r>
            <a:r>
              <a:rPr lang="en-GB" dirty="0" smtClean="0"/>
              <a:t> à </a:t>
            </a:r>
            <a:r>
              <a:rPr lang="en-GB" dirty="0" err="1" smtClean="0"/>
              <a:t>l’ensemble</a:t>
            </a:r>
            <a:r>
              <a:rPr lang="en-GB" dirty="0" smtClean="0"/>
              <a:t> des </a:t>
            </a:r>
            <a:r>
              <a:rPr lang="en-GB" dirty="0" err="1" smtClean="0"/>
              <a:t>demandes</a:t>
            </a:r>
            <a:r>
              <a:rPr lang="en-GB" dirty="0" smtClean="0"/>
              <a:t>;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parc</a:t>
            </a:r>
            <a:r>
              <a:rPr lang="en-GB" dirty="0" smtClean="0"/>
              <a:t> </a:t>
            </a:r>
            <a:r>
              <a:rPr lang="en-GB" dirty="0" err="1" smtClean="0"/>
              <a:t>locatif</a:t>
            </a:r>
            <a:r>
              <a:rPr lang="en-GB" dirty="0" smtClean="0"/>
              <a:t> </a:t>
            </a:r>
            <a:r>
              <a:rPr lang="en-GB" dirty="0" err="1" smtClean="0"/>
              <a:t>privé</a:t>
            </a:r>
            <a:r>
              <a:rPr lang="en-GB" dirty="0" smtClean="0"/>
              <a:t> </a:t>
            </a:r>
            <a:r>
              <a:rPr lang="en-GB" dirty="0" err="1" smtClean="0"/>
              <a:t>vieillisant</a:t>
            </a:r>
            <a:r>
              <a:rPr lang="en-GB" dirty="0"/>
              <a:t> </a:t>
            </a:r>
            <a:r>
              <a:rPr lang="en-GB" dirty="0" smtClean="0"/>
              <a:t>avec un </a:t>
            </a:r>
            <a:r>
              <a:rPr lang="en-GB" dirty="0" err="1" smtClean="0"/>
              <a:t>nombre</a:t>
            </a:r>
            <a:r>
              <a:rPr lang="en-GB" dirty="0" smtClean="0"/>
              <a:t> </a:t>
            </a:r>
            <a:r>
              <a:rPr lang="en-GB" dirty="0" err="1" smtClean="0"/>
              <a:t>significatif</a:t>
            </a:r>
            <a:r>
              <a:rPr lang="en-GB" dirty="0" smtClean="0"/>
              <a:t> de </a:t>
            </a:r>
            <a:r>
              <a:rPr lang="en-GB" dirty="0" err="1" smtClean="0"/>
              <a:t>logements</a:t>
            </a:r>
            <a:r>
              <a:rPr lang="en-GB" dirty="0" smtClean="0"/>
              <a:t> ne </a:t>
            </a:r>
            <a:r>
              <a:rPr lang="en-GB" dirty="0" err="1" smtClean="0"/>
              <a:t>pouvant</a:t>
            </a:r>
            <a:r>
              <a:rPr lang="en-GB" dirty="0" smtClean="0"/>
              <a:t> </a:t>
            </a:r>
            <a:r>
              <a:rPr lang="en-GB" dirty="0" err="1" smtClean="0"/>
              <a:t>répondrent</a:t>
            </a:r>
            <a:r>
              <a:rPr lang="en-GB" dirty="0" smtClean="0"/>
              <a:t> aux </a:t>
            </a:r>
            <a:r>
              <a:rPr lang="en-GB" dirty="0" err="1" smtClean="0"/>
              <a:t>normes</a:t>
            </a:r>
            <a:r>
              <a:rPr lang="en-GB" dirty="0" smtClean="0"/>
              <a:t> de </a:t>
            </a:r>
            <a:r>
              <a:rPr lang="en-GB" dirty="0" err="1" smtClean="0"/>
              <a:t>salubrité</a:t>
            </a:r>
            <a:r>
              <a:rPr lang="en-GB" dirty="0" smtClean="0"/>
              <a:t>, </a:t>
            </a:r>
            <a:r>
              <a:rPr lang="en-GB" dirty="0" err="1" smtClean="0"/>
              <a:t>habitabilité</a:t>
            </a:r>
            <a:r>
              <a:rPr lang="en-GB" dirty="0" smtClean="0"/>
              <a:t> et de </a:t>
            </a:r>
            <a:r>
              <a:rPr lang="en-GB" dirty="0" err="1" smtClean="0"/>
              <a:t>sécurité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4" name="Accolade ouvrante 3"/>
          <p:cNvSpPr/>
          <p:nvPr/>
        </p:nvSpPr>
        <p:spPr>
          <a:xfrm>
            <a:off x="314822" y="1991122"/>
            <a:ext cx="395536" cy="432048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 descr="C:\Documents and Settings\arnaud.jacquinet.RSPL\Bureau\Docs\Photos Coralie\PB240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5" r="-6825"/>
          <a:stretch/>
        </p:blipFill>
        <p:spPr bwMode="auto">
          <a:xfrm>
            <a:off x="6441740" y="2171142"/>
            <a:ext cx="27003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836712"/>
            <a:ext cx="8229600" cy="1080120"/>
          </a:xfrm>
        </p:spPr>
        <p:txBody>
          <a:bodyPr/>
          <a:lstStyle/>
          <a:p>
            <a:r>
              <a:rPr lang="en-GB" dirty="0" err="1" smtClean="0"/>
              <a:t>Finalité</a:t>
            </a:r>
            <a:r>
              <a:rPr lang="en-GB" dirty="0" smtClean="0"/>
              <a:t> et </a:t>
            </a:r>
            <a:r>
              <a:rPr lang="en-GB" dirty="0" err="1" smtClean="0"/>
              <a:t>historique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 premier </a:t>
            </a:r>
            <a:r>
              <a:rPr lang="en-GB" dirty="0" err="1" smtClean="0"/>
              <a:t>projet</a:t>
            </a:r>
            <a:r>
              <a:rPr lang="en-GB" dirty="0" smtClean="0"/>
              <a:t> a vu le jour à Charleroi suite à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visite</a:t>
            </a:r>
            <a:r>
              <a:rPr lang="en-GB" dirty="0" smtClean="0"/>
              <a:t> à Lille;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Ministre</a:t>
            </a:r>
            <a:r>
              <a:rPr lang="en-GB" dirty="0" smtClean="0"/>
              <a:t> </a:t>
            </a:r>
            <a:r>
              <a:rPr lang="en-GB" dirty="0" err="1" smtClean="0"/>
              <a:t>wallon</a:t>
            </a:r>
            <a:r>
              <a:rPr lang="en-GB" dirty="0" smtClean="0"/>
              <a:t> du </a:t>
            </a:r>
            <a:r>
              <a:rPr lang="en-GB" dirty="0" err="1" smtClean="0"/>
              <a:t>logement</a:t>
            </a:r>
            <a:r>
              <a:rPr lang="en-GB" dirty="0" smtClean="0"/>
              <a:t> </a:t>
            </a:r>
            <a:r>
              <a:rPr lang="en-GB" dirty="0" err="1" smtClean="0"/>
              <a:t>décide</a:t>
            </a:r>
            <a:r>
              <a:rPr lang="en-GB" dirty="0" smtClean="0"/>
              <a:t> de </a:t>
            </a:r>
            <a:r>
              <a:rPr lang="en-GB" dirty="0" err="1" smtClean="0"/>
              <a:t>soutenir</a:t>
            </a:r>
            <a:r>
              <a:rPr lang="en-GB" dirty="0" smtClean="0"/>
              <a:t> le </a:t>
            </a:r>
            <a:r>
              <a:rPr lang="en-GB" dirty="0" err="1" smtClean="0"/>
              <a:t>projet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six </a:t>
            </a:r>
            <a:r>
              <a:rPr lang="en-GB" dirty="0" err="1" smtClean="0"/>
              <a:t>villes</a:t>
            </a:r>
            <a:r>
              <a:rPr lang="en-GB" dirty="0" smtClean="0"/>
              <a:t> </a:t>
            </a:r>
            <a:r>
              <a:rPr lang="en-GB" dirty="0" err="1" smtClean="0"/>
              <a:t>wallonnes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projet</a:t>
            </a:r>
            <a:r>
              <a:rPr lang="en-GB" dirty="0" smtClean="0"/>
              <a:t> </a:t>
            </a:r>
            <a:r>
              <a:rPr lang="en-GB" dirty="0" err="1" smtClean="0"/>
              <a:t>s’étend</a:t>
            </a:r>
            <a:r>
              <a:rPr lang="en-GB" dirty="0" smtClean="0"/>
              <a:t> </a:t>
            </a:r>
            <a:r>
              <a:rPr lang="en-GB" dirty="0" err="1" smtClean="0"/>
              <a:t>ensuite</a:t>
            </a:r>
            <a:r>
              <a:rPr lang="en-GB" dirty="0" smtClean="0"/>
              <a:t> à </a:t>
            </a:r>
            <a:r>
              <a:rPr lang="en-GB" dirty="0" err="1" smtClean="0"/>
              <a:t>Bruxelles</a:t>
            </a:r>
            <a:r>
              <a:rPr lang="en-GB" dirty="0" smtClean="0"/>
              <a:t> et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Flandre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2132856"/>
            <a:ext cx="8568952" cy="1584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Replacer </a:t>
            </a:r>
            <a:r>
              <a:rPr lang="en-GB" sz="2400" b="1" dirty="0" err="1">
                <a:solidFill>
                  <a:schemeClr val="tx1"/>
                </a:solidFill>
              </a:rPr>
              <a:t>l’accès</a:t>
            </a:r>
            <a:r>
              <a:rPr lang="en-GB" sz="2400" b="1" dirty="0">
                <a:solidFill>
                  <a:schemeClr val="tx1"/>
                </a:solidFill>
              </a:rPr>
              <a:t> à un </a:t>
            </a:r>
            <a:r>
              <a:rPr lang="en-GB" sz="2400" b="1" dirty="0" err="1">
                <a:solidFill>
                  <a:schemeClr val="tx1"/>
                </a:solidFill>
              </a:rPr>
              <a:t>logement</a:t>
            </a:r>
            <a:r>
              <a:rPr lang="en-GB" sz="2400" b="1" dirty="0">
                <a:solidFill>
                  <a:schemeClr val="tx1"/>
                </a:solidFill>
              </a:rPr>
              <a:t> durable au centre des </a:t>
            </a:r>
            <a:r>
              <a:rPr lang="en-GB" sz="2400" b="1" dirty="0" err="1">
                <a:solidFill>
                  <a:schemeClr val="tx1"/>
                </a:solidFill>
              </a:rPr>
              <a:t>priorités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afin</a:t>
            </a:r>
            <a:r>
              <a:rPr lang="en-GB" sz="2400" b="1" dirty="0">
                <a:solidFill>
                  <a:schemeClr val="tx1"/>
                </a:solidFill>
              </a:rPr>
              <a:t> de </a:t>
            </a:r>
            <a:r>
              <a:rPr lang="en-GB" sz="2400" b="1" dirty="0" err="1">
                <a:solidFill>
                  <a:schemeClr val="tx1"/>
                </a:solidFill>
              </a:rPr>
              <a:t>favoriser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l’insertion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sociale</a:t>
            </a:r>
            <a:r>
              <a:rPr lang="en-GB" sz="2400" b="1" dirty="0">
                <a:solidFill>
                  <a:schemeClr val="tx1"/>
                </a:solidFill>
              </a:rPr>
              <a:t> à long </a:t>
            </a:r>
            <a:r>
              <a:rPr lang="en-GB" sz="2400" b="1" dirty="0" err="1">
                <a:solidFill>
                  <a:schemeClr val="tx1"/>
                </a:solidFill>
              </a:rPr>
              <a:t>terme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dans</a:t>
            </a:r>
            <a:r>
              <a:rPr lang="en-GB" sz="2400" b="1" dirty="0">
                <a:solidFill>
                  <a:schemeClr val="tx1"/>
                </a:solidFill>
              </a:rPr>
              <a:t> la </a:t>
            </a:r>
            <a:r>
              <a:rPr lang="en-GB" sz="2400" b="1" dirty="0" err="1">
                <a:solidFill>
                  <a:schemeClr val="tx1"/>
                </a:solidFill>
              </a:rPr>
              <a:t>société</a:t>
            </a:r>
            <a:r>
              <a:rPr lang="en-GB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Les </a:t>
            </a:r>
            <a:r>
              <a:rPr lang="fr-BE" dirty="0" err="1" smtClean="0"/>
              <a:t>implémenations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pic>
        <p:nvPicPr>
          <p:cNvPr id="1026" name="Picture 2" descr="C:\Documents and Settings\arnaud.jacquinet.RSPL\Bureau\belgiq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2" y="1695071"/>
            <a:ext cx="6840759" cy="48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961842" y="447311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5353372" y="357301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4427984" y="4418992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3724672" y="321297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2267744" y="3770734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3136826" y="411307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601802" y="4214378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5761942" y="3608040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7020272" y="1916832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Charleroi</a:t>
            </a:r>
          </a:p>
          <a:p>
            <a:r>
              <a:rPr lang="fr-BE" dirty="0" smtClean="0"/>
              <a:t>Liège</a:t>
            </a:r>
          </a:p>
          <a:p>
            <a:r>
              <a:rPr lang="fr-BE" dirty="0" smtClean="0"/>
              <a:t>Bruxelles</a:t>
            </a:r>
          </a:p>
          <a:p>
            <a:r>
              <a:rPr lang="fr-BE" dirty="0" smtClean="0"/>
              <a:t>Namur</a:t>
            </a:r>
          </a:p>
          <a:p>
            <a:r>
              <a:rPr lang="fr-BE" dirty="0" smtClean="0"/>
              <a:t>Hasselt</a:t>
            </a:r>
            <a:endParaRPr lang="fr-BE" dirty="0" smtClean="0"/>
          </a:p>
          <a:p>
            <a:r>
              <a:rPr lang="fr-BE" dirty="0" smtClean="0"/>
              <a:t>Mons </a:t>
            </a:r>
          </a:p>
          <a:p>
            <a:r>
              <a:rPr lang="fr-BE" dirty="0" smtClean="0"/>
              <a:t>La Louvière</a:t>
            </a:r>
          </a:p>
          <a:p>
            <a:r>
              <a:rPr lang="fr-BE" dirty="0" smtClean="0"/>
              <a:t>Verviers</a:t>
            </a:r>
          </a:p>
          <a:p>
            <a:endParaRPr lang="fr-BE" dirty="0"/>
          </a:p>
        </p:txBody>
      </p:sp>
      <p:sp>
        <p:nvSpPr>
          <p:cNvPr id="17" name="Ellipse 16"/>
          <p:cNvSpPr/>
          <p:nvPr/>
        </p:nvSpPr>
        <p:spPr>
          <a:xfrm>
            <a:off x="5193196" y="3026482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92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80120"/>
          </a:xfrm>
        </p:spPr>
        <p:txBody>
          <a:bodyPr/>
          <a:lstStyle/>
          <a:p>
            <a:r>
              <a:rPr lang="en-GB" dirty="0" err="1" smtClean="0"/>
              <a:t>Objectifs</a:t>
            </a:r>
            <a:r>
              <a:rPr lang="en-GB" dirty="0" smtClean="0"/>
              <a:t> et Missions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734" y="3215630"/>
            <a:ext cx="7978080" cy="108770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/>
            <a:endParaRPr lang="en-GB" sz="2200" b="1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tx1"/>
                </a:solidFill>
              </a:rPr>
              <a:t>Comment </a:t>
            </a:r>
            <a:r>
              <a:rPr lang="en-GB" sz="2200" b="1" dirty="0">
                <a:solidFill>
                  <a:schemeClr val="tx1"/>
                </a:solidFill>
              </a:rPr>
              <a:t>le </a:t>
            </a:r>
            <a:r>
              <a:rPr lang="en-GB" sz="2200" b="1" dirty="0" err="1">
                <a:solidFill>
                  <a:schemeClr val="tx1"/>
                </a:solidFill>
              </a:rPr>
              <a:t>capteur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peut-il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répondre</a:t>
            </a:r>
            <a:r>
              <a:rPr lang="en-GB" sz="2200" b="1" dirty="0">
                <a:solidFill>
                  <a:schemeClr val="tx1"/>
                </a:solidFill>
              </a:rPr>
              <a:t> à </a:t>
            </a:r>
            <a:r>
              <a:rPr lang="en-GB" sz="2200" b="1" dirty="0" err="1">
                <a:solidFill>
                  <a:schemeClr val="tx1"/>
                </a:solidFill>
              </a:rPr>
              <a:t>sa</a:t>
            </a:r>
            <a:r>
              <a:rPr lang="en-GB" sz="2200" b="1" dirty="0">
                <a:solidFill>
                  <a:schemeClr val="tx1"/>
                </a:solidFill>
              </a:rPr>
              <a:t> mission de </a:t>
            </a:r>
            <a:r>
              <a:rPr lang="en-GB" sz="2200" b="1" dirty="0" err="1">
                <a:solidFill>
                  <a:schemeClr val="tx1"/>
                </a:solidFill>
              </a:rPr>
              <a:t>favoriser</a:t>
            </a:r>
            <a:r>
              <a:rPr lang="en-GB" sz="2200" b="1" dirty="0">
                <a:solidFill>
                  <a:schemeClr val="tx1"/>
                </a:solidFill>
              </a:rPr>
              <a:t> le </a:t>
            </a:r>
            <a:r>
              <a:rPr lang="en-GB" sz="2200" b="1" dirty="0" err="1">
                <a:solidFill>
                  <a:schemeClr val="tx1"/>
                </a:solidFill>
              </a:rPr>
              <a:t>maintien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en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logement</a:t>
            </a:r>
            <a:r>
              <a:rPr lang="en-GB" sz="2200" b="1" dirty="0">
                <a:solidFill>
                  <a:schemeClr val="tx1"/>
                </a:solidFill>
              </a:rPr>
              <a:t> des </a:t>
            </a:r>
            <a:r>
              <a:rPr lang="en-GB" sz="2200" b="1" dirty="0" err="1">
                <a:solidFill>
                  <a:schemeClr val="tx1"/>
                </a:solidFill>
              </a:rPr>
              <a:t>locataires</a:t>
            </a:r>
            <a:r>
              <a:rPr lang="en-GB" sz="2200" b="1" dirty="0">
                <a:solidFill>
                  <a:schemeClr val="tx1"/>
                </a:solidFill>
              </a:rPr>
              <a:t>?</a:t>
            </a:r>
          </a:p>
          <a:p>
            <a:pPr marL="0"/>
            <a:endParaRPr lang="en-GB" sz="2200" b="1" dirty="0">
              <a:solidFill>
                <a:schemeClr val="lt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23528" y="4817876"/>
            <a:ext cx="1840526" cy="94430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Ses tâches: 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1556792"/>
            <a:ext cx="3744416" cy="165618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/>
              <a:t>1</a:t>
            </a:r>
            <a:r>
              <a:rPr lang="en-GB" sz="2000" b="1" dirty="0"/>
              <a:t>.   </a:t>
            </a:r>
            <a:r>
              <a:rPr lang="en-GB" sz="2000" b="1" dirty="0" err="1"/>
              <a:t>Facciliter</a:t>
            </a:r>
            <a:r>
              <a:rPr lang="en-GB" sz="2000" b="1" dirty="0"/>
              <a:t> </a:t>
            </a:r>
            <a:r>
              <a:rPr lang="en-GB" sz="2000" b="1" dirty="0" err="1"/>
              <a:t>l’accès</a:t>
            </a:r>
            <a:r>
              <a:rPr lang="en-GB" sz="2000" b="1" dirty="0"/>
              <a:t>  à des </a:t>
            </a:r>
            <a:r>
              <a:rPr lang="en-GB" sz="2000" b="1" dirty="0" err="1"/>
              <a:t>logements</a:t>
            </a:r>
            <a:r>
              <a:rPr lang="en-GB" sz="2000" b="1" dirty="0"/>
              <a:t> </a:t>
            </a:r>
            <a:r>
              <a:rPr lang="en-GB" sz="2000" b="1" dirty="0" err="1" smtClean="0"/>
              <a:t>adéquats</a:t>
            </a:r>
            <a:r>
              <a:rPr lang="en-GB" sz="2000" b="1" dirty="0" smtClean="0"/>
              <a:t> </a:t>
            </a:r>
            <a:r>
              <a:rPr lang="en-GB" sz="2000" b="1" dirty="0"/>
              <a:t>(</a:t>
            </a:r>
            <a:r>
              <a:rPr lang="en-GB" sz="2000" b="1" dirty="0" err="1"/>
              <a:t>salubres</a:t>
            </a:r>
            <a:r>
              <a:rPr lang="en-GB" sz="2000" b="1" dirty="0"/>
              <a:t>, à </a:t>
            </a:r>
            <a:r>
              <a:rPr lang="en-GB" sz="2000" b="1" dirty="0" err="1"/>
              <a:t>loyers</a:t>
            </a:r>
            <a:r>
              <a:rPr lang="en-GB" sz="2000" b="1" dirty="0"/>
              <a:t> </a:t>
            </a:r>
            <a:r>
              <a:rPr lang="en-GB" sz="2000" b="1" dirty="0" err="1"/>
              <a:t>modérés</a:t>
            </a:r>
            <a:r>
              <a:rPr lang="en-GB" sz="2000" b="1" dirty="0"/>
              <a:t>) et </a:t>
            </a:r>
            <a:r>
              <a:rPr lang="en-GB" sz="2000" b="1" dirty="0" err="1" smtClean="0"/>
              <a:t>pérennes</a:t>
            </a:r>
            <a:r>
              <a:rPr lang="en-GB" sz="2000" b="1" dirty="0" smtClean="0"/>
              <a:t> </a:t>
            </a:r>
            <a:r>
              <a:rPr lang="en-GB" sz="2000" b="1" dirty="0"/>
              <a:t>à un public </a:t>
            </a:r>
            <a:r>
              <a:rPr lang="en-GB" sz="2000" b="1" dirty="0" err="1"/>
              <a:t>connaissant</a:t>
            </a:r>
            <a:r>
              <a:rPr lang="en-GB" sz="2000" b="1" dirty="0"/>
              <a:t> </a:t>
            </a:r>
            <a:r>
              <a:rPr lang="en-GB" sz="2000" b="1" dirty="0" err="1"/>
              <a:t>une</a:t>
            </a:r>
            <a:r>
              <a:rPr lang="en-GB" sz="2000" b="1" dirty="0"/>
              <a:t> </a:t>
            </a:r>
            <a:r>
              <a:rPr lang="en-GB" sz="2000" b="1" dirty="0" err="1"/>
              <a:t>précarité</a:t>
            </a:r>
            <a:r>
              <a:rPr lang="en-GB" sz="2000" b="1" dirty="0"/>
              <a:t> </a:t>
            </a:r>
            <a:r>
              <a:rPr lang="en-GB" sz="2000" b="1" dirty="0" err="1" smtClean="0"/>
              <a:t>aigue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88024" y="1556792"/>
            <a:ext cx="372913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2.   </a:t>
            </a:r>
            <a:r>
              <a:rPr lang="en-GB" sz="2000" b="1" dirty="0" err="1"/>
              <a:t>Favoriser</a:t>
            </a:r>
            <a:r>
              <a:rPr lang="en-GB" sz="2000" b="1" dirty="0"/>
              <a:t> le </a:t>
            </a:r>
            <a:r>
              <a:rPr lang="en-GB" sz="2000" b="1" dirty="0" err="1"/>
              <a:t>maintien</a:t>
            </a:r>
            <a:r>
              <a:rPr lang="en-GB" sz="2000" b="1" dirty="0"/>
              <a:t> des </a:t>
            </a:r>
            <a:r>
              <a:rPr lang="en-GB" sz="2000" b="1" dirty="0" err="1"/>
              <a:t>locataires</a:t>
            </a:r>
            <a:r>
              <a:rPr lang="en-GB" sz="2000" b="1" dirty="0"/>
              <a:t> </a:t>
            </a:r>
            <a:r>
              <a:rPr lang="en-GB" sz="2000" b="1" dirty="0" err="1"/>
              <a:t>dans</a:t>
            </a:r>
            <a:r>
              <a:rPr lang="en-GB" sz="2000" b="1" dirty="0"/>
              <a:t> </a:t>
            </a:r>
            <a:r>
              <a:rPr lang="en-GB" sz="2000" b="1" dirty="0" err="1"/>
              <a:t>leur</a:t>
            </a:r>
            <a:r>
              <a:rPr lang="en-GB" sz="2000" b="1" dirty="0"/>
              <a:t> </a:t>
            </a:r>
            <a:r>
              <a:rPr lang="en-GB" sz="2000" b="1" dirty="0" err="1"/>
              <a:t>logement</a:t>
            </a:r>
            <a:r>
              <a:rPr lang="en-GB" sz="2000" b="1" dirty="0"/>
              <a:t> : </a:t>
            </a:r>
            <a:r>
              <a:rPr lang="en-GB" sz="2000" b="1" dirty="0" err="1"/>
              <a:t>l’atout</a:t>
            </a:r>
            <a:r>
              <a:rPr lang="en-GB" sz="2000" b="1" dirty="0"/>
              <a:t> premier du </a:t>
            </a:r>
            <a:r>
              <a:rPr lang="en-GB" sz="2000" b="1" dirty="0" err="1"/>
              <a:t>capteur</a:t>
            </a:r>
            <a:r>
              <a:rPr lang="en-GB" sz="2000" b="1" dirty="0"/>
              <a:t>!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39752" y="4221088"/>
            <a:ext cx="5616624" cy="22322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Contacter les propriétaire;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Visiter les logements;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S’assurer de la légalité du bail et de la salubrité du bien;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Être disponible pour le </a:t>
            </a:r>
            <a:r>
              <a:rPr lang="fr-BE" dirty="0" smtClean="0"/>
              <a:t>propriétaire;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Promouvoir la tolérance.</a:t>
            </a:r>
            <a:endParaRPr lang="fr-BE" dirty="0"/>
          </a:p>
        </p:txBody>
      </p:sp>
      <p:sp>
        <p:nvSpPr>
          <p:cNvPr id="12" name="Ellipse 11"/>
          <p:cNvSpPr/>
          <p:nvPr/>
        </p:nvSpPr>
        <p:spPr>
          <a:xfrm>
            <a:off x="6372200" y="3789040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100% de contacts pour 10% de signatures</a:t>
            </a:r>
          </a:p>
        </p:txBody>
      </p:sp>
    </p:spTree>
    <p:extLst>
      <p:ext uri="{BB962C8B-B14F-4D97-AF65-F5344CB8AC3E}">
        <p14:creationId xmlns:p14="http://schemas.microsoft.com/office/powerpoint/2010/main" val="954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Particularités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singularité</a:t>
            </a:r>
            <a:r>
              <a:rPr lang="en-GB" sz="3200" b="1" dirty="0" smtClean="0"/>
              <a:t> du </a:t>
            </a:r>
            <a:r>
              <a:rPr lang="en-GB" sz="3200" b="1" dirty="0" err="1" smtClean="0"/>
              <a:t>projet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 smtClean="0"/>
              <a:t>Un </a:t>
            </a:r>
            <a:r>
              <a:rPr lang="en-GB" b="1" i="1" dirty="0" err="1" smtClean="0"/>
              <a:t>rôle</a:t>
            </a:r>
            <a:r>
              <a:rPr lang="en-GB" b="1" i="1" dirty="0" smtClean="0"/>
              <a:t> </a:t>
            </a:r>
            <a:r>
              <a:rPr lang="en-GB" b="1" i="1" dirty="0" err="1" smtClean="0"/>
              <a:t>devenu</a:t>
            </a:r>
            <a:r>
              <a:rPr lang="en-GB" b="1" i="1" dirty="0" smtClean="0"/>
              <a:t> indispensable?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252280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err="1"/>
              <a:t>Une</a:t>
            </a:r>
            <a:r>
              <a:rPr lang="en-GB" sz="2400" i="1" dirty="0"/>
              <a:t> interface </a:t>
            </a:r>
            <a:r>
              <a:rPr lang="en-GB" sz="2400" i="1" dirty="0" err="1"/>
              <a:t>privilégiée</a:t>
            </a:r>
            <a:r>
              <a:rPr lang="en-GB" sz="2400" i="1" dirty="0"/>
              <a:t> entre le </a:t>
            </a:r>
            <a:r>
              <a:rPr lang="en-GB" sz="2400" i="1" dirty="0" err="1"/>
              <a:t>propriétaire</a:t>
            </a:r>
            <a:r>
              <a:rPr lang="en-GB" sz="2400" i="1" dirty="0"/>
              <a:t>, le </a:t>
            </a:r>
            <a:r>
              <a:rPr lang="en-GB" sz="2400" i="1" dirty="0" err="1"/>
              <a:t>locataire</a:t>
            </a:r>
            <a:r>
              <a:rPr lang="en-GB" sz="2400" i="1" dirty="0"/>
              <a:t> et </a:t>
            </a:r>
            <a:r>
              <a:rPr lang="en-GB" sz="2400" i="1" dirty="0" err="1"/>
              <a:t>l’équipe</a:t>
            </a:r>
            <a:r>
              <a:rPr lang="en-GB" sz="2400" i="1" dirty="0"/>
              <a:t> </a:t>
            </a:r>
            <a:r>
              <a:rPr lang="en-GB" sz="2400" i="1" dirty="0" err="1"/>
              <a:t>d’accompagnement</a:t>
            </a:r>
            <a:r>
              <a:rPr lang="en-GB" sz="2400" i="1" dirty="0"/>
              <a:t> social. </a:t>
            </a:r>
            <a:r>
              <a:rPr lang="en-GB" sz="2400" i="1" dirty="0" err="1"/>
              <a:t>Une</a:t>
            </a:r>
            <a:r>
              <a:rPr lang="en-GB" sz="2400" i="1" dirty="0"/>
              <a:t> triangulation qui fait </a:t>
            </a:r>
            <a:r>
              <a:rPr lang="en-GB" sz="2400" i="1" dirty="0" err="1"/>
              <a:t>ses</a:t>
            </a:r>
            <a:r>
              <a:rPr lang="en-GB" sz="2400" i="1" dirty="0"/>
              <a:t> </a:t>
            </a:r>
            <a:r>
              <a:rPr lang="en-GB" sz="2400" i="1" dirty="0" err="1"/>
              <a:t>preuves</a:t>
            </a:r>
            <a:r>
              <a:rPr lang="en-GB" sz="2400" i="1" dirty="0"/>
              <a:t>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4725144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err="1"/>
              <a:t>Une</a:t>
            </a:r>
            <a:r>
              <a:rPr lang="en-GB" sz="2400" i="1" dirty="0"/>
              <a:t> </a:t>
            </a:r>
            <a:r>
              <a:rPr lang="en-GB" sz="2400" i="1" dirty="0" err="1"/>
              <a:t>disponiblité</a:t>
            </a:r>
            <a:r>
              <a:rPr lang="en-GB" sz="2400" i="1" dirty="0"/>
              <a:t> </a:t>
            </a:r>
            <a:r>
              <a:rPr lang="en-GB" sz="2400" i="1" dirty="0" err="1"/>
              <a:t>acrue</a:t>
            </a:r>
            <a:r>
              <a:rPr lang="en-GB" sz="2400" i="1" dirty="0"/>
              <a:t> pour les </a:t>
            </a:r>
            <a:r>
              <a:rPr lang="en-GB" sz="2400" i="1" dirty="0" err="1"/>
              <a:t>propriétaires</a:t>
            </a:r>
            <a:r>
              <a:rPr lang="en-GB" sz="2400" i="1" dirty="0"/>
              <a:t> : </a:t>
            </a:r>
            <a:r>
              <a:rPr lang="en-GB" sz="2400" i="1" dirty="0" err="1"/>
              <a:t>une</a:t>
            </a:r>
            <a:r>
              <a:rPr lang="en-GB" sz="2400" i="1" dirty="0"/>
              <a:t> </a:t>
            </a:r>
            <a:r>
              <a:rPr lang="en-GB" sz="2400" i="1" dirty="0" err="1"/>
              <a:t>ressource</a:t>
            </a:r>
            <a:r>
              <a:rPr lang="en-GB" sz="2400" i="1" dirty="0"/>
              <a:t> </a:t>
            </a:r>
            <a:r>
              <a:rPr lang="en-GB" sz="2400" i="1" dirty="0" err="1" smtClean="0"/>
              <a:t>nécessaire</a:t>
            </a:r>
            <a:r>
              <a:rPr lang="en-GB" sz="2400" i="1" dirty="0" smtClean="0"/>
              <a:t> pour les </a:t>
            </a:r>
            <a:r>
              <a:rPr lang="en-GB" sz="2400" i="1" dirty="0" err="1" smtClean="0"/>
              <a:t>propriétaires</a:t>
            </a:r>
            <a:r>
              <a:rPr lang="en-GB" sz="2400" i="1" dirty="0" smtClean="0"/>
              <a:t>;</a:t>
            </a:r>
            <a:endParaRPr lang="en-GB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err="1"/>
              <a:t>Permettre</a:t>
            </a:r>
            <a:r>
              <a:rPr lang="en-GB" sz="2400" i="1" dirty="0"/>
              <a:t> </a:t>
            </a:r>
            <a:r>
              <a:rPr lang="en-GB" sz="2400" i="1" dirty="0" err="1"/>
              <a:t>l’oprérationnalisation</a:t>
            </a:r>
            <a:r>
              <a:rPr lang="en-GB" sz="2400" i="1" dirty="0"/>
              <a:t> d’un </a:t>
            </a:r>
            <a:r>
              <a:rPr lang="en-GB" sz="2400" i="1" dirty="0" err="1"/>
              <a:t>principe</a:t>
            </a:r>
            <a:r>
              <a:rPr lang="en-GB" sz="2400" i="1" dirty="0"/>
              <a:t> </a:t>
            </a:r>
            <a:r>
              <a:rPr lang="en-GB" sz="2400" i="1" dirty="0" err="1"/>
              <a:t>clé</a:t>
            </a:r>
            <a:r>
              <a:rPr lang="en-GB" sz="2400" i="1" dirty="0"/>
              <a:t> du </a:t>
            </a:r>
            <a:r>
              <a:rPr lang="en-GB" sz="2400" i="1" dirty="0" err="1"/>
              <a:t>projet</a:t>
            </a:r>
            <a:r>
              <a:rPr lang="en-GB" sz="2400" i="1" dirty="0"/>
              <a:t> HF : la dissociation entre </a:t>
            </a:r>
            <a:r>
              <a:rPr lang="en-GB" sz="2400" i="1" dirty="0" err="1"/>
              <a:t>logement</a:t>
            </a:r>
            <a:r>
              <a:rPr lang="en-GB" sz="2400" i="1" dirty="0"/>
              <a:t> et </a:t>
            </a:r>
            <a:r>
              <a:rPr lang="en-GB" sz="2400" i="1" dirty="0" err="1"/>
              <a:t>accompagnement</a:t>
            </a:r>
            <a:r>
              <a:rPr lang="en-GB" sz="2400" i="1" dirty="0"/>
              <a:t>. </a:t>
            </a:r>
          </a:p>
          <a:p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6912260" y="2367752"/>
            <a:ext cx="936104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P</a:t>
            </a:r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949602" y="3728564"/>
            <a:ext cx="936104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C-L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848364" y="3696421"/>
            <a:ext cx="936104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L/HF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13892602">
            <a:off x="7639570" y="3305965"/>
            <a:ext cx="720080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lèche droite 17"/>
          <p:cNvSpPr/>
          <p:nvPr/>
        </p:nvSpPr>
        <p:spPr>
          <a:xfrm rot="10800000">
            <a:off x="6999462" y="3820422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 droite 18"/>
          <p:cNvSpPr/>
          <p:nvPr/>
        </p:nvSpPr>
        <p:spPr>
          <a:xfrm rot="7501459">
            <a:off x="6552219" y="3355639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 droite 19"/>
          <p:cNvSpPr/>
          <p:nvPr/>
        </p:nvSpPr>
        <p:spPr>
          <a:xfrm rot="18189164">
            <a:off x="6375083" y="3163618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lèche droite 20"/>
          <p:cNvSpPr/>
          <p:nvPr/>
        </p:nvSpPr>
        <p:spPr>
          <a:xfrm>
            <a:off x="7016502" y="4092465"/>
            <a:ext cx="72008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 droite 21"/>
          <p:cNvSpPr/>
          <p:nvPr/>
        </p:nvSpPr>
        <p:spPr>
          <a:xfrm rot="3180970">
            <a:off x="7769622" y="3217392"/>
            <a:ext cx="720080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0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Particularités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singularité</a:t>
            </a:r>
            <a:r>
              <a:rPr lang="en-GB" sz="3200" b="1" dirty="0" smtClean="0"/>
              <a:t> du </a:t>
            </a:r>
            <a:r>
              <a:rPr lang="en-GB" sz="3200" b="1" dirty="0" err="1" smtClean="0"/>
              <a:t>projet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i="1" dirty="0" smtClean="0"/>
              <a:t>Un </a:t>
            </a:r>
            <a:r>
              <a:rPr lang="en-GB" b="1" i="1" dirty="0" err="1" smtClean="0"/>
              <a:t>rôle</a:t>
            </a:r>
            <a:r>
              <a:rPr lang="en-GB" b="1" i="1" dirty="0" smtClean="0"/>
              <a:t> </a:t>
            </a:r>
            <a:r>
              <a:rPr lang="en-GB" b="1" i="1" dirty="0" err="1" smtClean="0"/>
              <a:t>devenu</a:t>
            </a:r>
            <a:r>
              <a:rPr lang="en-GB" b="1" i="1" dirty="0" smtClean="0"/>
              <a:t> indispensable? </a:t>
            </a:r>
          </a:p>
          <a:p>
            <a:r>
              <a:rPr lang="en-GB" sz="3000" i="1" dirty="0" err="1" smtClean="0"/>
              <a:t>Développer</a:t>
            </a:r>
            <a:r>
              <a:rPr lang="en-GB" sz="3000" i="1" dirty="0" smtClean="0"/>
              <a:t> à long </a:t>
            </a:r>
            <a:r>
              <a:rPr lang="en-GB" sz="3000" i="1" dirty="0" err="1" smtClean="0"/>
              <a:t>terme</a:t>
            </a:r>
            <a:r>
              <a:rPr lang="en-GB" sz="3000" i="1" dirty="0" smtClean="0"/>
              <a:t> un </a:t>
            </a:r>
            <a:r>
              <a:rPr lang="en-GB" sz="3000" i="1" dirty="0" err="1" smtClean="0"/>
              <a:t>portefeuille</a:t>
            </a:r>
            <a:r>
              <a:rPr lang="en-GB" sz="3000" i="1" dirty="0" smtClean="0"/>
              <a:t> de </a:t>
            </a:r>
            <a:r>
              <a:rPr lang="en-GB" sz="3000" i="1" dirty="0" err="1" smtClean="0"/>
              <a:t>logements</a:t>
            </a:r>
            <a:r>
              <a:rPr lang="en-GB" sz="3000" i="1" dirty="0"/>
              <a:t> </a:t>
            </a:r>
            <a:r>
              <a:rPr lang="en-GB" sz="3000" i="1" dirty="0" err="1" smtClean="0"/>
              <a:t>privés</a:t>
            </a:r>
            <a:r>
              <a:rPr lang="en-GB" sz="3000" i="1" dirty="0" smtClean="0"/>
              <a:t> et publics;</a:t>
            </a:r>
          </a:p>
          <a:p>
            <a:r>
              <a:rPr lang="en-GB" sz="3000" i="1" dirty="0" smtClean="0"/>
              <a:t>Un travail au </a:t>
            </a:r>
            <a:r>
              <a:rPr lang="en-GB" sz="3000" i="1" dirty="0" err="1" smtClean="0"/>
              <a:t>coeur</a:t>
            </a:r>
            <a:r>
              <a:rPr lang="en-GB" sz="3000" i="1" dirty="0" smtClean="0"/>
              <a:t> d’un </a:t>
            </a:r>
            <a:r>
              <a:rPr lang="en-GB" sz="3000" i="1" dirty="0" err="1" smtClean="0"/>
              <a:t>réseau</a:t>
            </a:r>
            <a:r>
              <a:rPr lang="en-GB" sz="3000" i="1" dirty="0" smtClean="0"/>
              <a:t>: le </a:t>
            </a:r>
            <a:r>
              <a:rPr lang="en-GB" sz="3000" i="1" dirty="0" err="1" smtClean="0"/>
              <a:t>capteur</a:t>
            </a:r>
            <a:r>
              <a:rPr lang="en-GB" sz="3000" i="1" dirty="0" smtClean="0"/>
              <a:t> ne </a:t>
            </a:r>
            <a:r>
              <a:rPr lang="en-GB" sz="3000" i="1" dirty="0" err="1" smtClean="0"/>
              <a:t>travaille</a:t>
            </a:r>
            <a:r>
              <a:rPr lang="en-GB" sz="3000" i="1" dirty="0" smtClean="0"/>
              <a:t> que </a:t>
            </a:r>
            <a:r>
              <a:rPr lang="en-GB" sz="3000" i="1" dirty="0" err="1" smtClean="0"/>
              <a:t>rarement</a:t>
            </a:r>
            <a:r>
              <a:rPr lang="en-GB" sz="3000" i="1" dirty="0" smtClean="0"/>
              <a:t> </a:t>
            </a:r>
            <a:r>
              <a:rPr lang="en-GB" sz="3000" i="1" dirty="0" err="1" smtClean="0"/>
              <a:t>qu’au</a:t>
            </a:r>
            <a:r>
              <a:rPr lang="en-GB" sz="3000" i="1" dirty="0" smtClean="0"/>
              <a:t> </a:t>
            </a:r>
            <a:r>
              <a:rPr lang="en-GB" sz="3000" i="1" dirty="0" err="1" smtClean="0"/>
              <a:t>seul</a:t>
            </a:r>
            <a:r>
              <a:rPr lang="en-GB" sz="3000" i="1" dirty="0" smtClean="0"/>
              <a:t> </a:t>
            </a:r>
            <a:r>
              <a:rPr lang="en-GB" sz="3000" i="1" dirty="0" err="1" smtClean="0"/>
              <a:t>bénéfice</a:t>
            </a:r>
            <a:r>
              <a:rPr lang="en-GB" sz="3000" i="1" dirty="0" smtClean="0"/>
              <a:t> des </a:t>
            </a:r>
            <a:r>
              <a:rPr lang="en-GB" sz="3000" i="1" dirty="0" err="1" smtClean="0"/>
              <a:t>équipes</a:t>
            </a:r>
            <a:r>
              <a:rPr lang="en-GB" sz="3000" i="1" dirty="0" smtClean="0"/>
              <a:t> Housing First </a:t>
            </a:r>
            <a:r>
              <a:rPr lang="en-GB" sz="3000" i="1" dirty="0" err="1" smtClean="0"/>
              <a:t>mais</a:t>
            </a:r>
            <a:r>
              <a:rPr lang="en-GB" sz="3000" i="1" dirty="0" smtClean="0"/>
              <a:t>,  d’un ensemble </a:t>
            </a:r>
            <a:r>
              <a:rPr lang="en-GB" sz="3000" i="1" dirty="0" err="1" smtClean="0"/>
              <a:t>d’institutions</a:t>
            </a:r>
            <a:r>
              <a:rPr lang="en-GB" sz="3000" i="1" dirty="0" smtClean="0"/>
              <a:t>: </a:t>
            </a:r>
            <a:r>
              <a:rPr lang="en-GB" sz="3000" i="1" dirty="0" err="1" smtClean="0"/>
              <a:t>particularité</a:t>
            </a:r>
            <a:r>
              <a:rPr lang="en-GB" sz="3000" i="1" dirty="0" smtClean="0"/>
              <a:t> des Relais </a:t>
            </a:r>
            <a:r>
              <a:rPr lang="en-GB" sz="3000" i="1" dirty="0" err="1" smtClean="0"/>
              <a:t>sociaux</a:t>
            </a:r>
            <a:r>
              <a:rPr lang="en-GB" sz="3000" i="1" dirty="0" smtClean="0"/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5085184"/>
            <a:ext cx="7200800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chemeClr val="tx1"/>
                </a:solidFill>
              </a:rPr>
              <a:t>Des outils indispensables </a:t>
            </a:r>
            <a:r>
              <a:rPr lang="fr-BE" sz="2800" b="1" dirty="0" smtClean="0">
                <a:solidFill>
                  <a:schemeClr val="tx1"/>
                </a:solidFill>
              </a:rPr>
              <a:t>: disponibilité, médiation, arbitrage </a:t>
            </a:r>
            <a:endParaRPr lang="fr-B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80120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Aujourd’hui</a:t>
            </a:r>
            <a:r>
              <a:rPr lang="en-GB" sz="3600" dirty="0" smtClean="0"/>
              <a:t> les </a:t>
            </a:r>
            <a:r>
              <a:rPr lang="en-GB" sz="3600" dirty="0" err="1" smtClean="0"/>
              <a:t>projets</a:t>
            </a:r>
            <a:r>
              <a:rPr lang="en-GB" sz="3600" dirty="0" smtClean="0"/>
              <a:t> “</a:t>
            </a:r>
            <a:r>
              <a:rPr lang="en-GB" sz="3600" dirty="0" err="1" smtClean="0"/>
              <a:t>capteur</a:t>
            </a:r>
            <a:r>
              <a:rPr lang="en-GB" sz="3600" dirty="0" smtClean="0"/>
              <a:t> </a:t>
            </a:r>
            <a:r>
              <a:rPr lang="en-GB" sz="3600" dirty="0" err="1" smtClean="0"/>
              <a:t>logement</a:t>
            </a:r>
            <a:r>
              <a:rPr lang="en-GB" sz="3600" dirty="0" smtClean="0"/>
              <a:t>” </a:t>
            </a:r>
            <a:r>
              <a:rPr lang="en-GB" sz="3600" dirty="0" err="1" smtClean="0"/>
              <a:t>c’est</a:t>
            </a:r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432048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Plus de 333 </a:t>
            </a:r>
            <a:r>
              <a:rPr lang="en-GB" b="1" dirty="0" err="1" smtClean="0"/>
              <a:t>personnes</a:t>
            </a:r>
            <a:r>
              <a:rPr lang="en-GB" b="1" dirty="0" smtClean="0"/>
              <a:t> </a:t>
            </a:r>
            <a:r>
              <a:rPr lang="en-GB" b="1" dirty="0" err="1" smtClean="0"/>
              <a:t>relogées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Wallonnie</a:t>
            </a:r>
            <a:r>
              <a:rPr lang="en-GB" dirty="0" smtClean="0"/>
              <a:t> et à </a:t>
            </a:r>
            <a:r>
              <a:rPr lang="en-GB" dirty="0" err="1" smtClean="0"/>
              <a:t>Bruxelles</a:t>
            </a:r>
            <a:r>
              <a:rPr lang="en-GB" dirty="0" smtClean="0"/>
              <a:t>;</a:t>
            </a:r>
          </a:p>
          <a:p>
            <a:r>
              <a:rPr lang="en-GB" dirty="0" smtClean="0"/>
              <a:t>Un “</a:t>
            </a:r>
            <a:r>
              <a:rPr lang="en-GB" b="1" dirty="0" err="1" smtClean="0"/>
              <a:t>réseau</a:t>
            </a:r>
            <a:r>
              <a:rPr lang="en-GB" b="1" dirty="0" smtClean="0"/>
              <a:t> </a:t>
            </a:r>
            <a:r>
              <a:rPr lang="en-GB" b="1" dirty="0" err="1" smtClean="0"/>
              <a:t>capteur</a:t>
            </a:r>
            <a:r>
              <a:rPr lang="en-GB" dirty="0" smtClean="0"/>
              <a:t>”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développement</a:t>
            </a:r>
            <a:r>
              <a:rPr lang="en-GB" dirty="0" smtClean="0"/>
              <a:t> qui a pour </a:t>
            </a:r>
            <a:r>
              <a:rPr lang="en-GB" dirty="0" err="1" smtClean="0"/>
              <a:t>objectifs</a:t>
            </a:r>
            <a:r>
              <a:rPr lang="en-GB" dirty="0" smtClean="0"/>
              <a:t> :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évaluation</a:t>
            </a:r>
            <a:r>
              <a:rPr lang="en-GB" dirty="0" smtClean="0"/>
              <a:t> commune, du lobbying,  </a:t>
            </a:r>
            <a:r>
              <a:rPr lang="en-GB" dirty="0" err="1" smtClean="0"/>
              <a:t>l’échange</a:t>
            </a:r>
            <a:r>
              <a:rPr lang="en-GB" dirty="0" smtClean="0"/>
              <a:t> de </a:t>
            </a:r>
            <a:r>
              <a:rPr lang="en-GB" dirty="0" err="1" smtClean="0"/>
              <a:t>bonnes</a:t>
            </a:r>
            <a:r>
              <a:rPr lang="en-GB" dirty="0" smtClean="0"/>
              <a:t> </a:t>
            </a:r>
            <a:r>
              <a:rPr lang="en-GB" dirty="0" err="1" smtClean="0"/>
              <a:t>pratiques</a:t>
            </a:r>
            <a:r>
              <a:rPr lang="en-GB" dirty="0" smtClean="0"/>
              <a:t>, </a:t>
            </a:r>
            <a:r>
              <a:rPr lang="en-GB" dirty="0" err="1" smtClean="0"/>
              <a:t>tendre</a:t>
            </a:r>
            <a:r>
              <a:rPr lang="en-GB" dirty="0" smtClean="0"/>
              <a:t> </a:t>
            </a:r>
            <a:r>
              <a:rPr lang="en-GB" dirty="0" err="1" smtClean="0"/>
              <a:t>vers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transversalité</a:t>
            </a:r>
            <a:r>
              <a:rPr lang="en-GB" dirty="0" smtClean="0"/>
              <a:t>;</a:t>
            </a:r>
          </a:p>
          <a:p>
            <a:r>
              <a:rPr lang="en-GB" dirty="0" smtClean="0"/>
              <a:t>Des </a:t>
            </a:r>
            <a:r>
              <a:rPr lang="en-GB" dirty="0" err="1" smtClean="0"/>
              <a:t>négociations</a:t>
            </a:r>
            <a:r>
              <a:rPr lang="en-GB" dirty="0" smtClean="0"/>
              <a:t> qui </a:t>
            </a:r>
            <a:r>
              <a:rPr lang="en-GB" dirty="0" err="1" smtClean="0"/>
              <a:t>garantissent</a:t>
            </a:r>
            <a:r>
              <a:rPr lang="en-GB" dirty="0" smtClean="0"/>
              <a:t> et </a:t>
            </a:r>
            <a:r>
              <a:rPr lang="en-GB" dirty="0" err="1" smtClean="0"/>
              <a:t>pérennisent</a:t>
            </a:r>
            <a:r>
              <a:rPr lang="en-GB" dirty="0" smtClean="0"/>
              <a:t>  le </a:t>
            </a:r>
            <a:r>
              <a:rPr lang="en-GB" dirty="0" err="1" smtClean="0"/>
              <a:t>logement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b="1" dirty="0" err="1"/>
              <a:t>Diminue</a:t>
            </a:r>
            <a:r>
              <a:rPr lang="en-GB" b="1" dirty="0"/>
              <a:t> </a:t>
            </a:r>
            <a:r>
              <a:rPr lang="en-GB" b="1" dirty="0" err="1"/>
              <a:t>l’anxiété</a:t>
            </a:r>
            <a:r>
              <a:rPr lang="en-GB" b="1" dirty="0"/>
              <a:t> </a:t>
            </a:r>
            <a:r>
              <a:rPr lang="en-GB" dirty="0"/>
              <a:t>du </a:t>
            </a:r>
            <a:r>
              <a:rPr lang="en-GB" dirty="0" err="1"/>
              <a:t>locataire</a:t>
            </a:r>
            <a:r>
              <a:rPr lang="en-GB" dirty="0"/>
              <a:t> </a:t>
            </a:r>
            <a:r>
              <a:rPr lang="en-GB" dirty="0" err="1"/>
              <a:t>liée</a:t>
            </a:r>
            <a:r>
              <a:rPr lang="en-GB" dirty="0"/>
              <a:t> au </a:t>
            </a:r>
            <a:r>
              <a:rPr lang="en-GB" dirty="0" err="1"/>
              <a:t>logement</a:t>
            </a:r>
            <a:r>
              <a:rPr lang="en-GB" dirty="0"/>
              <a:t>;</a:t>
            </a:r>
          </a:p>
          <a:p>
            <a:r>
              <a:rPr lang="en-GB" b="1" dirty="0" err="1"/>
              <a:t>Soulage</a:t>
            </a:r>
            <a:r>
              <a:rPr lang="en-GB" b="1" dirty="0"/>
              <a:t> les </a:t>
            </a:r>
            <a:r>
              <a:rPr lang="en-GB" b="1" dirty="0" err="1"/>
              <a:t>équipes</a:t>
            </a:r>
            <a:r>
              <a:rPr lang="en-GB" b="1" dirty="0"/>
              <a:t> </a:t>
            </a:r>
            <a:r>
              <a:rPr lang="en-GB" dirty="0"/>
              <a:t>de </a:t>
            </a:r>
            <a:r>
              <a:rPr lang="en-GB" dirty="0" err="1"/>
              <a:t>travailleurs</a:t>
            </a:r>
            <a:r>
              <a:rPr lang="en-GB" dirty="0"/>
              <a:t> </a:t>
            </a:r>
            <a:r>
              <a:rPr lang="en-GB" dirty="0" err="1"/>
              <a:t>sociaux</a:t>
            </a:r>
            <a:r>
              <a:rPr lang="en-GB" dirty="0"/>
              <a:t>;</a:t>
            </a:r>
          </a:p>
          <a:p>
            <a:r>
              <a:rPr lang="en-GB" b="1" dirty="0" smtClean="0"/>
              <a:t>Reconnaissance des </a:t>
            </a:r>
            <a:r>
              <a:rPr lang="en-GB" b="1" dirty="0" err="1" smtClean="0"/>
              <a:t>propriétaires</a:t>
            </a:r>
            <a:r>
              <a:rPr lang="en-GB" b="1" dirty="0" smtClean="0"/>
              <a:t>: </a:t>
            </a:r>
            <a:r>
              <a:rPr lang="en-GB" dirty="0" smtClean="0"/>
              <a:t>le </a:t>
            </a:r>
            <a:r>
              <a:rPr lang="en-GB" dirty="0" err="1"/>
              <a:t>capteur</a:t>
            </a:r>
            <a:r>
              <a:rPr lang="en-GB" dirty="0"/>
              <a:t> </a:t>
            </a:r>
            <a:r>
              <a:rPr lang="en-GB" dirty="0" err="1"/>
              <a:t>contacté</a:t>
            </a:r>
            <a:r>
              <a:rPr lang="en-GB" dirty="0"/>
              <a:t> par des </a:t>
            </a:r>
            <a:r>
              <a:rPr lang="en-GB" dirty="0" err="1"/>
              <a:t>propriétaires</a:t>
            </a:r>
            <a:r>
              <a:rPr lang="en-GB" dirty="0"/>
              <a:t> </a:t>
            </a:r>
            <a:r>
              <a:rPr lang="en-GB" dirty="0" err="1"/>
              <a:t>satisfaits</a:t>
            </a:r>
            <a:r>
              <a:rPr lang="en-GB" dirty="0"/>
              <a:t> qui </a:t>
            </a:r>
            <a:r>
              <a:rPr lang="en-GB" dirty="0" err="1"/>
              <a:t>veulent</a:t>
            </a:r>
            <a:r>
              <a:rPr lang="en-GB" dirty="0"/>
              <a:t> </a:t>
            </a:r>
            <a:r>
              <a:rPr lang="en-GB" dirty="0" err="1"/>
              <a:t>renouveller</a:t>
            </a:r>
            <a:r>
              <a:rPr lang="en-GB" dirty="0"/>
              <a:t> </a:t>
            </a:r>
            <a:r>
              <a:rPr lang="en-GB" dirty="0" err="1" smtClean="0"/>
              <a:t>l’expérience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6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08012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Un </a:t>
            </a:r>
            <a:r>
              <a:rPr lang="en-GB" sz="3600" dirty="0" err="1" smtClean="0"/>
              <a:t>peu</a:t>
            </a:r>
            <a:r>
              <a:rPr lang="en-GB" sz="3600" dirty="0" smtClean="0"/>
              <a:t> de </a:t>
            </a:r>
            <a:r>
              <a:rPr lang="en-GB" sz="3600" dirty="0" err="1" smtClean="0"/>
              <a:t>concret</a:t>
            </a:r>
            <a:r>
              <a:rPr lang="en-GB" sz="3600" dirty="0" smtClean="0"/>
              <a:t>… </a:t>
            </a:r>
            <a:r>
              <a:rPr lang="en-GB" sz="3600" dirty="0" err="1" smtClean="0"/>
              <a:t>Une</a:t>
            </a:r>
            <a:r>
              <a:rPr lang="en-GB" sz="3600" dirty="0" smtClean="0"/>
              <a:t> situation </a:t>
            </a:r>
            <a:r>
              <a:rPr lang="en-GB" sz="3600" dirty="0" err="1" smtClean="0"/>
              <a:t>paradoxale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571105"/>
            <a:ext cx="4824536" cy="262996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le premier </a:t>
            </a:r>
            <a:r>
              <a:rPr lang="en-GB" dirty="0" err="1" smtClean="0"/>
              <a:t>mois</a:t>
            </a:r>
            <a:r>
              <a:rPr lang="en-GB" dirty="0" smtClean="0"/>
              <a:t> de </a:t>
            </a:r>
            <a:r>
              <a:rPr lang="en-GB" dirty="0" err="1" smtClean="0"/>
              <a:t>loyer</a:t>
            </a:r>
            <a:r>
              <a:rPr lang="en-GB" dirty="0" smtClean="0"/>
              <a:t>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honoré</a:t>
            </a:r>
            <a:r>
              <a:rPr lang="en-GB" dirty="0" smtClean="0"/>
              <a:t>;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locataire</a:t>
            </a:r>
            <a:r>
              <a:rPr lang="en-GB" dirty="0" smtClean="0"/>
              <a:t> qui ne </a:t>
            </a:r>
            <a:r>
              <a:rPr lang="en-GB" dirty="0" err="1" smtClean="0"/>
              <a:t>peut</a:t>
            </a:r>
            <a:r>
              <a:rPr lang="en-GB" dirty="0" smtClean="0"/>
              <a:t> dire non à </a:t>
            </a:r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compagnons</a:t>
            </a:r>
            <a:r>
              <a:rPr lang="en-GB" dirty="0" smtClean="0"/>
              <a:t> de la rue </a:t>
            </a:r>
            <a:r>
              <a:rPr lang="en-GB" dirty="0" err="1" smtClean="0"/>
              <a:t>entrainant</a:t>
            </a:r>
            <a:r>
              <a:rPr lang="en-GB" dirty="0" smtClean="0"/>
              <a:t> </a:t>
            </a:r>
            <a:r>
              <a:rPr lang="en-GB" dirty="0" err="1" smtClean="0"/>
              <a:t>tapage</a:t>
            </a:r>
            <a:r>
              <a:rPr lang="en-GB" dirty="0" smtClean="0"/>
              <a:t> </a:t>
            </a:r>
            <a:r>
              <a:rPr lang="en-GB" dirty="0" err="1" smtClean="0"/>
              <a:t>nocture</a:t>
            </a:r>
            <a:r>
              <a:rPr lang="en-GB" dirty="0" smtClean="0"/>
              <a:t> et </a:t>
            </a:r>
            <a:r>
              <a:rPr lang="en-GB" dirty="0" err="1" smtClean="0"/>
              <a:t>surconsommation</a:t>
            </a:r>
            <a:r>
              <a:rPr lang="en-GB" dirty="0" smtClean="0"/>
              <a:t>;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logement</a:t>
            </a:r>
            <a:r>
              <a:rPr lang="en-GB" dirty="0" smtClean="0"/>
              <a:t> qui </a:t>
            </a:r>
            <a:r>
              <a:rPr lang="en-GB" dirty="0" err="1" smtClean="0"/>
              <a:t>n’est</a:t>
            </a:r>
            <a:r>
              <a:rPr lang="en-GB" dirty="0" smtClean="0"/>
              <a:t> pas </a:t>
            </a:r>
            <a:r>
              <a:rPr lang="en-GB" dirty="0" err="1" smtClean="0"/>
              <a:t>entretenu</a:t>
            </a:r>
            <a:r>
              <a:rPr lang="en-GB" dirty="0" smtClean="0"/>
              <a:t>;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propriétaire</a:t>
            </a:r>
            <a:r>
              <a:rPr lang="en-GB" dirty="0" smtClean="0"/>
              <a:t> qui </a:t>
            </a:r>
            <a:r>
              <a:rPr lang="en-GB" dirty="0" err="1" smtClean="0"/>
              <a:t>habite</a:t>
            </a:r>
            <a:r>
              <a:rPr lang="en-GB" dirty="0" smtClean="0"/>
              <a:t> le </a:t>
            </a:r>
            <a:r>
              <a:rPr lang="en-GB" dirty="0" err="1" smtClean="0"/>
              <a:t>bâtiment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647578" y="568767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accent3">
                    <a:lumMod val="50000"/>
                  </a:schemeClr>
                </a:solidFill>
              </a:rPr>
              <a:t>Accès à de nouveaux logements</a:t>
            </a:r>
            <a:endParaRPr lang="fr-BE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187624" y="5763716"/>
            <a:ext cx="1296144" cy="3693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Accolade ouvrante 7"/>
          <p:cNvSpPr/>
          <p:nvPr/>
        </p:nvSpPr>
        <p:spPr>
          <a:xfrm>
            <a:off x="3334966" y="2298800"/>
            <a:ext cx="504056" cy="2930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179512" y="3006534"/>
            <a:ext cx="2952328" cy="1514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/>
              <a:t>Recette d’une  situation critique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31373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615</Words>
  <Application>Microsoft Office PowerPoint</Application>
  <PresentationFormat>Affichage à l'écran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Presentation Title</vt:lpstr>
      <vt:lpstr>Origines du projet.  </vt:lpstr>
      <vt:lpstr>Finalité et historique</vt:lpstr>
      <vt:lpstr>Les implémenations </vt:lpstr>
      <vt:lpstr>Objectifs et Missions  </vt:lpstr>
      <vt:lpstr>Particularités, singularité du projet </vt:lpstr>
      <vt:lpstr>Particularités, singularité du projet </vt:lpstr>
      <vt:lpstr>Aujourd’hui les projets “capteur logement” c’est…</vt:lpstr>
      <vt:lpstr>Un peu de concret… Une situation paradoxale </vt:lpstr>
      <vt:lpstr>Questionnement et percpectives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Arnaud Jacquinet</cp:lastModifiedBy>
  <cp:revision>49</cp:revision>
  <dcterms:created xsi:type="dcterms:W3CDTF">2016-04-29T08:42:03Z</dcterms:created>
  <dcterms:modified xsi:type="dcterms:W3CDTF">2016-05-30T13:02:14Z</dcterms:modified>
</cp:coreProperties>
</file>